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7" r:id="rId1"/>
  </p:sldMasterIdLst>
  <p:notesMasterIdLst>
    <p:notesMasterId r:id="rId26"/>
  </p:notesMasterIdLst>
  <p:sldIdLst>
    <p:sldId id="322" r:id="rId2"/>
    <p:sldId id="327" r:id="rId3"/>
    <p:sldId id="326" r:id="rId4"/>
    <p:sldId id="364" r:id="rId5"/>
    <p:sldId id="389" r:id="rId6"/>
    <p:sldId id="366" r:id="rId7"/>
    <p:sldId id="377" r:id="rId8"/>
    <p:sldId id="367" r:id="rId9"/>
    <p:sldId id="374" r:id="rId10"/>
    <p:sldId id="375" r:id="rId11"/>
    <p:sldId id="373" r:id="rId12"/>
    <p:sldId id="376" r:id="rId13"/>
    <p:sldId id="371" r:id="rId14"/>
    <p:sldId id="378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9144000" cy="5143500" type="screen16x9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равцов Игорь Владимирович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7FFEB"/>
    <a:srgbClr val="E16F4B"/>
    <a:srgbClr val="588824"/>
    <a:srgbClr val="FFFFCC"/>
    <a:srgbClr val="006600"/>
    <a:srgbClr val="A3D8FF"/>
    <a:srgbClr val="FFCC00"/>
    <a:srgbClr val="FF7C80"/>
    <a:srgbClr val="D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352" autoAdjust="0"/>
    <p:restoredTop sz="98857" autoAdjust="0"/>
  </p:normalViewPr>
  <p:slideViewPr>
    <p:cSldViewPr>
      <p:cViewPr>
        <p:scale>
          <a:sx n="140" d="100"/>
          <a:sy n="140" d="100"/>
        </p:scale>
        <p:origin x="-804" y="-33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3874"/>
          </a:xfrm>
          <a:prstGeom prst="rect">
            <a:avLst/>
          </a:prstGeom>
        </p:spPr>
        <p:txBody>
          <a:bodyPr vert="horz" lIns="92678" tIns="46339" rIns="92678" bIns="4633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3874"/>
          </a:xfrm>
          <a:prstGeom prst="rect">
            <a:avLst/>
          </a:prstGeom>
        </p:spPr>
        <p:txBody>
          <a:bodyPr vert="horz" lIns="92678" tIns="46339" rIns="92678" bIns="4633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D4A81D0-A93C-4BB7-A920-9742114AECD8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78" tIns="46339" rIns="92678" bIns="4633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690199"/>
            <a:ext cx="5438464" cy="4441656"/>
          </a:xfrm>
          <a:prstGeom prst="rect">
            <a:avLst/>
          </a:prstGeom>
        </p:spPr>
        <p:txBody>
          <a:bodyPr vert="horz" lIns="92678" tIns="46339" rIns="92678" bIns="4633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187"/>
            <a:ext cx="2944958" cy="493874"/>
          </a:xfrm>
          <a:prstGeom prst="rect">
            <a:avLst/>
          </a:prstGeom>
        </p:spPr>
        <p:txBody>
          <a:bodyPr vert="horz" lIns="92678" tIns="46339" rIns="92678" bIns="4633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377187"/>
            <a:ext cx="2944958" cy="493874"/>
          </a:xfrm>
          <a:prstGeom prst="rect">
            <a:avLst/>
          </a:prstGeom>
        </p:spPr>
        <p:txBody>
          <a:bodyPr vert="horz" lIns="92678" tIns="46339" rIns="92678" bIns="4633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2E183E9-C445-464E-87E0-BCB1366B72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261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415516-27D3-4090-B8A7-65D6F84B462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828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671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Вся информация поступающая с 9 территориальных подразделений распределённых на  территории округа площадью 534,8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тыс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км2 поступает оперативно, от первичных источников – инспекторов. Информация не проходит предварительную обработку или обобщение руководителями территориальных подразделений, тем самым позволяет аппарату управления видеть реальные показатели работы инспекторов. Их ошибки, недочеты в работе. Анализ этих данных позволяет своевременно принимать эффективные управленческие решения.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 в 2016 году доля контрольно-надзорных мероприятий с выявленными нарушениями увеличилась на 30% и составила 82%, при этом количество мероприятий осталось на том же уровне.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ИС увеличило качество подготовляемых материалов административных дел. В 2016 году процент положительный решений суда в пользу Службы составляет 89%. Это самый высокий показатель среди органов власти субъектов РФ осуществляющих государственный лесной и экологический надзор.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Время формирования статистических отчетов и ответов на запросы различных ведомств кратно уменьшилось. Если раньше на сбор отчета 1-контроль тратилось порядка 2-х недель (сбор информации с территориальных подразделений), то сейчас это занимает 10 минут. Так же все инспектора стали освобождены от обязанности сбора отчетов, это позволило перераспределить около 30% их рабочего времени на проведение профилактических и контрольно-надзорных мероприятий в лесах.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Информатизация контрольно-надзорной деятельности позволила провести реорганизацию в Службе: вместо 3 информационно-аналитических отделов по разным направлениям надзора (лесной, охотничий, экологический) в составе 15 человек, был создан 1 аналитический отдел из 4 человек.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16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79982-82DB-4286-897D-4BC18745E6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082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79982-82DB-4286-897D-4BC18745E669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202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5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54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1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б) Краткое описание локальной области внедрения проекта;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2AE8A-F1FE-422D-8060-163C18B11C17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19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в) Обоснованность выбранного для внедрения решения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2AE8A-F1FE-422D-8060-163C18B11C17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19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570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2950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2AE8A-F1FE-422D-8060-163C18B11C1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1199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23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ЕРП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ГИС ГМП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Почта России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ССП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арбитражные суды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мировые суды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20.25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Тис Югры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Экопаспорт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чат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уведомлений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база налоговой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подконтрольные объекты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подконтрольные субъекты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вызов на составление протокола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календарь событий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законодательство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обжалования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платежи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проверки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выезды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обследования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отбор проб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представления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предписания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постановления</a:t>
            </a:r>
            <a:r>
              <a:rPr lang="ru-RU" sz="1200" dirty="0" err="1" smtClean="0"/>
              <a:t>штрафы</a:t>
            </a:r>
            <a:endParaRPr lang="ru-RU" sz="1200" dirty="0" smtClean="0"/>
          </a:p>
          <a:p>
            <a:r>
              <a:rPr lang="ru-RU" sz="1200" dirty="0" smtClean="0"/>
              <a:t>ущербы</a:t>
            </a:r>
          </a:p>
          <a:p>
            <a:r>
              <a:rPr lang="ru-RU" sz="1200" dirty="0" smtClean="0"/>
              <a:t>чат</a:t>
            </a:r>
          </a:p>
          <a:p>
            <a:r>
              <a:rPr lang="ru-RU" sz="1200" dirty="0" smtClean="0"/>
              <a:t>планирование </a:t>
            </a:r>
          </a:p>
          <a:p>
            <a:r>
              <a:rPr lang="ru-RU" sz="1200" dirty="0" smtClean="0"/>
              <a:t>создание плана проверок</a:t>
            </a:r>
          </a:p>
          <a:p>
            <a:r>
              <a:rPr lang="ru-RU" sz="1200" dirty="0" smtClean="0"/>
              <a:t>анализ</a:t>
            </a:r>
          </a:p>
          <a:p>
            <a:r>
              <a:rPr lang="ru-RU" sz="1200" dirty="0" smtClean="0"/>
              <a:t>отчеты</a:t>
            </a:r>
          </a:p>
          <a:p>
            <a:r>
              <a:rPr lang="en-US" sz="1200" dirty="0" smtClean="0"/>
              <a:t>OLAP</a:t>
            </a:r>
            <a:endParaRPr lang="ru-RU" sz="1200" dirty="0" smtClean="0"/>
          </a:p>
          <a:p>
            <a:r>
              <a:rPr lang="ru-RU" sz="1200" dirty="0" smtClean="0"/>
              <a:t>печатные формы</a:t>
            </a:r>
          </a:p>
          <a:p>
            <a:r>
              <a:rPr lang="ru-RU" sz="1200" dirty="0" smtClean="0"/>
              <a:t>аудит</a:t>
            </a:r>
          </a:p>
          <a:p>
            <a:r>
              <a:rPr lang="ru-RU" sz="1200" dirty="0" smtClean="0"/>
              <a:t>СКППЗ</a:t>
            </a:r>
          </a:p>
          <a:p>
            <a:r>
              <a:rPr lang="ru-RU" sz="1200" dirty="0" smtClean="0"/>
              <a:t>12 ролей</a:t>
            </a:r>
          </a:p>
          <a:p>
            <a:r>
              <a:rPr lang="ru-RU" sz="1200" dirty="0" smtClean="0"/>
              <a:t>ЕСИА</a:t>
            </a:r>
          </a:p>
          <a:p>
            <a:endParaRPr lang="ru-RU" sz="1200" dirty="0" smtClean="0"/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7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+mj-lt"/>
              </a:rPr>
              <a:t>Использование системы ИС </a:t>
            </a:r>
            <a:r>
              <a:rPr lang="ru-RU" sz="1200" dirty="0" err="1" smtClean="0">
                <a:latin typeface="+mj-lt"/>
              </a:rPr>
              <a:t>Эконадзор</a:t>
            </a:r>
            <a:r>
              <a:rPr lang="ru-RU" sz="1200" dirty="0" smtClean="0">
                <a:latin typeface="+mj-lt"/>
              </a:rPr>
              <a:t> позволило </a:t>
            </a:r>
            <a:r>
              <a:rPr lang="ru-RU" sz="1200" dirty="0" err="1" smtClean="0">
                <a:latin typeface="+mj-lt"/>
              </a:rPr>
              <a:t>Природнадзору</a:t>
            </a:r>
            <a:r>
              <a:rPr lang="ru-RU" sz="1200" dirty="0" smtClean="0">
                <a:latin typeface="+mj-lt"/>
              </a:rPr>
              <a:t> Югры стать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78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Одна из первых действующих систем информатизации контрольно-надзорной деятельности в РФ, удовлетворяющей проводимой Реформы контрольно-надзорной деятельности (2016-2020 гг.).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E183E9-C445-464E-87E0-BCB1366B72C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81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2857500"/>
            <a:ext cx="3733800" cy="6786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2922985"/>
            <a:ext cx="3733800" cy="1440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3086100"/>
            <a:ext cx="3733800" cy="7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1" y="3123010"/>
            <a:ext cx="1965325" cy="14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1" y="3149204"/>
            <a:ext cx="1965325" cy="7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1" y="2971800"/>
            <a:ext cx="3063875" cy="2024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3045619"/>
            <a:ext cx="1600200" cy="2738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2737248"/>
            <a:ext cx="9144000" cy="18335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2756298"/>
            <a:ext cx="9144000" cy="10596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2732485"/>
            <a:ext cx="2730500" cy="18573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2776538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5156"/>
            <a:ext cx="960438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646C-115A-455B-93D1-D620F81D47FD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91"/>
            <a:ext cx="747712" cy="273844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0CBA2D-2D70-4B14-A653-B9E6BC900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1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150A-0C5B-4FAC-9DC6-FA9D1C16EA93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24C1-9D40-4841-96CA-D522D2AAE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2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DDEC-F5F3-44A7-9016-80D5652BDF0D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9A11F-3BD0-47CB-9795-0C278124F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4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18D85-F8F5-4063-83F0-BDE219CCD291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C7CC-D933-4BE7-BBBB-3F876BC150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5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568B7-3A59-40D6-A5ED-332716E25081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676CE-D193-45A6-8976-BEA660800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5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E801F-5C7F-450D-AE86-62913B869701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22202-9B3A-43D6-8B67-C8C9A620E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5F8D14-F990-4498-ADFF-3FDE36789F39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6169FE-82E0-4375-9976-2C9BDAB4F9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99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459581"/>
            <a:ext cx="957262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E501-F57E-4FBF-B6B0-057F3D4E5E8F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C09C-5ECE-4DF1-8CF4-2097D8101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7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DC6C2-DBFB-423D-88BC-F38B3F92159A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44502-C466-4B60-89C9-2E16EE470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57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7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7C402-4660-4CBD-8625-15CD48B518B0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CAC2B-BE45-45C3-87C2-3D5BBCC60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E9DEB-1986-4880-8986-372E743A0AEF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CE2B-BE50-4FF0-8196-DBB771276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07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275035"/>
            <a:ext cx="9144000" cy="63103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33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230982"/>
            <a:ext cx="9144000" cy="690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270273"/>
            <a:ext cx="3733800" cy="6786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329804"/>
            <a:ext cx="3733800" cy="135731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6" y="372667"/>
            <a:ext cx="3063875" cy="21431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441722"/>
            <a:ext cx="1600200" cy="2738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191"/>
            <a:ext cx="57150" cy="465535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9" y="-1191"/>
            <a:ext cx="28575" cy="465535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9" y="-1191"/>
            <a:ext cx="9525" cy="465535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191"/>
            <a:ext cx="26988" cy="465535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1" y="0"/>
            <a:ext cx="55563" cy="439341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439341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11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857250"/>
            <a:ext cx="8229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11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87116"/>
            <a:ext cx="82296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459581"/>
            <a:ext cx="957262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E91C01FE-8B3D-4CF3-A76C-DE1DA245AC17}" type="datetimeFigureOut">
              <a:rPr lang="ru-RU"/>
              <a:pPr>
                <a:defRPr/>
              </a:pPr>
              <a:t>15.10.2017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1" y="459581"/>
            <a:ext cx="1325563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191"/>
            <a:ext cx="762000" cy="27503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3AAED1E-C333-47B2-8764-69A8E3D26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74" r:id="rId2"/>
    <p:sldLayoutId id="2147483975" r:id="rId3"/>
    <p:sldLayoutId id="2147483976" r:id="rId4"/>
    <p:sldLayoutId id="2147483983" r:id="rId5"/>
    <p:sldLayoutId id="2147483984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image" Target="../media/image2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4.wdp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.png"/><Relationship Id="rId10" Type="http://schemas.openxmlformats.org/officeDocument/2006/relationships/image" Target="../media/image38.png"/><Relationship Id="rId4" Type="http://schemas.openxmlformats.org/officeDocument/2006/relationships/image" Target="../media/image2.jpeg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3.png"/><Relationship Id="rId5" Type="http://schemas.openxmlformats.org/officeDocument/2006/relationships/image" Target="../media/image47.png"/><Relationship Id="rId10" Type="http://schemas.openxmlformats.org/officeDocument/2006/relationships/image" Target="../media/image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FdLjepPCxz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113588"/>
            <a:ext cx="9144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СИСТЕМА ИНФОРМАЦИОННОГО ОБЕСПЕЧЕНИЯ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ГОСУДАРСТВЕННОГО ЭКОЛОГИЧЕСКОГО КОНТРОЛЯ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(ИС ЭКОНАДЗОР)</a:t>
            </a: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4486" y="173524"/>
            <a:ext cx="9144000" cy="378029"/>
          </a:xfrm>
          <a:prstGeom prst="rect">
            <a:avLst/>
          </a:prstGeom>
          <a:gradFill>
            <a:gsLst>
              <a:gs pos="833">
                <a:srgbClr val="DDEBCF">
                  <a:alpha val="32000"/>
                </a:srgbClr>
              </a:gs>
              <a:gs pos="62100">
                <a:srgbClr val="00B050"/>
              </a:gs>
              <a:gs pos="21000">
                <a:srgbClr val="DBEDCD">
                  <a:alpha val="31765"/>
                </a:srgbClr>
              </a:gs>
              <a:gs pos="50000">
                <a:srgbClr val="64D155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blipFill>
                  <a:blip r:embed="rId3"/>
                  <a:tile tx="0" ty="0" sx="100000" sy="100000" flip="none" algn="tl"/>
                </a:blipFill>
                <a:latin typeface="Trebuchet MS" pitchFamily="34" charset="0"/>
                <a:cs typeface="Times New Roman" pitchFamily="18" charset="0"/>
              </a:rPr>
              <a:t>                                                                                   </a:t>
            </a:r>
            <a:endParaRPr lang="ru-RU" sz="2000" b="1" dirty="0">
              <a:blipFill>
                <a:blip r:embed="rId3"/>
                <a:tile tx="0" ty="0" sx="100000" sy="100000" flip="none" algn="tl"/>
              </a:blip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151" name="Рисунок 9" descr="240px-Coat_of_Arms_of_Yugra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972741" cy="9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989327" y="3327834"/>
            <a:ext cx="4000500" cy="95410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400" dirty="0" smtClean="0">
                <a:solidFill>
                  <a:srgbClr val="0070C0"/>
                </a:solidFill>
                <a:latin typeface="Trebuchet MS" pitchFamily="34" charset="0"/>
                <a:cs typeface="+mn-cs"/>
              </a:rPr>
              <a:t>Служба по контролю и надзору в сфере охраны окружающей среды объектов животного мира и лесных отношений Ханты-Мансийского автономного округа - Югры</a:t>
            </a:r>
            <a:endParaRPr lang="ru-RU" sz="1400" dirty="0">
              <a:solidFill>
                <a:srgbClr val="0070C0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677984"/>
            <a:ext cx="4021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1600" b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Rod" pitchFamily="49" charset="-79"/>
              </a:rPr>
              <a:t>http://www. </a:t>
            </a:r>
            <a:r>
              <a:rPr lang="en-US" sz="1600" b="1" u="sng" dirty="0" err="1" smtClean="0">
                <a:solidFill>
                  <a:schemeClr val="accent2">
                    <a:lumMod val="75000"/>
                  </a:schemeClr>
                </a:solidFill>
                <a:latin typeface="+mj-lt"/>
                <a:cs typeface="Rod" pitchFamily="49" charset="-79"/>
              </a:rPr>
              <a:t>Prirodnadzor</a:t>
            </a:r>
            <a:r>
              <a:rPr lang="ru-RU" sz="16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Rod" pitchFamily="49" charset="-79"/>
              </a:rPr>
              <a:t>.</a:t>
            </a:r>
            <a:r>
              <a:rPr lang="en-US" sz="1600" b="1" u="sng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Rod" pitchFamily="49" charset="-79"/>
              </a:rPr>
              <a:t>admhmao.ru</a:t>
            </a:r>
            <a:r>
              <a:rPr lang="en-US" sz="1600" b="1" u="sng" dirty="0">
                <a:solidFill>
                  <a:schemeClr val="accent2">
                    <a:lumMod val="75000"/>
                  </a:schemeClr>
                </a:solidFill>
                <a:latin typeface="+mj-lt"/>
                <a:cs typeface="Rod" pitchFamily="49" charset="-79"/>
              </a:rPr>
              <a:t>/</a:t>
            </a:r>
            <a:endParaRPr lang="ru-RU" sz="1600" b="1" u="sng" dirty="0">
              <a:solidFill>
                <a:schemeClr val="accent2">
                  <a:lumMod val="75000"/>
                </a:schemeClr>
              </a:solidFill>
              <a:latin typeface="+mj-lt"/>
              <a:cs typeface="Rod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671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8139" y="-30037"/>
            <a:ext cx="2497630" cy="683775"/>
            <a:chOff x="107505" y="-3"/>
            <a:chExt cx="2769193" cy="911698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891860" y="-3"/>
              <a:ext cx="1984838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34" name="Рисунок 9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06931"/>
              <a:ext cx="694826" cy="80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978673" y="351951"/>
            <a:ext cx="3602268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+mj-lt"/>
              </a:rPr>
              <a:t>ИННОВАЦИОННОСТЬ ПРОЕКТА</a:t>
            </a:r>
            <a:endParaRPr lang="ru-RU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6" name="Picture 2" descr="C:\Users\AksarinIV\Desktop\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051" y="675442"/>
            <a:ext cx="5404950" cy="446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5576" y="1932278"/>
            <a:ext cx="290400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Выбор событий инспектором из готовых решений</a:t>
            </a:r>
            <a:endParaRPr lang="ru-RU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32" y="1088579"/>
            <a:ext cx="290400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Бизнес-процесс в виде дерева объектов</a:t>
            </a:r>
            <a:endParaRPr lang="ru-RU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449" y="3023371"/>
            <a:ext cx="2904008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Основной помощник инспектора</a:t>
            </a:r>
            <a:endParaRPr lang="ru-RU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11" y="3865576"/>
            <a:ext cx="2904008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Удобный для пользователя адаптивный интерфейс</a:t>
            </a:r>
            <a:endParaRPr lang="ru-RU" sz="16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814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8139" y="-30037"/>
            <a:ext cx="2497630" cy="683775"/>
            <a:chOff x="107505" y="-3"/>
            <a:chExt cx="2769193" cy="911698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891860" y="-3"/>
              <a:ext cx="1984838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2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2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2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34" name="Рисунок 9" descr="240px-Coat_of_Arms_of_Yugra.sv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06931"/>
              <a:ext cx="694826" cy="80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899592" y="357989"/>
            <a:ext cx="432842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+mj-lt"/>
              </a:rPr>
              <a:t>МЕЖВЕДОМСТВЕННОЕ ВЗАИМОДЕЙСТВИЕ</a:t>
            </a:r>
            <a:endParaRPr lang="ru-RU" sz="1600" b="1" dirty="0">
              <a:solidFill>
                <a:srgbClr val="00B050"/>
              </a:solidFill>
              <a:latin typeface="+mj-lt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687971" y="825554"/>
            <a:ext cx="1464787" cy="1394038"/>
            <a:chOff x="-35854" y="809955"/>
            <a:chExt cx="1760416" cy="173567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5854" y="809955"/>
              <a:ext cx="1760416" cy="1313201"/>
              <a:chOff x="-296955" y="3760028"/>
              <a:chExt cx="1817018" cy="1313201"/>
            </a:xfrm>
          </p:grpSpPr>
          <p:sp>
            <p:nvSpPr>
              <p:cNvPr id="27" name="Полилиния 26"/>
              <p:cNvSpPr/>
              <p:nvPr/>
            </p:nvSpPr>
            <p:spPr>
              <a:xfrm>
                <a:off x="-136618" y="3761892"/>
                <a:ext cx="1440000" cy="1311337"/>
              </a:xfrm>
              <a:custGeom>
                <a:avLst/>
                <a:gdLst>
                  <a:gd name="connsiteX0" fmla="*/ 0 w 1450578"/>
                  <a:gd name="connsiteY0" fmla="*/ 725289 h 1450578"/>
                  <a:gd name="connsiteX1" fmla="*/ 725289 w 1450578"/>
                  <a:gd name="connsiteY1" fmla="*/ 0 h 1450578"/>
                  <a:gd name="connsiteX2" fmla="*/ 1450578 w 1450578"/>
                  <a:gd name="connsiteY2" fmla="*/ 725289 h 1450578"/>
                  <a:gd name="connsiteX3" fmla="*/ 725289 w 1450578"/>
                  <a:gd name="connsiteY3" fmla="*/ 1450578 h 1450578"/>
                  <a:gd name="connsiteX4" fmla="*/ 0 w 1450578"/>
                  <a:gd name="connsiteY4" fmla="*/ 725289 h 14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578" h="1450578">
                    <a:moveTo>
                      <a:pt x="0" y="725289"/>
                    </a:moveTo>
                    <a:cubicBezTo>
                      <a:pt x="0" y="324723"/>
                      <a:pt x="324723" y="0"/>
                      <a:pt x="725289" y="0"/>
                    </a:cubicBezTo>
                    <a:cubicBezTo>
                      <a:pt x="1125855" y="0"/>
                      <a:pt x="1450578" y="324723"/>
                      <a:pt x="1450578" y="725289"/>
                    </a:cubicBezTo>
                    <a:cubicBezTo>
                      <a:pt x="1450578" y="1125855"/>
                      <a:pt x="1125855" y="1450578"/>
                      <a:pt x="725289" y="1450578"/>
                    </a:cubicBezTo>
                    <a:cubicBezTo>
                      <a:pt x="324723" y="1450578"/>
                      <a:pt x="0" y="1125855"/>
                      <a:pt x="0" y="725289"/>
                    </a:cubicBez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56882" tIns="256882" rIns="256882" bIns="256882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 dirty="0">
                  <a:latin typeface="+mj-lt"/>
                </a:endParaRPr>
              </a:p>
            </p:txBody>
          </p:sp>
          <p:pic>
            <p:nvPicPr>
              <p:cNvPr id="25" name="Picture 2" descr="C:\Users\AksarinIV\Desktop\прок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995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96955" y="3760028"/>
                <a:ext cx="1817018" cy="12912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Прямоугольник 7"/>
            <p:cNvSpPr/>
            <p:nvPr/>
          </p:nvSpPr>
          <p:spPr>
            <a:xfrm>
              <a:off x="227037" y="2203993"/>
              <a:ext cx="1234633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>
                  <a:latin typeface="+mj-lt"/>
                </a:rPr>
                <a:t>ФГИС ЕРП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948983" y="3792321"/>
            <a:ext cx="1269353" cy="1351179"/>
            <a:chOff x="2357237" y="924793"/>
            <a:chExt cx="1587294" cy="1620832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452644" y="924793"/>
              <a:ext cx="1447183" cy="1311337"/>
              <a:chOff x="2452644" y="924793"/>
              <a:chExt cx="1447183" cy="1311337"/>
            </a:xfrm>
          </p:grpSpPr>
          <p:sp>
            <p:nvSpPr>
              <p:cNvPr id="37" name="Полилиния 36"/>
              <p:cNvSpPr/>
              <p:nvPr/>
            </p:nvSpPr>
            <p:spPr>
              <a:xfrm>
                <a:off x="2452644" y="924793"/>
                <a:ext cx="1395143" cy="1311337"/>
              </a:xfrm>
              <a:custGeom>
                <a:avLst/>
                <a:gdLst>
                  <a:gd name="connsiteX0" fmla="*/ 0 w 1450578"/>
                  <a:gd name="connsiteY0" fmla="*/ 725289 h 1450578"/>
                  <a:gd name="connsiteX1" fmla="*/ 725289 w 1450578"/>
                  <a:gd name="connsiteY1" fmla="*/ 0 h 1450578"/>
                  <a:gd name="connsiteX2" fmla="*/ 1450578 w 1450578"/>
                  <a:gd name="connsiteY2" fmla="*/ 725289 h 1450578"/>
                  <a:gd name="connsiteX3" fmla="*/ 725289 w 1450578"/>
                  <a:gd name="connsiteY3" fmla="*/ 1450578 h 1450578"/>
                  <a:gd name="connsiteX4" fmla="*/ 0 w 1450578"/>
                  <a:gd name="connsiteY4" fmla="*/ 725289 h 14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578" h="1450578">
                    <a:moveTo>
                      <a:pt x="0" y="725289"/>
                    </a:moveTo>
                    <a:cubicBezTo>
                      <a:pt x="0" y="324723"/>
                      <a:pt x="324723" y="0"/>
                      <a:pt x="725289" y="0"/>
                    </a:cubicBezTo>
                    <a:cubicBezTo>
                      <a:pt x="1125855" y="0"/>
                      <a:pt x="1450578" y="324723"/>
                      <a:pt x="1450578" y="725289"/>
                    </a:cubicBezTo>
                    <a:cubicBezTo>
                      <a:pt x="1450578" y="1125855"/>
                      <a:pt x="1125855" y="1450578"/>
                      <a:pt x="725289" y="1450578"/>
                    </a:cubicBezTo>
                    <a:cubicBezTo>
                      <a:pt x="324723" y="1450578"/>
                      <a:pt x="0" y="1125855"/>
                      <a:pt x="0" y="725289"/>
                    </a:cubicBez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56882" tIns="256882" rIns="256882" bIns="256882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 dirty="0">
                  <a:latin typeface="+mj-lt"/>
                </a:endParaRPr>
              </a:p>
            </p:txBody>
          </p:sp>
          <p:pic>
            <p:nvPicPr>
              <p:cNvPr id="39" name="Picture 6" descr="C:\Users\AksarinIV\Desktop\1362139029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2644" y="1012069"/>
                <a:ext cx="1447183" cy="1085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0" name="Прямоугольник 39"/>
            <p:cNvSpPr/>
            <p:nvPr/>
          </p:nvSpPr>
          <p:spPr>
            <a:xfrm>
              <a:off x="2357237" y="2203993"/>
              <a:ext cx="1587294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>
                  <a:latin typeface="+mj-lt"/>
                </a:rPr>
                <a:t>ФССП России</a:t>
              </a:r>
              <a:endParaRPr lang="ru-RU" dirty="0">
                <a:latin typeface="+mj-lt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76304" y="2089704"/>
            <a:ext cx="1160854" cy="1486422"/>
            <a:chOff x="1281288" y="2847619"/>
            <a:chExt cx="1395143" cy="1772457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1281288" y="2847619"/>
              <a:ext cx="1395143" cy="1297891"/>
              <a:chOff x="1270958" y="2847619"/>
              <a:chExt cx="1395143" cy="1297891"/>
            </a:xfrm>
          </p:grpSpPr>
          <p:sp>
            <p:nvSpPr>
              <p:cNvPr id="42" name="Полилиния 41"/>
              <p:cNvSpPr/>
              <p:nvPr/>
            </p:nvSpPr>
            <p:spPr>
              <a:xfrm>
                <a:off x="1270958" y="2891093"/>
                <a:ext cx="1395143" cy="1254417"/>
              </a:xfrm>
              <a:custGeom>
                <a:avLst/>
                <a:gdLst>
                  <a:gd name="connsiteX0" fmla="*/ 0 w 1450578"/>
                  <a:gd name="connsiteY0" fmla="*/ 725289 h 1450578"/>
                  <a:gd name="connsiteX1" fmla="*/ 725289 w 1450578"/>
                  <a:gd name="connsiteY1" fmla="*/ 0 h 1450578"/>
                  <a:gd name="connsiteX2" fmla="*/ 1450578 w 1450578"/>
                  <a:gd name="connsiteY2" fmla="*/ 725289 h 1450578"/>
                  <a:gd name="connsiteX3" fmla="*/ 725289 w 1450578"/>
                  <a:gd name="connsiteY3" fmla="*/ 1450578 h 1450578"/>
                  <a:gd name="connsiteX4" fmla="*/ 0 w 1450578"/>
                  <a:gd name="connsiteY4" fmla="*/ 725289 h 14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578" h="1450578">
                    <a:moveTo>
                      <a:pt x="0" y="725289"/>
                    </a:moveTo>
                    <a:cubicBezTo>
                      <a:pt x="0" y="324723"/>
                      <a:pt x="324723" y="0"/>
                      <a:pt x="725289" y="0"/>
                    </a:cubicBezTo>
                    <a:cubicBezTo>
                      <a:pt x="1125855" y="0"/>
                      <a:pt x="1450578" y="324723"/>
                      <a:pt x="1450578" y="725289"/>
                    </a:cubicBezTo>
                    <a:cubicBezTo>
                      <a:pt x="1450578" y="1125855"/>
                      <a:pt x="1125855" y="1450578"/>
                      <a:pt x="725289" y="1450578"/>
                    </a:cubicBezTo>
                    <a:cubicBezTo>
                      <a:pt x="324723" y="1450578"/>
                      <a:pt x="0" y="1125855"/>
                      <a:pt x="0" y="725289"/>
                    </a:cubicBez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56882" tIns="256882" rIns="256882" bIns="256882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 dirty="0">
                  <a:latin typeface="+mj-lt"/>
                </a:endParaRPr>
              </a:p>
            </p:txBody>
          </p:sp>
          <p:pic>
            <p:nvPicPr>
              <p:cNvPr id="44" name="Picture 3" descr="C:\Users\AksarinIV\Desktop\gis_gmp.jp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3793" b="65831" l="6336" r="25895">
                            <a14:backgroundMark x1="12672" y1="36364" x2="12534" y2="34483"/>
                            <a14:backgroundMark x1="19008" y1="36991" x2="19146" y2="35737"/>
                            <a14:backgroundMark x1="11157" y1="31034" x2="11295" y2="29154"/>
                            <a14:backgroundMark x1="15978" y1="32915" x2="15978" y2="31034"/>
                            <a14:backgroundMark x1="21074" y1="30721" x2="21212" y2="2852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32" t="15260" r="73849" b="35091"/>
              <a:stretch/>
            </p:blipFill>
            <p:spPr bwMode="auto">
              <a:xfrm>
                <a:off x="1402450" y="2847619"/>
                <a:ext cx="1190975" cy="12978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Прямоугольник 16"/>
            <p:cNvSpPr/>
            <p:nvPr/>
          </p:nvSpPr>
          <p:spPr>
            <a:xfrm>
              <a:off x="1427311" y="4278444"/>
              <a:ext cx="1103186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555750">
                <a:lnSpc>
                  <a:spcPct val="90000"/>
                </a:lnSpc>
                <a:spcAft>
                  <a:spcPct val="35000"/>
                </a:spcAft>
              </a:pPr>
              <a:r>
                <a:rPr lang="ru-RU" dirty="0" smtClean="0">
                  <a:latin typeface="+mj-lt"/>
                </a:rPr>
                <a:t>ГИС ГМП</a:t>
              </a:r>
              <a:endParaRPr lang="ru-RU" dirty="0">
                <a:latin typeface="+mj-lt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563398" y="3156921"/>
            <a:ext cx="1713931" cy="1806893"/>
            <a:chOff x="3998048" y="3086920"/>
            <a:chExt cx="2143228" cy="2167492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3998048" y="3086920"/>
              <a:ext cx="2143228" cy="2167492"/>
              <a:chOff x="-227257" y="811819"/>
              <a:chExt cx="2143228" cy="2167492"/>
            </a:xfrm>
          </p:grpSpPr>
          <p:sp>
            <p:nvSpPr>
              <p:cNvPr id="50" name="Полилиния 49"/>
              <p:cNvSpPr/>
              <p:nvPr/>
            </p:nvSpPr>
            <p:spPr>
              <a:xfrm>
                <a:off x="119488" y="811819"/>
                <a:ext cx="1395143" cy="1311337"/>
              </a:xfrm>
              <a:custGeom>
                <a:avLst/>
                <a:gdLst>
                  <a:gd name="connsiteX0" fmla="*/ 0 w 1450578"/>
                  <a:gd name="connsiteY0" fmla="*/ 725289 h 1450578"/>
                  <a:gd name="connsiteX1" fmla="*/ 725289 w 1450578"/>
                  <a:gd name="connsiteY1" fmla="*/ 0 h 1450578"/>
                  <a:gd name="connsiteX2" fmla="*/ 1450578 w 1450578"/>
                  <a:gd name="connsiteY2" fmla="*/ 725289 h 1450578"/>
                  <a:gd name="connsiteX3" fmla="*/ 725289 w 1450578"/>
                  <a:gd name="connsiteY3" fmla="*/ 1450578 h 1450578"/>
                  <a:gd name="connsiteX4" fmla="*/ 0 w 1450578"/>
                  <a:gd name="connsiteY4" fmla="*/ 725289 h 14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578" h="1450578">
                    <a:moveTo>
                      <a:pt x="0" y="725289"/>
                    </a:moveTo>
                    <a:cubicBezTo>
                      <a:pt x="0" y="324723"/>
                      <a:pt x="324723" y="0"/>
                      <a:pt x="725289" y="0"/>
                    </a:cubicBezTo>
                    <a:cubicBezTo>
                      <a:pt x="1125855" y="0"/>
                      <a:pt x="1450578" y="324723"/>
                      <a:pt x="1450578" y="725289"/>
                    </a:cubicBezTo>
                    <a:cubicBezTo>
                      <a:pt x="1450578" y="1125855"/>
                      <a:pt x="1125855" y="1450578"/>
                      <a:pt x="725289" y="1450578"/>
                    </a:cubicBezTo>
                    <a:cubicBezTo>
                      <a:pt x="324723" y="1450578"/>
                      <a:pt x="0" y="1125855"/>
                      <a:pt x="0" y="725289"/>
                    </a:cubicBez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56882" tIns="256882" rIns="256882" bIns="256882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 dirty="0">
                  <a:latin typeface="+mj-lt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-227257" y="2203993"/>
                <a:ext cx="2143228" cy="775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defTabSz="1555750">
                  <a:spcAft>
                    <a:spcPts val="0"/>
                  </a:spcAft>
                </a:pPr>
                <a:r>
                  <a:rPr lang="ru-RU" dirty="0" smtClean="0">
                    <a:latin typeface="+mj-lt"/>
                  </a:rPr>
                  <a:t>Арбитражные </a:t>
                </a:r>
              </a:p>
              <a:p>
                <a:pPr lvl="0" algn="ctr" defTabSz="1555750">
                  <a:spcAft>
                    <a:spcPts val="0"/>
                  </a:spcAft>
                </a:pPr>
                <a:r>
                  <a:rPr lang="ru-RU" dirty="0" smtClean="0">
                    <a:latin typeface="+mj-lt"/>
                  </a:rPr>
                  <a:t>суды</a:t>
                </a:r>
                <a:endParaRPr lang="ru-RU" dirty="0">
                  <a:latin typeface="+mj-lt"/>
                </a:endParaRPr>
              </a:p>
            </p:txBody>
          </p:sp>
        </p:grpSp>
        <p:pic>
          <p:nvPicPr>
            <p:cNvPr id="52" name="Picture 2" descr="C:\Users\AksarinIV\Desktop\20120809-1_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2" b="100000" l="0" r="100000">
                          <a14:foregroundMark x1="3643" y1="69663" x2="5100" y2="65918"/>
                          <a14:foregroundMark x1="8925" y1="64232" x2="7104" y2="61985"/>
                          <a14:foregroundMark x1="8925" y1="61610" x2="15483" y2="58614"/>
                          <a14:foregroundMark x1="10200" y1="77154" x2="12022" y2="73034"/>
                          <a14:foregroundMark x1="14208" y1="79775" x2="17668" y2="77341"/>
                          <a14:foregroundMark x1="85064" y1="80337" x2="88525" y2="79213"/>
                          <a14:foregroundMark x1="83242" y1="65356" x2="82332" y2="64794"/>
                          <a14:foregroundMark x1="94353" y1="68539" x2="96721" y2="66479"/>
                          <a14:foregroundMark x1="89253" y1="70225" x2="82332" y2="72659"/>
                          <a14:foregroundMark x1="94718" y1="73034" x2="95993" y2="73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600" y="3132574"/>
              <a:ext cx="1184005" cy="1151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5846294" y="3151515"/>
            <a:ext cx="1678686" cy="1812299"/>
            <a:chOff x="5601053" y="819494"/>
            <a:chExt cx="2099107" cy="2173978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5601053" y="819494"/>
              <a:ext cx="2099107" cy="2173978"/>
              <a:chOff x="1024518" y="2891093"/>
              <a:chExt cx="2099107" cy="2173978"/>
            </a:xfrm>
          </p:grpSpPr>
          <p:sp>
            <p:nvSpPr>
              <p:cNvPr id="58" name="Полилиния 57"/>
              <p:cNvSpPr/>
              <p:nvPr/>
            </p:nvSpPr>
            <p:spPr>
              <a:xfrm>
                <a:off x="1281288" y="2891093"/>
                <a:ext cx="1395143" cy="1311337"/>
              </a:xfrm>
              <a:custGeom>
                <a:avLst/>
                <a:gdLst>
                  <a:gd name="connsiteX0" fmla="*/ 0 w 1450578"/>
                  <a:gd name="connsiteY0" fmla="*/ 725289 h 1450578"/>
                  <a:gd name="connsiteX1" fmla="*/ 725289 w 1450578"/>
                  <a:gd name="connsiteY1" fmla="*/ 0 h 1450578"/>
                  <a:gd name="connsiteX2" fmla="*/ 1450578 w 1450578"/>
                  <a:gd name="connsiteY2" fmla="*/ 725289 h 1450578"/>
                  <a:gd name="connsiteX3" fmla="*/ 725289 w 1450578"/>
                  <a:gd name="connsiteY3" fmla="*/ 1450578 h 1450578"/>
                  <a:gd name="connsiteX4" fmla="*/ 0 w 1450578"/>
                  <a:gd name="connsiteY4" fmla="*/ 725289 h 14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578" h="1450578">
                    <a:moveTo>
                      <a:pt x="0" y="725289"/>
                    </a:moveTo>
                    <a:cubicBezTo>
                      <a:pt x="0" y="324723"/>
                      <a:pt x="324723" y="0"/>
                      <a:pt x="725289" y="0"/>
                    </a:cubicBezTo>
                    <a:cubicBezTo>
                      <a:pt x="1125855" y="0"/>
                      <a:pt x="1450578" y="324723"/>
                      <a:pt x="1450578" y="725289"/>
                    </a:cubicBezTo>
                    <a:cubicBezTo>
                      <a:pt x="1450578" y="1125855"/>
                      <a:pt x="1125855" y="1450578"/>
                      <a:pt x="725289" y="1450578"/>
                    </a:cubicBezTo>
                    <a:cubicBezTo>
                      <a:pt x="324723" y="1450578"/>
                      <a:pt x="0" y="1125855"/>
                      <a:pt x="0" y="725289"/>
                    </a:cubicBez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56882" tIns="256882" rIns="256882" bIns="256882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 dirty="0">
                  <a:latin typeface="+mj-lt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024518" y="4289755"/>
                <a:ext cx="2099107" cy="775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>
                    <a:latin typeface="+mj-lt"/>
                  </a:rPr>
                  <a:t>Интеграция с </a:t>
                </a:r>
                <a:endParaRPr lang="ru-RU" dirty="0" smtClean="0">
                  <a:latin typeface="+mj-lt"/>
                </a:endParaRPr>
              </a:p>
              <a:p>
                <a:pPr algn="ctr"/>
                <a:r>
                  <a:rPr lang="ru-RU" dirty="0" smtClean="0">
                    <a:latin typeface="+mj-lt"/>
                  </a:rPr>
                  <a:t>ТИС </a:t>
                </a:r>
                <a:r>
                  <a:rPr lang="ru-RU" dirty="0">
                    <a:latin typeface="+mj-lt"/>
                  </a:rPr>
                  <a:t>Югры </a:t>
                </a:r>
              </a:p>
            </p:txBody>
          </p:sp>
        </p:grpSp>
        <p:pic>
          <p:nvPicPr>
            <p:cNvPr id="7" name="Picture 3" descr="C:\Users\AksarinIV\Desktop\4be0692c3b0f394c24d92f96dbc4c432.jp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>
                          <a14:foregroundMark x1="43452" y1="75000" x2="43452" y2="50893"/>
                          <a14:foregroundMark x1="95833" y1="57143" x2="83631" y2="56548"/>
                          <a14:foregroundMark x1="95536" y1="50893" x2="90476" y2="23810"/>
                          <a14:foregroundMark x1="87202" y1="23214" x2="55952" y2="2381"/>
                          <a14:foregroundMark x1="44940" y1="1488" x2="6845" y2="27381"/>
                          <a14:foregroundMark x1="4464" y1="38393" x2="5952" y2="68155"/>
                          <a14:foregroundMark x1="8929" y1="73512" x2="40179" y2="97619"/>
                          <a14:foregroundMark x1="40179" y1="98512" x2="85714" y2="85714"/>
                          <a14:foregroundMark x1="84226" y1="85714" x2="99405" y2="50893"/>
                          <a14:foregroundMark x1="89286" y1="26190" x2="65476" y2="3571"/>
                          <a14:foregroundMark x1="33631" y1="6845" x2="10119" y2="2172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" t="1906" r="2541" b="2156"/>
            <a:stretch/>
          </p:blipFill>
          <p:spPr bwMode="auto">
            <a:xfrm>
              <a:off x="6010196" y="937102"/>
              <a:ext cx="1103186" cy="1099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7575636" y="2128444"/>
            <a:ext cx="1444626" cy="1806893"/>
            <a:chOff x="5973209" y="2715454"/>
            <a:chExt cx="1806468" cy="2167492"/>
          </a:xfrm>
        </p:grpSpPr>
        <p:grpSp>
          <p:nvGrpSpPr>
            <p:cNvPr id="62" name="Группа 61"/>
            <p:cNvGrpSpPr/>
            <p:nvPr/>
          </p:nvGrpSpPr>
          <p:grpSpPr>
            <a:xfrm>
              <a:off x="5973209" y="2715454"/>
              <a:ext cx="1806468" cy="2167492"/>
              <a:chOff x="-58876" y="811819"/>
              <a:chExt cx="1806468" cy="2167492"/>
            </a:xfrm>
          </p:grpSpPr>
          <p:sp>
            <p:nvSpPr>
              <p:cNvPr id="64" name="Полилиния 63"/>
              <p:cNvSpPr/>
              <p:nvPr/>
            </p:nvSpPr>
            <p:spPr>
              <a:xfrm>
                <a:off x="119488" y="811819"/>
                <a:ext cx="1395143" cy="1311337"/>
              </a:xfrm>
              <a:custGeom>
                <a:avLst/>
                <a:gdLst>
                  <a:gd name="connsiteX0" fmla="*/ 0 w 1450578"/>
                  <a:gd name="connsiteY0" fmla="*/ 725289 h 1450578"/>
                  <a:gd name="connsiteX1" fmla="*/ 725289 w 1450578"/>
                  <a:gd name="connsiteY1" fmla="*/ 0 h 1450578"/>
                  <a:gd name="connsiteX2" fmla="*/ 1450578 w 1450578"/>
                  <a:gd name="connsiteY2" fmla="*/ 725289 h 1450578"/>
                  <a:gd name="connsiteX3" fmla="*/ 725289 w 1450578"/>
                  <a:gd name="connsiteY3" fmla="*/ 1450578 h 1450578"/>
                  <a:gd name="connsiteX4" fmla="*/ 0 w 1450578"/>
                  <a:gd name="connsiteY4" fmla="*/ 725289 h 14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578" h="1450578">
                    <a:moveTo>
                      <a:pt x="0" y="725289"/>
                    </a:moveTo>
                    <a:cubicBezTo>
                      <a:pt x="0" y="324723"/>
                      <a:pt x="324723" y="0"/>
                      <a:pt x="725289" y="0"/>
                    </a:cubicBezTo>
                    <a:cubicBezTo>
                      <a:pt x="1125855" y="0"/>
                      <a:pt x="1450578" y="324723"/>
                      <a:pt x="1450578" y="725289"/>
                    </a:cubicBezTo>
                    <a:cubicBezTo>
                      <a:pt x="1450578" y="1125855"/>
                      <a:pt x="1125855" y="1450578"/>
                      <a:pt x="725289" y="1450578"/>
                    </a:cubicBezTo>
                    <a:cubicBezTo>
                      <a:pt x="324723" y="1450578"/>
                      <a:pt x="0" y="1125855"/>
                      <a:pt x="0" y="725289"/>
                    </a:cubicBez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56882" tIns="256882" rIns="256882" bIns="256882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 dirty="0">
                  <a:latin typeface="+mj-lt"/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-58876" y="2203993"/>
                <a:ext cx="1806468" cy="775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>
                    <a:latin typeface="+mj-lt"/>
                  </a:rPr>
                  <a:t>Вход в </a:t>
                </a:r>
                <a:r>
                  <a:rPr lang="ru-RU" dirty="0" smtClean="0">
                    <a:latin typeface="+mj-lt"/>
                  </a:rPr>
                  <a:t>ИС </a:t>
                </a:r>
              </a:p>
              <a:p>
                <a:pPr algn="ctr"/>
                <a:r>
                  <a:rPr lang="ru-RU" dirty="0">
                    <a:latin typeface="+mj-lt"/>
                  </a:rPr>
                  <a:t>ч</a:t>
                </a:r>
                <a:r>
                  <a:rPr lang="ru-RU" dirty="0" smtClean="0">
                    <a:latin typeface="+mj-lt"/>
                  </a:rPr>
                  <a:t>ерез </a:t>
                </a:r>
                <a:r>
                  <a:rPr lang="ru-RU" b="1" dirty="0" smtClean="0">
                    <a:latin typeface="+mj-lt"/>
                  </a:rPr>
                  <a:t>ЕСИА</a:t>
                </a:r>
                <a:endParaRPr lang="ru-RU" b="1" dirty="0">
                  <a:latin typeface="+mj-lt"/>
                </a:endParaRPr>
              </a:p>
            </p:txBody>
          </p:sp>
        </p:grpSp>
        <p:pic>
          <p:nvPicPr>
            <p:cNvPr id="1029" name="Picture 5" descr="C:\Users\AksarinIV\Desktop\inx960x640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897" b="92759" l="10000" r="90000">
                          <a14:foregroundMark x1="14138" y1="37931" x2="13793" y2="42414"/>
                          <a14:foregroundMark x1="23448" y1="37241" x2="22759" y2="42069"/>
                          <a14:foregroundMark x1="35172" y1="38276" x2="34138" y2="43103"/>
                          <a14:foregroundMark x1="56207" y1="11724" x2="63448" y2="13793"/>
                          <a14:foregroundMark x1="85862" y1="58276" x2="84828" y2="40345"/>
                          <a14:foregroundMark x1="67241" y1="53793" x2="68621" y2="58966"/>
                          <a14:foregroundMark x1="58966" y1="54138" x2="59310" y2="59310"/>
                          <a14:foregroundMark x1="51034" y1="59655" x2="48276" y2="56552"/>
                          <a14:foregroundMark x1="36207" y1="55517" x2="37931" y2="52759"/>
                          <a14:foregroundMark x1="26552" y1="58621" x2="26207" y2="54483"/>
                          <a14:foregroundMark x1="17586" y1="59310" x2="14483" y2="541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128" y="2796808"/>
              <a:ext cx="1148628" cy="1148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021215" y="825554"/>
            <a:ext cx="1289863" cy="1451976"/>
            <a:chOff x="6787014" y="653738"/>
            <a:chExt cx="1612942" cy="1741745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6787014" y="653738"/>
              <a:ext cx="1612942" cy="1741745"/>
              <a:chOff x="24584" y="811819"/>
              <a:chExt cx="1612942" cy="1741745"/>
            </a:xfrm>
          </p:grpSpPr>
          <p:sp>
            <p:nvSpPr>
              <p:cNvPr id="70" name="Полилиния 69"/>
              <p:cNvSpPr/>
              <p:nvPr/>
            </p:nvSpPr>
            <p:spPr>
              <a:xfrm>
                <a:off x="119488" y="811819"/>
                <a:ext cx="1395143" cy="1311337"/>
              </a:xfrm>
              <a:custGeom>
                <a:avLst/>
                <a:gdLst>
                  <a:gd name="connsiteX0" fmla="*/ 0 w 1450578"/>
                  <a:gd name="connsiteY0" fmla="*/ 725289 h 1450578"/>
                  <a:gd name="connsiteX1" fmla="*/ 725289 w 1450578"/>
                  <a:gd name="connsiteY1" fmla="*/ 0 h 1450578"/>
                  <a:gd name="connsiteX2" fmla="*/ 1450578 w 1450578"/>
                  <a:gd name="connsiteY2" fmla="*/ 725289 h 1450578"/>
                  <a:gd name="connsiteX3" fmla="*/ 725289 w 1450578"/>
                  <a:gd name="connsiteY3" fmla="*/ 1450578 h 1450578"/>
                  <a:gd name="connsiteX4" fmla="*/ 0 w 1450578"/>
                  <a:gd name="connsiteY4" fmla="*/ 725289 h 1450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0578" h="1450578">
                    <a:moveTo>
                      <a:pt x="0" y="725289"/>
                    </a:moveTo>
                    <a:cubicBezTo>
                      <a:pt x="0" y="324723"/>
                      <a:pt x="324723" y="0"/>
                      <a:pt x="725289" y="0"/>
                    </a:cubicBezTo>
                    <a:cubicBezTo>
                      <a:pt x="1125855" y="0"/>
                      <a:pt x="1450578" y="324723"/>
                      <a:pt x="1450578" y="725289"/>
                    </a:cubicBezTo>
                    <a:cubicBezTo>
                      <a:pt x="1450578" y="1125855"/>
                      <a:pt x="1125855" y="1450578"/>
                      <a:pt x="725289" y="1450578"/>
                    </a:cubicBezTo>
                    <a:cubicBezTo>
                      <a:pt x="324723" y="1450578"/>
                      <a:pt x="0" y="1125855"/>
                      <a:pt x="0" y="725289"/>
                    </a:cubicBezTo>
                    <a:close/>
                  </a:path>
                </a:pathLst>
              </a:custGeom>
              <a:ln>
                <a:noFill/>
              </a:ln>
              <a:effectLst/>
              <a:scene3d>
                <a:camera prst="orthographicFront" fov="0">
                  <a:rot lat="0" lon="0" rev="0"/>
                </a:camera>
                <a:lightRig rig="threePt" dir="t">
                  <a:rot lat="0" lon="0" rev="0"/>
                </a:lightRig>
              </a:scene3d>
              <a:sp3d contourW="9525" prstMaterial="matte">
                <a:contourClr>
                  <a:schemeClr val="accent1">
                    <a:shade val="70000"/>
                    <a:satMod val="10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256882" tIns="256882" rIns="256882" bIns="256882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000" kern="1200" dirty="0">
                  <a:latin typeface="+mj-lt"/>
                </a:endParaRPr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24584" y="2184232"/>
                <a:ext cx="16129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dirty="0" smtClean="0">
                    <a:latin typeface="+mj-lt"/>
                  </a:rPr>
                  <a:t>Почта России</a:t>
                </a:r>
              </a:p>
            </p:txBody>
          </p:sp>
        </p:grpSp>
        <p:pic>
          <p:nvPicPr>
            <p:cNvPr id="1028" name="Picture 4" descr="C:\Users\AksarinIV\Desktop\почта_россии.jpg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1163" r="5606" b="12248"/>
            <a:stretch/>
          </p:blipFill>
          <p:spPr bwMode="auto">
            <a:xfrm>
              <a:off x="6970517" y="1017607"/>
              <a:ext cx="1230643" cy="57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AksarinIV\Desktop\Новый точечный рисунок.bmp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4513" y1="34281" x2="2166" y2="16617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81" y="1588641"/>
            <a:ext cx="1274154" cy="153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Группа 23"/>
          <p:cNvGrpSpPr/>
          <p:nvPr/>
        </p:nvGrpSpPr>
        <p:grpSpPr>
          <a:xfrm>
            <a:off x="5260878" y="1491629"/>
            <a:ext cx="790801" cy="623246"/>
            <a:chOff x="5260878" y="1491629"/>
            <a:chExt cx="790801" cy="623246"/>
          </a:xfrm>
        </p:grpSpPr>
        <p:cxnSp>
          <p:nvCxnSpPr>
            <p:cNvPr id="56" name="Прямая со стрелкой 55"/>
            <p:cNvCxnSpPr/>
            <p:nvPr/>
          </p:nvCxnSpPr>
          <p:spPr>
            <a:xfrm flipH="1">
              <a:off x="5292079" y="1610875"/>
              <a:ext cx="759600" cy="50400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flipV="1">
              <a:off x="5260878" y="1491629"/>
              <a:ext cx="761218" cy="504000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Группа 65"/>
          <p:cNvGrpSpPr/>
          <p:nvPr/>
        </p:nvGrpSpPr>
        <p:grpSpPr>
          <a:xfrm rot="10800000">
            <a:off x="3094169" y="2706658"/>
            <a:ext cx="790801" cy="623246"/>
            <a:chOff x="5260878" y="1491629"/>
            <a:chExt cx="790801" cy="623246"/>
          </a:xfrm>
        </p:grpSpPr>
        <p:cxnSp>
          <p:nvCxnSpPr>
            <p:cNvPr id="67" name="Прямая со стрелкой 66"/>
            <p:cNvCxnSpPr/>
            <p:nvPr/>
          </p:nvCxnSpPr>
          <p:spPr>
            <a:xfrm flipH="1">
              <a:off x="5292079" y="1610875"/>
              <a:ext cx="759600" cy="50400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 стрелкой 68"/>
            <p:cNvCxnSpPr/>
            <p:nvPr/>
          </p:nvCxnSpPr>
          <p:spPr>
            <a:xfrm flipV="1">
              <a:off x="5260878" y="1491629"/>
              <a:ext cx="761218" cy="504000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Группа 71"/>
          <p:cNvGrpSpPr/>
          <p:nvPr/>
        </p:nvGrpSpPr>
        <p:grpSpPr>
          <a:xfrm rot="4385722">
            <a:off x="5127535" y="2766280"/>
            <a:ext cx="790801" cy="623246"/>
            <a:chOff x="5260878" y="1491629"/>
            <a:chExt cx="790801" cy="623246"/>
          </a:xfrm>
        </p:grpSpPr>
        <p:cxnSp>
          <p:nvCxnSpPr>
            <p:cNvPr id="73" name="Прямая со стрелкой 72"/>
            <p:cNvCxnSpPr/>
            <p:nvPr/>
          </p:nvCxnSpPr>
          <p:spPr>
            <a:xfrm flipH="1">
              <a:off x="5292079" y="1610875"/>
              <a:ext cx="759600" cy="50400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/>
            <p:nvPr/>
          </p:nvCxnSpPr>
          <p:spPr>
            <a:xfrm flipV="1">
              <a:off x="5260878" y="1491629"/>
              <a:ext cx="761218" cy="504000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 rot="14634655">
            <a:off x="3049534" y="1486821"/>
            <a:ext cx="790801" cy="623246"/>
            <a:chOff x="5260878" y="1491629"/>
            <a:chExt cx="790801" cy="623246"/>
          </a:xfrm>
        </p:grpSpPr>
        <p:cxnSp>
          <p:nvCxnSpPr>
            <p:cNvPr id="76" name="Прямая со стрелкой 75"/>
            <p:cNvCxnSpPr/>
            <p:nvPr/>
          </p:nvCxnSpPr>
          <p:spPr>
            <a:xfrm flipH="1">
              <a:off x="5292079" y="1610875"/>
              <a:ext cx="759600" cy="50400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 стрелкой 76"/>
            <p:cNvCxnSpPr/>
            <p:nvPr/>
          </p:nvCxnSpPr>
          <p:spPr>
            <a:xfrm flipV="1">
              <a:off x="5260878" y="1491629"/>
              <a:ext cx="761218" cy="504000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Группа 77"/>
          <p:cNvGrpSpPr/>
          <p:nvPr/>
        </p:nvGrpSpPr>
        <p:grpSpPr>
          <a:xfrm rot="2675172">
            <a:off x="5532066" y="2235700"/>
            <a:ext cx="790801" cy="623246"/>
            <a:chOff x="5260878" y="1491629"/>
            <a:chExt cx="790801" cy="623246"/>
          </a:xfrm>
        </p:grpSpPr>
        <p:cxnSp>
          <p:nvCxnSpPr>
            <p:cNvPr id="79" name="Прямая со стрелкой 78"/>
            <p:cNvCxnSpPr/>
            <p:nvPr/>
          </p:nvCxnSpPr>
          <p:spPr>
            <a:xfrm flipH="1">
              <a:off x="5292079" y="1610875"/>
              <a:ext cx="759600" cy="50400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/>
            <p:nvPr/>
          </p:nvCxnSpPr>
          <p:spPr>
            <a:xfrm flipV="1">
              <a:off x="5260878" y="1491629"/>
              <a:ext cx="761218" cy="504000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Группа 80"/>
          <p:cNvGrpSpPr/>
          <p:nvPr/>
        </p:nvGrpSpPr>
        <p:grpSpPr>
          <a:xfrm rot="12161015">
            <a:off x="2757357" y="2230750"/>
            <a:ext cx="790801" cy="623246"/>
            <a:chOff x="5260878" y="1491629"/>
            <a:chExt cx="790801" cy="623246"/>
          </a:xfrm>
        </p:grpSpPr>
        <p:cxnSp>
          <p:nvCxnSpPr>
            <p:cNvPr id="82" name="Прямая со стрелкой 81"/>
            <p:cNvCxnSpPr/>
            <p:nvPr/>
          </p:nvCxnSpPr>
          <p:spPr>
            <a:xfrm flipH="1">
              <a:off x="5292079" y="1610875"/>
              <a:ext cx="759600" cy="50400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 стрелкой 82"/>
            <p:cNvCxnSpPr/>
            <p:nvPr/>
          </p:nvCxnSpPr>
          <p:spPr>
            <a:xfrm flipV="1">
              <a:off x="5260878" y="1491629"/>
              <a:ext cx="761218" cy="504000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 rot="7293742">
            <a:off x="4280862" y="3197243"/>
            <a:ext cx="589791" cy="438680"/>
            <a:chOff x="5231788" y="1439161"/>
            <a:chExt cx="819891" cy="675714"/>
          </a:xfrm>
        </p:grpSpPr>
        <p:cxnSp>
          <p:nvCxnSpPr>
            <p:cNvPr id="85" name="Прямая со стрелкой 84"/>
            <p:cNvCxnSpPr/>
            <p:nvPr/>
          </p:nvCxnSpPr>
          <p:spPr>
            <a:xfrm flipH="1">
              <a:off x="5292079" y="1610875"/>
              <a:ext cx="759600" cy="504000"/>
            </a:xfrm>
            <a:prstGeom prst="straightConnector1">
              <a:avLst/>
            </a:prstGeom>
            <a:ln w="19050">
              <a:solidFill>
                <a:srgbClr val="0070C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 flipV="1">
              <a:off x="5231788" y="1439161"/>
              <a:ext cx="761217" cy="503999"/>
            </a:xfrm>
            <a:prstGeom prst="straightConnector1">
              <a:avLst/>
            </a:prstGeom>
            <a:ln w="19050">
              <a:solidFill>
                <a:srgbClr val="00B05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94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8139" y="-30037"/>
            <a:ext cx="2497630" cy="683775"/>
            <a:chOff x="107505" y="-3"/>
            <a:chExt cx="2769193" cy="911698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891860" y="-3"/>
              <a:ext cx="1984838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6" name="Рисунок 9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06931"/>
              <a:ext cx="694826" cy="80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450" b="3722"/>
          <a:stretch/>
        </p:blipFill>
        <p:spPr>
          <a:xfrm>
            <a:off x="0" y="838404"/>
            <a:ext cx="2879941" cy="4141722"/>
          </a:xfrm>
        </p:spPr>
      </p:pic>
      <p:sp>
        <p:nvSpPr>
          <p:cNvPr id="9" name="Прямоугольник 8"/>
          <p:cNvSpPr/>
          <p:nvPr/>
        </p:nvSpPr>
        <p:spPr>
          <a:xfrm>
            <a:off x="674826" y="469072"/>
            <a:ext cx="540083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+mj-lt"/>
              </a:rPr>
              <a:t>ИНФОРМАЦИОННАЯ БЕЗОПАСНОСТЬ СИСТЕМЫ</a:t>
            </a:r>
            <a:endParaRPr lang="ru-RU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307064" y="838404"/>
            <a:ext cx="5660110" cy="1328023"/>
          </a:xfrm>
          <a:prstGeom prst="roundRect">
            <a:avLst/>
          </a:prstGeom>
          <a:solidFill>
            <a:srgbClr val="E7FFEB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Настоящим АТТЕСТАТОМ удостоверяется, что объект информатизации информационная система (далее - ИС) «Система информационного обеспечения государственного экологического контроля», </a:t>
            </a:r>
            <a:r>
              <a:rPr lang="ru-RU" sz="1200" dirty="0" smtClean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соответствует </a:t>
            </a:r>
            <a:r>
              <a:rPr lang="ru-RU" sz="1200" dirty="0">
                <a:solidFill>
                  <a:sysClr val="windowText" lastClr="000000"/>
                </a:solidFill>
                <a:latin typeface="Trebuchet MS" panose="020B0603020202020204" pitchFamily="34" charset="0"/>
              </a:rPr>
              <a:t>требованиям руководящих документов по безопасности информации, предъявляемым к информационным системам третьего класса защищенности (КЗ).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342508" y="2283718"/>
            <a:ext cx="5660110" cy="1328023"/>
          </a:xfrm>
          <a:prstGeom prst="roundRect">
            <a:avLst/>
          </a:prstGeom>
          <a:solidFill>
            <a:srgbClr val="E7FFEB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+mn-cs"/>
              </a:rPr>
              <a:t>Организационная структура, нормативное и методическое обеспечение и техническая оснащенность объекта информатизации ИС «Система информационного обеспечения государственного экологического контроля» обеспечивают поддержание класса защищенности информационной системы в процессе эксплуатации в соответствии с установленными требованиями.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63468" y="3737133"/>
            <a:ext cx="5639150" cy="1328023"/>
          </a:xfrm>
          <a:prstGeom prst="roundRect">
            <a:avLst/>
          </a:prstGeom>
          <a:solidFill>
            <a:srgbClr val="E7FFEB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contourClr>
              <a:schemeClr val="accent1">
                <a:shade val="70000"/>
                <a:satMod val="10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ysClr val="windowText" lastClr="000000"/>
                </a:solidFill>
                <a:latin typeface="Trebuchet MS" panose="020B0603020202020204" pitchFamily="34" charset="0"/>
                <a:cs typeface="+mn-cs"/>
              </a:rPr>
              <a:t>С учетом результатов аттестационных испытаний на объекте информатизации ИС «Система информационного обеспечения государственного экологического контроля» разрешается обработка конфиденциальной информации при условии использования установленных средств защиты информации и выполнения организационно-распорядительной документации.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771800" y="2793679"/>
            <a:ext cx="535265" cy="308097"/>
            <a:chOff x="2771800" y="2793679"/>
            <a:chExt cx="535265" cy="308097"/>
          </a:xfrm>
        </p:grpSpPr>
        <p:sp>
          <p:nvSpPr>
            <p:cNvPr id="25" name="Двойная волна 24"/>
            <p:cNvSpPr/>
            <p:nvPr/>
          </p:nvSpPr>
          <p:spPr>
            <a:xfrm>
              <a:off x="2771800" y="2839717"/>
              <a:ext cx="432048" cy="216024"/>
            </a:xfrm>
            <a:prstGeom prst="doubleWav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>
              <a:off x="3051841" y="2793679"/>
              <a:ext cx="255224" cy="30809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747405" y="1348365"/>
            <a:ext cx="535265" cy="308097"/>
            <a:chOff x="2747405" y="1348365"/>
            <a:chExt cx="535265" cy="308097"/>
          </a:xfrm>
        </p:grpSpPr>
        <p:sp>
          <p:nvSpPr>
            <p:cNvPr id="31" name="Двойная волна 30"/>
            <p:cNvSpPr/>
            <p:nvPr/>
          </p:nvSpPr>
          <p:spPr>
            <a:xfrm>
              <a:off x="2747405" y="1394403"/>
              <a:ext cx="432048" cy="216024"/>
            </a:xfrm>
            <a:prstGeom prst="doubleWav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трелка вправо 31"/>
            <p:cNvSpPr/>
            <p:nvPr/>
          </p:nvSpPr>
          <p:spPr>
            <a:xfrm>
              <a:off x="3027446" y="1348365"/>
              <a:ext cx="255224" cy="30809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807243" y="4309974"/>
            <a:ext cx="535265" cy="308097"/>
            <a:chOff x="2771800" y="2793679"/>
            <a:chExt cx="535265" cy="308097"/>
          </a:xfrm>
        </p:grpSpPr>
        <p:sp>
          <p:nvSpPr>
            <p:cNvPr id="35" name="Двойная волна 34"/>
            <p:cNvSpPr/>
            <p:nvPr/>
          </p:nvSpPr>
          <p:spPr>
            <a:xfrm>
              <a:off x="2771800" y="2839717"/>
              <a:ext cx="432048" cy="216024"/>
            </a:xfrm>
            <a:prstGeom prst="doubleWav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3051841" y="2793679"/>
              <a:ext cx="255224" cy="30809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95102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avtsovIV\Pictures\Человечки\Человечки поднимают стрелку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0"/>
          <a:stretch/>
        </p:blipFill>
        <p:spPr bwMode="auto">
          <a:xfrm>
            <a:off x="107504" y="1005575"/>
            <a:ext cx="4890475" cy="413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6" name="Рисунок 9" descr="240px-Coat_of_Arms_of_Yugra.sv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Скругленный прямоугольник 7"/>
          <p:cNvSpPr/>
          <p:nvPr/>
        </p:nvSpPr>
        <p:spPr>
          <a:xfrm>
            <a:off x="3162284" y="1707654"/>
            <a:ext cx="5832648" cy="972108"/>
          </a:xfrm>
          <a:prstGeom prst="roundRect">
            <a:avLst/>
          </a:prstGeom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+mj-lt"/>
              </a:rPr>
              <a:t>Разработка мобильных приложений внесения информации в базу данных в полевых условиях при  отсутствии подключения к сети интернет</a:t>
            </a:r>
            <a:endParaRPr lang="ru-RU" sz="1600" b="1" dirty="0"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55607" y="2770509"/>
            <a:ext cx="5239325" cy="702078"/>
          </a:xfrm>
          <a:prstGeom prst="roundRect">
            <a:avLst/>
          </a:prstGeom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+mj-lt"/>
              </a:rPr>
              <a:t>Разработка презентационных панелей результатов контрольно-надзорной деятельности </a:t>
            </a:r>
            <a:endParaRPr lang="ru-RU" sz="1600" b="1" dirty="0"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1981" y="4335579"/>
            <a:ext cx="4292951" cy="678658"/>
          </a:xfrm>
          <a:prstGeom prst="roundRect">
            <a:avLst/>
          </a:prstGeom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+mj-lt"/>
              </a:rPr>
              <a:t>Совершенствование автоматизации </a:t>
            </a:r>
            <a:r>
              <a:rPr lang="ru-RU" sz="1600" b="1" dirty="0">
                <a:latin typeface="+mj-lt"/>
              </a:rPr>
              <a:t>процедур </a:t>
            </a:r>
            <a:r>
              <a:rPr lang="ru-RU" sz="1600" b="1" dirty="0" smtClean="0">
                <a:latin typeface="+mj-lt"/>
              </a:rPr>
              <a:t>внесения информации инспектором в ИС</a:t>
            </a:r>
            <a:endParaRPr lang="ru-RU" sz="1600" i="1" dirty="0">
              <a:latin typeface="+mj-lt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478208" y="725965"/>
            <a:ext cx="6516724" cy="87367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+mj-lt"/>
              </a:rPr>
              <a:t>Развитие межведомственного взаимодействия с другими органами исполнительной власти </a:t>
            </a:r>
            <a:r>
              <a:rPr lang="ru-RU" sz="1200" b="1" dirty="0" smtClean="0">
                <a:latin typeface="+mj-lt"/>
              </a:rPr>
              <a:t>(автоматическое предоставление информации по запросам, автоматическое предоставление отчетности )</a:t>
            </a:r>
            <a:endParaRPr lang="ru-RU" sz="12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6971" y="365158"/>
            <a:ext cx="37850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  <a:latin typeface="+mj-lt"/>
              </a:rPr>
              <a:t>ПЕРСПЕКТИВЫ РАЗВИТИЯ СИСТЕМЫ</a:t>
            </a:r>
            <a:endParaRPr lang="ru-RU" sz="1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14412" y="3562227"/>
            <a:ext cx="4680520" cy="678658"/>
          </a:xfrm>
          <a:prstGeom prst="roundRect">
            <a:avLst/>
          </a:prstGeom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+mj-lt"/>
              </a:rPr>
              <a:t>Формирование печатных форм процессуальных документов из ИС</a:t>
            </a:r>
            <a:endParaRPr lang="ru-RU" sz="16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92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9"/>
          <a:stretch/>
        </p:blipFill>
        <p:spPr bwMode="auto">
          <a:xfrm>
            <a:off x="129918" y="685949"/>
            <a:ext cx="4359560" cy="149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5" name="Рисунок 9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177016" y="411361"/>
            <a:ext cx="21996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2"/>
                </a:solidFill>
                <a:latin typeface="+mj-lt"/>
              </a:rPr>
              <a:t>СТАРТОВАЯ СТРАНИЦА</a:t>
            </a:r>
            <a:endParaRPr lang="ru-RU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4684" y="2241953"/>
            <a:ext cx="67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ПОИСК</a:t>
            </a:r>
            <a:endParaRPr lang="ru-RU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0629" y="2879417"/>
            <a:ext cx="1406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ВЫБОРКА ДАННЫХ</a:t>
            </a:r>
            <a:endParaRPr lang="ru-RU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3490127"/>
            <a:ext cx="19137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ФОРМИРОВАНИЕ ОТЧЕТОВ</a:t>
            </a:r>
            <a:endParaRPr lang="ru-RU" sz="10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9064" y="501283"/>
            <a:ext cx="14082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ДЕРЕВО ОБЪЕКТОВ</a:t>
            </a:r>
            <a:endParaRPr lang="ru-RU" sz="1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Picture 2" descr="C:\Users\AksarinIV\Desktop\1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818" y="685949"/>
            <a:ext cx="3454697" cy="26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8" y="2426618"/>
            <a:ext cx="3022050" cy="180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68106"/>
            <a:ext cx="2908010" cy="159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250" y="3736348"/>
            <a:ext cx="3022050" cy="12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5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4345"/>
            <a:ext cx="4034798" cy="191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5" name="Рисунок 9" descr="240px-Coat_of_Arms_of_Yugra.sv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642239" y="589642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АС ЕРП</a:t>
            </a:r>
            <a:endParaRPr lang="ru-RU" sz="16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50" b="39122"/>
          <a:stretch/>
        </p:blipFill>
        <p:spPr bwMode="auto">
          <a:xfrm>
            <a:off x="611560" y="3147814"/>
            <a:ext cx="330217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44869" y="2867979"/>
            <a:ext cx="15247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КОМАНДЫ АС ЕРП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6381"/>
            <a:ext cx="403639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72201" y="505004"/>
            <a:ext cx="1037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ГИС ГМП</a:t>
            </a:r>
            <a:endParaRPr lang="ru-RU" sz="16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89" y="2870256"/>
            <a:ext cx="3385851" cy="20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11750" y="2565755"/>
            <a:ext cx="188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НАЧИСЛЕНИЯ ГИС ГМП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251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40" y="888116"/>
            <a:ext cx="2557636" cy="111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5" name="Рисунок 9" descr="240px-Coat_of_Arms_of_Yugra.sv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675683" y="533239"/>
            <a:ext cx="2127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ГРУППЫ ПОЛЬЗОВАТЕЛЕЙ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188" y="2430012"/>
            <a:ext cx="2579695" cy="114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0167" y="2153013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СОЗДАНИЕ ПОЛЬЗОВАТЕЛЯ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8"/>
          <a:stretch/>
        </p:blipFill>
        <p:spPr bwMode="auto">
          <a:xfrm>
            <a:off x="3331188" y="3875974"/>
            <a:ext cx="25922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28229" y="3598975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ПРАВА ДОСТУПА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2" y="740815"/>
            <a:ext cx="2609376" cy="141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7074" y="463990"/>
            <a:ext cx="21050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ПРИРОДОПОЛЬЗОВАТЕЛИ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22" y="2334625"/>
            <a:ext cx="2616473" cy="114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88416" y="2141471"/>
            <a:ext cx="12634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ПЛАН РАБОТЫ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8" y="3766238"/>
            <a:ext cx="253048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8316" y="3598975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ПЛАНИРОВАНИЕ ПРОВЕРОК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51" y="987574"/>
            <a:ext cx="2589712" cy="1623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270320" y="671739"/>
            <a:ext cx="2698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АУДИТ РАБОТЫ ПОЛЬЗОВАТЕЛЕЙ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37" b="21769"/>
          <a:stretch/>
        </p:blipFill>
        <p:spPr bwMode="auto">
          <a:xfrm>
            <a:off x="6270320" y="3241608"/>
            <a:ext cx="2581457" cy="1604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79598" y="2769093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ЧАТ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10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644995"/>
            <a:ext cx="4185641" cy="203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5" name="Рисунок 9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626101" y="436015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ПЕЧАТНЫЕ ФОРМЫ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10" y="3135573"/>
            <a:ext cx="3534152" cy="175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88738" y="2908377"/>
            <a:ext cx="2335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СОЗДАНИЕ ПЕЧАТНЫХ ФОРМ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691" y="3156713"/>
            <a:ext cx="3527773" cy="177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358443" y="2905845"/>
            <a:ext cx="125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2"/>
                </a:solidFill>
                <a:latin typeface="+mj-lt"/>
              </a:rPr>
              <a:t>ПЕЧАТЬ ФОРМ</a:t>
            </a:r>
            <a:endParaRPr lang="ru-RU" sz="12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20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1" y="640940"/>
            <a:ext cx="4892402" cy="204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12889" y="342568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+mj-lt"/>
              </a:rPr>
              <a:t>СПРАВОЧНИКИ</a:t>
            </a:r>
            <a:endParaRPr lang="ru-RU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96" y="1288290"/>
            <a:ext cx="2658040" cy="11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2361" y="1076907"/>
            <a:ext cx="3611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СПРАВОЧНИК </a:t>
            </a:r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ОБЪЕКТОВ НЕГАТИВНОГО ВОЗДЕЙСТВИЯ</a:t>
            </a:r>
            <a:endParaRPr lang="ru-RU" sz="1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1" y="4122425"/>
            <a:ext cx="2176242" cy="968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2440" y="3935400"/>
            <a:ext cx="18036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СПРАВОЧНИК ДОГОВОРОВ</a:t>
            </a:r>
            <a:endParaRPr lang="ru-RU" sz="1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70" y="3005549"/>
            <a:ext cx="2232248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08305" y="2820882"/>
            <a:ext cx="1292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СПРАВОЧНИК КБК</a:t>
            </a:r>
            <a:endParaRPr lang="ru-RU" sz="1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544" y="4120066"/>
            <a:ext cx="2304674" cy="94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45155" y="3937759"/>
            <a:ext cx="1495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СПРАВОЧНИК ОКТМО</a:t>
            </a:r>
            <a:endParaRPr lang="ru-RU" sz="1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64" y="3005549"/>
            <a:ext cx="2176242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5117" y="2820883"/>
            <a:ext cx="171713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СПРАВОЧНИК КОДЕКСОВ</a:t>
            </a:r>
            <a:endParaRPr lang="ru-RU" sz="1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89" y="4149887"/>
            <a:ext cx="2176242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94238" y="3962858"/>
            <a:ext cx="3147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СПРАВОЧНИК МУНИЦИПАЛЬНЫХ ОБРАЗОВАНИЙ</a:t>
            </a:r>
            <a:endParaRPr lang="ru-RU" sz="1000" b="1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89" y="3007914"/>
            <a:ext cx="2176242" cy="918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466676" y="2820884"/>
            <a:ext cx="2325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chemeClr val="accent2"/>
                </a:solidFill>
                <a:latin typeface="+mj-lt"/>
              </a:rPr>
              <a:t>СПРАВОЧНИК ПОДРАЗДЕЛЕНИЙ</a:t>
            </a:r>
            <a:endParaRPr lang="ru-RU" sz="10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21" name="Прямоугольник 20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10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10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10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22" name="Рисунок 9" descr="240px-Coat_of_Arms_of_Yugra.svg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20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ksarinIV\Desktop\Общая ЖЦ и Ушаков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6617"/>
            <a:ext cx="4811391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1580" y="408396"/>
            <a:ext cx="1152128" cy="108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02701"/>
            <a:ext cx="2534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accent2"/>
                </a:solidFill>
                <a:latin typeface="+mj-lt"/>
              </a:rPr>
              <a:t>КАРТОЧКА </a:t>
            </a:r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НАРУШЕНИЕ</a:t>
            </a:r>
            <a:endParaRPr lang="ru-RU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7" y="671520"/>
            <a:ext cx="412484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+mj-lt"/>
              </a:rPr>
              <a:t>А также другие карточки событий: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Обследование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Проверка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Дело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Постановление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Предостережение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Оплата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Обязательное предписание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Ущерб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Авария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Приемка земель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Получены материалы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Передача материалов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Обжалование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Сообщение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Обнаружение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Отбор проб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Представление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B050"/>
                </a:solidFill>
                <a:latin typeface="+mj-lt"/>
              </a:rPr>
              <a:t>Объект размещения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9" name="Прямоугольник 8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10" name="Рисунок 9" descr="240px-Coat_of_Arms_of_Yugra.sv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9401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0067" y="4822644"/>
            <a:ext cx="365760" cy="273844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2</a:t>
            </a:fld>
            <a:endParaRPr kumimoji="0"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49938"/>
            <a:ext cx="86889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соответствии с Положением о </a:t>
            </a:r>
            <a:r>
              <a:rPr lang="ru-RU" sz="1200" b="1" u="sng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Природнадзоре</a:t>
            </a:r>
            <a:r>
              <a:rPr lang="ru-RU" sz="1200" b="1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Югры за Службой закреплены полномочия по осуществлению следующих видов государственного надзора: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государственный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лесной надзор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(лесная охрана) на землях лесного фонда;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государственный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пожарный надзор в лесах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федеральный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государственный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охотничий надзор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 территории Ханты-Мансийского автономного округа - Югры, за исключением особо охраняемых природных территорий федерального значения;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региональный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государственный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экологический надзор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при осуществлении хозяйственной и иной деятельности, за исключением деятельности с использованием объектов, подлежащих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федеральному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государственному экологическому надзору, в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т.ч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.: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за охраной атмосферного воздуха на объектах хозяйственной и иной деятельности, подлежащих региональному государственному экологическому надзору;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использованием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охраной водных объектов, за исключением водных объектов, подлежащих федеральному государственному надзору;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охраной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использованием особо охраняемых природных территорий регионального значения;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обращением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 отходами на объектах хозяйственной и иной деятельности, подлежащих региональному государственному экологическому надзору;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геологическим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изучением, рациональным использованием и охраной недр в отношении участков недр местного значения.</a:t>
            </a:r>
          </a:p>
          <a:p>
            <a:r>
              <a:rPr lang="ru-RU" sz="1200" b="1" u="sng" dirty="0" smtClean="0">
                <a:solidFill>
                  <a:schemeClr val="accent2"/>
                </a:solidFill>
                <a:latin typeface="+mj-lt"/>
              </a:rPr>
              <a:t>Виды контроля:</a:t>
            </a:r>
            <a:endParaRPr lang="ru-RU" sz="1200" b="1" u="sng" dirty="0">
              <a:solidFill>
                <a:schemeClr val="accent2"/>
              </a:solidFill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>
                <a:solidFill>
                  <a:schemeClr val="accent2"/>
                </a:solidFill>
                <a:latin typeface="+mj-lt"/>
              </a:rPr>
              <a:t>контроль за соблюдением законодательства об экологической экспертизе при осуществлении хозяйственной и иной деятельности на объектах, подлежащих региональному государственному экологическому надзору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>
                <a:solidFill>
                  <a:schemeClr val="accent2"/>
                </a:solidFill>
                <a:latin typeface="+mj-lt"/>
              </a:rPr>
              <a:t>контроль за использованием капканов и других устройств, используемых при осуществлении охоты;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>
                <a:solidFill>
                  <a:schemeClr val="accent2"/>
                </a:solidFill>
                <a:latin typeface="+mj-lt"/>
              </a:rPr>
              <a:t>контроль за оборотом продукции охоты;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200" dirty="0">
                <a:solidFill>
                  <a:schemeClr val="accent2"/>
                </a:solidFill>
                <a:latin typeface="+mj-lt"/>
              </a:rPr>
              <a:t>контроль и надзор за выполнением требований правил пользования водными объектами для плавания на маломерных судах в автономном округе.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8139" y="-30037"/>
            <a:ext cx="2497630" cy="683775"/>
            <a:chOff x="107505" y="-3"/>
            <a:chExt cx="2769193" cy="911698"/>
          </a:xfrm>
        </p:grpSpPr>
        <p:sp>
          <p:nvSpPr>
            <p:cNvPr id="8" name="Прямоугольник 7"/>
            <p:cNvSpPr/>
            <p:nvPr/>
          </p:nvSpPr>
          <p:spPr bwMode="auto">
            <a:xfrm>
              <a:off x="891860" y="-3"/>
              <a:ext cx="1984838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9" name="Рисунок 9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06931"/>
              <a:ext cx="694826" cy="80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53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843558"/>
            <a:ext cx="903649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4" name="Прямоугольник 3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5" name="Рисунок 9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Прямоугольник 5"/>
          <p:cNvSpPr/>
          <p:nvPr/>
        </p:nvSpPr>
        <p:spPr>
          <a:xfrm>
            <a:off x="2339752" y="421363"/>
            <a:ext cx="2269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АНАЛИЗ ДАННЫХ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57808" y="411510"/>
            <a:ext cx="8028384" cy="465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8" name="Рисунок 9" descr="240px-Coat_of_Arms_of_Yugra.sv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22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66"/>
          <a:stretch/>
        </p:blipFill>
        <p:spPr bwMode="auto">
          <a:xfrm>
            <a:off x="683568" y="453878"/>
            <a:ext cx="7911948" cy="467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7" name="Прямоугольник 6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8" name="Рисунок 9" descr="240px-Coat_of_Arms_of_Yugra.sv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16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ksarinIV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1" y="519522"/>
            <a:ext cx="8370367" cy="454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7" name="Рисунок 9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83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5" name="Прямоугольник 4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2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2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2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6" name="Рисунок 9" descr="240px-Coat_of_Arms_of_Yugra.sv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547664" y="1767244"/>
            <a:ext cx="597311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+mj-lt"/>
                <a:hlinkClick r:id="rId4"/>
              </a:rPr>
              <a:t>ССЫЛКА</a:t>
            </a:r>
            <a:r>
              <a:rPr lang="ru-RU" sz="2800" dirty="0" smtClean="0">
                <a:latin typeface="+mj-lt"/>
              </a:rPr>
              <a:t> НА ВИДЕОРОЛИК РАБОТЫ</a:t>
            </a:r>
          </a:p>
          <a:p>
            <a:pPr algn="ctr"/>
            <a:r>
              <a:rPr lang="ru-RU" sz="2800" dirty="0" smtClean="0">
                <a:latin typeface="+mj-lt"/>
              </a:rPr>
              <a:t> В ИС ЭКОНАДЗОР</a:t>
            </a:r>
          </a:p>
          <a:p>
            <a:pPr algn="ctr"/>
            <a:endParaRPr lang="ru-RU" sz="2800" dirty="0">
              <a:latin typeface="+mj-lt"/>
            </a:endParaRPr>
          </a:p>
          <a:p>
            <a:pPr algn="ctr"/>
            <a:r>
              <a:rPr lang="en-US" sz="2800" dirty="0">
                <a:latin typeface="+mj-lt"/>
                <a:hlinkClick r:id="rId4"/>
              </a:rPr>
              <a:t>https://</a:t>
            </a:r>
            <a:r>
              <a:rPr lang="en-US" sz="2800" dirty="0" smtClean="0">
                <a:latin typeface="+mj-lt"/>
                <a:hlinkClick r:id="rId4"/>
              </a:rPr>
              <a:t>youtu.be/FdLjepPCxzU</a:t>
            </a:r>
            <a:r>
              <a:rPr lang="ru-RU" sz="28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250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0067" y="4822644"/>
            <a:ext cx="365760" cy="273844"/>
          </a:xfrm>
        </p:spPr>
        <p:txBody>
          <a:bodyPr/>
          <a:lstStyle/>
          <a:p>
            <a:fld id="{D5BBC35B-A44B-4119-B8DA-DE9E3DFADA20}" type="slidenum">
              <a:rPr kumimoji="0" lang="en-US" smtClean="0">
                <a:latin typeface="+mj-lt"/>
              </a:rPr>
              <a:pPr/>
              <a:t>3</a:t>
            </a:fld>
            <a:endParaRPr kumimoji="0" lang="en-US" dirty="0">
              <a:latin typeface="+mj-lt"/>
            </a:endParaRPr>
          </a:p>
        </p:txBody>
      </p:sp>
      <p:pic>
        <p:nvPicPr>
          <p:cNvPr id="1027" name="Picture 3" descr="C:\ГИСы\Мониторинг\Округ+ЛУ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35546"/>
            <a:ext cx="8532441" cy="410445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6239308" y="2335241"/>
            <a:ext cx="2777132" cy="897979"/>
          </a:xfrm>
          <a:custGeom>
            <a:avLst/>
            <a:gdLst>
              <a:gd name="connsiteX0" fmla="*/ 0 w 2348429"/>
              <a:gd name="connsiteY0" fmla="*/ 107159 h 642942"/>
              <a:gd name="connsiteX1" fmla="*/ 107159 w 2348429"/>
              <a:gd name="connsiteY1" fmla="*/ 0 h 642942"/>
              <a:gd name="connsiteX2" fmla="*/ 391405 w 2348429"/>
              <a:gd name="connsiteY2" fmla="*/ 0 h 642942"/>
              <a:gd name="connsiteX3" fmla="*/ 391405 w 2348429"/>
              <a:gd name="connsiteY3" fmla="*/ 0 h 642942"/>
              <a:gd name="connsiteX4" fmla="*/ 978512 w 2348429"/>
              <a:gd name="connsiteY4" fmla="*/ 0 h 642942"/>
              <a:gd name="connsiteX5" fmla="*/ 2241270 w 2348429"/>
              <a:gd name="connsiteY5" fmla="*/ 0 h 642942"/>
              <a:gd name="connsiteX6" fmla="*/ 2348429 w 2348429"/>
              <a:gd name="connsiteY6" fmla="*/ 107159 h 642942"/>
              <a:gd name="connsiteX7" fmla="*/ 2348429 w 2348429"/>
              <a:gd name="connsiteY7" fmla="*/ 375050 h 642942"/>
              <a:gd name="connsiteX8" fmla="*/ 2348429 w 2348429"/>
              <a:gd name="connsiteY8" fmla="*/ 375050 h 642942"/>
              <a:gd name="connsiteX9" fmla="*/ 2348429 w 2348429"/>
              <a:gd name="connsiteY9" fmla="*/ 535785 h 642942"/>
              <a:gd name="connsiteX10" fmla="*/ 2348429 w 2348429"/>
              <a:gd name="connsiteY10" fmla="*/ 535783 h 642942"/>
              <a:gd name="connsiteX11" fmla="*/ 2241270 w 2348429"/>
              <a:gd name="connsiteY11" fmla="*/ 642942 h 642942"/>
              <a:gd name="connsiteX12" fmla="*/ 978512 w 2348429"/>
              <a:gd name="connsiteY12" fmla="*/ 642942 h 642942"/>
              <a:gd name="connsiteX13" fmla="*/ 883197 w 2348429"/>
              <a:gd name="connsiteY13" fmla="*/ 1623692 h 642942"/>
              <a:gd name="connsiteX14" fmla="*/ 391405 w 2348429"/>
              <a:gd name="connsiteY14" fmla="*/ 642942 h 642942"/>
              <a:gd name="connsiteX15" fmla="*/ 107159 w 2348429"/>
              <a:gd name="connsiteY15" fmla="*/ 642942 h 642942"/>
              <a:gd name="connsiteX16" fmla="*/ 0 w 2348429"/>
              <a:gd name="connsiteY16" fmla="*/ 535783 h 642942"/>
              <a:gd name="connsiteX17" fmla="*/ 0 w 2348429"/>
              <a:gd name="connsiteY17" fmla="*/ 535785 h 642942"/>
              <a:gd name="connsiteX18" fmla="*/ 0 w 2348429"/>
              <a:gd name="connsiteY18" fmla="*/ 375050 h 642942"/>
              <a:gd name="connsiteX19" fmla="*/ 0 w 2348429"/>
              <a:gd name="connsiteY19" fmla="*/ 375050 h 642942"/>
              <a:gd name="connsiteX20" fmla="*/ 0 w 2348429"/>
              <a:gd name="connsiteY20" fmla="*/ 107159 h 642942"/>
              <a:gd name="connsiteX0" fmla="*/ 0 w 2348429"/>
              <a:gd name="connsiteY0" fmla="*/ 107159 h 1623692"/>
              <a:gd name="connsiteX1" fmla="*/ 107159 w 2348429"/>
              <a:gd name="connsiteY1" fmla="*/ 0 h 1623692"/>
              <a:gd name="connsiteX2" fmla="*/ 391405 w 2348429"/>
              <a:gd name="connsiteY2" fmla="*/ 0 h 1623692"/>
              <a:gd name="connsiteX3" fmla="*/ 391405 w 2348429"/>
              <a:gd name="connsiteY3" fmla="*/ 0 h 1623692"/>
              <a:gd name="connsiteX4" fmla="*/ 978512 w 2348429"/>
              <a:gd name="connsiteY4" fmla="*/ 0 h 1623692"/>
              <a:gd name="connsiteX5" fmla="*/ 2241270 w 2348429"/>
              <a:gd name="connsiteY5" fmla="*/ 0 h 1623692"/>
              <a:gd name="connsiteX6" fmla="*/ 2348429 w 2348429"/>
              <a:gd name="connsiteY6" fmla="*/ 107159 h 1623692"/>
              <a:gd name="connsiteX7" fmla="*/ 2348429 w 2348429"/>
              <a:gd name="connsiteY7" fmla="*/ 375050 h 1623692"/>
              <a:gd name="connsiteX8" fmla="*/ 2348429 w 2348429"/>
              <a:gd name="connsiteY8" fmla="*/ 375050 h 1623692"/>
              <a:gd name="connsiteX9" fmla="*/ 2348429 w 2348429"/>
              <a:gd name="connsiteY9" fmla="*/ 535785 h 1623692"/>
              <a:gd name="connsiteX10" fmla="*/ 2348429 w 2348429"/>
              <a:gd name="connsiteY10" fmla="*/ 535783 h 1623692"/>
              <a:gd name="connsiteX11" fmla="*/ 2241270 w 2348429"/>
              <a:gd name="connsiteY11" fmla="*/ 642942 h 1623692"/>
              <a:gd name="connsiteX12" fmla="*/ 1910165 w 2348429"/>
              <a:gd name="connsiteY12" fmla="*/ 660195 h 1623692"/>
              <a:gd name="connsiteX13" fmla="*/ 883197 w 2348429"/>
              <a:gd name="connsiteY13" fmla="*/ 1623692 h 1623692"/>
              <a:gd name="connsiteX14" fmla="*/ 391405 w 2348429"/>
              <a:gd name="connsiteY14" fmla="*/ 642942 h 1623692"/>
              <a:gd name="connsiteX15" fmla="*/ 107159 w 2348429"/>
              <a:gd name="connsiteY15" fmla="*/ 642942 h 1623692"/>
              <a:gd name="connsiteX16" fmla="*/ 0 w 2348429"/>
              <a:gd name="connsiteY16" fmla="*/ 535783 h 1623692"/>
              <a:gd name="connsiteX17" fmla="*/ 0 w 2348429"/>
              <a:gd name="connsiteY17" fmla="*/ 535785 h 1623692"/>
              <a:gd name="connsiteX18" fmla="*/ 0 w 2348429"/>
              <a:gd name="connsiteY18" fmla="*/ 375050 h 1623692"/>
              <a:gd name="connsiteX19" fmla="*/ 0 w 2348429"/>
              <a:gd name="connsiteY19" fmla="*/ 375050 h 1623692"/>
              <a:gd name="connsiteX20" fmla="*/ 0 w 2348429"/>
              <a:gd name="connsiteY20" fmla="*/ 107159 h 1623692"/>
              <a:gd name="connsiteX0" fmla="*/ 0 w 2348429"/>
              <a:gd name="connsiteY0" fmla="*/ 107159 h 1623692"/>
              <a:gd name="connsiteX1" fmla="*/ 107159 w 2348429"/>
              <a:gd name="connsiteY1" fmla="*/ 0 h 1623692"/>
              <a:gd name="connsiteX2" fmla="*/ 391405 w 2348429"/>
              <a:gd name="connsiteY2" fmla="*/ 0 h 1623692"/>
              <a:gd name="connsiteX3" fmla="*/ 391405 w 2348429"/>
              <a:gd name="connsiteY3" fmla="*/ 0 h 1623692"/>
              <a:gd name="connsiteX4" fmla="*/ 978512 w 2348429"/>
              <a:gd name="connsiteY4" fmla="*/ 0 h 1623692"/>
              <a:gd name="connsiteX5" fmla="*/ 2241270 w 2348429"/>
              <a:gd name="connsiteY5" fmla="*/ 0 h 1623692"/>
              <a:gd name="connsiteX6" fmla="*/ 2348429 w 2348429"/>
              <a:gd name="connsiteY6" fmla="*/ 107159 h 1623692"/>
              <a:gd name="connsiteX7" fmla="*/ 2348429 w 2348429"/>
              <a:gd name="connsiteY7" fmla="*/ 375050 h 1623692"/>
              <a:gd name="connsiteX8" fmla="*/ 2348429 w 2348429"/>
              <a:gd name="connsiteY8" fmla="*/ 375050 h 1623692"/>
              <a:gd name="connsiteX9" fmla="*/ 2348429 w 2348429"/>
              <a:gd name="connsiteY9" fmla="*/ 535785 h 1623692"/>
              <a:gd name="connsiteX10" fmla="*/ 2348429 w 2348429"/>
              <a:gd name="connsiteY10" fmla="*/ 535783 h 1623692"/>
              <a:gd name="connsiteX11" fmla="*/ 2241270 w 2348429"/>
              <a:gd name="connsiteY11" fmla="*/ 642942 h 1623692"/>
              <a:gd name="connsiteX12" fmla="*/ 1910165 w 2348429"/>
              <a:gd name="connsiteY12" fmla="*/ 660195 h 1623692"/>
              <a:gd name="connsiteX13" fmla="*/ 883197 w 2348429"/>
              <a:gd name="connsiteY13" fmla="*/ 1623692 h 1623692"/>
              <a:gd name="connsiteX14" fmla="*/ 1530092 w 2348429"/>
              <a:gd name="connsiteY14" fmla="*/ 642942 h 1623692"/>
              <a:gd name="connsiteX15" fmla="*/ 107159 w 2348429"/>
              <a:gd name="connsiteY15" fmla="*/ 642942 h 1623692"/>
              <a:gd name="connsiteX16" fmla="*/ 0 w 2348429"/>
              <a:gd name="connsiteY16" fmla="*/ 535783 h 1623692"/>
              <a:gd name="connsiteX17" fmla="*/ 0 w 2348429"/>
              <a:gd name="connsiteY17" fmla="*/ 535785 h 1623692"/>
              <a:gd name="connsiteX18" fmla="*/ 0 w 2348429"/>
              <a:gd name="connsiteY18" fmla="*/ 375050 h 1623692"/>
              <a:gd name="connsiteX19" fmla="*/ 0 w 2348429"/>
              <a:gd name="connsiteY19" fmla="*/ 375050 h 1623692"/>
              <a:gd name="connsiteX20" fmla="*/ 0 w 2348429"/>
              <a:gd name="connsiteY20" fmla="*/ 107159 h 1623692"/>
              <a:gd name="connsiteX0" fmla="*/ 0 w 2348429"/>
              <a:gd name="connsiteY0" fmla="*/ 107159 h 1396356"/>
              <a:gd name="connsiteX1" fmla="*/ 107159 w 2348429"/>
              <a:gd name="connsiteY1" fmla="*/ 0 h 1396356"/>
              <a:gd name="connsiteX2" fmla="*/ 391405 w 2348429"/>
              <a:gd name="connsiteY2" fmla="*/ 0 h 1396356"/>
              <a:gd name="connsiteX3" fmla="*/ 391405 w 2348429"/>
              <a:gd name="connsiteY3" fmla="*/ 0 h 1396356"/>
              <a:gd name="connsiteX4" fmla="*/ 978512 w 2348429"/>
              <a:gd name="connsiteY4" fmla="*/ 0 h 1396356"/>
              <a:gd name="connsiteX5" fmla="*/ 2241270 w 2348429"/>
              <a:gd name="connsiteY5" fmla="*/ 0 h 1396356"/>
              <a:gd name="connsiteX6" fmla="*/ 2348429 w 2348429"/>
              <a:gd name="connsiteY6" fmla="*/ 107159 h 1396356"/>
              <a:gd name="connsiteX7" fmla="*/ 2348429 w 2348429"/>
              <a:gd name="connsiteY7" fmla="*/ 375050 h 1396356"/>
              <a:gd name="connsiteX8" fmla="*/ 2348429 w 2348429"/>
              <a:gd name="connsiteY8" fmla="*/ 375050 h 1396356"/>
              <a:gd name="connsiteX9" fmla="*/ 2348429 w 2348429"/>
              <a:gd name="connsiteY9" fmla="*/ 535785 h 1396356"/>
              <a:gd name="connsiteX10" fmla="*/ 2348429 w 2348429"/>
              <a:gd name="connsiteY10" fmla="*/ 535783 h 1396356"/>
              <a:gd name="connsiteX11" fmla="*/ 2241270 w 2348429"/>
              <a:gd name="connsiteY11" fmla="*/ 642942 h 1396356"/>
              <a:gd name="connsiteX12" fmla="*/ 1910165 w 2348429"/>
              <a:gd name="connsiteY12" fmla="*/ 660195 h 1396356"/>
              <a:gd name="connsiteX13" fmla="*/ 51974 w 2348429"/>
              <a:gd name="connsiteY13" fmla="*/ 1396356 h 1396356"/>
              <a:gd name="connsiteX14" fmla="*/ 1530092 w 2348429"/>
              <a:gd name="connsiteY14" fmla="*/ 642942 h 1396356"/>
              <a:gd name="connsiteX15" fmla="*/ 107159 w 2348429"/>
              <a:gd name="connsiteY15" fmla="*/ 642942 h 1396356"/>
              <a:gd name="connsiteX16" fmla="*/ 0 w 2348429"/>
              <a:gd name="connsiteY16" fmla="*/ 535783 h 1396356"/>
              <a:gd name="connsiteX17" fmla="*/ 0 w 2348429"/>
              <a:gd name="connsiteY17" fmla="*/ 535785 h 1396356"/>
              <a:gd name="connsiteX18" fmla="*/ 0 w 2348429"/>
              <a:gd name="connsiteY18" fmla="*/ 375050 h 1396356"/>
              <a:gd name="connsiteX19" fmla="*/ 0 w 2348429"/>
              <a:gd name="connsiteY19" fmla="*/ 375050 h 1396356"/>
              <a:gd name="connsiteX20" fmla="*/ 0 w 2348429"/>
              <a:gd name="connsiteY20" fmla="*/ 107159 h 1396356"/>
              <a:gd name="connsiteX0" fmla="*/ 4517 w 2352946"/>
              <a:gd name="connsiteY0" fmla="*/ 107159 h 1339522"/>
              <a:gd name="connsiteX1" fmla="*/ 111676 w 2352946"/>
              <a:gd name="connsiteY1" fmla="*/ 0 h 1339522"/>
              <a:gd name="connsiteX2" fmla="*/ 395922 w 2352946"/>
              <a:gd name="connsiteY2" fmla="*/ 0 h 1339522"/>
              <a:gd name="connsiteX3" fmla="*/ 395922 w 2352946"/>
              <a:gd name="connsiteY3" fmla="*/ 0 h 1339522"/>
              <a:gd name="connsiteX4" fmla="*/ 983029 w 2352946"/>
              <a:gd name="connsiteY4" fmla="*/ 0 h 1339522"/>
              <a:gd name="connsiteX5" fmla="*/ 2245787 w 2352946"/>
              <a:gd name="connsiteY5" fmla="*/ 0 h 1339522"/>
              <a:gd name="connsiteX6" fmla="*/ 2352946 w 2352946"/>
              <a:gd name="connsiteY6" fmla="*/ 107159 h 1339522"/>
              <a:gd name="connsiteX7" fmla="*/ 2352946 w 2352946"/>
              <a:gd name="connsiteY7" fmla="*/ 375050 h 1339522"/>
              <a:gd name="connsiteX8" fmla="*/ 2352946 w 2352946"/>
              <a:gd name="connsiteY8" fmla="*/ 375050 h 1339522"/>
              <a:gd name="connsiteX9" fmla="*/ 2352946 w 2352946"/>
              <a:gd name="connsiteY9" fmla="*/ 535785 h 1339522"/>
              <a:gd name="connsiteX10" fmla="*/ 2352946 w 2352946"/>
              <a:gd name="connsiteY10" fmla="*/ 535783 h 1339522"/>
              <a:gd name="connsiteX11" fmla="*/ 2245787 w 2352946"/>
              <a:gd name="connsiteY11" fmla="*/ 642942 h 1339522"/>
              <a:gd name="connsiteX12" fmla="*/ 1914682 w 2352946"/>
              <a:gd name="connsiteY12" fmla="*/ 660195 h 1339522"/>
              <a:gd name="connsiteX13" fmla="*/ 0 w 2352946"/>
              <a:gd name="connsiteY13" fmla="*/ 1339522 h 1339522"/>
              <a:gd name="connsiteX14" fmla="*/ 1534609 w 2352946"/>
              <a:gd name="connsiteY14" fmla="*/ 642942 h 1339522"/>
              <a:gd name="connsiteX15" fmla="*/ 111676 w 2352946"/>
              <a:gd name="connsiteY15" fmla="*/ 642942 h 1339522"/>
              <a:gd name="connsiteX16" fmla="*/ 4517 w 2352946"/>
              <a:gd name="connsiteY16" fmla="*/ 535783 h 1339522"/>
              <a:gd name="connsiteX17" fmla="*/ 4517 w 2352946"/>
              <a:gd name="connsiteY17" fmla="*/ 535785 h 1339522"/>
              <a:gd name="connsiteX18" fmla="*/ 4517 w 2352946"/>
              <a:gd name="connsiteY18" fmla="*/ 375050 h 1339522"/>
              <a:gd name="connsiteX19" fmla="*/ 4517 w 2352946"/>
              <a:gd name="connsiteY19" fmla="*/ 375050 h 1339522"/>
              <a:gd name="connsiteX20" fmla="*/ 4517 w 2352946"/>
              <a:gd name="connsiteY20" fmla="*/ 107159 h 133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52946" h="1339522">
                <a:moveTo>
                  <a:pt x="4517" y="107159"/>
                </a:moveTo>
                <a:cubicBezTo>
                  <a:pt x="4517" y="47977"/>
                  <a:pt x="52494" y="0"/>
                  <a:pt x="111676" y="0"/>
                </a:cubicBezTo>
                <a:lnTo>
                  <a:pt x="395922" y="0"/>
                </a:lnTo>
                <a:lnTo>
                  <a:pt x="395922" y="0"/>
                </a:lnTo>
                <a:lnTo>
                  <a:pt x="983029" y="0"/>
                </a:lnTo>
                <a:lnTo>
                  <a:pt x="2245787" y="0"/>
                </a:lnTo>
                <a:cubicBezTo>
                  <a:pt x="2304969" y="0"/>
                  <a:pt x="2352946" y="47977"/>
                  <a:pt x="2352946" y="107159"/>
                </a:cubicBezTo>
                <a:lnTo>
                  <a:pt x="2352946" y="375050"/>
                </a:lnTo>
                <a:lnTo>
                  <a:pt x="2352946" y="375050"/>
                </a:lnTo>
                <a:lnTo>
                  <a:pt x="2352946" y="535785"/>
                </a:lnTo>
                <a:lnTo>
                  <a:pt x="2352946" y="535783"/>
                </a:lnTo>
                <a:cubicBezTo>
                  <a:pt x="2352946" y="594965"/>
                  <a:pt x="2304969" y="642942"/>
                  <a:pt x="2245787" y="642942"/>
                </a:cubicBezTo>
                <a:lnTo>
                  <a:pt x="1914682" y="660195"/>
                </a:lnTo>
                <a:lnTo>
                  <a:pt x="0" y="1339522"/>
                </a:lnTo>
                <a:lnTo>
                  <a:pt x="1534609" y="642942"/>
                </a:lnTo>
                <a:lnTo>
                  <a:pt x="111676" y="642942"/>
                </a:lnTo>
                <a:cubicBezTo>
                  <a:pt x="52494" y="642942"/>
                  <a:pt x="4517" y="594965"/>
                  <a:pt x="4517" y="535783"/>
                </a:cubicBezTo>
                <a:lnTo>
                  <a:pt x="4517" y="535785"/>
                </a:lnTo>
                <a:lnTo>
                  <a:pt x="4517" y="375050"/>
                </a:lnTo>
                <a:lnTo>
                  <a:pt x="4517" y="375050"/>
                </a:lnTo>
                <a:lnTo>
                  <a:pt x="4517" y="107159"/>
                </a:lnTo>
                <a:close/>
              </a:path>
            </a:pathLst>
          </a:custGeom>
          <a:solidFill>
            <a:schemeClr val="accent1">
              <a:tint val="95000"/>
              <a:alpha val="1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637761" y="3813888"/>
            <a:ext cx="2435237" cy="461493"/>
          </a:xfrm>
          <a:prstGeom prst="wedgeRoundRectCallout">
            <a:avLst>
              <a:gd name="adj1" fmla="val -124521"/>
              <a:gd name="adj2" fmla="val -155983"/>
              <a:gd name="adj3" fmla="val 16667"/>
            </a:avLst>
          </a:prstGeom>
          <a:solidFill>
            <a:schemeClr val="accent1">
              <a:tint val="95000"/>
              <a:alpha val="1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14400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Сургутское управление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Штатная численность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19 чел.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Государственных инспекторов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16 чел. </a:t>
            </a:r>
          </a:p>
          <a:p>
            <a:pPr algn="ctr"/>
            <a:endParaRPr lang="ru-RU" sz="9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8904" y="4598898"/>
            <a:ext cx="2357422" cy="482207"/>
          </a:xfrm>
          <a:prstGeom prst="wedgeRoundRectCallout">
            <a:avLst>
              <a:gd name="adj1" fmla="val 54557"/>
              <a:gd name="adj2" fmla="val -132010"/>
              <a:gd name="adj3" fmla="val 16667"/>
            </a:avLst>
          </a:prstGeom>
          <a:solidFill>
            <a:schemeClr val="accent1">
              <a:tint val="95000"/>
              <a:alpha val="1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Кондинский отдел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Штатная численность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12 чел.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Государственных инспекторов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9 чел. 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762303" y="4461960"/>
            <a:ext cx="2554113" cy="462211"/>
          </a:xfrm>
          <a:prstGeom prst="wedgeRoundRectCallout">
            <a:avLst>
              <a:gd name="adj1" fmla="val -109959"/>
              <a:gd name="adj2" fmla="val -192603"/>
              <a:gd name="adj3" fmla="val 16667"/>
            </a:avLst>
          </a:prstGeom>
          <a:solidFill>
            <a:schemeClr val="accent1">
              <a:tint val="95000"/>
              <a:alpha val="1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1200" b="1" dirty="0" err="1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Нефтеюганское</a:t>
            </a:r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 управление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Штатная численность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14 чел.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Государственных инспекторов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11 чел. </a:t>
            </a:r>
          </a:p>
          <a:p>
            <a:pPr algn="ctr"/>
            <a:endParaRPr lang="ru-RU" sz="900" dirty="0">
              <a:latin typeface="+mj-lt"/>
            </a:endParaRPr>
          </a:p>
        </p:txBody>
      </p:sp>
      <p:sp>
        <p:nvSpPr>
          <p:cNvPr id="14" name="Скругленная прямоугольная выноска 301"/>
          <p:cNvSpPr/>
          <p:nvPr/>
        </p:nvSpPr>
        <p:spPr>
          <a:xfrm>
            <a:off x="2153151" y="1059582"/>
            <a:ext cx="2499252" cy="788491"/>
          </a:xfrm>
          <a:custGeom>
            <a:avLst/>
            <a:gdLst>
              <a:gd name="connsiteX0" fmla="*/ 0 w 2214578"/>
              <a:gd name="connsiteY0" fmla="*/ 107159 h 642942"/>
              <a:gd name="connsiteX1" fmla="*/ 107159 w 2214578"/>
              <a:gd name="connsiteY1" fmla="*/ 0 h 642942"/>
              <a:gd name="connsiteX2" fmla="*/ 369096 w 2214578"/>
              <a:gd name="connsiteY2" fmla="*/ 0 h 642942"/>
              <a:gd name="connsiteX3" fmla="*/ 369096 w 2214578"/>
              <a:gd name="connsiteY3" fmla="*/ 0 h 642942"/>
              <a:gd name="connsiteX4" fmla="*/ 922741 w 2214578"/>
              <a:gd name="connsiteY4" fmla="*/ 0 h 642942"/>
              <a:gd name="connsiteX5" fmla="*/ 2107419 w 2214578"/>
              <a:gd name="connsiteY5" fmla="*/ 0 h 642942"/>
              <a:gd name="connsiteX6" fmla="*/ 2214578 w 2214578"/>
              <a:gd name="connsiteY6" fmla="*/ 107159 h 642942"/>
              <a:gd name="connsiteX7" fmla="*/ 2214578 w 2214578"/>
              <a:gd name="connsiteY7" fmla="*/ 375050 h 642942"/>
              <a:gd name="connsiteX8" fmla="*/ 2214578 w 2214578"/>
              <a:gd name="connsiteY8" fmla="*/ 375050 h 642942"/>
              <a:gd name="connsiteX9" fmla="*/ 2214578 w 2214578"/>
              <a:gd name="connsiteY9" fmla="*/ 535785 h 642942"/>
              <a:gd name="connsiteX10" fmla="*/ 2214578 w 2214578"/>
              <a:gd name="connsiteY10" fmla="*/ 535783 h 642942"/>
              <a:gd name="connsiteX11" fmla="*/ 2107419 w 2214578"/>
              <a:gd name="connsiteY11" fmla="*/ 642942 h 642942"/>
              <a:gd name="connsiteX12" fmla="*/ 922741 w 2214578"/>
              <a:gd name="connsiteY12" fmla="*/ 642942 h 642942"/>
              <a:gd name="connsiteX13" fmla="*/ -218114 w 2214578"/>
              <a:gd name="connsiteY13" fmla="*/ 1130871 h 642942"/>
              <a:gd name="connsiteX14" fmla="*/ 369096 w 2214578"/>
              <a:gd name="connsiteY14" fmla="*/ 642942 h 642942"/>
              <a:gd name="connsiteX15" fmla="*/ 107159 w 2214578"/>
              <a:gd name="connsiteY15" fmla="*/ 642942 h 642942"/>
              <a:gd name="connsiteX16" fmla="*/ 0 w 2214578"/>
              <a:gd name="connsiteY16" fmla="*/ 535783 h 642942"/>
              <a:gd name="connsiteX17" fmla="*/ 0 w 2214578"/>
              <a:gd name="connsiteY17" fmla="*/ 535785 h 642942"/>
              <a:gd name="connsiteX18" fmla="*/ 0 w 2214578"/>
              <a:gd name="connsiteY18" fmla="*/ 375050 h 642942"/>
              <a:gd name="connsiteX19" fmla="*/ 0 w 2214578"/>
              <a:gd name="connsiteY19" fmla="*/ 375050 h 642942"/>
              <a:gd name="connsiteX20" fmla="*/ 0 w 2214578"/>
              <a:gd name="connsiteY20" fmla="*/ 107159 h 642942"/>
              <a:gd name="connsiteX0" fmla="*/ 218114 w 2432692"/>
              <a:gd name="connsiteY0" fmla="*/ 107159 h 1130871"/>
              <a:gd name="connsiteX1" fmla="*/ 325273 w 2432692"/>
              <a:gd name="connsiteY1" fmla="*/ 0 h 1130871"/>
              <a:gd name="connsiteX2" fmla="*/ 587210 w 2432692"/>
              <a:gd name="connsiteY2" fmla="*/ 0 h 1130871"/>
              <a:gd name="connsiteX3" fmla="*/ 587210 w 2432692"/>
              <a:gd name="connsiteY3" fmla="*/ 0 h 1130871"/>
              <a:gd name="connsiteX4" fmla="*/ 1140855 w 2432692"/>
              <a:gd name="connsiteY4" fmla="*/ 0 h 1130871"/>
              <a:gd name="connsiteX5" fmla="*/ 2325533 w 2432692"/>
              <a:gd name="connsiteY5" fmla="*/ 0 h 1130871"/>
              <a:gd name="connsiteX6" fmla="*/ 2432692 w 2432692"/>
              <a:gd name="connsiteY6" fmla="*/ 107159 h 1130871"/>
              <a:gd name="connsiteX7" fmla="*/ 2432692 w 2432692"/>
              <a:gd name="connsiteY7" fmla="*/ 375050 h 1130871"/>
              <a:gd name="connsiteX8" fmla="*/ 2432692 w 2432692"/>
              <a:gd name="connsiteY8" fmla="*/ 375050 h 1130871"/>
              <a:gd name="connsiteX9" fmla="*/ 2432692 w 2432692"/>
              <a:gd name="connsiteY9" fmla="*/ 535785 h 1130871"/>
              <a:gd name="connsiteX10" fmla="*/ 2432692 w 2432692"/>
              <a:gd name="connsiteY10" fmla="*/ 535783 h 1130871"/>
              <a:gd name="connsiteX11" fmla="*/ 2325533 w 2432692"/>
              <a:gd name="connsiteY11" fmla="*/ 642942 h 1130871"/>
              <a:gd name="connsiteX12" fmla="*/ 1140855 w 2432692"/>
              <a:gd name="connsiteY12" fmla="*/ 642942 h 1130871"/>
              <a:gd name="connsiteX13" fmla="*/ 0 w 2432692"/>
              <a:gd name="connsiteY13" fmla="*/ 1130871 h 1130871"/>
              <a:gd name="connsiteX14" fmla="*/ 691985 w 2432692"/>
              <a:gd name="connsiteY14" fmla="*/ 633417 h 1130871"/>
              <a:gd name="connsiteX15" fmla="*/ 325273 w 2432692"/>
              <a:gd name="connsiteY15" fmla="*/ 642942 h 1130871"/>
              <a:gd name="connsiteX16" fmla="*/ 218114 w 2432692"/>
              <a:gd name="connsiteY16" fmla="*/ 535783 h 1130871"/>
              <a:gd name="connsiteX17" fmla="*/ 218114 w 2432692"/>
              <a:gd name="connsiteY17" fmla="*/ 535785 h 1130871"/>
              <a:gd name="connsiteX18" fmla="*/ 218114 w 2432692"/>
              <a:gd name="connsiteY18" fmla="*/ 375050 h 1130871"/>
              <a:gd name="connsiteX19" fmla="*/ 218114 w 2432692"/>
              <a:gd name="connsiteY19" fmla="*/ 375050 h 1130871"/>
              <a:gd name="connsiteX20" fmla="*/ 218114 w 2432692"/>
              <a:gd name="connsiteY20" fmla="*/ 107159 h 1130871"/>
              <a:gd name="connsiteX0" fmla="*/ 218114 w 2432692"/>
              <a:gd name="connsiteY0" fmla="*/ 107159 h 1130871"/>
              <a:gd name="connsiteX1" fmla="*/ 325273 w 2432692"/>
              <a:gd name="connsiteY1" fmla="*/ 0 h 1130871"/>
              <a:gd name="connsiteX2" fmla="*/ 587210 w 2432692"/>
              <a:gd name="connsiteY2" fmla="*/ 0 h 1130871"/>
              <a:gd name="connsiteX3" fmla="*/ 587210 w 2432692"/>
              <a:gd name="connsiteY3" fmla="*/ 0 h 1130871"/>
              <a:gd name="connsiteX4" fmla="*/ 1140855 w 2432692"/>
              <a:gd name="connsiteY4" fmla="*/ 0 h 1130871"/>
              <a:gd name="connsiteX5" fmla="*/ 2325533 w 2432692"/>
              <a:gd name="connsiteY5" fmla="*/ 0 h 1130871"/>
              <a:gd name="connsiteX6" fmla="*/ 2432692 w 2432692"/>
              <a:gd name="connsiteY6" fmla="*/ 107159 h 1130871"/>
              <a:gd name="connsiteX7" fmla="*/ 2432692 w 2432692"/>
              <a:gd name="connsiteY7" fmla="*/ 375050 h 1130871"/>
              <a:gd name="connsiteX8" fmla="*/ 2432692 w 2432692"/>
              <a:gd name="connsiteY8" fmla="*/ 375050 h 1130871"/>
              <a:gd name="connsiteX9" fmla="*/ 2432692 w 2432692"/>
              <a:gd name="connsiteY9" fmla="*/ 535785 h 1130871"/>
              <a:gd name="connsiteX10" fmla="*/ 2432692 w 2432692"/>
              <a:gd name="connsiteY10" fmla="*/ 535783 h 1130871"/>
              <a:gd name="connsiteX11" fmla="*/ 2325533 w 2432692"/>
              <a:gd name="connsiteY11" fmla="*/ 642942 h 1130871"/>
              <a:gd name="connsiteX12" fmla="*/ 978930 w 2432692"/>
              <a:gd name="connsiteY12" fmla="*/ 614367 h 1130871"/>
              <a:gd name="connsiteX13" fmla="*/ 0 w 2432692"/>
              <a:gd name="connsiteY13" fmla="*/ 1130871 h 1130871"/>
              <a:gd name="connsiteX14" fmla="*/ 691985 w 2432692"/>
              <a:gd name="connsiteY14" fmla="*/ 633417 h 1130871"/>
              <a:gd name="connsiteX15" fmla="*/ 325273 w 2432692"/>
              <a:gd name="connsiteY15" fmla="*/ 642942 h 1130871"/>
              <a:gd name="connsiteX16" fmla="*/ 218114 w 2432692"/>
              <a:gd name="connsiteY16" fmla="*/ 535783 h 1130871"/>
              <a:gd name="connsiteX17" fmla="*/ 218114 w 2432692"/>
              <a:gd name="connsiteY17" fmla="*/ 535785 h 1130871"/>
              <a:gd name="connsiteX18" fmla="*/ 218114 w 2432692"/>
              <a:gd name="connsiteY18" fmla="*/ 375050 h 1130871"/>
              <a:gd name="connsiteX19" fmla="*/ 218114 w 2432692"/>
              <a:gd name="connsiteY19" fmla="*/ 375050 h 1130871"/>
              <a:gd name="connsiteX20" fmla="*/ 218114 w 2432692"/>
              <a:gd name="connsiteY20" fmla="*/ 107159 h 1130871"/>
              <a:gd name="connsiteX0" fmla="*/ 218114 w 2432692"/>
              <a:gd name="connsiteY0" fmla="*/ 107159 h 1130871"/>
              <a:gd name="connsiteX1" fmla="*/ 325273 w 2432692"/>
              <a:gd name="connsiteY1" fmla="*/ 0 h 1130871"/>
              <a:gd name="connsiteX2" fmla="*/ 587210 w 2432692"/>
              <a:gd name="connsiteY2" fmla="*/ 0 h 1130871"/>
              <a:gd name="connsiteX3" fmla="*/ 587210 w 2432692"/>
              <a:gd name="connsiteY3" fmla="*/ 0 h 1130871"/>
              <a:gd name="connsiteX4" fmla="*/ 1140855 w 2432692"/>
              <a:gd name="connsiteY4" fmla="*/ 0 h 1130871"/>
              <a:gd name="connsiteX5" fmla="*/ 2325533 w 2432692"/>
              <a:gd name="connsiteY5" fmla="*/ 0 h 1130871"/>
              <a:gd name="connsiteX6" fmla="*/ 2432692 w 2432692"/>
              <a:gd name="connsiteY6" fmla="*/ 107159 h 1130871"/>
              <a:gd name="connsiteX7" fmla="*/ 2432692 w 2432692"/>
              <a:gd name="connsiteY7" fmla="*/ 375050 h 1130871"/>
              <a:gd name="connsiteX8" fmla="*/ 2432692 w 2432692"/>
              <a:gd name="connsiteY8" fmla="*/ 375050 h 1130871"/>
              <a:gd name="connsiteX9" fmla="*/ 2432692 w 2432692"/>
              <a:gd name="connsiteY9" fmla="*/ 535785 h 1130871"/>
              <a:gd name="connsiteX10" fmla="*/ 2432692 w 2432692"/>
              <a:gd name="connsiteY10" fmla="*/ 535783 h 1130871"/>
              <a:gd name="connsiteX11" fmla="*/ 2325533 w 2432692"/>
              <a:gd name="connsiteY11" fmla="*/ 642942 h 1130871"/>
              <a:gd name="connsiteX12" fmla="*/ 978930 w 2432692"/>
              <a:gd name="connsiteY12" fmla="*/ 652467 h 1130871"/>
              <a:gd name="connsiteX13" fmla="*/ 0 w 2432692"/>
              <a:gd name="connsiteY13" fmla="*/ 1130871 h 1130871"/>
              <a:gd name="connsiteX14" fmla="*/ 691985 w 2432692"/>
              <a:gd name="connsiteY14" fmla="*/ 633417 h 1130871"/>
              <a:gd name="connsiteX15" fmla="*/ 325273 w 2432692"/>
              <a:gd name="connsiteY15" fmla="*/ 642942 h 1130871"/>
              <a:gd name="connsiteX16" fmla="*/ 218114 w 2432692"/>
              <a:gd name="connsiteY16" fmla="*/ 535783 h 1130871"/>
              <a:gd name="connsiteX17" fmla="*/ 218114 w 2432692"/>
              <a:gd name="connsiteY17" fmla="*/ 535785 h 1130871"/>
              <a:gd name="connsiteX18" fmla="*/ 218114 w 2432692"/>
              <a:gd name="connsiteY18" fmla="*/ 375050 h 1130871"/>
              <a:gd name="connsiteX19" fmla="*/ 218114 w 2432692"/>
              <a:gd name="connsiteY19" fmla="*/ 375050 h 1130871"/>
              <a:gd name="connsiteX20" fmla="*/ 218114 w 2432692"/>
              <a:gd name="connsiteY20" fmla="*/ 107159 h 1130871"/>
              <a:gd name="connsiteX0" fmla="*/ 218114 w 2432692"/>
              <a:gd name="connsiteY0" fmla="*/ 107159 h 1130871"/>
              <a:gd name="connsiteX1" fmla="*/ 325273 w 2432692"/>
              <a:gd name="connsiteY1" fmla="*/ 0 h 1130871"/>
              <a:gd name="connsiteX2" fmla="*/ 587210 w 2432692"/>
              <a:gd name="connsiteY2" fmla="*/ 0 h 1130871"/>
              <a:gd name="connsiteX3" fmla="*/ 587210 w 2432692"/>
              <a:gd name="connsiteY3" fmla="*/ 0 h 1130871"/>
              <a:gd name="connsiteX4" fmla="*/ 1140855 w 2432692"/>
              <a:gd name="connsiteY4" fmla="*/ 0 h 1130871"/>
              <a:gd name="connsiteX5" fmla="*/ 2325533 w 2432692"/>
              <a:gd name="connsiteY5" fmla="*/ 0 h 1130871"/>
              <a:gd name="connsiteX6" fmla="*/ 2432692 w 2432692"/>
              <a:gd name="connsiteY6" fmla="*/ 107159 h 1130871"/>
              <a:gd name="connsiteX7" fmla="*/ 2432692 w 2432692"/>
              <a:gd name="connsiteY7" fmla="*/ 375050 h 1130871"/>
              <a:gd name="connsiteX8" fmla="*/ 2432692 w 2432692"/>
              <a:gd name="connsiteY8" fmla="*/ 375050 h 1130871"/>
              <a:gd name="connsiteX9" fmla="*/ 2432692 w 2432692"/>
              <a:gd name="connsiteY9" fmla="*/ 535785 h 1130871"/>
              <a:gd name="connsiteX10" fmla="*/ 2432692 w 2432692"/>
              <a:gd name="connsiteY10" fmla="*/ 535783 h 1130871"/>
              <a:gd name="connsiteX11" fmla="*/ 2325533 w 2432692"/>
              <a:gd name="connsiteY11" fmla="*/ 642942 h 1130871"/>
              <a:gd name="connsiteX12" fmla="*/ 978930 w 2432692"/>
              <a:gd name="connsiteY12" fmla="*/ 652467 h 1130871"/>
              <a:gd name="connsiteX13" fmla="*/ 0 w 2432692"/>
              <a:gd name="connsiteY13" fmla="*/ 1130871 h 1130871"/>
              <a:gd name="connsiteX14" fmla="*/ 691985 w 2432692"/>
              <a:gd name="connsiteY14" fmla="*/ 633417 h 1130871"/>
              <a:gd name="connsiteX15" fmla="*/ 325273 w 2432692"/>
              <a:gd name="connsiteY15" fmla="*/ 642942 h 1130871"/>
              <a:gd name="connsiteX16" fmla="*/ 218114 w 2432692"/>
              <a:gd name="connsiteY16" fmla="*/ 535783 h 1130871"/>
              <a:gd name="connsiteX17" fmla="*/ 218114 w 2432692"/>
              <a:gd name="connsiteY17" fmla="*/ 535785 h 1130871"/>
              <a:gd name="connsiteX18" fmla="*/ 218114 w 2432692"/>
              <a:gd name="connsiteY18" fmla="*/ 375050 h 1130871"/>
              <a:gd name="connsiteX19" fmla="*/ 218114 w 2432692"/>
              <a:gd name="connsiteY19" fmla="*/ 375050 h 1130871"/>
              <a:gd name="connsiteX20" fmla="*/ 218114 w 2432692"/>
              <a:gd name="connsiteY20" fmla="*/ 107159 h 1130871"/>
              <a:gd name="connsiteX0" fmla="*/ 0 w 2214578"/>
              <a:gd name="connsiteY0" fmla="*/ 107159 h 1042294"/>
              <a:gd name="connsiteX1" fmla="*/ 107159 w 2214578"/>
              <a:gd name="connsiteY1" fmla="*/ 0 h 1042294"/>
              <a:gd name="connsiteX2" fmla="*/ 369096 w 2214578"/>
              <a:gd name="connsiteY2" fmla="*/ 0 h 1042294"/>
              <a:gd name="connsiteX3" fmla="*/ 369096 w 2214578"/>
              <a:gd name="connsiteY3" fmla="*/ 0 h 1042294"/>
              <a:gd name="connsiteX4" fmla="*/ 922741 w 2214578"/>
              <a:gd name="connsiteY4" fmla="*/ 0 h 1042294"/>
              <a:gd name="connsiteX5" fmla="*/ 2107419 w 2214578"/>
              <a:gd name="connsiteY5" fmla="*/ 0 h 1042294"/>
              <a:gd name="connsiteX6" fmla="*/ 2214578 w 2214578"/>
              <a:gd name="connsiteY6" fmla="*/ 107159 h 1042294"/>
              <a:gd name="connsiteX7" fmla="*/ 2214578 w 2214578"/>
              <a:gd name="connsiteY7" fmla="*/ 375050 h 1042294"/>
              <a:gd name="connsiteX8" fmla="*/ 2214578 w 2214578"/>
              <a:gd name="connsiteY8" fmla="*/ 375050 h 1042294"/>
              <a:gd name="connsiteX9" fmla="*/ 2214578 w 2214578"/>
              <a:gd name="connsiteY9" fmla="*/ 535785 h 1042294"/>
              <a:gd name="connsiteX10" fmla="*/ 2214578 w 2214578"/>
              <a:gd name="connsiteY10" fmla="*/ 535783 h 1042294"/>
              <a:gd name="connsiteX11" fmla="*/ 2107419 w 2214578"/>
              <a:gd name="connsiteY11" fmla="*/ 642942 h 1042294"/>
              <a:gd name="connsiteX12" fmla="*/ 760816 w 2214578"/>
              <a:gd name="connsiteY12" fmla="*/ 652467 h 1042294"/>
              <a:gd name="connsiteX13" fmla="*/ 479598 w 2214578"/>
              <a:gd name="connsiteY13" fmla="*/ 1042294 h 1042294"/>
              <a:gd name="connsiteX14" fmla="*/ 473871 w 2214578"/>
              <a:gd name="connsiteY14" fmla="*/ 633417 h 1042294"/>
              <a:gd name="connsiteX15" fmla="*/ 107159 w 2214578"/>
              <a:gd name="connsiteY15" fmla="*/ 642942 h 1042294"/>
              <a:gd name="connsiteX16" fmla="*/ 0 w 2214578"/>
              <a:gd name="connsiteY16" fmla="*/ 535783 h 1042294"/>
              <a:gd name="connsiteX17" fmla="*/ 0 w 2214578"/>
              <a:gd name="connsiteY17" fmla="*/ 535785 h 1042294"/>
              <a:gd name="connsiteX18" fmla="*/ 0 w 2214578"/>
              <a:gd name="connsiteY18" fmla="*/ 375050 h 1042294"/>
              <a:gd name="connsiteX19" fmla="*/ 0 w 2214578"/>
              <a:gd name="connsiteY19" fmla="*/ 375050 h 1042294"/>
              <a:gd name="connsiteX20" fmla="*/ 0 w 2214578"/>
              <a:gd name="connsiteY20" fmla="*/ 107159 h 1042294"/>
              <a:gd name="connsiteX0" fmla="*/ 0 w 2214578"/>
              <a:gd name="connsiteY0" fmla="*/ 107159 h 1042294"/>
              <a:gd name="connsiteX1" fmla="*/ 107159 w 2214578"/>
              <a:gd name="connsiteY1" fmla="*/ 0 h 1042294"/>
              <a:gd name="connsiteX2" fmla="*/ 369096 w 2214578"/>
              <a:gd name="connsiteY2" fmla="*/ 0 h 1042294"/>
              <a:gd name="connsiteX3" fmla="*/ 369096 w 2214578"/>
              <a:gd name="connsiteY3" fmla="*/ 0 h 1042294"/>
              <a:gd name="connsiteX4" fmla="*/ 922741 w 2214578"/>
              <a:gd name="connsiteY4" fmla="*/ 0 h 1042294"/>
              <a:gd name="connsiteX5" fmla="*/ 2107419 w 2214578"/>
              <a:gd name="connsiteY5" fmla="*/ 0 h 1042294"/>
              <a:gd name="connsiteX6" fmla="*/ 2214578 w 2214578"/>
              <a:gd name="connsiteY6" fmla="*/ 107159 h 1042294"/>
              <a:gd name="connsiteX7" fmla="*/ 2214578 w 2214578"/>
              <a:gd name="connsiteY7" fmla="*/ 375050 h 1042294"/>
              <a:gd name="connsiteX8" fmla="*/ 2214578 w 2214578"/>
              <a:gd name="connsiteY8" fmla="*/ 375050 h 1042294"/>
              <a:gd name="connsiteX9" fmla="*/ 2214578 w 2214578"/>
              <a:gd name="connsiteY9" fmla="*/ 535785 h 1042294"/>
              <a:gd name="connsiteX10" fmla="*/ 2214578 w 2214578"/>
              <a:gd name="connsiteY10" fmla="*/ 535783 h 1042294"/>
              <a:gd name="connsiteX11" fmla="*/ 2107419 w 2214578"/>
              <a:gd name="connsiteY11" fmla="*/ 642942 h 1042294"/>
              <a:gd name="connsiteX12" fmla="*/ 760816 w 2214578"/>
              <a:gd name="connsiteY12" fmla="*/ 652467 h 1042294"/>
              <a:gd name="connsiteX13" fmla="*/ 479598 w 2214578"/>
              <a:gd name="connsiteY13" fmla="*/ 1042294 h 1042294"/>
              <a:gd name="connsiteX14" fmla="*/ 473871 w 2214578"/>
              <a:gd name="connsiteY14" fmla="*/ 633417 h 1042294"/>
              <a:gd name="connsiteX15" fmla="*/ 107159 w 2214578"/>
              <a:gd name="connsiteY15" fmla="*/ 642942 h 1042294"/>
              <a:gd name="connsiteX16" fmla="*/ 0 w 2214578"/>
              <a:gd name="connsiteY16" fmla="*/ 535783 h 1042294"/>
              <a:gd name="connsiteX17" fmla="*/ 0 w 2214578"/>
              <a:gd name="connsiteY17" fmla="*/ 535785 h 1042294"/>
              <a:gd name="connsiteX18" fmla="*/ 0 w 2214578"/>
              <a:gd name="connsiteY18" fmla="*/ 375050 h 1042294"/>
              <a:gd name="connsiteX19" fmla="*/ 0 w 2214578"/>
              <a:gd name="connsiteY19" fmla="*/ 375050 h 1042294"/>
              <a:gd name="connsiteX20" fmla="*/ 0 w 2214578"/>
              <a:gd name="connsiteY20" fmla="*/ 107159 h 1042294"/>
              <a:gd name="connsiteX0" fmla="*/ 0 w 2214578"/>
              <a:gd name="connsiteY0" fmla="*/ 107159 h 1042294"/>
              <a:gd name="connsiteX1" fmla="*/ 107159 w 2214578"/>
              <a:gd name="connsiteY1" fmla="*/ 0 h 1042294"/>
              <a:gd name="connsiteX2" fmla="*/ 369096 w 2214578"/>
              <a:gd name="connsiteY2" fmla="*/ 0 h 1042294"/>
              <a:gd name="connsiteX3" fmla="*/ 369096 w 2214578"/>
              <a:gd name="connsiteY3" fmla="*/ 0 h 1042294"/>
              <a:gd name="connsiteX4" fmla="*/ 922741 w 2214578"/>
              <a:gd name="connsiteY4" fmla="*/ 0 h 1042294"/>
              <a:gd name="connsiteX5" fmla="*/ 2107419 w 2214578"/>
              <a:gd name="connsiteY5" fmla="*/ 0 h 1042294"/>
              <a:gd name="connsiteX6" fmla="*/ 2214578 w 2214578"/>
              <a:gd name="connsiteY6" fmla="*/ 107159 h 1042294"/>
              <a:gd name="connsiteX7" fmla="*/ 2214578 w 2214578"/>
              <a:gd name="connsiteY7" fmla="*/ 375050 h 1042294"/>
              <a:gd name="connsiteX8" fmla="*/ 2214578 w 2214578"/>
              <a:gd name="connsiteY8" fmla="*/ 375050 h 1042294"/>
              <a:gd name="connsiteX9" fmla="*/ 2214578 w 2214578"/>
              <a:gd name="connsiteY9" fmla="*/ 535785 h 1042294"/>
              <a:gd name="connsiteX10" fmla="*/ 2214578 w 2214578"/>
              <a:gd name="connsiteY10" fmla="*/ 535783 h 1042294"/>
              <a:gd name="connsiteX11" fmla="*/ 2107419 w 2214578"/>
              <a:gd name="connsiteY11" fmla="*/ 642942 h 1042294"/>
              <a:gd name="connsiteX12" fmla="*/ 772070 w 2214578"/>
              <a:gd name="connsiteY12" fmla="*/ 652468 h 1042294"/>
              <a:gd name="connsiteX13" fmla="*/ 479598 w 2214578"/>
              <a:gd name="connsiteY13" fmla="*/ 1042294 h 1042294"/>
              <a:gd name="connsiteX14" fmla="*/ 473871 w 2214578"/>
              <a:gd name="connsiteY14" fmla="*/ 633417 h 1042294"/>
              <a:gd name="connsiteX15" fmla="*/ 107159 w 2214578"/>
              <a:gd name="connsiteY15" fmla="*/ 642942 h 1042294"/>
              <a:gd name="connsiteX16" fmla="*/ 0 w 2214578"/>
              <a:gd name="connsiteY16" fmla="*/ 535783 h 1042294"/>
              <a:gd name="connsiteX17" fmla="*/ 0 w 2214578"/>
              <a:gd name="connsiteY17" fmla="*/ 535785 h 1042294"/>
              <a:gd name="connsiteX18" fmla="*/ 0 w 2214578"/>
              <a:gd name="connsiteY18" fmla="*/ 375050 h 1042294"/>
              <a:gd name="connsiteX19" fmla="*/ 0 w 2214578"/>
              <a:gd name="connsiteY19" fmla="*/ 375050 h 1042294"/>
              <a:gd name="connsiteX20" fmla="*/ 0 w 2214578"/>
              <a:gd name="connsiteY20" fmla="*/ 107159 h 1042294"/>
              <a:gd name="connsiteX0" fmla="*/ 0 w 2214578"/>
              <a:gd name="connsiteY0" fmla="*/ 107159 h 1042294"/>
              <a:gd name="connsiteX1" fmla="*/ 107159 w 2214578"/>
              <a:gd name="connsiteY1" fmla="*/ 0 h 1042294"/>
              <a:gd name="connsiteX2" fmla="*/ 369096 w 2214578"/>
              <a:gd name="connsiteY2" fmla="*/ 0 h 1042294"/>
              <a:gd name="connsiteX3" fmla="*/ 369096 w 2214578"/>
              <a:gd name="connsiteY3" fmla="*/ 0 h 1042294"/>
              <a:gd name="connsiteX4" fmla="*/ 922741 w 2214578"/>
              <a:gd name="connsiteY4" fmla="*/ 0 h 1042294"/>
              <a:gd name="connsiteX5" fmla="*/ 2107419 w 2214578"/>
              <a:gd name="connsiteY5" fmla="*/ 0 h 1042294"/>
              <a:gd name="connsiteX6" fmla="*/ 2214578 w 2214578"/>
              <a:gd name="connsiteY6" fmla="*/ 107159 h 1042294"/>
              <a:gd name="connsiteX7" fmla="*/ 2214578 w 2214578"/>
              <a:gd name="connsiteY7" fmla="*/ 375050 h 1042294"/>
              <a:gd name="connsiteX8" fmla="*/ 2214578 w 2214578"/>
              <a:gd name="connsiteY8" fmla="*/ 375050 h 1042294"/>
              <a:gd name="connsiteX9" fmla="*/ 2214578 w 2214578"/>
              <a:gd name="connsiteY9" fmla="*/ 535785 h 1042294"/>
              <a:gd name="connsiteX10" fmla="*/ 2214578 w 2214578"/>
              <a:gd name="connsiteY10" fmla="*/ 535783 h 1042294"/>
              <a:gd name="connsiteX11" fmla="*/ 2107419 w 2214578"/>
              <a:gd name="connsiteY11" fmla="*/ 642942 h 1042294"/>
              <a:gd name="connsiteX12" fmla="*/ 772070 w 2214578"/>
              <a:gd name="connsiteY12" fmla="*/ 652468 h 1042294"/>
              <a:gd name="connsiteX13" fmla="*/ 479598 w 2214578"/>
              <a:gd name="connsiteY13" fmla="*/ 1042294 h 1042294"/>
              <a:gd name="connsiteX14" fmla="*/ 473871 w 2214578"/>
              <a:gd name="connsiteY14" fmla="*/ 633417 h 1042294"/>
              <a:gd name="connsiteX15" fmla="*/ 107159 w 2214578"/>
              <a:gd name="connsiteY15" fmla="*/ 642942 h 1042294"/>
              <a:gd name="connsiteX16" fmla="*/ 0 w 2214578"/>
              <a:gd name="connsiteY16" fmla="*/ 535783 h 1042294"/>
              <a:gd name="connsiteX17" fmla="*/ 0 w 2214578"/>
              <a:gd name="connsiteY17" fmla="*/ 535785 h 1042294"/>
              <a:gd name="connsiteX18" fmla="*/ 0 w 2214578"/>
              <a:gd name="connsiteY18" fmla="*/ 375050 h 1042294"/>
              <a:gd name="connsiteX19" fmla="*/ 0 w 2214578"/>
              <a:gd name="connsiteY19" fmla="*/ 375050 h 1042294"/>
              <a:gd name="connsiteX20" fmla="*/ 0 w 2214578"/>
              <a:gd name="connsiteY20" fmla="*/ 107159 h 104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14578" h="1042294">
                <a:moveTo>
                  <a:pt x="0" y="107159"/>
                </a:moveTo>
                <a:cubicBezTo>
                  <a:pt x="0" y="47977"/>
                  <a:pt x="47977" y="0"/>
                  <a:pt x="107159" y="0"/>
                </a:cubicBezTo>
                <a:lnTo>
                  <a:pt x="369096" y="0"/>
                </a:lnTo>
                <a:lnTo>
                  <a:pt x="369096" y="0"/>
                </a:lnTo>
                <a:lnTo>
                  <a:pt x="922741" y="0"/>
                </a:lnTo>
                <a:lnTo>
                  <a:pt x="2107419" y="0"/>
                </a:lnTo>
                <a:cubicBezTo>
                  <a:pt x="2166601" y="0"/>
                  <a:pt x="2214578" y="47977"/>
                  <a:pt x="2214578" y="107159"/>
                </a:cubicBezTo>
                <a:lnTo>
                  <a:pt x="2214578" y="375050"/>
                </a:lnTo>
                <a:lnTo>
                  <a:pt x="2214578" y="375050"/>
                </a:lnTo>
                <a:lnTo>
                  <a:pt x="2214578" y="535785"/>
                </a:lnTo>
                <a:lnTo>
                  <a:pt x="2214578" y="535783"/>
                </a:lnTo>
                <a:cubicBezTo>
                  <a:pt x="2214578" y="594965"/>
                  <a:pt x="2166601" y="642942"/>
                  <a:pt x="2107419" y="642942"/>
                </a:cubicBezTo>
                <a:lnTo>
                  <a:pt x="772070" y="652468"/>
                </a:lnTo>
                <a:cubicBezTo>
                  <a:pt x="659575" y="789792"/>
                  <a:pt x="789029" y="624475"/>
                  <a:pt x="479598" y="1042294"/>
                </a:cubicBezTo>
                <a:lnTo>
                  <a:pt x="473871" y="633417"/>
                </a:lnTo>
                <a:cubicBezTo>
                  <a:pt x="386559" y="633417"/>
                  <a:pt x="194471" y="642942"/>
                  <a:pt x="107159" y="642942"/>
                </a:cubicBezTo>
                <a:cubicBezTo>
                  <a:pt x="47977" y="642942"/>
                  <a:pt x="0" y="594965"/>
                  <a:pt x="0" y="535783"/>
                </a:cubicBezTo>
                <a:lnTo>
                  <a:pt x="0" y="535785"/>
                </a:lnTo>
                <a:lnTo>
                  <a:pt x="0" y="375050"/>
                </a:lnTo>
                <a:lnTo>
                  <a:pt x="0" y="375050"/>
                </a:lnTo>
                <a:lnTo>
                  <a:pt x="0" y="107159"/>
                </a:lnTo>
                <a:close/>
              </a:path>
            </a:pathLst>
          </a:custGeom>
          <a:solidFill>
            <a:schemeClr val="accent1">
              <a:tint val="95000"/>
              <a:alpha val="1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828000" rtlCol="0" anchor="t" anchorCtr="0">
            <a:noAutofit/>
          </a:bodyPr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Белоярский отдел</a:t>
            </a:r>
          </a:p>
          <a:p>
            <a:pPr algn="r"/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Штатная численность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10 чел.</a:t>
            </a:r>
          </a:p>
          <a:p>
            <a:pPr algn="r"/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Государственных инспекторов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8 чел. </a:t>
            </a:r>
          </a:p>
          <a:p>
            <a:pPr algn="r"/>
            <a:endParaRPr lang="ru-RU" sz="900" dirty="0">
              <a:latin typeface="+mj-lt"/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1056811" y="408516"/>
            <a:ext cx="2463089" cy="489047"/>
          </a:xfrm>
          <a:prstGeom prst="wedgeRoundRectCallout">
            <a:avLst>
              <a:gd name="adj1" fmla="val -53945"/>
              <a:gd name="adj2" fmla="val 104092"/>
              <a:gd name="adj3" fmla="val 16667"/>
            </a:avLst>
          </a:prstGeom>
          <a:solidFill>
            <a:schemeClr val="accent1">
              <a:tint val="95000"/>
              <a:alpha val="1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Березовский отдел</a:t>
            </a:r>
          </a:p>
          <a:p>
            <a:pPr defTabSz="969963"/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Штатная численность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8 чел.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Государственных инспекторов -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6 чел. </a:t>
            </a:r>
          </a:p>
          <a:p>
            <a:pPr algn="ctr"/>
            <a:endParaRPr lang="ru-RU" sz="900" dirty="0">
              <a:latin typeface="+mj-lt"/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8139" y="3793174"/>
            <a:ext cx="2311130" cy="482207"/>
          </a:xfrm>
          <a:prstGeom prst="wedgeRoundRectCallout">
            <a:avLst>
              <a:gd name="adj1" fmla="val 15025"/>
              <a:gd name="adj2" fmla="val -133130"/>
              <a:gd name="adj3" fmla="val 16667"/>
            </a:avLst>
          </a:prstGeom>
          <a:solidFill>
            <a:schemeClr val="accent1">
              <a:tint val="95000"/>
              <a:alpha val="1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Советский отдел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Штатная численность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14 чел.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Государственных инспекторов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11 чел. </a:t>
            </a:r>
          </a:p>
          <a:p>
            <a:pPr algn="ctr"/>
            <a:endParaRPr lang="ru-RU" sz="900" dirty="0">
              <a:latin typeface="+mj-lt"/>
            </a:endParaRPr>
          </a:p>
        </p:txBody>
      </p:sp>
      <p:sp>
        <p:nvSpPr>
          <p:cNvPr id="17" name="Скругленная прямоугольная выноска 305"/>
          <p:cNvSpPr/>
          <p:nvPr/>
        </p:nvSpPr>
        <p:spPr>
          <a:xfrm>
            <a:off x="2729127" y="3607581"/>
            <a:ext cx="2464129" cy="1481616"/>
          </a:xfrm>
          <a:custGeom>
            <a:avLst/>
            <a:gdLst>
              <a:gd name="connsiteX0" fmla="*/ 0 w 2286016"/>
              <a:gd name="connsiteY0" fmla="*/ 119066 h 714380"/>
              <a:gd name="connsiteX1" fmla="*/ 119066 w 2286016"/>
              <a:gd name="connsiteY1" fmla="*/ 0 h 714380"/>
              <a:gd name="connsiteX2" fmla="*/ 381003 w 2286016"/>
              <a:gd name="connsiteY2" fmla="*/ 0 h 714380"/>
              <a:gd name="connsiteX3" fmla="*/ 936512 w 2286016"/>
              <a:gd name="connsiteY3" fmla="*/ -1923847 h 714380"/>
              <a:gd name="connsiteX4" fmla="*/ 952507 w 2286016"/>
              <a:gd name="connsiteY4" fmla="*/ 0 h 714380"/>
              <a:gd name="connsiteX5" fmla="*/ 2166950 w 2286016"/>
              <a:gd name="connsiteY5" fmla="*/ 0 h 714380"/>
              <a:gd name="connsiteX6" fmla="*/ 2286016 w 2286016"/>
              <a:gd name="connsiteY6" fmla="*/ 119066 h 714380"/>
              <a:gd name="connsiteX7" fmla="*/ 2286016 w 2286016"/>
              <a:gd name="connsiteY7" fmla="*/ 119063 h 714380"/>
              <a:gd name="connsiteX8" fmla="*/ 2286016 w 2286016"/>
              <a:gd name="connsiteY8" fmla="*/ 119063 h 714380"/>
              <a:gd name="connsiteX9" fmla="*/ 2286016 w 2286016"/>
              <a:gd name="connsiteY9" fmla="*/ 297658 h 714380"/>
              <a:gd name="connsiteX10" fmla="*/ 2286016 w 2286016"/>
              <a:gd name="connsiteY10" fmla="*/ 595314 h 714380"/>
              <a:gd name="connsiteX11" fmla="*/ 2166950 w 2286016"/>
              <a:gd name="connsiteY11" fmla="*/ 714380 h 714380"/>
              <a:gd name="connsiteX12" fmla="*/ 952507 w 2286016"/>
              <a:gd name="connsiteY12" fmla="*/ 714380 h 714380"/>
              <a:gd name="connsiteX13" fmla="*/ 381003 w 2286016"/>
              <a:gd name="connsiteY13" fmla="*/ 714380 h 714380"/>
              <a:gd name="connsiteX14" fmla="*/ 381003 w 2286016"/>
              <a:gd name="connsiteY14" fmla="*/ 714380 h 714380"/>
              <a:gd name="connsiteX15" fmla="*/ 119066 w 2286016"/>
              <a:gd name="connsiteY15" fmla="*/ 714380 h 714380"/>
              <a:gd name="connsiteX16" fmla="*/ 0 w 2286016"/>
              <a:gd name="connsiteY16" fmla="*/ 595314 h 714380"/>
              <a:gd name="connsiteX17" fmla="*/ 0 w 2286016"/>
              <a:gd name="connsiteY17" fmla="*/ 297658 h 714380"/>
              <a:gd name="connsiteX18" fmla="*/ 0 w 2286016"/>
              <a:gd name="connsiteY18" fmla="*/ 119063 h 714380"/>
              <a:gd name="connsiteX19" fmla="*/ 0 w 2286016"/>
              <a:gd name="connsiteY19" fmla="*/ 119063 h 714380"/>
              <a:gd name="connsiteX20" fmla="*/ 0 w 2286016"/>
              <a:gd name="connsiteY20" fmla="*/ 119066 h 714380"/>
              <a:gd name="connsiteX0" fmla="*/ 0 w 2286016"/>
              <a:gd name="connsiteY0" fmla="*/ 2042913 h 2638227"/>
              <a:gd name="connsiteX1" fmla="*/ 119066 w 2286016"/>
              <a:gd name="connsiteY1" fmla="*/ 1923847 h 2638227"/>
              <a:gd name="connsiteX2" fmla="*/ 771528 w 2286016"/>
              <a:gd name="connsiteY2" fmla="*/ 1904797 h 2638227"/>
              <a:gd name="connsiteX3" fmla="*/ 936512 w 2286016"/>
              <a:gd name="connsiteY3" fmla="*/ 0 h 2638227"/>
              <a:gd name="connsiteX4" fmla="*/ 952507 w 2286016"/>
              <a:gd name="connsiteY4" fmla="*/ 1923847 h 2638227"/>
              <a:gd name="connsiteX5" fmla="*/ 2166950 w 2286016"/>
              <a:gd name="connsiteY5" fmla="*/ 1923847 h 2638227"/>
              <a:gd name="connsiteX6" fmla="*/ 2286016 w 2286016"/>
              <a:gd name="connsiteY6" fmla="*/ 2042913 h 2638227"/>
              <a:gd name="connsiteX7" fmla="*/ 2286016 w 2286016"/>
              <a:gd name="connsiteY7" fmla="*/ 2042910 h 2638227"/>
              <a:gd name="connsiteX8" fmla="*/ 2286016 w 2286016"/>
              <a:gd name="connsiteY8" fmla="*/ 2042910 h 2638227"/>
              <a:gd name="connsiteX9" fmla="*/ 2286016 w 2286016"/>
              <a:gd name="connsiteY9" fmla="*/ 2221505 h 2638227"/>
              <a:gd name="connsiteX10" fmla="*/ 2286016 w 2286016"/>
              <a:gd name="connsiteY10" fmla="*/ 2519161 h 2638227"/>
              <a:gd name="connsiteX11" fmla="*/ 2166950 w 2286016"/>
              <a:gd name="connsiteY11" fmla="*/ 2638227 h 2638227"/>
              <a:gd name="connsiteX12" fmla="*/ 952507 w 2286016"/>
              <a:gd name="connsiteY12" fmla="*/ 2638227 h 2638227"/>
              <a:gd name="connsiteX13" fmla="*/ 381003 w 2286016"/>
              <a:gd name="connsiteY13" fmla="*/ 2638227 h 2638227"/>
              <a:gd name="connsiteX14" fmla="*/ 381003 w 2286016"/>
              <a:gd name="connsiteY14" fmla="*/ 2638227 h 2638227"/>
              <a:gd name="connsiteX15" fmla="*/ 119066 w 2286016"/>
              <a:gd name="connsiteY15" fmla="*/ 2638227 h 2638227"/>
              <a:gd name="connsiteX16" fmla="*/ 0 w 2286016"/>
              <a:gd name="connsiteY16" fmla="*/ 2519161 h 2638227"/>
              <a:gd name="connsiteX17" fmla="*/ 0 w 2286016"/>
              <a:gd name="connsiteY17" fmla="*/ 2221505 h 2638227"/>
              <a:gd name="connsiteX18" fmla="*/ 0 w 2286016"/>
              <a:gd name="connsiteY18" fmla="*/ 2042910 h 2638227"/>
              <a:gd name="connsiteX19" fmla="*/ 0 w 2286016"/>
              <a:gd name="connsiteY19" fmla="*/ 2042910 h 2638227"/>
              <a:gd name="connsiteX20" fmla="*/ 0 w 2286016"/>
              <a:gd name="connsiteY20" fmla="*/ 2042913 h 2638227"/>
              <a:gd name="connsiteX0" fmla="*/ 0 w 2286016"/>
              <a:gd name="connsiteY0" fmla="*/ 1611592 h 2206906"/>
              <a:gd name="connsiteX1" fmla="*/ 119066 w 2286016"/>
              <a:gd name="connsiteY1" fmla="*/ 1492526 h 2206906"/>
              <a:gd name="connsiteX2" fmla="*/ 771528 w 2286016"/>
              <a:gd name="connsiteY2" fmla="*/ 1473476 h 2206906"/>
              <a:gd name="connsiteX3" fmla="*/ 367168 w 2286016"/>
              <a:gd name="connsiteY3" fmla="*/ 0 h 2206906"/>
              <a:gd name="connsiteX4" fmla="*/ 952507 w 2286016"/>
              <a:gd name="connsiteY4" fmla="*/ 1492526 h 2206906"/>
              <a:gd name="connsiteX5" fmla="*/ 2166950 w 2286016"/>
              <a:gd name="connsiteY5" fmla="*/ 1492526 h 2206906"/>
              <a:gd name="connsiteX6" fmla="*/ 2286016 w 2286016"/>
              <a:gd name="connsiteY6" fmla="*/ 1611592 h 2206906"/>
              <a:gd name="connsiteX7" fmla="*/ 2286016 w 2286016"/>
              <a:gd name="connsiteY7" fmla="*/ 1611589 h 2206906"/>
              <a:gd name="connsiteX8" fmla="*/ 2286016 w 2286016"/>
              <a:gd name="connsiteY8" fmla="*/ 1611589 h 2206906"/>
              <a:gd name="connsiteX9" fmla="*/ 2286016 w 2286016"/>
              <a:gd name="connsiteY9" fmla="*/ 1790184 h 2206906"/>
              <a:gd name="connsiteX10" fmla="*/ 2286016 w 2286016"/>
              <a:gd name="connsiteY10" fmla="*/ 2087840 h 2206906"/>
              <a:gd name="connsiteX11" fmla="*/ 2166950 w 2286016"/>
              <a:gd name="connsiteY11" fmla="*/ 2206906 h 2206906"/>
              <a:gd name="connsiteX12" fmla="*/ 952507 w 2286016"/>
              <a:gd name="connsiteY12" fmla="*/ 2206906 h 2206906"/>
              <a:gd name="connsiteX13" fmla="*/ 381003 w 2286016"/>
              <a:gd name="connsiteY13" fmla="*/ 2206906 h 2206906"/>
              <a:gd name="connsiteX14" fmla="*/ 381003 w 2286016"/>
              <a:gd name="connsiteY14" fmla="*/ 2206906 h 2206906"/>
              <a:gd name="connsiteX15" fmla="*/ 119066 w 2286016"/>
              <a:gd name="connsiteY15" fmla="*/ 2206906 h 2206906"/>
              <a:gd name="connsiteX16" fmla="*/ 0 w 2286016"/>
              <a:gd name="connsiteY16" fmla="*/ 2087840 h 2206906"/>
              <a:gd name="connsiteX17" fmla="*/ 0 w 2286016"/>
              <a:gd name="connsiteY17" fmla="*/ 1790184 h 2206906"/>
              <a:gd name="connsiteX18" fmla="*/ 0 w 2286016"/>
              <a:gd name="connsiteY18" fmla="*/ 1611589 h 2206906"/>
              <a:gd name="connsiteX19" fmla="*/ 0 w 2286016"/>
              <a:gd name="connsiteY19" fmla="*/ 1611589 h 2206906"/>
              <a:gd name="connsiteX20" fmla="*/ 0 w 2286016"/>
              <a:gd name="connsiteY20" fmla="*/ 1611592 h 2206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86016" h="2206906">
                <a:moveTo>
                  <a:pt x="0" y="1611592"/>
                </a:moveTo>
                <a:cubicBezTo>
                  <a:pt x="0" y="1545834"/>
                  <a:pt x="53308" y="1492526"/>
                  <a:pt x="119066" y="1492526"/>
                </a:cubicBezTo>
                <a:lnTo>
                  <a:pt x="771528" y="1473476"/>
                </a:lnTo>
                <a:lnTo>
                  <a:pt x="367168" y="0"/>
                </a:lnTo>
                <a:lnTo>
                  <a:pt x="952507" y="1492526"/>
                </a:lnTo>
                <a:lnTo>
                  <a:pt x="2166950" y="1492526"/>
                </a:lnTo>
                <a:cubicBezTo>
                  <a:pt x="2232708" y="1492526"/>
                  <a:pt x="2286016" y="1545834"/>
                  <a:pt x="2286016" y="1611592"/>
                </a:cubicBezTo>
                <a:lnTo>
                  <a:pt x="2286016" y="1611589"/>
                </a:lnTo>
                <a:lnTo>
                  <a:pt x="2286016" y="1611589"/>
                </a:lnTo>
                <a:lnTo>
                  <a:pt x="2286016" y="1790184"/>
                </a:lnTo>
                <a:lnTo>
                  <a:pt x="2286016" y="2087840"/>
                </a:lnTo>
                <a:cubicBezTo>
                  <a:pt x="2286016" y="2153598"/>
                  <a:pt x="2232708" y="2206906"/>
                  <a:pt x="2166950" y="2206906"/>
                </a:cubicBezTo>
                <a:lnTo>
                  <a:pt x="952507" y="2206906"/>
                </a:lnTo>
                <a:lnTo>
                  <a:pt x="381003" y="2206906"/>
                </a:lnTo>
                <a:lnTo>
                  <a:pt x="381003" y="2206906"/>
                </a:lnTo>
                <a:lnTo>
                  <a:pt x="119066" y="2206906"/>
                </a:lnTo>
                <a:cubicBezTo>
                  <a:pt x="53308" y="2206906"/>
                  <a:pt x="0" y="2153598"/>
                  <a:pt x="0" y="2087840"/>
                </a:cubicBezTo>
                <a:lnTo>
                  <a:pt x="0" y="1790184"/>
                </a:lnTo>
                <a:lnTo>
                  <a:pt x="0" y="1611589"/>
                </a:lnTo>
                <a:lnTo>
                  <a:pt x="0" y="1611589"/>
                </a:lnTo>
                <a:lnTo>
                  <a:pt x="0" y="1611592"/>
                </a:lnTo>
                <a:close/>
              </a:path>
            </a:pathLst>
          </a:custGeom>
          <a:solidFill>
            <a:schemeClr val="accent1">
              <a:tint val="95000"/>
              <a:alpha val="1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Ханты-Мансийское управление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Штатная численность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16чел.</a:t>
            </a:r>
          </a:p>
          <a:p>
            <a:r>
              <a:rPr lang="ru-RU" sz="900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Государственных инспекторов – </a:t>
            </a:r>
            <a:r>
              <a:rPr lang="ru-RU" sz="9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14 чел.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467835" y="2262491"/>
            <a:ext cx="2506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latin typeface="+mj-lt"/>
                <a:cs typeface="Times New Roman" pitchFamily="18" charset="0"/>
              </a:rPr>
              <a:t>Нижневартовское</a:t>
            </a:r>
            <a:r>
              <a:rPr lang="ru-RU" sz="1200" b="1" dirty="0">
                <a:latin typeface="+mj-lt"/>
                <a:cs typeface="Times New Roman" pitchFamily="18" charset="0"/>
              </a:rPr>
              <a:t> управление</a:t>
            </a:r>
          </a:p>
          <a:p>
            <a:r>
              <a:rPr lang="ru-RU" sz="900" dirty="0">
                <a:latin typeface="+mj-lt"/>
                <a:cs typeface="Times New Roman" pitchFamily="18" charset="0"/>
              </a:rPr>
              <a:t>Штатная численность – </a:t>
            </a:r>
            <a:r>
              <a:rPr lang="ru-RU" sz="900" b="1" dirty="0">
                <a:latin typeface="+mj-lt"/>
                <a:cs typeface="Times New Roman" pitchFamily="18" charset="0"/>
              </a:rPr>
              <a:t>22 чел.</a:t>
            </a:r>
          </a:p>
          <a:p>
            <a:r>
              <a:rPr lang="ru-RU" sz="900" dirty="0" smtClean="0">
                <a:latin typeface="+mj-lt"/>
                <a:cs typeface="Times New Roman" pitchFamily="18" charset="0"/>
              </a:rPr>
              <a:t>Государственных </a:t>
            </a:r>
            <a:r>
              <a:rPr lang="ru-RU" sz="900" dirty="0">
                <a:latin typeface="+mj-lt"/>
                <a:cs typeface="Times New Roman" pitchFamily="18" charset="0"/>
              </a:rPr>
              <a:t>инспекторов – </a:t>
            </a:r>
            <a:r>
              <a:rPr lang="ru-RU" sz="900" b="1" dirty="0" smtClean="0">
                <a:latin typeface="+mj-lt"/>
                <a:cs typeface="Times New Roman" pitchFamily="18" charset="0"/>
              </a:rPr>
              <a:t>19 </a:t>
            </a:r>
            <a:r>
              <a:rPr lang="ru-RU" sz="900" b="1" dirty="0">
                <a:latin typeface="+mj-lt"/>
                <a:cs typeface="Times New Roman" pitchFamily="18" charset="0"/>
              </a:rPr>
              <a:t>чел. </a:t>
            </a:r>
            <a:endParaRPr lang="ru-RU" sz="900" dirty="0">
              <a:latin typeface="+mj-lt"/>
            </a:endParaRPr>
          </a:p>
        </p:txBody>
      </p:sp>
      <p:sp>
        <p:nvSpPr>
          <p:cNvPr id="20" name="Объект 2"/>
          <p:cNvSpPr>
            <a:spLocks noGrp="1"/>
          </p:cNvSpPr>
          <p:nvPr>
            <p:ph idx="1"/>
          </p:nvPr>
        </p:nvSpPr>
        <p:spPr>
          <a:xfrm>
            <a:off x="5508104" y="462989"/>
            <a:ext cx="4651924" cy="1429196"/>
          </a:xfrm>
          <a:solidFill>
            <a:schemeClr val="accent1">
              <a:lumMod val="20000"/>
              <a:lumOff val="80000"/>
              <a:alpha val="3000"/>
            </a:schemeClr>
          </a:solidFill>
          <a:ln w="38100"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Clr>
                <a:srgbClr val="FF0000"/>
              </a:buClr>
              <a:buSzPct val="73000"/>
              <a:buFont typeface="Wingdings 3" pitchFamily="18" charset="2"/>
              <a:buChar char=""/>
            </a:pP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S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округа –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53, 8  млн. га</a:t>
            </a:r>
          </a:p>
          <a:p>
            <a:pPr lvl="0">
              <a:lnSpc>
                <a:spcPct val="150000"/>
              </a:lnSpc>
              <a:buClr>
                <a:srgbClr val="FF0000"/>
              </a:buClr>
              <a:buSzPct val="73000"/>
              <a:buFont typeface="Wingdings 3" pitchFamily="18" charset="2"/>
              <a:buChar char=""/>
            </a:pPr>
            <a:r>
              <a:rPr lang="en-US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S</a:t>
            </a:r>
            <a:r>
              <a:rPr lang="en-US" sz="1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лесного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фонда  48,7 млн. га </a:t>
            </a:r>
            <a:r>
              <a:rPr lang="ru-RU" sz="9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(91% площади округа</a:t>
            </a:r>
            <a:r>
              <a:rPr lang="ru-RU" sz="9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150000"/>
              </a:lnSpc>
              <a:buClr>
                <a:srgbClr val="FF0000"/>
              </a:buClr>
              <a:buSzPct val="73000"/>
              <a:buFont typeface="Wingdings 3" pitchFamily="18" charset="2"/>
              <a:buChar char=""/>
            </a:pP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388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лицензионных участка </a:t>
            </a:r>
            <a:r>
              <a:rPr lang="ru-RU" sz="9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(40% от </a:t>
            </a:r>
            <a:r>
              <a:rPr lang="ru-RU" sz="900" i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площади </a:t>
            </a:r>
            <a:r>
              <a:rPr lang="ru-RU" sz="900" i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округа)</a:t>
            </a:r>
            <a:r>
              <a:rPr lang="ru-RU" sz="9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ru-RU" sz="9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buClr>
                <a:srgbClr val="FF0000"/>
              </a:buClr>
              <a:buSzPct val="73000"/>
              <a:buFont typeface="Wingdings 3" pitchFamily="18" charset="2"/>
              <a:buChar char=""/>
            </a:pP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172 274</a:t>
            </a: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скважин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73000"/>
              <a:buFont typeface="Wingdings 3" pitchFamily="18" charset="2"/>
              <a:buChar char=""/>
            </a:pP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протяженность трубопроводов –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112,6 </a:t>
            </a:r>
            <a:r>
              <a:rPr lang="ru-RU" sz="1000" b="1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тыс. км</a:t>
            </a:r>
          </a:p>
          <a:p>
            <a:pPr>
              <a:lnSpc>
                <a:spcPct val="150000"/>
              </a:lnSpc>
              <a:buClr>
                <a:srgbClr val="FF0000"/>
              </a:buClr>
              <a:buSzPct val="73000"/>
              <a:buFont typeface="Wingdings 3" pitchFamily="18" charset="2"/>
              <a:buChar char=""/>
            </a:pPr>
            <a:r>
              <a:rPr lang="ru-RU" sz="1000" dirty="0" smtClean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  факелов </a:t>
            </a:r>
            <a:r>
              <a:rPr lang="ru-RU" sz="1000" dirty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по сжиганию ПНГ – </a:t>
            </a:r>
            <a:r>
              <a:rPr lang="ru-RU" sz="10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693 шт.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16398" y="3423720"/>
            <a:ext cx="10070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u="sng" dirty="0" smtClean="0">
                <a:latin typeface="+mj-lt"/>
              </a:rPr>
              <a:t>Ханты-Мансийск</a:t>
            </a:r>
            <a:endParaRPr lang="ru-RU" sz="800" b="1" u="sng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72659" y="2999222"/>
            <a:ext cx="5325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u="sng" dirty="0" err="1" smtClean="0">
                <a:latin typeface="+mj-lt"/>
              </a:rPr>
              <a:t>Нягань</a:t>
            </a:r>
            <a:endParaRPr lang="ru-RU" sz="800" b="1" u="sng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1999" y="3098951"/>
            <a:ext cx="5164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u="sng" dirty="0" smtClean="0">
                <a:latin typeface="+mj-lt"/>
              </a:rPr>
              <a:t>Сургут</a:t>
            </a:r>
            <a:endParaRPr lang="ru-RU" sz="800" b="1" u="sng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65556" y="3117735"/>
            <a:ext cx="9589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u="sng" dirty="0" smtClean="0">
                <a:latin typeface="+mj-lt"/>
              </a:rPr>
              <a:t>Нижневартовск</a:t>
            </a:r>
            <a:endParaRPr lang="ru-RU" sz="800" b="1" u="sng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83551" y="1816551"/>
            <a:ext cx="7713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u="sng" dirty="0" smtClean="0">
                <a:latin typeface="+mj-lt"/>
              </a:rPr>
              <a:t>Белоярский</a:t>
            </a:r>
            <a:endParaRPr lang="ru-RU" sz="800" b="1" u="sng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61598" y="1674017"/>
            <a:ext cx="6447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u="sng" dirty="0" smtClean="0">
                <a:latin typeface="+mj-lt"/>
              </a:rPr>
              <a:t>Березово</a:t>
            </a:r>
            <a:endParaRPr lang="ru-RU" sz="800" b="1" u="sng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6583" y="3219822"/>
            <a:ext cx="7008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u="sng" dirty="0" smtClean="0">
                <a:latin typeface="+mj-lt"/>
              </a:rPr>
              <a:t>Советский</a:t>
            </a:r>
            <a:endParaRPr lang="ru-RU" sz="800" b="1" u="sng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01961" y="3974502"/>
            <a:ext cx="4235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u="sng" dirty="0" err="1" smtClean="0">
                <a:latin typeface="+mj-lt"/>
              </a:rPr>
              <a:t>Урай</a:t>
            </a:r>
            <a:endParaRPr lang="ru-RU" sz="800" b="1" u="sng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42366" y="3499859"/>
            <a:ext cx="85632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u="sng" dirty="0" smtClean="0">
                <a:latin typeface="+mj-lt"/>
              </a:rPr>
              <a:t>Нефтеюганск</a:t>
            </a:r>
            <a:endParaRPr lang="ru-RU" sz="800" b="1" u="sng" dirty="0">
              <a:latin typeface="+mj-lt"/>
            </a:endParaRPr>
          </a:p>
        </p:txBody>
      </p:sp>
      <p:sp>
        <p:nvSpPr>
          <p:cNvPr id="33" name="Скругленная прямоугольная выноска 306"/>
          <p:cNvSpPr/>
          <p:nvPr/>
        </p:nvSpPr>
        <p:spPr>
          <a:xfrm>
            <a:off x="2899374" y="1654968"/>
            <a:ext cx="3113833" cy="1394637"/>
          </a:xfrm>
          <a:custGeom>
            <a:avLst/>
            <a:gdLst>
              <a:gd name="connsiteX0" fmla="*/ 0 w 2214578"/>
              <a:gd name="connsiteY0" fmla="*/ 107159 h 642942"/>
              <a:gd name="connsiteX1" fmla="*/ 107159 w 2214578"/>
              <a:gd name="connsiteY1" fmla="*/ 0 h 642942"/>
              <a:gd name="connsiteX2" fmla="*/ 1291837 w 2214578"/>
              <a:gd name="connsiteY2" fmla="*/ 0 h 642942"/>
              <a:gd name="connsiteX3" fmla="*/ 1291837 w 2214578"/>
              <a:gd name="connsiteY3" fmla="*/ 0 h 642942"/>
              <a:gd name="connsiteX4" fmla="*/ 1845482 w 2214578"/>
              <a:gd name="connsiteY4" fmla="*/ 0 h 642942"/>
              <a:gd name="connsiteX5" fmla="*/ 2107419 w 2214578"/>
              <a:gd name="connsiteY5" fmla="*/ 0 h 642942"/>
              <a:gd name="connsiteX6" fmla="*/ 2214578 w 2214578"/>
              <a:gd name="connsiteY6" fmla="*/ 107159 h 642942"/>
              <a:gd name="connsiteX7" fmla="*/ 2214578 w 2214578"/>
              <a:gd name="connsiteY7" fmla="*/ 375050 h 642942"/>
              <a:gd name="connsiteX8" fmla="*/ 2214578 w 2214578"/>
              <a:gd name="connsiteY8" fmla="*/ 375050 h 642942"/>
              <a:gd name="connsiteX9" fmla="*/ 2214578 w 2214578"/>
              <a:gd name="connsiteY9" fmla="*/ 535785 h 642942"/>
              <a:gd name="connsiteX10" fmla="*/ 2214578 w 2214578"/>
              <a:gd name="connsiteY10" fmla="*/ 535783 h 642942"/>
              <a:gd name="connsiteX11" fmla="*/ 2107419 w 2214578"/>
              <a:gd name="connsiteY11" fmla="*/ 642942 h 642942"/>
              <a:gd name="connsiteX12" fmla="*/ 1845482 w 2214578"/>
              <a:gd name="connsiteY12" fmla="*/ 642942 h 642942"/>
              <a:gd name="connsiteX13" fmla="*/ 1246697 w 2214578"/>
              <a:gd name="connsiteY13" fmla="*/ 2571376 h 642942"/>
              <a:gd name="connsiteX14" fmla="*/ 1291837 w 2214578"/>
              <a:gd name="connsiteY14" fmla="*/ 642942 h 642942"/>
              <a:gd name="connsiteX15" fmla="*/ 107159 w 2214578"/>
              <a:gd name="connsiteY15" fmla="*/ 642942 h 642942"/>
              <a:gd name="connsiteX16" fmla="*/ 0 w 2214578"/>
              <a:gd name="connsiteY16" fmla="*/ 535783 h 642942"/>
              <a:gd name="connsiteX17" fmla="*/ 0 w 2214578"/>
              <a:gd name="connsiteY17" fmla="*/ 535785 h 642942"/>
              <a:gd name="connsiteX18" fmla="*/ 0 w 2214578"/>
              <a:gd name="connsiteY18" fmla="*/ 375050 h 642942"/>
              <a:gd name="connsiteX19" fmla="*/ 0 w 2214578"/>
              <a:gd name="connsiteY19" fmla="*/ 375050 h 642942"/>
              <a:gd name="connsiteX20" fmla="*/ 0 w 2214578"/>
              <a:gd name="connsiteY20" fmla="*/ 107159 h 642942"/>
              <a:gd name="connsiteX0" fmla="*/ 0 w 2214578"/>
              <a:gd name="connsiteY0" fmla="*/ 107159 h 2571376"/>
              <a:gd name="connsiteX1" fmla="*/ 107159 w 2214578"/>
              <a:gd name="connsiteY1" fmla="*/ 0 h 2571376"/>
              <a:gd name="connsiteX2" fmla="*/ 1291837 w 2214578"/>
              <a:gd name="connsiteY2" fmla="*/ 0 h 2571376"/>
              <a:gd name="connsiteX3" fmla="*/ 1291837 w 2214578"/>
              <a:gd name="connsiteY3" fmla="*/ 0 h 2571376"/>
              <a:gd name="connsiteX4" fmla="*/ 1845482 w 2214578"/>
              <a:gd name="connsiteY4" fmla="*/ 0 h 2571376"/>
              <a:gd name="connsiteX5" fmla="*/ 2107419 w 2214578"/>
              <a:gd name="connsiteY5" fmla="*/ 0 h 2571376"/>
              <a:gd name="connsiteX6" fmla="*/ 2214578 w 2214578"/>
              <a:gd name="connsiteY6" fmla="*/ 107159 h 2571376"/>
              <a:gd name="connsiteX7" fmla="*/ 2214578 w 2214578"/>
              <a:gd name="connsiteY7" fmla="*/ 375050 h 2571376"/>
              <a:gd name="connsiteX8" fmla="*/ 2214578 w 2214578"/>
              <a:gd name="connsiteY8" fmla="*/ 375050 h 2571376"/>
              <a:gd name="connsiteX9" fmla="*/ 2214578 w 2214578"/>
              <a:gd name="connsiteY9" fmla="*/ 535785 h 2571376"/>
              <a:gd name="connsiteX10" fmla="*/ 2214578 w 2214578"/>
              <a:gd name="connsiteY10" fmla="*/ 535783 h 2571376"/>
              <a:gd name="connsiteX11" fmla="*/ 2107419 w 2214578"/>
              <a:gd name="connsiteY11" fmla="*/ 642942 h 2571376"/>
              <a:gd name="connsiteX12" fmla="*/ 1502582 w 2214578"/>
              <a:gd name="connsiteY12" fmla="*/ 623892 h 2571376"/>
              <a:gd name="connsiteX13" fmla="*/ 1246697 w 2214578"/>
              <a:gd name="connsiteY13" fmla="*/ 2571376 h 2571376"/>
              <a:gd name="connsiteX14" fmla="*/ 1291837 w 2214578"/>
              <a:gd name="connsiteY14" fmla="*/ 642942 h 2571376"/>
              <a:gd name="connsiteX15" fmla="*/ 107159 w 2214578"/>
              <a:gd name="connsiteY15" fmla="*/ 642942 h 2571376"/>
              <a:gd name="connsiteX16" fmla="*/ 0 w 2214578"/>
              <a:gd name="connsiteY16" fmla="*/ 535783 h 2571376"/>
              <a:gd name="connsiteX17" fmla="*/ 0 w 2214578"/>
              <a:gd name="connsiteY17" fmla="*/ 535785 h 2571376"/>
              <a:gd name="connsiteX18" fmla="*/ 0 w 2214578"/>
              <a:gd name="connsiteY18" fmla="*/ 375050 h 2571376"/>
              <a:gd name="connsiteX19" fmla="*/ 0 w 2214578"/>
              <a:gd name="connsiteY19" fmla="*/ 375050 h 2571376"/>
              <a:gd name="connsiteX20" fmla="*/ 0 w 2214578"/>
              <a:gd name="connsiteY20" fmla="*/ 107159 h 2571376"/>
              <a:gd name="connsiteX0" fmla="*/ 0 w 2214578"/>
              <a:gd name="connsiteY0" fmla="*/ 107159 h 2571376"/>
              <a:gd name="connsiteX1" fmla="*/ 107159 w 2214578"/>
              <a:gd name="connsiteY1" fmla="*/ 0 h 2571376"/>
              <a:gd name="connsiteX2" fmla="*/ 1291837 w 2214578"/>
              <a:gd name="connsiteY2" fmla="*/ 0 h 2571376"/>
              <a:gd name="connsiteX3" fmla="*/ 1291837 w 2214578"/>
              <a:gd name="connsiteY3" fmla="*/ 0 h 2571376"/>
              <a:gd name="connsiteX4" fmla="*/ 1845482 w 2214578"/>
              <a:gd name="connsiteY4" fmla="*/ 0 h 2571376"/>
              <a:gd name="connsiteX5" fmla="*/ 2107419 w 2214578"/>
              <a:gd name="connsiteY5" fmla="*/ 0 h 2571376"/>
              <a:gd name="connsiteX6" fmla="*/ 2214578 w 2214578"/>
              <a:gd name="connsiteY6" fmla="*/ 107159 h 2571376"/>
              <a:gd name="connsiteX7" fmla="*/ 2214578 w 2214578"/>
              <a:gd name="connsiteY7" fmla="*/ 375050 h 2571376"/>
              <a:gd name="connsiteX8" fmla="*/ 2214578 w 2214578"/>
              <a:gd name="connsiteY8" fmla="*/ 375050 h 2571376"/>
              <a:gd name="connsiteX9" fmla="*/ 2214578 w 2214578"/>
              <a:gd name="connsiteY9" fmla="*/ 535785 h 2571376"/>
              <a:gd name="connsiteX10" fmla="*/ 2214578 w 2214578"/>
              <a:gd name="connsiteY10" fmla="*/ 535783 h 2571376"/>
              <a:gd name="connsiteX11" fmla="*/ 2107419 w 2214578"/>
              <a:gd name="connsiteY11" fmla="*/ 642942 h 2571376"/>
              <a:gd name="connsiteX12" fmla="*/ 1502582 w 2214578"/>
              <a:gd name="connsiteY12" fmla="*/ 623892 h 2571376"/>
              <a:gd name="connsiteX13" fmla="*/ 1246697 w 2214578"/>
              <a:gd name="connsiteY13" fmla="*/ 2571376 h 2571376"/>
              <a:gd name="connsiteX14" fmla="*/ 1320412 w 2214578"/>
              <a:gd name="connsiteY14" fmla="*/ 642942 h 2571376"/>
              <a:gd name="connsiteX15" fmla="*/ 107159 w 2214578"/>
              <a:gd name="connsiteY15" fmla="*/ 642942 h 2571376"/>
              <a:gd name="connsiteX16" fmla="*/ 0 w 2214578"/>
              <a:gd name="connsiteY16" fmla="*/ 535783 h 2571376"/>
              <a:gd name="connsiteX17" fmla="*/ 0 w 2214578"/>
              <a:gd name="connsiteY17" fmla="*/ 535785 h 2571376"/>
              <a:gd name="connsiteX18" fmla="*/ 0 w 2214578"/>
              <a:gd name="connsiteY18" fmla="*/ 375050 h 2571376"/>
              <a:gd name="connsiteX19" fmla="*/ 0 w 2214578"/>
              <a:gd name="connsiteY19" fmla="*/ 375050 h 2571376"/>
              <a:gd name="connsiteX20" fmla="*/ 0 w 2214578"/>
              <a:gd name="connsiteY20" fmla="*/ 107159 h 2571376"/>
              <a:gd name="connsiteX0" fmla="*/ 1744153 w 3958731"/>
              <a:gd name="connsiteY0" fmla="*/ 107159 h 1256926"/>
              <a:gd name="connsiteX1" fmla="*/ 1851312 w 3958731"/>
              <a:gd name="connsiteY1" fmla="*/ 0 h 1256926"/>
              <a:gd name="connsiteX2" fmla="*/ 3035990 w 3958731"/>
              <a:gd name="connsiteY2" fmla="*/ 0 h 1256926"/>
              <a:gd name="connsiteX3" fmla="*/ 3035990 w 3958731"/>
              <a:gd name="connsiteY3" fmla="*/ 0 h 1256926"/>
              <a:gd name="connsiteX4" fmla="*/ 3589635 w 3958731"/>
              <a:gd name="connsiteY4" fmla="*/ 0 h 1256926"/>
              <a:gd name="connsiteX5" fmla="*/ 3851572 w 3958731"/>
              <a:gd name="connsiteY5" fmla="*/ 0 h 1256926"/>
              <a:gd name="connsiteX6" fmla="*/ 3958731 w 3958731"/>
              <a:gd name="connsiteY6" fmla="*/ 107159 h 1256926"/>
              <a:gd name="connsiteX7" fmla="*/ 3958731 w 3958731"/>
              <a:gd name="connsiteY7" fmla="*/ 375050 h 1256926"/>
              <a:gd name="connsiteX8" fmla="*/ 3958731 w 3958731"/>
              <a:gd name="connsiteY8" fmla="*/ 375050 h 1256926"/>
              <a:gd name="connsiteX9" fmla="*/ 3958731 w 3958731"/>
              <a:gd name="connsiteY9" fmla="*/ 535785 h 1256926"/>
              <a:gd name="connsiteX10" fmla="*/ 3958731 w 3958731"/>
              <a:gd name="connsiteY10" fmla="*/ 535783 h 1256926"/>
              <a:gd name="connsiteX11" fmla="*/ 3851572 w 3958731"/>
              <a:gd name="connsiteY11" fmla="*/ 642942 h 1256926"/>
              <a:gd name="connsiteX12" fmla="*/ 3246735 w 3958731"/>
              <a:gd name="connsiteY12" fmla="*/ 623892 h 1256926"/>
              <a:gd name="connsiteX13" fmla="*/ 0 w 3958731"/>
              <a:gd name="connsiteY13" fmla="*/ 1256926 h 1256926"/>
              <a:gd name="connsiteX14" fmla="*/ 3064565 w 3958731"/>
              <a:gd name="connsiteY14" fmla="*/ 642942 h 1256926"/>
              <a:gd name="connsiteX15" fmla="*/ 1851312 w 3958731"/>
              <a:gd name="connsiteY15" fmla="*/ 642942 h 1256926"/>
              <a:gd name="connsiteX16" fmla="*/ 1744153 w 3958731"/>
              <a:gd name="connsiteY16" fmla="*/ 535783 h 1256926"/>
              <a:gd name="connsiteX17" fmla="*/ 1744153 w 3958731"/>
              <a:gd name="connsiteY17" fmla="*/ 535785 h 1256926"/>
              <a:gd name="connsiteX18" fmla="*/ 1744153 w 3958731"/>
              <a:gd name="connsiteY18" fmla="*/ 375050 h 1256926"/>
              <a:gd name="connsiteX19" fmla="*/ 1744153 w 3958731"/>
              <a:gd name="connsiteY19" fmla="*/ 375050 h 1256926"/>
              <a:gd name="connsiteX20" fmla="*/ 1744153 w 3958731"/>
              <a:gd name="connsiteY20" fmla="*/ 107159 h 1256926"/>
              <a:gd name="connsiteX0" fmla="*/ 1687003 w 3901581"/>
              <a:gd name="connsiteY0" fmla="*/ 107159 h 1428376"/>
              <a:gd name="connsiteX1" fmla="*/ 1794162 w 3901581"/>
              <a:gd name="connsiteY1" fmla="*/ 0 h 1428376"/>
              <a:gd name="connsiteX2" fmla="*/ 2978840 w 3901581"/>
              <a:gd name="connsiteY2" fmla="*/ 0 h 1428376"/>
              <a:gd name="connsiteX3" fmla="*/ 2978840 w 3901581"/>
              <a:gd name="connsiteY3" fmla="*/ 0 h 1428376"/>
              <a:gd name="connsiteX4" fmla="*/ 3532485 w 3901581"/>
              <a:gd name="connsiteY4" fmla="*/ 0 h 1428376"/>
              <a:gd name="connsiteX5" fmla="*/ 3794422 w 3901581"/>
              <a:gd name="connsiteY5" fmla="*/ 0 h 1428376"/>
              <a:gd name="connsiteX6" fmla="*/ 3901581 w 3901581"/>
              <a:gd name="connsiteY6" fmla="*/ 107159 h 1428376"/>
              <a:gd name="connsiteX7" fmla="*/ 3901581 w 3901581"/>
              <a:gd name="connsiteY7" fmla="*/ 375050 h 1428376"/>
              <a:gd name="connsiteX8" fmla="*/ 3901581 w 3901581"/>
              <a:gd name="connsiteY8" fmla="*/ 375050 h 1428376"/>
              <a:gd name="connsiteX9" fmla="*/ 3901581 w 3901581"/>
              <a:gd name="connsiteY9" fmla="*/ 535785 h 1428376"/>
              <a:gd name="connsiteX10" fmla="*/ 3901581 w 3901581"/>
              <a:gd name="connsiteY10" fmla="*/ 535783 h 1428376"/>
              <a:gd name="connsiteX11" fmla="*/ 3794422 w 3901581"/>
              <a:gd name="connsiteY11" fmla="*/ 642942 h 1428376"/>
              <a:gd name="connsiteX12" fmla="*/ 3189585 w 3901581"/>
              <a:gd name="connsiteY12" fmla="*/ 623892 h 1428376"/>
              <a:gd name="connsiteX13" fmla="*/ 0 w 3901581"/>
              <a:gd name="connsiteY13" fmla="*/ 1428376 h 1428376"/>
              <a:gd name="connsiteX14" fmla="*/ 3007415 w 3901581"/>
              <a:gd name="connsiteY14" fmla="*/ 642942 h 1428376"/>
              <a:gd name="connsiteX15" fmla="*/ 1794162 w 3901581"/>
              <a:gd name="connsiteY15" fmla="*/ 642942 h 1428376"/>
              <a:gd name="connsiteX16" fmla="*/ 1687003 w 3901581"/>
              <a:gd name="connsiteY16" fmla="*/ 535783 h 1428376"/>
              <a:gd name="connsiteX17" fmla="*/ 1687003 w 3901581"/>
              <a:gd name="connsiteY17" fmla="*/ 535785 h 1428376"/>
              <a:gd name="connsiteX18" fmla="*/ 1687003 w 3901581"/>
              <a:gd name="connsiteY18" fmla="*/ 375050 h 1428376"/>
              <a:gd name="connsiteX19" fmla="*/ 1687003 w 3901581"/>
              <a:gd name="connsiteY19" fmla="*/ 375050 h 1428376"/>
              <a:gd name="connsiteX20" fmla="*/ 1687003 w 3901581"/>
              <a:gd name="connsiteY20" fmla="*/ 107159 h 1428376"/>
              <a:gd name="connsiteX0" fmla="*/ 1687003 w 3901581"/>
              <a:gd name="connsiteY0" fmla="*/ 107159 h 1428376"/>
              <a:gd name="connsiteX1" fmla="*/ 1794162 w 3901581"/>
              <a:gd name="connsiteY1" fmla="*/ 0 h 1428376"/>
              <a:gd name="connsiteX2" fmla="*/ 2978840 w 3901581"/>
              <a:gd name="connsiteY2" fmla="*/ 0 h 1428376"/>
              <a:gd name="connsiteX3" fmla="*/ 2978840 w 3901581"/>
              <a:gd name="connsiteY3" fmla="*/ 0 h 1428376"/>
              <a:gd name="connsiteX4" fmla="*/ 3532485 w 3901581"/>
              <a:gd name="connsiteY4" fmla="*/ 0 h 1428376"/>
              <a:gd name="connsiteX5" fmla="*/ 3794422 w 3901581"/>
              <a:gd name="connsiteY5" fmla="*/ 0 h 1428376"/>
              <a:gd name="connsiteX6" fmla="*/ 3901581 w 3901581"/>
              <a:gd name="connsiteY6" fmla="*/ 107159 h 1428376"/>
              <a:gd name="connsiteX7" fmla="*/ 3901581 w 3901581"/>
              <a:gd name="connsiteY7" fmla="*/ 375050 h 1428376"/>
              <a:gd name="connsiteX8" fmla="*/ 3901581 w 3901581"/>
              <a:gd name="connsiteY8" fmla="*/ 375050 h 1428376"/>
              <a:gd name="connsiteX9" fmla="*/ 3901581 w 3901581"/>
              <a:gd name="connsiteY9" fmla="*/ 535785 h 1428376"/>
              <a:gd name="connsiteX10" fmla="*/ 3901581 w 3901581"/>
              <a:gd name="connsiteY10" fmla="*/ 535783 h 1428376"/>
              <a:gd name="connsiteX11" fmla="*/ 3794422 w 3901581"/>
              <a:gd name="connsiteY11" fmla="*/ 642942 h 1428376"/>
              <a:gd name="connsiteX12" fmla="*/ 3189585 w 3901581"/>
              <a:gd name="connsiteY12" fmla="*/ 623892 h 1428376"/>
              <a:gd name="connsiteX13" fmla="*/ 0 w 3901581"/>
              <a:gd name="connsiteY13" fmla="*/ 1428376 h 1428376"/>
              <a:gd name="connsiteX14" fmla="*/ 2740715 w 3901581"/>
              <a:gd name="connsiteY14" fmla="*/ 633417 h 1428376"/>
              <a:gd name="connsiteX15" fmla="*/ 1794162 w 3901581"/>
              <a:gd name="connsiteY15" fmla="*/ 642942 h 1428376"/>
              <a:gd name="connsiteX16" fmla="*/ 1687003 w 3901581"/>
              <a:gd name="connsiteY16" fmla="*/ 535783 h 1428376"/>
              <a:gd name="connsiteX17" fmla="*/ 1687003 w 3901581"/>
              <a:gd name="connsiteY17" fmla="*/ 535785 h 1428376"/>
              <a:gd name="connsiteX18" fmla="*/ 1687003 w 3901581"/>
              <a:gd name="connsiteY18" fmla="*/ 375050 h 1428376"/>
              <a:gd name="connsiteX19" fmla="*/ 1687003 w 3901581"/>
              <a:gd name="connsiteY19" fmla="*/ 375050 h 1428376"/>
              <a:gd name="connsiteX20" fmla="*/ 1687003 w 3901581"/>
              <a:gd name="connsiteY20" fmla="*/ 107159 h 1428376"/>
              <a:gd name="connsiteX0" fmla="*/ 1172653 w 3387231"/>
              <a:gd name="connsiteY0" fmla="*/ 107159 h 1561726"/>
              <a:gd name="connsiteX1" fmla="*/ 1279812 w 3387231"/>
              <a:gd name="connsiteY1" fmla="*/ 0 h 1561726"/>
              <a:gd name="connsiteX2" fmla="*/ 2464490 w 3387231"/>
              <a:gd name="connsiteY2" fmla="*/ 0 h 1561726"/>
              <a:gd name="connsiteX3" fmla="*/ 2464490 w 3387231"/>
              <a:gd name="connsiteY3" fmla="*/ 0 h 1561726"/>
              <a:gd name="connsiteX4" fmla="*/ 3018135 w 3387231"/>
              <a:gd name="connsiteY4" fmla="*/ 0 h 1561726"/>
              <a:gd name="connsiteX5" fmla="*/ 3280072 w 3387231"/>
              <a:gd name="connsiteY5" fmla="*/ 0 h 1561726"/>
              <a:gd name="connsiteX6" fmla="*/ 3387231 w 3387231"/>
              <a:gd name="connsiteY6" fmla="*/ 107159 h 1561726"/>
              <a:gd name="connsiteX7" fmla="*/ 3387231 w 3387231"/>
              <a:gd name="connsiteY7" fmla="*/ 375050 h 1561726"/>
              <a:gd name="connsiteX8" fmla="*/ 3387231 w 3387231"/>
              <a:gd name="connsiteY8" fmla="*/ 375050 h 1561726"/>
              <a:gd name="connsiteX9" fmla="*/ 3387231 w 3387231"/>
              <a:gd name="connsiteY9" fmla="*/ 535785 h 1561726"/>
              <a:gd name="connsiteX10" fmla="*/ 3387231 w 3387231"/>
              <a:gd name="connsiteY10" fmla="*/ 535783 h 1561726"/>
              <a:gd name="connsiteX11" fmla="*/ 3280072 w 3387231"/>
              <a:gd name="connsiteY11" fmla="*/ 642942 h 1561726"/>
              <a:gd name="connsiteX12" fmla="*/ 2675235 w 3387231"/>
              <a:gd name="connsiteY12" fmla="*/ 623892 h 1561726"/>
              <a:gd name="connsiteX13" fmla="*/ 0 w 3387231"/>
              <a:gd name="connsiteY13" fmla="*/ 1561726 h 1561726"/>
              <a:gd name="connsiteX14" fmla="*/ 2226365 w 3387231"/>
              <a:gd name="connsiteY14" fmla="*/ 633417 h 1561726"/>
              <a:gd name="connsiteX15" fmla="*/ 1279812 w 3387231"/>
              <a:gd name="connsiteY15" fmla="*/ 642942 h 1561726"/>
              <a:gd name="connsiteX16" fmla="*/ 1172653 w 3387231"/>
              <a:gd name="connsiteY16" fmla="*/ 535783 h 1561726"/>
              <a:gd name="connsiteX17" fmla="*/ 1172653 w 3387231"/>
              <a:gd name="connsiteY17" fmla="*/ 535785 h 1561726"/>
              <a:gd name="connsiteX18" fmla="*/ 1172653 w 3387231"/>
              <a:gd name="connsiteY18" fmla="*/ 375050 h 1561726"/>
              <a:gd name="connsiteX19" fmla="*/ 1172653 w 3387231"/>
              <a:gd name="connsiteY19" fmla="*/ 375050 h 1561726"/>
              <a:gd name="connsiteX20" fmla="*/ 1172653 w 3387231"/>
              <a:gd name="connsiteY20" fmla="*/ 107159 h 1561726"/>
              <a:gd name="connsiteX0" fmla="*/ 1344103 w 3558681"/>
              <a:gd name="connsiteY0" fmla="*/ 107159 h 1628401"/>
              <a:gd name="connsiteX1" fmla="*/ 1451262 w 3558681"/>
              <a:gd name="connsiteY1" fmla="*/ 0 h 1628401"/>
              <a:gd name="connsiteX2" fmla="*/ 2635940 w 3558681"/>
              <a:gd name="connsiteY2" fmla="*/ 0 h 1628401"/>
              <a:gd name="connsiteX3" fmla="*/ 2635940 w 3558681"/>
              <a:gd name="connsiteY3" fmla="*/ 0 h 1628401"/>
              <a:gd name="connsiteX4" fmla="*/ 3189585 w 3558681"/>
              <a:gd name="connsiteY4" fmla="*/ 0 h 1628401"/>
              <a:gd name="connsiteX5" fmla="*/ 3451522 w 3558681"/>
              <a:gd name="connsiteY5" fmla="*/ 0 h 1628401"/>
              <a:gd name="connsiteX6" fmla="*/ 3558681 w 3558681"/>
              <a:gd name="connsiteY6" fmla="*/ 107159 h 1628401"/>
              <a:gd name="connsiteX7" fmla="*/ 3558681 w 3558681"/>
              <a:gd name="connsiteY7" fmla="*/ 375050 h 1628401"/>
              <a:gd name="connsiteX8" fmla="*/ 3558681 w 3558681"/>
              <a:gd name="connsiteY8" fmla="*/ 375050 h 1628401"/>
              <a:gd name="connsiteX9" fmla="*/ 3558681 w 3558681"/>
              <a:gd name="connsiteY9" fmla="*/ 535785 h 1628401"/>
              <a:gd name="connsiteX10" fmla="*/ 3558681 w 3558681"/>
              <a:gd name="connsiteY10" fmla="*/ 535783 h 1628401"/>
              <a:gd name="connsiteX11" fmla="*/ 3451522 w 3558681"/>
              <a:gd name="connsiteY11" fmla="*/ 642942 h 1628401"/>
              <a:gd name="connsiteX12" fmla="*/ 2846685 w 3558681"/>
              <a:gd name="connsiteY12" fmla="*/ 623892 h 1628401"/>
              <a:gd name="connsiteX13" fmla="*/ 0 w 3558681"/>
              <a:gd name="connsiteY13" fmla="*/ 1628401 h 1628401"/>
              <a:gd name="connsiteX14" fmla="*/ 2397815 w 3558681"/>
              <a:gd name="connsiteY14" fmla="*/ 633417 h 1628401"/>
              <a:gd name="connsiteX15" fmla="*/ 1451262 w 3558681"/>
              <a:gd name="connsiteY15" fmla="*/ 642942 h 1628401"/>
              <a:gd name="connsiteX16" fmla="*/ 1344103 w 3558681"/>
              <a:gd name="connsiteY16" fmla="*/ 535783 h 1628401"/>
              <a:gd name="connsiteX17" fmla="*/ 1344103 w 3558681"/>
              <a:gd name="connsiteY17" fmla="*/ 535785 h 1628401"/>
              <a:gd name="connsiteX18" fmla="*/ 1344103 w 3558681"/>
              <a:gd name="connsiteY18" fmla="*/ 375050 h 1628401"/>
              <a:gd name="connsiteX19" fmla="*/ 1344103 w 3558681"/>
              <a:gd name="connsiteY19" fmla="*/ 375050 h 1628401"/>
              <a:gd name="connsiteX20" fmla="*/ 1344103 w 3558681"/>
              <a:gd name="connsiteY20" fmla="*/ 107159 h 1628401"/>
              <a:gd name="connsiteX0" fmla="*/ 913515 w 3128093"/>
              <a:gd name="connsiteY0" fmla="*/ 107159 h 1710161"/>
              <a:gd name="connsiteX1" fmla="*/ 1020674 w 3128093"/>
              <a:gd name="connsiteY1" fmla="*/ 0 h 1710161"/>
              <a:gd name="connsiteX2" fmla="*/ 2205352 w 3128093"/>
              <a:gd name="connsiteY2" fmla="*/ 0 h 1710161"/>
              <a:gd name="connsiteX3" fmla="*/ 2205352 w 3128093"/>
              <a:gd name="connsiteY3" fmla="*/ 0 h 1710161"/>
              <a:gd name="connsiteX4" fmla="*/ 2758997 w 3128093"/>
              <a:gd name="connsiteY4" fmla="*/ 0 h 1710161"/>
              <a:gd name="connsiteX5" fmla="*/ 3020934 w 3128093"/>
              <a:gd name="connsiteY5" fmla="*/ 0 h 1710161"/>
              <a:gd name="connsiteX6" fmla="*/ 3128093 w 3128093"/>
              <a:gd name="connsiteY6" fmla="*/ 107159 h 1710161"/>
              <a:gd name="connsiteX7" fmla="*/ 3128093 w 3128093"/>
              <a:gd name="connsiteY7" fmla="*/ 375050 h 1710161"/>
              <a:gd name="connsiteX8" fmla="*/ 3128093 w 3128093"/>
              <a:gd name="connsiteY8" fmla="*/ 375050 h 1710161"/>
              <a:gd name="connsiteX9" fmla="*/ 3128093 w 3128093"/>
              <a:gd name="connsiteY9" fmla="*/ 535785 h 1710161"/>
              <a:gd name="connsiteX10" fmla="*/ 3128093 w 3128093"/>
              <a:gd name="connsiteY10" fmla="*/ 535783 h 1710161"/>
              <a:gd name="connsiteX11" fmla="*/ 3020934 w 3128093"/>
              <a:gd name="connsiteY11" fmla="*/ 642942 h 1710161"/>
              <a:gd name="connsiteX12" fmla="*/ 2416097 w 3128093"/>
              <a:gd name="connsiteY12" fmla="*/ 623892 h 1710161"/>
              <a:gd name="connsiteX13" fmla="*/ 0 w 3128093"/>
              <a:gd name="connsiteY13" fmla="*/ 1710161 h 1710161"/>
              <a:gd name="connsiteX14" fmla="*/ 1967227 w 3128093"/>
              <a:gd name="connsiteY14" fmla="*/ 633417 h 1710161"/>
              <a:gd name="connsiteX15" fmla="*/ 1020674 w 3128093"/>
              <a:gd name="connsiteY15" fmla="*/ 642942 h 1710161"/>
              <a:gd name="connsiteX16" fmla="*/ 913515 w 3128093"/>
              <a:gd name="connsiteY16" fmla="*/ 535783 h 1710161"/>
              <a:gd name="connsiteX17" fmla="*/ 913515 w 3128093"/>
              <a:gd name="connsiteY17" fmla="*/ 535785 h 1710161"/>
              <a:gd name="connsiteX18" fmla="*/ 913515 w 3128093"/>
              <a:gd name="connsiteY18" fmla="*/ 375050 h 1710161"/>
              <a:gd name="connsiteX19" fmla="*/ 913515 w 3128093"/>
              <a:gd name="connsiteY19" fmla="*/ 375050 h 1710161"/>
              <a:gd name="connsiteX20" fmla="*/ 913515 w 3128093"/>
              <a:gd name="connsiteY20" fmla="*/ 107159 h 17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28093" h="1710161">
                <a:moveTo>
                  <a:pt x="913515" y="107159"/>
                </a:moveTo>
                <a:cubicBezTo>
                  <a:pt x="913515" y="47977"/>
                  <a:pt x="961492" y="0"/>
                  <a:pt x="1020674" y="0"/>
                </a:cubicBezTo>
                <a:lnTo>
                  <a:pt x="2205352" y="0"/>
                </a:lnTo>
                <a:lnTo>
                  <a:pt x="2205352" y="0"/>
                </a:lnTo>
                <a:lnTo>
                  <a:pt x="2758997" y="0"/>
                </a:lnTo>
                <a:lnTo>
                  <a:pt x="3020934" y="0"/>
                </a:lnTo>
                <a:cubicBezTo>
                  <a:pt x="3080116" y="0"/>
                  <a:pt x="3128093" y="47977"/>
                  <a:pt x="3128093" y="107159"/>
                </a:cubicBezTo>
                <a:lnTo>
                  <a:pt x="3128093" y="375050"/>
                </a:lnTo>
                <a:lnTo>
                  <a:pt x="3128093" y="375050"/>
                </a:lnTo>
                <a:lnTo>
                  <a:pt x="3128093" y="535785"/>
                </a:lnTo>
                <a:lnTo>
                  <a:pt x="3128093" y="535783"/>
                </a:lnTo>
                <a:cubicBezTo>
                  <a:pt x="3128093" y="594965"/>
                  <a:pt x="3080116" y="642942"/>
                  <a:pt x="3020934" y="642942"/>
                </a:cubicBezTo>
                <a:lnTo>
                  <a:pt x="2416097" y="623892"/>
                </a:lnTo>
                <a:lnTo>
                  <a:pt x="0" y="1710161"/>
                </a:lnTo>
                <a:lnTo>
                  <a:pt x="1967227" y="633417"/>
                </a:lnTo>
                <a:lnTo>
                  <a:pt x="1020674" y="642942"/>
                </a:lnTo>
                <a:cubicBezTo>
                  <a:pt x="961492" y="642942"/>
                  <a:pt x="913515" y="594965"/>
                  <a:pt x="913515" y="535783"/>
                </a:cubicBezTo>
                <a:lnTo>
                  <a:pt x="913515" y="535785"/>
                </a:lnTo>
                <a:lnTo>
                  <a:pt x="913515" y="375050"/>
                </a:lnTo>
                <a:lnTo>
                  <a:pt x="913515" y="375050"/>
                </a:lnTo>
                <a:lnTo>
                  <a:pt x="913515" y="107159"/>
                </a:lnTo>
                <a:close/>
              </a:path>
            </a:pathLst>
          </a:custGeom>
          <a:solidFill>
            <a:schemeClr val="accent1">
              <a:tint val="95000"/>
              <a:alpha val="15000"/>
            </a:schemeClr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42366" y="1654968"/>
            <a:ext cx="2283448" cy="53860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1100" b="1" dirty="0" smtClean="0">
                <a:latin typeface="+mj-lt"/>
                <a:cs typeface="Times New Roman" pitchFamily="18" charset="0"/>
              </a:rPr>
              <a:t>Октябрьский отдел</a:t>
            </a:r>
          </a:p>
          <a:p>
            <a:pPr algn="just"/>
            <a:r>
              <a:rPr lang="ru-RU" sz="900" dirty="0" smtClean="0">
                <a:latin typeface="+mj-lt"/>
                <a:cs typeface="Times New Roman" pitchFamily="18" charset="0"/>
              </a:rPr>
              <a:t>Штатная численность – </a:t>
            </a:r>
            <a:r>
              <a:rPr lang="ru-RU" sz="900" b="1" dirty="0" smtClean="0">
                <a:latin typeface="+mj-lt"/>
                <a:cs typeface="Times New Roman" pitchFamily="18" charset="0"/>
              </a:rPr>
              <a:t>11 чел.</a:t>
            </a:r>
          </a:p>
          <a:p>
            <a:pPr algn="just"/>
            <a:r>
              <a:rPr lang="ru-RU" sz="900" dirty="0" smtClean="0">
                <a:latin typeface="+mj-lt"/>
                <a:cs typeface="Times New Roman" pitchFamily="18" charset="0"/>
              </a:rPr>
              <a:t>Государственных инспекторов – </a:t>
            </a:r>
            <a:r>
              <a:rPr lang="ru-RU" sz="900" b="1" dirty="0" smtClean="0">
                <a:latin typeface="+mj-lt"/>
                <a:cs typeface="Times New Roman" pitchFamily="18" charset="0"/>
              </a:rPr>
              <a:t>8 чел. </a:t>
            </a:r>
            <a:endParaRPr lang="ru-RU" sz="900" b="1" dirty="0">
              <a:latin typeface="+mj-lt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48139" y="-30037"/>
            <a:ext cx="2497630" cy="683775"/>
            <a:chOff x="107505" y="-3"/>
            <a:chExt cx="2769193" cy="911698"/>
          </a:xfrm>
        </p:grpSpPr>
        <p:sp>
          <p:nvSpPr>
            <p:cNvPr id="35" name="Прямоугольник 34"/>
            <p:cNvSpPr/>
            <p:nvPr/>
          </p:nvSpPr>
          <p:spPr bwMode="auto">
            <a:xfrm>
              <a:off x="891860" y="-3"/>
              <a:ext cx="1984838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4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36" name="Рисунок 9" descr="240px-Coat_of_Arms_of_Yugra.sv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06931"/>
              <a:ext cx="694826" cy="80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339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8139" y="-30037"/>
            <a:ext cx="2497630" cy="683775"/>
            <a:chOff x="107505" y="-3"/>
            <a:chExt cx="2769193" cy="911698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891860" y="-3"/>
              <a:ext cx="1984838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34" name="Рисунок 9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06931"/>
              <a:ext cx="694826" cy="80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1091608" y="435718"/>
            <a:ext cx="437010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+mj-lt"/>
              </a:rPr>
              <a:t>ИСТОРИЯ ВОЗНИКНОВЕНИЯ ПРОЕКТА</a:t>
            </a:r>
            <a:endParaRPr lang="ru-RU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268" y="805050"/>
            <a:ext cx="1686680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Обследования </a:t>
            </a:r>
          </a:p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(2008 год)</a:t>
            </a:r>
            <a:endParaRPr lang="ru-RU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4473" y="1390325"/>
            <a:ext cx="188224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Обследования–2 </a:t>
            </a:r>
          </a:p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(2010 </a:t>
            </a:r>
            <a:r>
              <a:rPr lang="ru-RU" sz="1600" b="1" dirty="0">
                <a:solidFill>
                  <a:schemeClr val="accent2"/>
                </a:solidFill>
                <a:latin typeface="+mj-lt"/>
              </a:rPr>
              <a:t>год</a:t>
            </a:r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)</a:t>
            </a:r>
            <a:endParaRPr lang="ru-RU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4989" y="2287512"/>
            <a:ext cx="188224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Обследования–3 </a:t>
            </a:r>
          </a:p>
          <a:p>
            <a:pPr algn="ctr"/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(2011 </a:t>
            </a:r>
            <a:r>
              <a:rPr lang="ru-RU" sz="1600" b="1" dirty="0">
                <a:solidFill>
                  <a:schemeClr val="accent2"/>
                </a:solidFill>
                <a:latin typeface="+mj-lt"/>
              </a:rPr>
              <a:t>год</a:t>
            </a:r>
            <a:r>
              <a:rPr lang="ru-RU" sz="1600" b="1" dirty="0" smtClean="0">
                <a:solidFill>
                  <a:schemeClr val="accent2"/>
                </a:solidFill>
                <a:latin typeface="+mj-lt"/>
              </a:rPr>
              <a:t>)</a:t>
            </a:r>
            <a:endParaRPr lang="ru-RU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1715" y="714665"/>
            <a:ext cx="261584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E16F4B"/>
                </a:solidFill>
                <a:latin typeface="+mj-lt"/>
              </a:rPr>
              <a:t>ИС Эконадзор</a:t>
            </a:r>
            <a:r>
              <a:rPr lang="en-US" sz="1600" b="1" dirty="0" smtClean="0">
                <a:solidFill>
                  <a:srgbClr val="E16F4B"/>
                </a:solidFill>
                <a:latin typeface="+mj-lt"/>
              </a:rPr>
              <a:t> </a:t>
            </a:r>
            <a:r>
              <a:rPr lang="ru-RU" sz="1600" b="1" dirty="0" smtClean="0">
                <a:solidFill>
                  <a:srgbClr val="E16F4B"/>
                </a:solidFill>
              </a:rPr>
              <a:t>(2016 </a:t>
            </a:r>
            <a:r>
              <a:rPr lang="ru-RU" sz="1600" b="1" dirty="0">
                <a:solidFill>
                  <a:srgbClr val="E16F4B"/>
                </a:solidFill>
              </a:rPr>
              <a:t>год</a:t>
            </a:r>
            <a:r>
              <a:rPr lang="ru-RU" sz="1600" b="1" dirty="0" smtClean="0">
                <a:solidFill>
                  <a:srgbClr val="E16F4B"/>
                </a:solidFill>
              </a:rPr>
              <a:t>)</a:t>
            </a:r>
            <a:endParaRPr lang="ru-RU" sz="1600" b="1" dirty="0">
              <a:solidFill>
                <a:srgbClr val="E16F4B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37" y="1410793"/>
            <a:ext cx="1558228" cy="134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21" y="1975100"/>
            <a:ext cx="2073751" cy="1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72287"/>
            <a:ext cx="2448272" cy="220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AksarinIV\Desktop\ИС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42" y="1094908"/>
            <a:ext cx="2530718" cy="172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Круговая стрелка 3"/>
          <p:cNvSpPr/>
          <p:nvPr/>
        </p:nvSpPr>
        <p:spPr>
          <a:xfrm>
            <a:off x="1235621" y="756407"/>
            <a:ext cx="1268900" cy="1440160"/>
          </a:xfrm>
          <a:prstGeom prst="circularArrow">
            <a:avLst>
              <a:gd name="adj1" fmla="val 6204"/>
              <a:gd name="adj2" fmla="val 849400"/>
              <a:gd name="adj3" fmla="val 20727682"/>
              <a:gd name="adj4" fmla="val 15787981"/>
              <a:gd name="adj5" fmla="val 1591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Круговая стрелка 20"/>
          <p:cNvSpPr/>
          <p:nvPr/>
        </p:nvSpPr>
        <p:spPr>
          <a:xfrm>
            <a:off x="2915816" y="1370737"/>
            <a:ext cx="1268900" cy="1757489"/>
          </a:xfrm>
          <a:prstGeom prst="circularArrow">
            <a:avLst>
              <a:gd name="adj1" fmla="val 6204"/>
              <a:gd name="adj2" fmla="val 871121"/>
              <a:gd name="adj3" fmla="val 20727682"/>
              <a:gd name="adj4" fmla="val 16142371"/>
              <a:gd name="adj5" fmla="val 1591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6" name="Рисунок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496" y="2152370"/>
            <a:ext cx="2498928" cy="135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AksarinIV\Desktop\ИС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15745"/>
            <a:ext cx="2123208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40067" y="4822644"/>
            <a:ext cx="365760" cy="273844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5</a:t>
            </a:fld>
            <a:endParaRPr kumimoji="0"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6453" y="809616"/>
            <a:ext cx="3029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accent2"/>
                </a:solidFill>
                <a:latin typeface="+mj-lt"/>
              </a:rPr>
              <a:t>ИС «ЭКОНАДЗОР» - </a:t>
            </a:r>
            <a:r>
              <a:rPr lang="ru-RU" sz="1200" dirty="0">
                <a:solidFill>
                  <a:schemeClr val="accent2"/>
                </a:solidFill>
                <a:latin typeface="+mj-lt"/>
              </a:rPr>
              <a:t>единый источник </a:t>
            </a:r>
            <a:endParaRPr lang="ru-RU" sz="1200" dirty="0" smtClean="0">
              <a:solidFill>
                <a:schemeClr val="accent2"/>
              </a:solidFill>
              <a:latin typeface="+mj-lt"/>
            </a:endParaRPr>
          </a:p>
          <a:p>
            <a:r>
              <a:rPr lang="ru-RU" sz="1200" dirty="0" smtClean="0">
                <a:solidFill>
                  <a:schemeClr val="accent2"/>
                </a:solidFill>
                <a:latin typeface="+mj-lt"/>
              </a:rPr>
              <a:t>сбора и анализа информации о </a:t>
            </a:r>
          </a:p>
          <a:p>
            <a:r>
              <a:rPr lang="ru-RU" sz="1200" dirty="0" smtClean="0">
                <a:solidFill>
                  <a:schemeClr val="accent2"/>
                </a:solidFill>
                <a:latin typeface="+mj-lt"/>
              </a:rPr>
              <a:t>контрольно-надзорной деятельности</a:t>
            </a:r>
          </a:p>
          <a:p>
            <a:r>
              <a:rPr lang="ru-RU" sz="1200" dirty="0" smtClean="0">
                <a:solidFill>
                  <a:schemeClr val="accent2"/>
                </a:solidFill>
                <a:latin typeface="+mj-lt"/>
              </a:rPr>
              <a:t>для принятия управленческих решений</a:t>
            </a:r>
            <a:endParaRPr lang="ru-RU" sz="1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946" y="3507854"/>
            <a:ext cx="40271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lvl="0" indent="0">
              <a:buClr>
                <a:srgbClr val="FF0000"/>
              </a:buClr>
              <a:buSzPct val="73000"/>
              <a:buNone/>
            </a:pP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 состоянию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на 16.10.2017</a:t>
            </a:r>
          </a:p>
          <a:p>
            <a:pPr marL="109537" lvl="0" indent="0">
              <a:buClr>
                <a:srgbClr val="FF0000"/>
              </a:buClr>
              <a:buSzPct val="73000"/>
              <a:buNone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 базе ИС ЭКОНАДЗОР:</a:t>
            </a:r>
          </a:p>
          <a:p>
            <a:pPr lvl="0">
              <a:buClr>
                <a:srgbClr val="FF0000"/>
              </a:buClr>
              <a:buSzPct val="73000"/>
              <a:buFont typeface="Wingdings 3" pitchFamily="18" charset="2"/>
              <a:buChar char=""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26 447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патрулирований;</a:t>
            </a:r>
          </a:p>
          <a:p>
            <a:pPr lvl="0">
              <a:buClr>
                <a:srgbClr val="FF0000"/>
              </a:buClr>
              <a:buSzPct val="73000"/>
              <a:buFont typeface="Wingdings 3" pitchFamily="18" charset="2"/>
              <a:buChar char=""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12 414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проверок;</a:t>
            </a:r>
          </a:p>
          <a:p>
            <a:pPr lvl="0">
              <a:buClr>
                <a:srgbClr val="FF0000"/>
              </a:buClr>
              <a:buSzPct val="73000"/>
              <a:buFont typeface="Wingdings 3" pitchFamily="18" charset="2"/>
              <a:buChar char=""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46 406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возбужденных дел;</a:t>
            </a:r>
          </a:p>
          <a:p>
            <a:pPr lvl="0">
              <a:buClr>
                <a:srgbClr val="FF0000"/>
              </a:buClr>
              <a:buSzPct val="73000"/>
              <a:buFont typeface="Wingdings 3" pitchFamily="18" charset="2"/>
              <a:buChar char=""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39 950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постановлений об административных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нарушениях;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  <a:buSzPct val="73000"/>
              <a:buFont typeface="Wingdings 3" pitchFamily="18" charset="2"/>
              <a:buChar char=""/>
            </a:pP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40 052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20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аварий;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07505" y="-1"/>
            <a:ext cx="2794304" cy="617936"/>
            <a:chOff x="107505" y="-1"/>
            <a:chExt cx="2794304" cy="823914"/>
          </a:xfrm>
        </p:grpSpPr>
        <p:sp>
          <p:nvSpPr>
            <p:cNvPr id="11" name="Прямоугольник 10"/>
            <p:cNvSpPr/>
            <p:nvPr/>
          </p:nvSpPr>
          <p:spPr bwMode="auto">
            <a:xfrm>
              <a:off x="916970" y="-1"/>
              <a:ext cx="1984839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12" name="Рисунок 11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9148"/>
              <a:ext cx="694826" cy="804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4" b="94792" l="11329" r="91776">
                        <a14:foregroundMark x1="74564" y1="29075" x2="74564" y2="29075"/>
                        <a14:foregroundMark x1="84586" y1="30116" x2="84586" y2="30116"/>
                        <a14:foregroundMark x1="85294" y1="37224" x2="85294" y2="37224"/>
                        <a14:foregroundMark x1="62854" y1="86703" x2="62854" y2="86703"/>
                        <a14:foregroundMark x1="85294" y1="20129" x2="85294" y2="20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62" t="17802" r="3653" b="3839"/>
          <a:stretch/>
        </p:blipFill>
        <p:spPr bwMode="auto">
          <a:xfrm>
            <a:off x="7164287" y="767976"/>
            <a:ext cx="1627911" cy="22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6218" y="467893"/>
            <a:ext cx="6708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Информатизация контрольно-надзорной деятельности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7" name="Picture 6" descr="C:\Users\AksarinIV\Desktop\ИС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8" y="1609135"/>
            <a:ext cx="3500532" cy="158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image00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22" y="2499742"/>
            <a:ext cx="3449527" cy="148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C:\Users\AksarinIV\Desktop\ИС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34" y="3381840"/>
            <a:ext cx="3487264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88225" y="3036711"/>
            <a:ext cx="2405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Победитель ПРОФ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IT.2017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80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8139" y="-30037"/>
            <a:ext cx="2497630" cy="683775"/>
            <a:chOff x="107505" y="-3"/>
            <a:chExt cx="2769193" cy="911698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891860" y="-3"/>
              <a:ext cx="1984838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34" name="Рисунок 9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06931"/>
              <a:ext cx="694826" cy="80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1004893" y="351951"/>
            <a:ext cx="309571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+mj-lt"/>
              </a:rPr>
              <a:t>ИНФОРМАЦИЯ О ПРОЕКТЕ</a:t>
            </a:r>
            <a:endParaRPr lang="ru-RU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630641"/>
            <a:ext cx="49685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ysClr val="windowText" lastClr="000000"/>
                </a:solidFill>
                <a:latin typeface="+mj-lt"/>
              </a:rPr>
              <a:t>проведение </a:t>
            </a:r>
            <a:r>
              <a:rPr lang="ru-RU" sz="1200" dirty="0">
                <a:solidFill>
                  <a:sysClr val="windowText" lastClr="000000"/>
                </a:solidFill>
                <a:latin typeface="+mj-lt"/>
              </a:rPr>
              <a:t>анализа эффективности контрольно-надзорных мероприятий 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170444" y="2380305"/>
            <a:ext cx="2555776" cy="1694793"/>
            <a:chOff x="429829" y="2260748"/>
            <a:chExt cx="2555776" cy="169479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29829" y="3001434"/>
              <a:ext cx="25557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 smtClean="0">
                  <a:latin typeface="+mj-lt"/>
                </a:rPr>
                <a:t>Повышение </a:t>
              </a:r>
              <a:r>
                <a:rPr lang="ru-RU" sz="1400" dirty="0">
                  <a:latin typeface="+mj-lt"/>
                </a:rPr>
                <a:t>эффективности контрольно-надзорной деятельности Службы за счет её информатизации 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87624" y="2260748"/>
              <a:ext cx="1109598" cy="576000"/>
            </a:xfrm>
            <a:prstGeom prst="rect">
              <a:avLst/>
            </a:prstGeom>
            <a:ln>
              <a:noFill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  <a:sp3d contourW="12700" prstMaterial="matte">
              <a:bevelT w="0" h="0"/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Autofit/>
            </a:bodyPr>
            <a:lstStyle/>
            <a:p>
              <a:pPr algn="ctr"/>
              <a:r>
                <a:rPr lang="ru-RU" b="1" dirty="0">
                  <a:latin typeface="+mj-lt"/>
                </a:rPr>
                <a:t>Цель </a:t>
              </a:r>
              <a:r>
                <a:rPr lang="ru-RU" b="1" dirty="0" smtClean="0">
                  <a:latin typeface="+mj-lt"/>
                </a:rPr>
                <a:t>ИС</a:t>
              </a:r>
              <a:endParaRPr lang="ru-RU" dirty="0">
                <a:latin typeface="+mj-lt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5974081" y="536617"/>
            <a:ext cx="1043876" cy="3693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w="0" h="0"/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lt1"/>
                </a:solidFill>
                <a:latin typeface="+mj-lt"/>
                <a:cs typeface="+mn-cs"/>
              </a:rPr>
              <a:t>Задачи </a:t>
            </a:r>
            <a:endParaRPr lang="ru-RU" b="1" dirty="0">
              <a:solidFill>
                <a:schemeClr val="lt1"/>
              </a:solidFill>
              <a:latin typeface="+mj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987574"/>
            <a:ext cx="49685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ysClr val="windowText" lastClr="000000"/>
                </a:solidFill>
                <a:latin typeface="+mj-lt"/>
              </a:rPr>
              <a:t>создание единого информационного ресурса контрольно-надзорной </a:t>
            </a:r>
            <a:r>
              <a:rPr lang="ru-RU" sz="1200" dirty="0" smtClean="0">
                <a:solidFill>
                  <a:sysClr val="windowText" lastClr="000000"/>
                </a:solidFill>
                <a:latin typeface="+mj-lt"/>
              </a:rPr>
              <a:t>деятельности</a:t>
            </a:r>
            <a:endParaRPr lang="ru-RU" sz="1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67944" y="1539229"/>
            <a:ext cx="49685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ysClr val="windowText" lastClr="000000"/>
                </a:solidFill>
                <a:latin typeface="+mj-lt"/>
              </a:rPr>
              <a:t>формирование реестра </a:t>
            </a:r>
            <a:r>
              <a:rPr lang="ru-RU" sz="1200" dirty="0" err="1">
                <a:solidFill>
                  <a:sysClr val="windowText" lastClr="000000"/>
                </a:solidFill>
                <a:latin typeface="+mj-lt"/>
              </a:rPr>
              <a:t>природопользователей</a:t>
            </a:r>
            <a:r>
              <a:rPr lang="ru-RU" sz="1200" dirty="0">
                <a:solidFill>
                  <a:sysClr val="windowText" lastClr="000000"/>
                </a:solidFill>
                <a:latin typeface="+mj-lt"/>
              </a:rPr>
              <a:t> и объектов негативного </a:t>
            </a:r>
            <a:r>
              <a:rPr lang="ru-RU" sz="1200" dirty="0" smtClean="0">
                <a:solidFill>
                  <a:sysClr val="windowText" lastClr="000000"/>
                </a:solidFill>
                <a:latin typeface="+mj-lt"/>
              </a:rPr>
              <a:t>воздействия</a:t>
            </a:r>
            <a:endParaRPr lang="ru-RU" sz="1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67944" y="2079297"/>
            <a:ext cx="496855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ysClr val="windowText" lastClr="000000"/>
                </a:solidFill>
                <a:latin typeface="+mj-lt"/>
              </a:rPr>
              <a:t>формирование плана проверок и контрольных </a:t>
            </a:r>
            <a:r>
              <a:rPr lang="ru-RU" sz="1200" dirty="0" smtClean="0">
                <a:solidFill>
                  <a:sysClr val="windowText" lastClr="000000"/>
                </a:solidFill>
                <a:latin typeface="+mj-lt"/>
              </a:rPr>
              <a:t>мероприятий</a:t>
            </a:r>
            <a:endParaRPr lang="ru-RU" sz="1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2443023"/>
            <a:ext cx="49685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ysClr val="windowText" lastClr="000000"/>
                </a:solidFill>
                <a:latin typeface="+mj-lt"/>
              </a:rPr>
              <a:t>организация оперативного обмена </a:t>
            </a:r>
            <a:r>
              <a:rPr lang="ru-RU" sz="1200" dirty="0" smtClean="0">
                <a:solidFill>
                  <a:sysClr val="windowText" lastClr="000000"/>
                </a:solidFill>
                <a:latin typeface="+mj-lt"/>
              </a:rPr>
              <a:t>информацией </a:t>
            </a:r>
            <a:r>
              <a:rPr lang="ru-RU" sz="1200" dirty="0">
                <a:solidFill>
                  <a:sysClr val="windowText" lastClr="000000"/>
                </a:solidFill>
                <a:latin typeface="+mj-lt"/>
              </a:rPr>
              <a:t>с другими государственными информационными системами по СМЭВ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3363115"/>
            <a:ext cx="496855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ysClr val="windowText" lastClr="000000"/>
                </a:solidFill>
                <a:latin typeface="+mj-lt"/>
              </a:rPr>
              <a:t>оперативный сбор информации о деятельности инспектора, территориального подразделения, </a:t>
            </a:r>
            <a:r>
              <a:rPr lang="ru-RU" sz="1200" dirty="0" smtClean="0">
                <a:solidFill>
                  <a:sysClr val="windowText" lastClr="000000"/>
                </a:solidFill>
                <a:latin typeface="+mj-lt"/>
              </a:rPr>
              <a:t>Службе</a:t>
            </a:r>
            <a:endParaRPr lang="ru-RU" sz="1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67944" y="3900432"/>
            <a:ext cx="49685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ysClr val="windowText" lastClr="000000"/>
                </a:solidFill>
                <a:latin typeface="+mj-lt"/>
              </a:rPr>
              <a:t>контроль исполнения инспекторами административных процедур (предписаний, оплаты штрафов, ущербов, передачи материалов в суды и ССП</a:t>
            </a:r>
            <a:r>
              <a:rPr lang="ru-RU" sz="1200" dirty="0" smtClean="0">
                <a:solidFill>
                  <a:sysClr val="windowText" lastClr="000000"/>
                </a:solidFill>
                <a:latin typeface="+mj-lt"/>
              </a:rPr>
              <a:t>)</a:t>
            </a:r>
            <a:endParaRPr lang="ru-RU" sz="120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2996621"/>
            <a:ext cx="4968551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contourClr>
              <a:schemeClr val="bg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solidFill>
                  <a:sysClr val="windowText" lastClr="000000"/>
                </a:solidFill>
                <a:latin typeface="+mj-lt"/>
              </a:rPr>
              <a:t>формирование различных реестров и отчетов за любые </a:t>
            </a:r>
            <a:r>
              <a:rPr lang="ru-RU" sz="1200" dirty="0" smtClean="0">
                <a:solidFill>
                  <a:sysClr val="windowText" lastClr="000000"/>
                </a:solidFill>
                <a:latin typeface="+mj-lt"/>
              </a:rPr>
              <a:t>периоды</a:t>
            </a:r>
            <a:endParaRPr lang="ru-RU" sz="1200" dirty="0">
              <a:solidFill>
                <a:sysClr val="windowText" lastClr="000000"/>
              </a:solidFill>
              <a:latin typeface="+mj-lt"/>
            </a:endParaRPr>
          </a:p>
        </p:txBody>
      </p:sp>
      <p:cxnSp>
        <p:nvCxnSpPr>
          <p:cNvPr id="15" name="Прямая соединительная линия 14"/>
          <p:cNvCxnSpPr>
            <a:stCxn id="4" idx="3"/>
            <a:endCxn id="7" idx="1"/>
          </p:cNvCxnSpPr>
          <p:nvPr/>
        </p:nvCxnSpPr>
        <p:spPr>
          <a:xfrm flipV="1">
            <a:off x="2037837" y="1218407"/>
            <a:ext cx="2030107" cy="1449898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4" idx="3"/>
            <a:endCxn id="8" idx="1"/>
          </p:cNvCxnSpPr>
          <p:nvPr/>
        </p:nvCxnSpPr>
        <p:spPr>
          <a:xfrm flipV="1">
            <a:off x="2037837" y="1770062"/>
            <a:ext cx="2030107" cy="898243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4" idx="3"/>
            <a:endCxn id="9" idx="1"/>
          </p:cNvCxnSpPr>
          <p:nvPr/>
        </p:nvCxnSpPr>
        <p:spPr>
          <a:xfrm flipV="1">
            <a:off x="2037837" y="2217797"/>
            <a:ext cx="2030107" cy="450508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4" idx="3"/>
            <a:endCxn id="10" idx="1"/>
          </p:cNvCxnSpPr>
          <p:nvPr/>
        </p:nvCxnSpPr>
        <p:spPr>
          <a:xfrm>
            <a:off x="2037837" y="2668305"/>
            <a:ext cx="2030107" cy="5551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4" idx="3"/>
            <a:endCxn id="13" idx="1"/>
          </p:cNvCxnSpPr>
          <p:nvPr/>
        </p:nvCxnSpPr>
        <p:spPr>
          <a:xfrm>
            <a:off x="2037837" y="2668305"/>
            <a:ext cx="2030107" cy="466816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4" idx="3"/>
            <a:endCxn id="11" idx="1"/>
          </p:cNvCxnSpPr>
          <p:nvPr/>
        </p:nvCxnSpPr>
        <p:spPr>
          <a:xfrm>
            <a:off x="2037837" y="2668305"/>
            <a:ext cx="2030107" cy="925643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4" idx="3"/>
            <a:endCxn id="12" idx="1"/>
          </p:cNvCxnSpPr>
          <p:nvPr/>
        </p:nvCxnSpPr>
        <p:spPr>
          <a:xfrm>
            <a:off x="2037837" y="2668305"/>
            <a:ext cx="2030107" cy="1555293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4" idx="3"/>
            <a:endCxn id="3" idx="1"/>
          </p:cNvCxnSpPr>
          <p:nvPr/>
        </p:nvCxnSpPr>
        <p:spPr>
          <a:xfrm>
            <a:off x="2037837" y="2668305"/>
            <a:ext cx="2030107" cy="2193169"/>
          </a:xfrm>
          <a:prstGeom prst="line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8139" y="-30037"/>
            <a:ext cx="2497630" cy="683775"/>
            <a:chOff x="107505" y="-3"/>
            <a:chExt cx="2769193" cy="911698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891860" y="-3"/>
              <a:ext cx="1984838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34" name="Рисунок 9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06931"/>
              <a:ext cx="694826" cy="80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1004893" y="351951"/>
            <a:ext cx="293541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+mj-lt"/>
              </a:rPr>
              <a:t>ФУНКЦИОНАЛ СИСТЕМЫ</a:t>
            </a:r>
            <a:endParaRPr lang="ru-RU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721283"/>
            <a:ext cx="7272808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8139" y="-30037"/>
            <a:ext cx="2497630" cy="683775"/>
            <a:chOff x="107505" y="-3"/>
            <a:chExt cx="2769193" cy="911698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891860" y="-3"/>
              <a:ext cx="1984838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2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2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2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34" name="Рисунок 9" descr="240px-Coat_of_Arms_of_Yugra.sv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06931"/>
              <a:ext cx="694826" cy="80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1276256" y="351951"/>
            <a:ext cx="262443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+mj-lt"/>
              </a:rPr>
              <a:t>РЕСУРСНЫЕ ЗАТРАТЫ</a:t>
            </a:r>
            <a:endParaRPr lang="ru-RU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1592" y="915566"/>
            <a:ext cx="442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+mj-lt"/>
              </a:rPr>
              <a:t>Аналитический отдел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(4 госслужащих):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48945" y="973478"/>
            <a:ext cx="3482992" cy="3758032"/>
            <a:chOff x="-1247618" y="3373073"/>
            <a:chExt cx="3482992" cy="3758032"/>
          </a:xfrm>
        </p:grpSpPr>
        <p:sp>
          <p:nvSpPr>
            <p:cNvPr id="27" name="Полилиния 26"/>
            <p:cNvSpPr/>
            <p:nvPr/>
          </p:nvSpPr>
          <p:spPr>
            <a:xfrm>
              <a:off x="-275925" y="3873472"/>
              <a:ext cx="2511299" cy="1270138"/>
            </a:xfrm>
            <a:custGeom>
              <a:avLst/>
              <a:gdLst>
                <a:gd name="connsiteX0" fmla="*/ 0 w 1904255"/>
                <a:gd name="connsiteY0" fmla="*/ 0 h 1270138"/>
                <a:gd name="connsiteX1" fmla="*/ 1904255 w 1904255"/>
                <a:gd name="connsiteY1" fmla="*/ 0 h 1270138"/>
                <a:gd name="connsiteX2" fmla="*/ 1904255 w 1904255"/>
                <a:gd name="connsiteY2" fmla="*/ 1270138 h 1270138"/>
                <a:gd name="connsiteX3" fmla="*/ 0 w 1904255"/>
                <a:gd name="connsiteY3" fmla="*/ 1270138 h 1270138"/>
                <a:gd name="connsiteX4" fmla="*/ 0 w 1904255"/>
                <a:gd name="connsiteY4" fmla="*/ 0 h 127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255" h="1270138">
                  <a:moveTo>
                    <a:pt x="0" y="0"/>
                  </a:moveTo>
                  <a:lnTo>
                    <a:pt x="1904255" y="0"/>
                  </a:lnTo>
                  <a:lnTo>
                    <a:pt x="1904255" y="1270138"/>
                  </a:lnTo>
                  <a:lnTo>
                    <a:pt x="0" y="1270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681" tIns="227584" rIns="227584" bIns="227584" numCol="1" spcCol="1270" anchor="ctr" anchorCtr="0">
              <a:noAutofit/>
            </a:bodyPr>
            <a:lstStyle/>
            <a:p>
              <a:pPr lvl="0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+mj-lt"/>
                </a:rPr>
                <a:t>Разработка информационной системы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-1238616" y="3373073"/>
              <a:ext cx="1269503" cy="1269503"/>
            </a:xfrm>
            <a:custGeom>
              <a:avLst/>
              <a:gdLst>
                <a:gd name="connsiteX0" fmla="*/ 0 w 1269503"/>
                <a:gd name="connsiteY0" fmla="*/ 634752 h 1269503"/>
                <a:gd name="connsiteX1" fmla="*/ 634752 w 1269503"/>
                <a:gd name="connsiteY1" fmla="*/ 0 h 1269503"/>
                <a:gd name="connsiteX2" fmla="*/ 1269504 w 1269503"/>
                <a:gd name="connsiteY2" fmla="*/ 634752 h 1269503"/>
                <a:gd name="connsiteX3" fmla="*/ 634752 w 1269503"/>
                <a:gd name="connsiteY3" fmla="*/ 1269504 h 1269503"/>
                <a:gd name="connsiteX4" fmla="*/ 0 w 1269503"/>
                <a:gd name="connsiteY4" fmla="*/ 634752 h 126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503" h="1269503">
                  <a:moveTo>
                    <a:pt x="0" y="634752"/>
                  </a:moveTo>
                  <a:cubicBezTo>
                    <a:pt x="0" y="284188"/>
                    <a:pt x="284188" y="0"/>
                    <a:pt x="634752" y="0"/>
                  </a:cubicBezTo>
                  <a:cubicBezTo>
                    <a:pt x="985316" y="0"/>
                    <a:pt x="1269504" y="284188"/>
                    <a:pt x="1269504" y="634752"/>
                  </a:cubicBezTo>
                  <a:cubicBezTo>
                    <a:pt x="1269504" y="985316"/>
                    <a:pt x="985316" y="1269504"/>
                    <a:pt x="634752" y="1269504"/>
                  </a:cubicBezTo>
                  <a:cubicBezTo>
                    <a:pt x="284188" y="1269504"/>
                    <a:pt x="0" y="985316"/>
                    <a:pt x="0" y="634752"/>
                  </a:cubicBezTo>
                  <a:close/>
                </a:path>
              </a:pathLst>
            </a:custGeom>
            <a:ln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914" tIns="185914" rIns="185914" bIns="18591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smtClean="0">
                  <a:latin typeface="+mj-lt"/>
                </a:rPr>
                <a:t>1</a:t>
              </a:r>
              <a:r>
                <a:rPr lang="ru-RU" sz="2400" b="1" kern="1200" dirty="0" smtClean="0">
                  <a:latin typeface="+mj-lt"/>
                </a:rPr>
                <a:t>,5 </a:t>
              </a:r>
              <a:r>
                <a:rPr lang="ru-RU" sz="1600" kern="1200" dirty="0" err="1" smtClean="0">
                  <a:latin typeface="+mj-lt"/>
                </a:rPr>
                <a:t>млн.руб</a:t>
              </a:r>
              <a:endParaRPr lang="ru-RU" sz="1600" kern="1200" dirty="0">
                <a:latin typeface="+mj-lt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-268282" y="5313937"/>
              <a:ext cx="2503656" cy="1270138"/>
            </a:xfrm>
            <a:custGeom>
              <a:avLst/>
              <a:gdLst>
                <a:gd name="connsiteX0" fmla="*/ 0 w 1904255"/>
                <a:gd name="connsiteY0" fmla="*/ 0 h 1270138"/>
                <a:gd name="connsiteX1" fmla="*/ 1904255 w 1904255"/>
                <a:gd name="connsiteY1" fmla="*/ 0 h 1270138"/>
                <a:gd name="connsiteX2" fmla="*/ 1904255 w 1904255"/>
                <a:gd name="connsiteY2" fmla="*/ 1270138 h 1270138"/>
                <a:gd name="connsiteX3" fmla="*/ 0 w 1904255"/>
                <a:gd name="connsiteY3" fmla="*/ 1270138 h 1270138"/>
                <a:gd name="connsiteX4" fmla="*/ 0 w 1904255"/>
                <a:gd name="connsiteY4" fmla="*/ 0 h 127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255" h="1270138">
                  <a:moveTo>
                    <a:pt x="0" y="0"/>
                  </a:moveTo>
                  <a:lnTo>
                    <a:pt x="1904255" y="0"/>
                  </a:lnTo>
                  <a:lnTo>
                    <a:pt x="1904255" y="1270138"/>
                  </a:lnTo>
                  <a:lnTo>
                    <a:pt x="0" y="12701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04681" tIns="227584" rIns="227584" bIns="227584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>
                  <a:latin typeface="+mj-lt"/>
                </a:rPr>
                <a:t>Ежегодное сопровождение информационной системы</a:t>
              </a:r>
              <a:endParaRPr lang="ru-RU" kern="1200" dirty="0">
                <a:latin typeface="+mj-lt"/>
              </a:endParaRPr>
            </a:p>
          </p:txBody>
        </p:sp>
        <p:sp>
          <p:nvSpPr>
            <p:cNvPr id="35" name="Полилиния 34"/>
            <p:cNvSpPr/>
            <p:nvPr/>
          </p:nvSpPr>
          <p:spPr>
            <a:xfrm>
              <a:off x="-1247618" y="5861602"/>
              <a:ext cx="1269503" cy="1269503"/>
            </a:xfrm>
            <a:custGeom>
              <a:avLst/>
              <a:gdLst>
                <a:gd name="connsiteX0" fmla="*/ 0 w 1269503"/>
                <a:gd name="connsiteY0" fmla="*/ 634752 h 1269503"/>
                <a:gd name="connsiteX1" fmla="*/ 634752 w 1269503"/>
                <a:gd name="connsiteY1" fmla="*/ 0 h 1269503"/>
                <a:gd name="connsiteX2" fmla="*/ 1269504 w 1269503"/>
                <a:gd name="connsiteY2" fmla="*/ 634752 h 1269503"/>
                <a:gd name="connsiteX3" fmla="*/ 634752 w 1269503"/>
                <a:gd name="connsiteY3" fmla="*/ 1269504 h 1269503"/>
                <a:gd name="connsiteX4" fmla="*/ 0 w 1269503"/>
                <a:gd name="connsiteY4" fmla="*/ 634752 h 1269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503" h="1269503">
                  <a:moveTo>
                    <a:pt x="0" y="634752"/>
                  </a:moveTo>
                  <a:cubicBezTo>
                    <a:pt x="0" y="284188"/>
                    <a:pt x="284188" y="0"/>
                    <a:pt x="634752" y="0"/>
                  </a:cubicBezTo>
                  <a:cubicBezTo>
                    <a:pt x="985316" y="0"/>
                    <a:pt x="1269504" y="284188"/>
                    <a:pt x="1269504" y="634752"/>
                  </a:cubicBezTo>
                  <a:cubicBezTo>
                    <a:pt x="1269504" y="985316"/>
                    <a:pt x="985316" y="1269504"/>
                    <a:pt x="634752" y="1269504"/>
                  </a:cubicBezTo>
                  <a:cubicBezTo>
                    <a:pt x="284188" y="1269504"/>
                    <a:pt x="0" y="985316"/>
                    <a:pt x="0" y="634752"/>
                  </a:cubicBezTo>
                  <a:close/>
                </a:path>
              </a:pathLst>
            </a:custGeom>
            <a:ln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914" tIns="185914" rIns="185914" bIns="185914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+mj-lt"/>
                </a:rPr>
                <a:t>0,5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err="1" smtClean="0">
                  <a:latin typeface="+mj-lt"/>
                </a:rPr>
                <a:t>млн.руб</a:t>
              </a:r>
              <a:endParaRPr lang="ru-RU" sz="2100" kern="1200" dirty="0">
                <a:latin typeface="+mj-lt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399727" y="1336920"/>
            <a:ext cx="4664734" cy="2910975"/>
            <a:chOff x="4399727" y="1336920"/>
            <a:chExt cx="4664734" cy="2910975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4870258" y="1347614"/>
              <a:ext cx="4194203" cy="2885043"/>
              <a:chOff x="4870258" y="1347614"/>
              <a:chExt cx="4194203" cy="2885043"/>
            </a:xfrm>
          </p:grpSpPr>
          <p:sp>
            <p:nvSpPr>
              <p:cNvPr id="14" name="Полилиния 13"/>
              <p:cNvSpPr/>
              <p:nvPr/>
            </p:nvSpPr>
            <p:spPr>
              <a:xfrm>
                <a:off x="4870258" y="1347614"/>
                <a:ext cx="4194203" cy="393338"/>
              </a:xfrm>
              <a:custGeom>
                <a:avLst/>
                <a:gdLst>
                  <a:gd name="connsiteX0" fmla="*/ 65557 w 393337"/>
                  <a:gd name="connsiteY0" fmla="*/ 0 h 4194202"/>
                  <a:gd name="connsiteX1" fmla="*/ 327780 w 393337"/>
                  <a:gd name="connsiteY1" fmla="*/ 0 h 4194202"/>
                  <a:gd name="connsiteX2" fmla="*/ 393337 w 393337"/>
                  <a:gd name="connsiteY2" fmla="*/ 65557 h 4194202"/>
                  <a:gd name="connsiteX3" fmla="*/ 393337 w 393337"/>
                  <a:gd name="connsiteY3" fmla="*/ 4194202 h 4194202"/>
                  <a:gd name="connsiteX4" fmla="*/ 393337 w 393337"/>
                  <a:gd name="connsiteY4" fmla="*/ 4194202 h 4194202"/>
                  <a:gd name="connsiteX5" fmla="*/ 0 w 393337"/>
                  <a:gd name="connsiteY5" fmla="*/ 4194202 h 4194202"/>
                  <a:gd name="connsiteX6" fmla="*/ 0 w 393337"/>
                  <a:gd name="connsiteY6" fmla="*/ 4194202 h 4194202"/>
                  <a:gd name="connsiteX7" fmla="*/ 0 w 393337"/>
                  <a:gd name="connsiteY7" fmla="*/ 65557 h 4194202"/>
                  <a:gd name="connsiteX8" fmla="*/ 65557 w 393337"/>
                  <a:gd name="connsiteY8" fmla="*/ 0 h 41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37" h="4194202">
                    <a:moveTo>
                      <a:pt x="393337" y="699046"/>
                    </a:moveTo>
                    <a:lnTo>
                      <a:pt x="393337" y="3495156"/>
                    </a:lnTo>
                    <a:cubicBezTo>
                      <a:pt x="393337" y="3881224"/>
                      <a:pt x="390584" y="4194197"/>
                      <a:pt x="387189" y="4194197"/>
                    </a:cubicBezTo>
                    <a:lnTo>
                      <a:pt x="0" y="4194197"/>
                    </a:lnTo>
                    <a:lnTo>
                      <a:pt x="0" y="419419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87189" y="5"/>
                    </a:lnTo>
                    <a:cubicBezTo>
                      <a:pt x="390584" y="5"/>
                      <a:pt x="393337" y="312978"/>
                      <a:pt x="393337" y="699046"/>
                    </a:cubicBezTo>
                    <a:close/>
                  </a:path>
                </a:pathLst>
              </a:custGeom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26822" rIns="26821" bIns="26821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kern="1200" dirty="0" smtClean="0">
                    <a:latin typeface="+mj-lt"/>
                  </a:rPr>
                  <a:t>сбор и анализ информации с отделов</a:t>
                </a:r>
                <a:endParaRPr lang="ru-RU" sz="1200" kern="1200" dirty="0">
                  <a:latin typeface="+mj-lt"/>
                </a:endParaRPr>
              </a:p>
            </p:txBody>
          </p:sp>
          <p:sp>
            <p:nvSpPr>
              <p:cNvPr id="16" name="Полилиния 15"/>
              <p:cNvSpPr/>
              <p:nvPr/>
            </p:nvSpPr>
            <p:spPr>
              <a:xfrm>
                <a:off x="4870258" y="1850427"/>
                <a:ext cx="4194203" cy="393338"/>
              </a:xfrm>
              <a:custGeom>
                <a:avLst/>
                <a:gdLst>
                  <a:gd name="connsiteX0" fmla="*/ 65557 w 393337"/>
                  <a:gd name="connsiteY0" fmla="*/ 0 h 4194202"/>
                  <a:gd name="connsiteX1" fmla="*/ 327780 w 393337"/>
                  <a:gd name="connsiteY1" fmla="*/ 0 h 4194202"/>
                  <a:gd name="connsiteX2" fmla="*/ 393337 w 393337"/>
                  <a:gd name="connsiteY2" fmla="*/ 65557 h 4194202"/>
                  <a:gd name="connsiteX3" fmla="*/ 393337 w 393337"/>
                  <a:gd name="connsiteY3" fmla="*/ 4194202 h 4194202"/>
                  <a:gd name="connsiteX4" fmla="*/ 393337 w 393337"/>
                  <a:gd name="connsiteY4" fmla="*/ 4194202 h 4194202"/>
                  <a:gd name="connsiteX5" fmla="*/ 0 w 393337"/>
                  <a:gd name="connsiteY5" fmla="*/ 4194202 h 4194202"/>
                  <a:gd name="connsiteX6" fmla="*/ 0 w 393337"/>
                  <a:gd name="connsiteY6" fmla="*/ 4194202 h 4194202"/>
                  <a:gd name="connsiteX7" fmla="*/ 0 w 393337"/>
                  <a:gd name="connsiteY7" fmla="*/ 65557 h 4194202"/>
                  <a:gd name="connsiteX8" fmla="*/ 65557 w 393337"/>
                  <a:gd name="connsiteY8" fmla="*/ 0 h 41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37" h="4194202">
                    <a:moveTo>
                      <a:pt x="393337" y="699046"/>
                    </a:moveTo>
                    <a:lnTo>
                      <a:pt x="393337" y="3495156"/>
                    </a:lnTo>
                    <a:cubicBezTo>
                      <a:pt x="393337" y="3881224"/>
                      <a:pt x="390584" y="4194197"/>
                      <a:pt x="387189" y="4194197"/>
                    </a:cubicBezTo>
                    <a:lnTo>
                      <a:pt x="0" y="4194197"/>
                    </a:lnTo>
                    <a:lnTo>
                      <a:pt x="0" y="419419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87189" y="5"/>
                    </a:lnTo>
                    <a:cubicBezTo>
                      <a:pt x="390584" y="5"/>
                      <a:pt x="393337" y="312978"/>
                      <a:pt x="393337" y="699046"/>
                    </a:cubicBezTo>
                    <a:close/>
                  </a:path>
                </a:pathLst>
              </a:custGeom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26822" rIns="26821" bIns="26821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kern="1200" dirty="0" smtClean="0">
                    <a:latin typeface="+mj-lt"/>
                  </a:rPr>
                  <a:t>предоставление ответов на запросы всех ведомств</a:t>
                </a:r>
                <a:endParaRPr lang="ru-RU" sz="1200" kern="1200" dirty="0">
                  <a:latin typeface="+mj-lt"/>
                </a:endParaRPr>
              </a:p>
            </p:txBody>
          </p:sp>
          <p:sp>
            <p:nvSpPr>
              <p:cNvPr id="18" name="Полилиния 17"/>
              <p:cNvSpPr/>
              <p:nvPr/>
            </p:nvSpPr>
            <p:spPr>
              <a:xfrm>
                <a:off x="4870258" y="2351461"/>
                <a:ext cx="4194203" cy="393338"/>
              </a:xfrm>
              <a:custGeom>
                <a:avLst/>
                <a:gdLst>
                  <a:gd name="connsiteX0" fmla="*/ 65557 w 393337"/>
                  <a:gd name="connsiteY0" fmla="*/ 0 h 4194202"/>
                  <a:gd name="connsiteX1" fmla="*/ 327780 w 393337"/>
                  <a:gd name="connsiteY1" fmla="*/ 0 h 4194202"/>
                  <a:gd name="connsiteX2" fmla="*/ 393337 w 393337"/>
                  <a:gd name="connsiteY2" fmla="*/ 65557 h 4194202"/>
                  <a:gd name="connsiteX3" fmla="*/ 393337 w 393337"/>
                  <a:gd name="connsiteY3" fmla="*/ 4194202 h 4194202"/>
                  <a:gd name="connsiteX4" fmla="*/ 393337 w 393337"/>
                  <a:gd name="connsiteY4" fmla="*/ 4194202 h 4194202"/>
                  <a:gd name="connsiteX5" fmla="*/ 0 w 393337"/>
                  <a:gd name="connsiteY5" fmla="*/ 4194202 h 4194202"/>
                  <a:gd name="connsiteX6" fmla="*/ 0 w 393337"/>
                  <a:gd name="connsiteY6" fmla="*/ 4194202 h 4194202"/>
                  <a:gd name="connsiteX7" fmla="*/ 0 w 393337"/>
                  <a:gd name="connsiteY7" fmla="*/ 65557 h 4194202"/>
                  <a:gd name="connsiteX8" fmla="*/ 65557 w 393337"/>
                  <a:gd name="connsiteY8" fmla="*/ 0 h 41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37" h="4194202">
                    <a:moveTo>
                      <a:pt x="393337" y="699046"/>
                    </a:moveTo>
                    <a:lnTo>
                      <a:pt x="393337" y="3495156"/>
                    </a:lnTo>
                    <a:cubicBezTo>
                      <a:pt x="393337" y="3881224"/>
                      <a:pt x="390584" y="4194197"/>
                      <a:pt x="387189" y="4194197"/>
                    </a:cubicBezTo>
                    <a:lnTo>
                      <a:pt x="0" y="4194197"/>
                    </a:lnTo>
                    <a:lnTo>
                      <a:pt x="0" y="419419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87189" y="5"/>
                    </a:lnTo>
                    <a:cubicBezTo>
                      <a:pt x="390584" y="5"/>
                      <a:pt x="393337" y="312978"/>
                      <a:pt x="393337" y="699046"/>
                    </a:cubicBezTo>
                    <a:close/>
                  </a:path>
                </a:pathLst>
              </a:custGeom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26822" rIns="26821" bIns="26821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kern="1200" dirty="0" smtClean="0">
                    <a:latin typeface="+mj-lt"/>
                  </a:rPr>
                  <a:t>формирование статистической отчетности</a:t>
                </a:r>
                <a:endParaRPr lang="ru-RU" sz="1200" kern="1200" dirty="0">
                  <a:latin typeface="+mj-lt"/>
                </a:endParaRPr>
              </a:p>
            </p:txBody>
          </p:sp>
          <p:sp>
            <p:nvSpPr>
              <p:cNvPr id="20" name="Полилиния 19"/>
              <p:cNvSpPr/>
              <p:nvPr/>
            </p:nvSpPr>
            <p:spPr>
              <a:xfrm>
                <a:off x="4870258" y="2852494"/>
                <a:ext cx="4194203" cy="393338"/>
              </a:xfrm>
              <a:custGeom>
                <a:avLst/>
                <a:gdLst>
                  <a:gd name="connsiteX0" fmla="*/ 65557 w 393337"/>
                  <a:gd name="connsiteY0" fmla="*/ 0 h 4194202"/>
                  <a:gd name="connsiteX1" fmla="*/ 327780 w 393337"/>
                  <a:gd name="connsiteY1" fmla="*/ 0 h 4194202"/>
                  <a:gd name="connsiteX2" fmla="*/ 393337 w 393337"/>
                  <a:gd name="connsiteY2" fmla="*/ 65557 h 4194202"/>
                  <a:gd name="connsiteX3" fmla="*/ 393337 w 393337"/>
                  <a:gd name="connsiteY3" fmla="*/ 4194202 h 4194202"/>
                  <a:gd name="connsiteX4" fmla="*/ 393337 w 393337"/>
                  <a:gd name="connsiteY4" fmla="*/ 4194202 h 4194202"/>
                  <a:gd name="connsiteX5" fmla="*/ 0 w 393337"/>
                  <a:gd name="connsiteY5" fmla="*/ 4194202 h 4194202"/>
                  <a:gd name="connsiteX6" fmla="*/ 0 w 393337"/>
                  <a:gd name="connsiteY6" fmla="*/ 4194202 h 4194202"/>
                  <a:gd name="connsiteX7" fmla="*/ 0 w 393337"/>
                  <a:gd name="connsiteY7" fmla="*/ 65557 h 4194202"/>
                  <a:gd name="connsiteX8" fmla="*/ 65557 w 393337"/>
                  <a:gd name="connsiteY8" fmla="*/ 0 h 41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37" h="4194202">
                    <a:moveTo>
                      <a:pt x="393337" y="699046"/>
                    </a:moveTo>
                    <a:lnTo>
                      <a:pt x="393337" y="3495156"/>
                    </a:lnTo>
                    <a:cubicBezTo>
                      <a:pt x="393337" y="3881224"/>
                      <a:pt x="390584" y="4194197"/>
                      <a:pt x="387189" y="4194197"/>
                    </a:cubicBezTo>
                    <a:lnTo>
                      <a:pt x="0" y="4194197"/>
                    </a:lnTo>
                    <a:lnTo>
                      <a:pt x="0" y="419419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87189" y="5"/>
                    </a:lnTo>
                    <a:cubicBezTo>
                      <a:pt x="390584" y="5"/>
                      <a:pt x="393337" y="312978"/>
                      <a:pt x="393337" y="699046"/>
                    </a:cubicBezTo>
                    <a:close/>
                  </a:path>
                </a:pathLst>
              </a:custGeom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26822" rIns="26821" bIns="26821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kern="1200" dirty="0" smtClean="0">
                    <a:latin typeface="+mj-lt"/>
                  </a:rPr>
                  <a:t>подготовка проектов управленческих решений</a:t>
                </a:r>
                <a:endParaRPr lang="ru-RU" sz="1200" kern="1200" dirty="0">
                  <a:latin typeface="+mj-lt"/>
                </a:endParaRPr>
              </a:p>
            </p:txBody>
          </p:sp>
          <p:sp>
            <p:nvSpPr>
              <p:cNvPr id="22" name="Полилиния 21"/>
              <p:cNvSpPr/>
              <p:nvPr/>
            </p:nvSpPr>
            <p:spPr>
              <a:xfrm>
                <a:off x="4870258" y="3353526"/>
                <a:ext cx="4194203" cy="393338"/>
              </a:xfrm>
              <a:custGeom>
                <a:avLst/>
                <a:gdLst>
                  <a:gd name="connsiteX0" fmla="*/ 65557 w 393337"/>
                  <a:gd name="connsiteY0" fmla="*/ 0 h 4194202"/>
                  <a:gd name="connsiteX1" fmla="*/ 327780 w 393337"/>
                  <a:gd name="connsiteY1" fmla="*/ 0 h 4194202"/>
                  <a:gd name="connsiteX2" fmla="*/ 393337 w 393337"/>
                  <a:gd name="connsiteY2" fmla="*/ 65557 h 4194202"/>
                  <a:gd name="connsiteX3" fmla="*/ 393337 w 393337"/>
                  <a:gd name="connsiteY3" fmla="*/ 4194202 h 4194202"/>
                  <a:gd name="connsiteX4" fmla="*/ 393337 w 393337"/>
                  <a:gd name="connsiteY4" fmla="*/ 4194202 h 4194202"/>
                  <a:gd name="connsiteX5" fmla="*/ 0 w 393337"/>
                  <a:gd name="connsiteY5" fmla="*/ 4194202 h 4194202"/>
                  <a:gd name="connsiteX6" fmla="*/ 0 w 393337"/>
                  <a:gd name="connsiteY6" fmla="*/ 4194202 h 4194202"/>
                  <a:gd name="connsiteX7" fmla="*/ 0 w 393337"/>
                  <a:gd name="connsiteY7" fmla="*/ 65557 h 4194202"/>
                  <a:gd name="connsiteX8" fmla="*/ 65557 w 393337"/>
                  <a:gd name="connsiteY8" fmla="*/ 0 h 41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37" h="4194202">
                    <a:moveTo>
                      <a:pt x="393337" y="699046"/>
                    </a:moveTo>
                    <a:lnTo>
                      <a:pt x="393337" y="3495156"/>
                    </a:lnTo>
                    <a:cubicBezTo>
                      <a:pt x="393337" y="3881224"/>
                      <a:pt x="390584" y="4194197"/>
                      <a:pt x="387189" y="4194197"/>
                    </a:cubicBezTo>
                    <a:lnTo>
                      <a:pt x="0" y="4194197"/>
                    </a:lnTo>
                    <a:lnTo>
                      <a:pt x="0" y="419419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87189" y="5"/>
                    </a:lnTo>
                    <a:cubicBezTo>
                      <a:pt x="390584" y="5"/>
                      <a:pt x="393337" y="312978"/>
                      <a:pt x="393337" y="699046"/>
                    </a:cubicBezTo>
                    <a:close/>
                  </a:path>
                </a:pathLst>
              </a:custGeom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26822" rIns="26821" bIns="26821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kern="1200" dirty="0" smtClean="0">
                    <a:latin typeface="+mj-lt"/>
                  </a:rPr>
                  <a:t>подготовка аналитических данных для распределения премий</a:t>
                </a:r>
                <a:endParaRPr lang="ru-RU" sz="1200" kern="1200" dirty="0">
                  <a:latin typeface="+mj-lt"/>
                </a:endParaRPr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4870258" y="3839319"/>
                <a:ext cx="4194203" cy="393338"/>
              </a:xfrm>
              <a:custGeom>
                <a:avLst/>
                <a:gdLst>
                  <a:gd name="connsiteX0" fmla="*/ 65557 w 393337"/>
                  <a:gd name="connsiteY0" fmla="*/ 0 h 4194202"/>
                  <a:gd name="connsiteX1" fmla="*/ 327780 w 393337"/>
                  <a:gd name="connsiteY1" fmla="*/ 0 h 4194202"/>
                  <a:gd name="connsiteX2" fmla="*/ 393337 w 393337"/>
                  <a:gd name="connsiteY2" fmla="*/ 65557 h 4194202"/>
                  <a:gd name="connsiteX3" fmla="*/ 393337 w 393337"/>
                  <a:gd name="connsiteY3" fmla="*/ 4194202 h 4194202"/>
                  <a:gd name="connsiteX4" fmla="*/ 393337 w 393337"/>
                  <a:gd name="connsiteY4" fmla="*/ 4194202 h 4194202"/>
                  <a:gd name="connsiteX5" fmla="*/ 0 w 393337"/>
                  <a:gd name="connsiteY5" fmla="*/ 4194202 h 4194202"/>
                  <a:gd name="connsiteX6" fmla="*/ 0 w 393337"/>
                  <a:gd name="connsiteY6" fmla="*/ 4194202 h 4194202"/>
                  <a:gd name="connsiteX7" fmla="*/ 0 w 393337"/>
                  <a:gd name="connsiteY7" fmla="*/ 65557 h 4194202"/>
                  <a:gd name="connsiteX8" fmla="*/ 65557 w 393337"/>
                  <a:gd name="connsiteY8" fmla="*/ 0 h 4194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37" h="4194202">
                    <a:moveTo>
                      <a:pt x="393337" y="699046"/>
                    </a:moveTo>
                    <a:lnTo>
                      <a:pt x="393337" y="3495156"/>
                    </a:lnTo>
                    <a:cubicBezTo>
                      <a:pt x="393337" y="3881224"/>
                      <a:pt x="390584" y="4194197"/>
                      <a:pt x="387189" y="4194197"/>
                    </a:cubicBezTo>
                    <a:lnTo>
                      <a:pt x="0" y="4194197"/>
                    </a:lnTo>
                    <a:lnTo>
                      <a:pt x="0" y="4194197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87189" y="5"/>
                    </a:lnTo>
                    <a:cubicBezTo>
                      <a:pt x="390584" y="5"/>
                      <a:pt x="393337" y="312978"/>
                      <a:pt x="393337" y="699046"/>
                    </a:cubicBezTo>
                    <a:close/>
                  </a:path>
                </a:pathLst>
              </a:custGeom>
              <a:ln>
                <a:solidFill>
                  <a:schemeClr val="accent1"/>
                </a:solidFill>
                <a:prstDash val="solid"/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5345" tIns="26822" rIns="26821" bIns="26821" numCol="1" spcCol="1270" anchor="ctr" anchorCtr="0">
                <a:noAutofit/>
              </a:bodyPr>
              <a:lstStyle/>
              <a:p>
                <a:pPr marL="114300" lvl="1" indent="-11430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ru-RU" sz="1200" kern="1200" dirty="0" smtClean="0">
                    <a:latin typeface="+mj-lt"/>
                  </a:rPr>
                  <a:t>развитие и совершенствование ИС</a:t>
                </a:r>
                <a:endParaRPr lang="ru-RU" sz="1200" kern="1200" dirty="0">
                  <a:latin typeface="+mj-lt"/>
                </a:endParaRPr>
              </a:p>
            </p:txBody>
          </p:sp>
        </p:grpSp>
        <p:sp>
          <p:nvSpPr>
            <p:cNvPr id="51" name="Пирог 50"/>
            <p:cNvSpPr/>
            <p:nvPr/>
          </p:nvSpPr>
          <p:spPr>
            <a:xfrm>
              <a:off x="4399727" y="1336920"/>
              <a:ext cx="937544" cy="2910975"/>
            </a:xfrm>
            <a:prstGeom prst="pie">
              <a:avLst>
                <a:gd name="adj1" fmla="val 5400000"/>
                <a:gd name="adj2" fmla="val 16200000"/>
              </a:avLst>
            </a:prstGeom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Пирог 51"/>
            <p:cNvSpPr/>
            <p:nvPr/>
          </p:nvSpPr>
          <p:spPr>
            <a:xfrm>
              <a:off x="4598933" y="1850427"/>
              <a:ext cx="542650" cy="1896437"/>
            </a:xfrm>
            <a:prstGeom prst="pie">
              <a:avLst>
                <a:gd name="adj1" fmla="val 5400000"/>
                <a:gd name="adj2" fmla="val 16200000"/>
              </a:avLst>
            </a:prstGeom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Пирог 52"/>
            <p:cNvSpPr/>
            <p:nvPr/>
          </p:nvSpPr>
          <p:spPr>
            <a:xfrm>
              <a:off x="4742991" y="2345223"/>
              <a:ext cx="251017" cy="894371"/>
            </a:xfrm>
            <a:prstGeom prst="pie">
              <a:avLst>
                <a:gd name="adj1" fmla="val 5400000"/>
                <a:gd name="adj2" fmla="val 16200000"/>
              </a:avLst>
            </a:prstGeom>
            <a:ln>
              <a:solidFill>
                <a:schemeClr val="bg1"/>
              </a:solidFill>
              <a:prstDash val="solid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9956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/>
          <p:cNvGrpSpPr/>
          <p:nvPr/>
        </p:nvGrpSpPr>
        <p:grpSpPr>
          <a:xfrm>
            <a:off x="48139" y="-30037"/>
            <a:ext cx="2497630" cy="683775"/>
            <a:chOff x="107505" y="-3"/>
            <a:chExt cx="2769193" cy="911698"/>
          </a:xfrm>
        </p:grpSpPr>
        <p:sp>
          <p:nvSpPr>
            <p:cNvPr id="33" name="Прямоугольник 32"/>
            <p:cNvSpPr/>
            <p:nvPr/>
          </p:nvSpPr>
          <p:spPr bwMode="auto">
            <a:xfrm>
              <a:off x="891860" y="-3"/>
              <a:ext cx="1984838" cy="410369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fontAlgn="auto">
                <a:spcAft>
                  <a:spcPts val="0"/>
                </a:spcAft>
                <a:defRPr/>
              </a:pP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Природнадзор</a:t>
              </a:r>
              <a:r>
                <a:rPr lang="ru-RU" sz="12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400" b="1" dirty="0">
                  <a:blipFill>
                    <a:blip r:embed="rId3"/>
                    <a:tile tx="0" ty="0" sx="100000" sy="100000" flip="none" algn="tl"/>
                  </a:blipFill>
                  <a:latin typeface="Trebuchet MS" pitchFamily="34" charset="0"/>
                  <a:cs typeface="Times New Roman" pitchFamily="18" charset="0"/>
                </a:rPr>
                <a:t>Югры</a:t>
              </a:r>
            </a:p>
          </p:txBody>
        </p:sp>
        <p:pic>
          <p:nvPicPr>
            <p:cNvPr id="34" name="Рисунок 9" descr="240px-Coat_of_Arms_of_Yugra.sv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106931"/>
              <a:ext cx="694826" cy="804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TextBox 35"/>
          <p:cNvSpPr txBox="1"/>
          <p:nvPr/>
        </p:nvSpPr>
        <p:spPr>
          <a:xfrm>
            <a:off x="1247839" y="373274"/>
            <a:ext cx="327525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+mj-lt"/>
              </a:rPr>
              <a:t>ЭФФЕКТИВНОСТЬ ПРОЕКТА</a:t>
            </a:r>
            <a:endParaRPr lang="ru-RU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7818" y="867080"/>
            <a:ext cx="1922321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j-lt"/>
              </a:rPr>
              <a:t>Экономическая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979463"/>
            <a:ext cx="151195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Социальная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23095" y="2147772"/>
            <a:ext cx="3696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Удовлетворенность населения </a:t>
            </a:r>
          </a:p>
          <a:p>
            <a:pPr algn="ctr"/>
            <a:r>
              <a:rPr lang="ru-RU" sz="1600" dirty="0" smtClean="0">
                <a:latin typeface="+mj-lt"/>
              </a:rPr>
              <a:t>работой Службы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37736" y="1348795"/>
            <a:ext cx="3922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I </a:t>
            </a:r>
            <a:r>
              <a:rPr lang="ru-RU" sz="1600" dirty="0" smtClean="0">
                <a:latin typeface="+mj-lt"/>
              </a:rPr>
              <a:t>место в РФ </a:t>
            </a:r>
            <a:r>
              <a:rPr lang="ru-RU" sz="1600" dirty="0">
                <a:latin typeface="+mj-lt"/>
              </a:rPr>
              <a:t>по сумме взысканного ущерба за причиненный вред окружающей среде.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6536" y="2794550"/>
            <a:ext cx="3600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FF6600"/>
                </a:solidFill>
                <a:latin typeface="+mj-lt"/>
              </a:rPr>
              <a:t>1 </a:t>
            </a:r>
            <a:r>
              <a:rPr lang="ru-RU" sz="1600" dirty="0">
                <a:solidFill>
                  <a:srgbClr val="FF6600"/>
                </a:solidFill>
                <a:latin typeface="+mj-lt"/>
              </a:rPr>
              <a:t>млрд. 64 млн. </a:t>
            </a:r>
            <a:r>
              <a:rPr lang="ru-RU" sz="1600" dirty="0" smtClean="0">
                <a:solidFill>
                  <a:srgbClr val="FF6600"/>
                </a:solidFill>
                <a:latin typeface="+mj-lt"/>
              </a:rPr>
              <a:t>рублей </a:t>
            </a:r>
            <a:endParaRPr lang="ru-RU" sz="1600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0205" y="3269844"/>
            <a:ext cx="3283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224,9 </a:t>
            </a:r>
            <a:r>
              <a:rPr lang="ru-RU" sz="1600" dirty="0">
                <a:latin typeface="+mj-lt"/>
              </a:rPr>
              <a:t>млн. </a:t>
            </a:r>
            <a:r>
              <a:rPr lang="ru-RU" sz="1600" dirty="0" smtClean="0">
                <a:latin typeface="+mj-lt"/>
              </a:rPr>
              <a:t>рублей штрафов </a:t>
            </a:r>
            <a:endParaRPr lang="ru-RU" sz="16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91889" y="4232446"/>
            <a:ext cx="3427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Снижение административного </a:t>
            </a:r>
          </a:p>
          <a:p>
            <a:pPr algn="ctr"/>
            <a:r>
              <a:rPr lang="ru-RU" sz="1600" dirty="0" smtClean="0">
                <a:latin typeface="+mj-lt"/>
              </a:rPr>
              <a:t>давления </a:t>
            </a:r>
            <a:r>
              <a:rPr lang="ru-RU" sz="1600" dirty="0">
                <a:latin typeface="+mj-lt"/>
              </a:rPr>
              <a:t>на бизнес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06815" y="3591609"/>
            <a:ext cx="3839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Внедрение риск-ориентированного</a:t>
            </a:r>
          </a:p>
          <a:p>
            <a:pPr algn="ctr"/>
            <a:r>
              <a:rPr lang="ru-RU" sz="1600" dirty="0" smtClean="0">
                <a:latin typeface="+mj-lt"/>
              </a:rPr>
              <a:t>подхода</a:t>
            </a:r>
            <a:endParaRPr lang="ru-RU" sz="16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9955" y="2952479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+mj-lt"/>
              </a:rPr>
              <a:t>78%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66189" y="2753253"/>
            <a:ext cx="566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+mj-lt"/>
              </a:rPr>
              <a:t>92%</a:t>
            </a:r>
            <a:endParaRPr lang="ru-RU" dirty="0">
              <a:latin typeface="+mj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9955" y="3238877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  <a:latin typeface="+mj-lt"/>
              </a:rPr>
              <a:t>2014</a:t>
            </a:r>
            <a:endParaRPr lang="ru-RU" sz="1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99759" y="3032985"/>
            <a:ext cx="5052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rgbClr val="00B050"/>
                </a:solidFill>
                <a:latin typeface="+mj-lt"/>
              </a:rPr>
              <a:t>2016</a:t>
            </a:r>
            <a:endParaRPr lang="ru-RU" sz="12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13" name="Прямая со стрелкой 12"/>
          <p:cNvCxnSpPr>
            <a:stCxn id="9" idx="3"/>
            <a:endCxn id="23" idx="1"/>
          </p:cNvCxnSpPr>
          <p:nvPr/>
        </p:nvCxnSpPr>
        <p:spPr>
          <a:xfrm flipV="1">
            <a:off x="5796136" y="2937919"/>
            <a:ext cx="1470053" cy="19922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755576" y="2316532"/>
            <a:ext cx="2622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j-lt"/>
              </a:rPr>
              <a:t>Взыскано в 2016 году: </a:t>
            </a:r>
            <a:endParaRPr lang="ru-RU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0205" y="3745138"/>
            <a:ext cx="3584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дополнительно 8,6 млн. </a:t>
            </a:r>
            <a:r>
              <a:rPr lang="ru-RU" sz="1600" dirty="0" smtClean="0">
                <a:latin typeface="+mj-lt"/>
              </a:rPr>
              <a:t>рублей</a:t>
            </a:r>
            <a:r>
              <a:rPr lang="ru-RU" sz="1600" dirty="0">
                <a:latin typeface="+mj-lt"/>
              </a:rPr>
              <a:t> </a:t>
            </a:r>
            <a:endParaRPr lang="ru-RU" sz="1600" dirty="0" smtClean="0">
              <a:latin typeface="+mj-lt"/>
            </a:endParaRPr>
          </a:p>
          <a:p>
            <a:r>
              <a:rPr lang="ru-RU" sz="1600" dirty="0" smtClean="0">
                <a:latin typeface="+mj-lt"/>
              </a:rPr>
              <a:t>     по </a:t>
            </a:r>
            <a:r>
              <a:rPr lang="ru-RU" sz="1600" dirty="0">
                <a:latin typeface="+mj-lt"/>
              </a:rPr>
              <a:t>статье 20.25 КоАП РФ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9467" y="441766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+mj-lt"/>
              </a:rPr>
              <a:t>89% </a:t>
            </a:r>
            <a:r>
              <a:rPr lang="ru-RU" sz="1600" dirty="0" smtClean="0">
                <a:latin typeface="+mj-lt"/>
              </a:rPr>
              <a:t>положительных </a:t>
            </a:r>
            <a:r>
              <a:rPr lang="ru-RU" sz="1600" dirty="0">
                <a:latin typeface="+mj-lt"/>
              </a:rPr>
              <a:t>решений </a:t>
            </a:r>
            <a:endParaRPr lang="ru-RU" sz="1600" dirty="0" smtClean="0">
              <a:latin typeface="+mj-lt"/>
            </a:endParaRPr>
          </a:p>
          <a:p>
            <a:r>
              <a:rPr lang="ru-RU" sz="1600" dirty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   суда </a:t>
            </a:r>
            <a:r>
              <a:rPr lang="ru-RU" sz="1600" dirty="0">
                <a:latin typeface="+mj-lt"/>
              </a:rPr>
              <a:t>в пользу Службы </a:t>
            </a:r>
            <a:r>
              <a:rPr lang="ru-RU" sz="1600" dirty="0" smtClean="0">
                <a:latin typeface="+mj-lt"/>
              </a:rPr>
              <a:t>составляет</a:t>
            </a:r>
            <a:endParaRPr lang="ru-RU" sz="1600" dirty="0"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83136" y="1403592"/>
            <a:ext cx="4560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+mj-lt"/>
              </a:rPr>
              <a:t>Улучшение состояния окружающей среды </a:t>
            </a:r>
          </a:p>
          <a:p>
            <a:pPr algn="ctr"/>
            <a:r>
              <a:rPr lang="ru-RU" sz="1600" dirty="0" smtClean="0">
                <a:latin typeface="+mj-lt"/>
              </a:rPr>
              <a:t>по данным экологического мониторинга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21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00B050"/>
      </a:dk2>
      <a:lt2>
        <a:srgbClr val="DEDEDE"/>
      </a:lt2>
      <a:accent1>
        <a:srgbClr val="00B050"/>
      </a:accent1>
      <a:accent2>
        <a:srgbClr val="0070C0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37836</TotalTime>
  <Words>1474</Words>
  <Application>Microsoft Office PowerPoint</Application>
  <PresentationFormat>Экран (16:9)</PresentationFormat>
  <Paragraphs>305</Paragraphs>
  <Slides>24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gordinskiyos</dc:creator>
  <cp:lastModifiedBy>Кравцов Игорь Владимирович</cp:lastModifiedBy>
  <cp:revision>1201</cp:revision>
  <cp:lastPrinted>2016-09-01T12:55:02Z</cp:lastPrinted>
  <dcterms:created xsi:type="dcterms:W3CDTF">2009-11-05T10:54:41Z</dcterms:created>
  <dcterms:modified xsi:type="dcterms:W3CDTF">2017-10-15T16:24:40Z</dcterms:modified>
</cp:coreProperties>
</file>