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0" r:id="rId2"/>
    <p:sldId id="464" r:id="rId3"/>
    <p:sldId id="463" r:id="rId4"/>
    <p:sldId id="503" r:id="rId5"/>
    <p:sldId id="491" r:id="rId6"/>
    <p:sldId id="493" r:id="rId7"/>
    <p:sldId id="500" r:id="rId8"/>
    <p:sldId id="501" r:id="rId9"/>
    <p:sldId id="502" r:id="rId10"/>
    <p:sldId id="461" r:id="rId11"/>
  </p:sldIdLst>
  <p:sldSz cx="9144000" cy="5143500" type="screen16x9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6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2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8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8080" algn="l" defTabSz="7792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337697" algn="l" defTabSz="7792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727313" algn="l" defTabSz="7792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116929" algn="l" defTabSz="7792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CC00FF"/>
    <a:srgbClr val="96006F"/>
    <a:srgbClr val="C40835"/>
    <a:srgbClr val="9D0162"/>
    <a:srgbClr val="9E0075"/>
    <a:srgbClr val="CC0099"/>
    <a:srgbClr val="A20078"/>
    <a:srgbClr val="B00082"/>
    <a:srgbClr val="972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6" autoAdjust="0"/>
    <p:restoredTop sz="78107" autoAdjust="0"/>
  </p:normalViewPr>
  <p:slideViewPr>
    <p:cSldViewPr snapToGrid="0">
      <p:cViewPr>
        <p:scale>
          <a:sx n="121" d="100"/>
          <a:sy n="121" d="100"/>
        </p:scale>
        <p:origin x="-636" y="-72"/>
      </p:cViewPr>
      <p:guideLst>
        <p:guide orient="horz" pos="689"/>
        <p:guide pos="5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12590-E4F8-4EA9-A50F-126ABE32A72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5ACAD-2345-4E55-9CA9-B28EB60AA142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Министерство сельского хозяйства</a:t>
          </a:r>
        </a:p>
        <a:p>
          <a:r>
            <a:rPr lang="ru-RU" sz="1400" b="1" dirty="0" smtClean="0">
              <a:latin typeface="Calibri" pitchFamily="34" charset="0"/>
            </a:rPr>
            <a:t>Калужской области</a:t>
          </a:r>
          <a:endParaRPr lang="ru-RU" sz="1400" b="1" dirty="0">
            <a:latin typeface="Calibri" pitchFamily="34" charset="0"/>
          </a:endParaRPr>
        </a:p>
      </dgm:t>
    </dgm:pt>
    <dgm:pt modelId="{E2C9E65E-8FE1-4820-96E7-01631CEABE22}" type="parTrans" cxnId="{B677ACA2-F173-46AF-99CD-67F5F05B1EE9}">
      <dgm:prSet/>
      <dgm:spPr/>
      <dgm:t>
        <a:bodyPr/>
        <a:lstStyle/>
        <a:p>
          <a:endParaRPr lang="ru-RU"/>
        </a:p>
      </dgm:t>
    </dgm:pt>
    <dgm:pt modelId="{F0D7D642-B7B7-4C74-8B3B-78C7EBB57D24}" type="sibTrans" cxnId="{B677ACA2-F173-46AF-99CD-67F5F05B1EE9}">
      <dgm:prSet/>
      <dgm:spPr/>
      <dgm:t>
        <a:bodyPr/>
        <a:lstStyle/>
        <a:p>
          <a:endParaRPr lang="ru-RU"/>
        </a:p>
      </dgm:t>
    </dgm:pt>
    <dgm:pt modelId="{8CEE28EF-C081-4FF8-8C2E-6399F7ED19C8}">
      <dgm:prSet phldrT="[Текст]"/>
      <dgm:spPr>
        <a:gradFill rotWithShape="0">
          <a:gsLst>
            <a:gs pos="0">
              <a:srgbClr val="CC00FF"/>
            </a:gs>
            <a:gs pos="35000">
              <a:srgbClr val="CC99FF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31D6B6-20F2-44DE-8F48-703613C4E7E6}" type="sibTrans" cxnId="{DFBF6613-16BC-4A8A-B6AE-B553DE25527C}">
      <dgm:prSet/>
      <dgm:spPr/>
      <dgm:t>
        <a:bodyPr/>
        <a:lstStyle/>
        <a:p>
          <a:endParaRPr lang="ru-RU"/>
        </a:p>
      </dgm:t>
    </dgm:pt>
    <dgm:pt modelId="{8866997C-E957-4113-A6A5-25FC20F351C3}" type="parTrans" cxnId="{DFBF6613-16BC-4A8A-B6AE-B553DE25527C}">
      <dgm:prSet/>
      <dgm:spPr/>
      <dgm:t>
        <a:bodyPr/>
        <a:lstStyle/>
        <a:p>
          <a:endParaRPr lang="ru-RU"/>
        </a:p>
      </dgm:t>
    </dgm:pt>
    <dgm:pt modelId="{27CDAA48-7BAE-4247-B633-F7A82CBA088C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Министерство экономического развития</a:t>
          </a:r>
        </a:p>
        <a:p>
          <a:r>
            <a:rPr lang="ru-RU" sz="1400" b="1" dirty="0" smtClean="0">
              <a:latin typeface="Calibri" pitchFamily="34" charset="0"/>
            </a:rPr>
            <a:t>Калужской области</a:t>
          </a:r>
          <a:endParaRPr lang="ru-RU" sz="1400" b="1" dirty="0">
            <a:latin typeface="Calibri" pitchFamily="34" charset="0"/>
          </a:endParaRPr>
        </a:p>
      </dgm:t>
    </dgm:pt>
    <dgm:pt modelId="{D9E30A53-C1E7-43E0-8F21-AE8F3AE0F00A}" type="parTrans" cxnId="{0D4601AB-EFD7-4FEB-AA3B-0D731934CFDD}">
      <dgm:prSet/>
      <dgm:spPr/>
      <dgm:t>
        <a:bodyPr/>
        <a:lstStyle/>
        <a:p>
          <a:endParaRPr lang="ru-RU"/>
        </a:p>
      </dgm:t>
    </dgm:pt>
    <dgm:pt modelId="{E1FF41F8-40B8-48C8-9641-698453B01EF7}" type="sibTrans" cxnId="{0D4601AB-EFD7-4FEB-AA3B-0D731934CFDD}">
      <dgm:prSet/>
      <dgm:spPr/>
      <dgm:t>
        <a:bodyPr/>
        <a:lstStyle/>
        <a:p>
          <a:endParaRPr lang="ru-RU"/>
        </a:p>
      </dgm:t>
    </dgm:pt>
    <dgm:pt modelId="{764C8D24-408E-445E-B9A5-B0F86089696E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Муниципальные образования</a:t>
          </a:r>
        </a:p>
        <a:p>
          <a:r>
            <a:rPr lang="ru-RU" sz="1400" b="1" dirty="0" smtClean="0">
              <a:latin typeface="Calibri" pitchFamily="34" charset="0"/>
            </a:rPr>
            <a:t>Калужской области</a:t>
          </a:r>
          <a:endParaRPr lang="ru-RU" sz="1400" b="1" dirty="0">
            <a:latin typeface="Calibri" pitchFamily="34" charset="0"/>
          </a:endParaRPr>
        </a:p>
      </dgm:t>
    </dgm:pt>
    <dgm:pt modelId="{104F8E2E-D235-4666-B855-0B407FF7AE96}" type="parTrans" cxnId="{ABF28BF0-8D6F-4AB0-9C79-805AA94DD48B}">
      <dgm:prSet/>
      <dgm:spPr/>
      <dgm:t>
        <a:bodyPr/>
        <a:lstStyle/>
        <a:p>
          <a:endParaRPr lang="ru-RU"/>
        </a:p>
      </dgm:t>
    </dgm:pt>
    <dgm:pt modelId="{E93DC65C-CDB2-4568-AC65-CA1630AD4B5E}" type="sibTrans" cxnId="{ABF28BF0-8D6F-4AB0-9C79-805AA94DD48B}">
      <dgm:prSet/>
      <dgm:spPr/>
      <dgm:t>
        <a:bodyPr/>
        <a:lstStyle/>
        <a:p>
          <a:endParaRPr lang="ru-RU"/>
        </a:p>
      </dgm:t>
    </dgm:pt>
    <dgm:pt modelId="{D09BC4D2-C88D-4538-AFEA-AC2FEA53E7AC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Управление </a:t>
          </a:r>
          <a:r>
            <a:rPr lang="ru-RU" sz="1400" b="1" dirty="0" err="1" smtClean="0">
              <a:latin typeface="Calibri" pitchFamily="34" charset="0"/>
            </a:rPr>
            <a:t>Россельхознадзора</a:t>
          </a:r>
          <a:endParaRPr lang="ru-RU" sz="1400" b="1" dirty="0" smtClean="0">
            <a:latin typeface="Calibri" pitchFamily="34" charset="0"/>
          </a:endParaRPr>
        </a:p>
        <a:p>
          <a:r>
            <a:rPr lang="ru-RU" sz="1400" b="1" dirty="0" smtClean="0">
              <a:latin typeface="Calibri" pitchFamily="34" charset="0"/>
            </a:rPr>
            <a:t>по Калужской области</a:t>
          </a:r>
          <a:endParaRPr lang="ru-RU" sz="1400" b="1" dirty="0">
            <a:latin typeface="Calibri" pitchFamily="34" charset="0"/>
          </a:endParaRPr>
        </a:p>
      </dgm:t>
    </dgm:pt>
    <dgm:pt modelId="{C8DA5443-1C65-46DF-AC1A-4D1474DFF142}" type="parTrans" cxnId="{B644975D-431A-47F8-A841-A0225A5569C8}">
      <dgm:prSet/>
      <dgm:spPr/>
      <dgm:t>
        <a:bodyPr/>
        <a:lstStyle/>
        <a:p>
          <a:endParaRPr lang="ru-RU"/>
        </a:p>
      </dgm:t>
    </dgm:pt>
    <dgm:pt modelId="{3D394AB9-9288-435A-BFB1-F89F0811E57C}" type="sibTrans" cxnId="{B644975D-431A-47F8-A841-A0225A5569C8}">
      <dgm:prSet/>
      <dgm:spPr/>
      <dgm:t>
        <a:bodyPr/>
        <a:lstStyle/>
        <a:p>
          <a:endParaRPr lang="ru-RU"/>
        </a:p>
      </dgm:t>
    </dgm:pt>
    <dgm:pt modelId="{9738E59B-C1E0-4DAB-A9E0-31E41617A953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Министерство экологии и природных ресурсов Калужской </a:t>
          </a:r>
          <a:r>
            <a:rPr lang="ru-RU" sz="1400" b="1" dirty="0" smtClean="0">
              <a:latin typeface="Calibri" pitchFamily="34" charset="0"/>
            </a:rPr>
            <a:t>области</a:t>
          </a:r>
          <a:endParaRPr lang="ru-RU" sz="1400" b="1" dirty="0">
            <a:latin typeface="Calibri" pitchFamily="34" charset="0"/>
          </a:endParaRPr>
        </a:p>
      </dgm:t>
    </dgm:pt>
    <dgm:pt modelId="{DCA9EFEE-2D04-43E4-92A8-090EE1F8B31E}" type="parTrans" cxnId="{3CEB2D3B-ECFD-4730-B23B-55DA8D81141E}">
      <dgm:prSet/>
      <dgm:spPr/>
      <dgm:t>
        <a:bodyPr/>
        <a:lstStyle/>
        <a:p>
          <a:endParaRPr lang="ru-RU"/>
        </a:p>
      </dgm:t>
    </dgm:pt>
    <dgm:pt modelId="{CE15A9EC-6E68-4486-AA78-64B7DBB3666D}" type="sibTrans" cxnId="{3CEB2D3B-ECFD-4730-B23B-55DA8D81141E}">
      <dgm:prSet/>
      <dgm:spPr/>
      <dgm:t>
        <a:bodyPr/>
        <a:lstStyle/>
        <a:p>
          <a:endParaRPr lang="ru-RU"/>
        </a:p>
      </dgm:t>
    </dgm:pt>
    <dgm:pt modelId="{3B786106-D21F-49DF-A457-0EA00ADE86B4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Хозяйствующие субъекты в сфере</a:t>
          </a:r>
        </a:p>
        <a:p>
          <a:r>
            <a:rPr lang="ru-RU" sz="1400" b="1" dirty="0" smtClean="0">
              <a:latin typeface="Calibri" pitchFamily="34" charset="0"/>
            </a:rPr>
            <a:t>сельхозпроизводства </a:t>
          </a:r>
          <a:endParaRPr lang="ru-RU" sz="1400" b="1" dirty="0">
            <a:latin typeface="Calibri" pitchFamily="34" charset="0"/>
          </a:endParaRPr>
        </a:p>
      </dgm:t>
    </dgm:pt>
    <dgm:pt modelId="{07FDE4A1-29B6-4D6B-A3BF-EB21C3604636}" type="parTrans" cxnId="{90594502-E9F4-4D4D-8C18-BD6BA008CF82}">
      <dgm:prSet/>
      <dgm:spPr/>
      <dgm:t>
        <a:bodyPr/>
        <a:lstStyle/>
        <a:p>
          <a:endParaRPr lang="ru-RU"/>
        </a:p>
      </dgm:t>
    </dgm:pt>
    <dgm:pt modelId="{BE54E62A-31C2-4B0D-9F1A-0360FC2A14EF}" type="sibTrans" cxnId="{90594502-E9F4-4D4D-8C18-BD6BA008CF82}">
      <dgm:prSet/>
      <dgm:spPr/>
      <dgm:t>
        <a:bodyPr/>
        <a:lstStyle/>
        <a:p>
          <a:endParaRPr lang="ru-RU"/>
        </a:p>
      </dgm:t>
    </dgm:pt>
    <dgm:pt modelId="{41264F94-F105-41C9-BB79-C722A2CC6BD0}" type="pres">
      <dgm:prSet presAssocID="{32912590-E4F8-4EA9-A50F-126ABE32A7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4AD31E-223D-4DE6-AAB9-A537373F6B6E}" type="pres">
      <dgm:prSet presAssocID="{8CEE28EF-C081-4FF8-8C2E-6399F7ED19C8}" presName="root1" presStyleCnt="0"/>
      <dgm:spPr/>
    </dgm:pt>
    <dgm:pt modelId="{62AE6287-8287-466A-8674-18D12BD151B7}" type="pres">
      <dgm:prSet presAssocID="{8CEE28EF-C081-4FF8-8C2E-6399F7ED19C8}" presName="LevelOneTextNode" presStyleLbl="node0" presStyleIdx="0" presStyleCnt="1" custScaleX="24445" custLinFactNeighborX="-18929" custLinFactNeighborY="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FD89C-0520-4978-B47A-FCB64F46DD0A}" type="pres">
      <dgm:prSet presAssocID="{8CEE28EF-C081-4FF8-8C2E-6399F7ED19C8}" presName="level2hierChild" presStyleCnt="0"/>
      <dgm:spPr/>
    </dgm:pt>
    <dgm:pt modelId="{70625C72-83D0-4F5D-BA6D-DFAD37CEDD1A}" type="pres">
      <dgm:prSet presAssocID="{E2C9E65E-8FE1-4820-96E7-01631CEABE2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4B779DD2-6766-4A7E-97A4-AA47907E4A0B}" type="pres">
      <dgm:prSet presAssocID="{E2C9E65E-8FE1-4820-96E7-01631CEABE2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C81F74F-ABEB-40EF-811E-D5F380FF0372}" type="pres">
      <dgm:prSet presAssocID="{D3B5ACAD-2345-4E55-9CA9-B28EB60AA142}" presName="root2" presStyleCnt="0"/>
      <dgm:spPr/>
    </dgm:pt>
    <dgm:pt modelId="{3AC603A7-FBE1-40E3-8B4E-3BD4502F65FB}" type="pres">
      <dgm:prSet presAssocID="{D3B5ACAD-2345-4E55-9CA9-B28EB60AA142}" presName="LevelTwoTextNode" presStyleLbl="node2" presStyleIdx="0" presStyleCnt="6" custScaleX="158705" custScaleY="7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E080C4-1389-4874-AAD9-8685F5FBA38A}" type="pres">
      <dgm:prSet presAssocID="{D3B5ACAD-2345-4E55-9CA9-B28EB60AA142}" presName="level3hierChild" presStyleCnt="0"/>
      <dgm:spPr/>
    </dgm:pt>
    <dgm:pt modelId="{A5F475C3-782B-4686-B1A9-AFAE989FB3CB}" type="pres">
      <dgm:prSet presAssocID="{D9E30A53-C1E7-43E0-8F21-AE8F3AE0F00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B6E24FB-DDA5-4203-8ED1-7517B4E60D0E}" type="pres">
      <dgm:prSet presAssocID="{D9E30A53-C1E7-43E0-8F21-AE8F3AE0F00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EC5B980-6AE2-4D6C-8069-C40A343B8A65}" type="pres">
      <dgm:prSet presAssocID="{27CDAA48-7BAE-4247-B633-F7A82CBA088C}" presName="root2" presStyleCnt="0"/>
      <dgm:spPr/>
    </dgm:pt>
    <dgm:pt modelId="{4FFEC322-F3A1-484D-85C2-FD52F63ED86C}" type="pres">
      <dgm:prSet presAssocID="{27CDAA48-7BAE-4247-B633-F7A82CBA088C}" presName="LevelTwoTextNode" presStyleLbl="node2" presStyleIdx="1" presStyleCnt="6" custScaleX="158705" custScaleY="7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912B87-3212-4E48-86B8-5F8754711A5A}" type="pres">
      <dgm:prSet presAssocID="{27CDAA48-7BAE-4247-B633-F7A82CBA088C}" presName="level3hierChild" presStyleCnt="0"/>
      <dgm:spPr/>
    </dgm:pt>
    <dgm:pt modelId="{77005E65-FFEA-49C0-9AED-BC365D7C7A96}" type="pres">
      <dgm:prSet presAssocID="{104F8E2E-D235-4666-B855-0B407FF7AE9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26C457F2-9D6E-4284-B9AE-03AB7BF02D67}" type="pres">
      <dgm:prSet presAssocID="{104F8E2E-D235-4666-B855-0B407FF7AE9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6553672-CAD2-4153-88E4-B2E0C9AF4AB0}" type="pres">
      <dgm:prSet presAssocID="{764C8D24-408E-445E-B9A5-B0F86089696E}" presName="root2" presStyleCnt="0"/>
      <dgm:spPr/>
    </dgm:pt>
    <dgm:pt modelId="{5BC5D9F5-87FE-4DE2-9344-A48EFFB1C1EC}" type="pres">
      <dgm:prSet presAssocID="{764C8D24-408E-445E-B9A5-B0F86089696E}" presName="LevelTwoTextNode" presStyleLbl="node2" presStyleIdx="2" presStyleCnt="6" custScaleX="158705" custScaleY="7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0B08B8-52C5-4272-929E-C1F24F9D0510}" type="pres">
      <dgm:prSet presAssocID="{764C8D24-408E-445E-B9A5-B0F86089696E}" presName="level3hierChild" presStyleCnt="0"/>
      <dgm:spPr/>
    </dgm:pt>
    <dgm:pt modelId="{CD1B4B26-B04B-4CBA-B2DC-A2DB99BFBB47}" type="pres">
      <dgm:prSet presAssocID="{C8DA5443-1C65-46DF-AC1A-4D1474DFF14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0B6552C0-AFDA-495E-B1BE-34AFFF89BA11}" type="pres">
      <dgm:prSet presAssocID="{C8DA5443-1C65-46DF-AC1A-4D1474DFF14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116BE4C-0AF2-4937-8CF3-F3FC21AD9570}" type="pres">
      <dgm:prSet presAssocID="{D09BC4D2-C88D-4538-AFEA-AC2FEA53E7AC}" presName="root2" presStyleCnt="0"/>
      <dgm:spPr/>
    </dgm:pt>
    <dgm:pt modelId="{A58F81DF-F925-435D-A8C8-656A50FC1968}" type="pres">
      <dgm:prSet presAssocID="{D09BC4D2-C88D-4538-AFEA-AC2FEA53E7AC}" presName="LevelTwoTextNode" presStyleLbl="node2" presStyleIdx="3" presStyleCnt="6" custScaleX="158705" custScaleY="7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97866-193E-4333-8E21-4D0624BA4CD5}" type="pres">
      <dgm:prSet presAssocID="{D09BC4D2-C88D-4538-AFEA-AC2FEA53E7AC}" presName="level3hierChild" presStyleCnt="0"/>
      <dgm:spPr/>
    </dgm:pt>
    <dgm:pt modelId="{C783949F-18A9-4DB9-A9EE-423A7468500C}" type="pres">
      <dgm:prSet presAssocID="{DCA9EFEE-2D04-43E4-92A8-090EE1F8B31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F693B6D-1EBD-4C6F-A1E8-F54207FB70C0}" type="pres">
      <dgm:prSet presAssocID="{DCA9EFEE-2D04-43E4-92A8-090EE1F8B31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D16E62C-0267-4200-92EC-1DE1349103A6}" type="pres">
      <dgm:prSet presAssocID="{9738E59B-C1E0-4DAB-A9E0-31E41617A953}" presName="root2" presStyleCnt="0"/>
      <dgm:spPr/>
    </dgm:pt>
    <dgm:pt modelId="{E6E76125-11AF-4E80-B066-546AF706CBE9}" type="pres">
      <dgm:prSet presAssocID="{9738E59B-C1E0-4DAB-A9E0-31E41617A953}" presName="LevelTwoTextNode" presStyleLbl="node2" presStyleIdx="4" presStyleCnt="6" custScaleX="158705" custScaleY="7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87FC8-2D1B-42FD-9AD8-29D85A21DC0C}" type="pres">
      <dgm:prSet presAssocID="{9738E59B-C1E0-4DAB-A9E0-31E41617A953}" presName="level3hierChild" presStyleCnt="0"/>
      <dgm:spPr/>
    </dgm:pt>
    <dgm:pt modelId="{53692AD6-D945-469D-BE39-ED3C9CE197AB}" type="pres">
      <dgm:prSet presAssocID="{07FDE4A1-29B6-4D6B-A3BF-EB21C3604636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54D3314-32E0-450C-952B-3AB8903242EE}" type="pres">
      <dgm:prSet presAssocID="{07FDE4A1-29B6-4D6B-A3BF-EB21C360463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2D82AD4-8580-471F-8205-0FCD2C3192D2}" type="pres">
      <dgm:prSet presAssocID="{3B786106-D21F-49DF-A457-0EA00ADE86B4}" presName="root2" presStyleCnt="0"/>
      <dgm:spPr/>
    </dgm:pt>
    <dgm:pt modelId="{BC5C8D07-FF8A-45BF-82B9-F67CED3D4D15}" type="pres">
      <dgm:prSet presAssocID="{3B786106-D21F-49DF-A457-0EA00ADE86B4}" presName="LevelTwoTextNode" presStyleLbl="node2" presStyleIdx="5" presStyleCnt="6" custScaleX="158705" custScaleY="7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0A0C78-8237-4908-9BA9-EA2EDF585560}" type="pres">
      <dgm:prSet presAssocID="{3B786106-D21F-49DF-A457-0EA00ADE86B4}" presName="level3hierChild" presStyleCnt="0"/>
      <dgm:spPr/>
    </dgm:pt>
  </dgm:ptLst>
  <dgm:cxnLst>
    <dgm:cxn modelId="{3CEB2D3B-ECFD-4730-B23B-55DA8D81141E}" srcId="{8CEE28EF-C081-4FF8-8C2E-6399F7ED19C8}" destId="{9738E59B-C1E0-4DAB-A9E0-31E41617A953}" srcOrd="4" destOrd="0" parTransId="{DCA9EFEE-2D04-43E4-92A8-090EE1F8B31E}" sibTransId="{CE15A9EC-6E68-4486-AA78-64B7DBB3666D}"/>
    <dgm:cxn modelId="{D25C682C-8FCB-4197-A499-7BECB27533F2}" type="presOf" srcId="{E2C9E65E-8FE1-4820-96E7-01631CEABE22}" destId="{4B779DD2-6766-4A7E-97A4-AA47907E4A0B}" srcOrd="1" destOrd="0" presId="urn:microsoft.com/office/officeart/2008/layout/HorizontalMultiLevelHierarchy"/>
    <dgm:cxn modelId="{3CDF5E79-90C4-458D-B67C-D7BCAC81BD2A}" type="presOf" srcId="{DCA9EFEE-2D04-43E4-92A8-090EE1F8B31E}" destId="{C783949F-18A9-4DB9-A9EE-423A7468500C}" srcOrd="0" destOrd="0" presId="urn:microsoft.com/office/officeart/2008/layout/HorizontalMultiLevelHierarchy"/>
    <dgm:cxn modelId="{C8A34F48-F909-4263-AB28-59A4CEF26118}" type="presOf" srcId="{104F8E2E-D235-4666-B855-0B407FF7AE96}" destId="{26C457F2-9D6E-4284-B9AE-03AB7BF02D67}" srcOrd="1" destOrd="0" presId="urn:microsoft.com/office/officeart/2008/layout/HorizontalMultiLevelHierarchy"/>
    <dgm:cxn modelId="{B7DEC1F0-ECAE-4C95-B0BF-207C31C687AE}" type="presOf" srcId="{3B786106-D21F-49DF-A457-0EA00ADE86B4}" destId="{BC5C8D07-FF8A-45BF-82B9-F67CED3D4D15}" srcOrd="0" destOrd="0" presId="urn:microsoft.com/office/officeart/2008/layout/HorizontalMultiLevelHierarchy"/>
    <dgm:cxn modelId="{0E88EF9D-B0FC-435B-B957-EC533B23C932}" type="presOf" srcId="{764C8D24-408E-445E-B9A5-B0F86089696E}" destId="{5BC5D9F5-87FE-4DE2-9344-A48EFFB1C1EC}" srcOrd="0" destOrd="0" presId="urn:microsoft.com/office/officeart/2008/layout/HorizontalMultiLevelHierarchy"/>
    <dgm:cxn modelId="{B677ACA2-F173-46AF-99CD-67F5F05B1EE9}" srcId="{8CEE28EF-C081-4FF8-8C2E-6399F7ED19C8}" destId="{D3B5ACAD-2345-4E55-9CA9-B28EB60AA142}" srcOrd="0" destOrd="0" parTransId="{E2C9E65E-8FE1-4820-96E7-01631CEABE22}" sibTransId="{F0D7D642-B7B7-4C74-8B3B-78C7EBB57D24}"/>
    <dgm:cxn modelId="{7A2A0B05-E518-4904-A6FF-2A82BD6F837B}" type="presOf" srcId="{32912590-E4F8-4EA9-A50F-126ABE32A724}" destId="{41264F94-F105-41C9-BB79-C722A2CC6BD0}" srcOrd="0" destOrd="0" presId="urn:microsoft.com/office/officeart/2008/layout/HorizontalMultiLevelHierarchy"/>
    <dgm:cxn modelId="{846F5671-9297-4A8B-8EF8-AA91347142C8}" type="presOf" srcId="{07FDE4A1-29B6-4D6B-A3BF-EB21C3604636}" destId="{53692AD6-D945-469D-BE39-ED3C9CE197AB}" srcOrd="0" destOrd="0" presId="urn:microsoft.com/office/officeart/2008/layout/HorizontalMultiLevelHierarchy"/>
    <dgm:cxn modelId="{E9925EC4-5682-457C-921E-6A0C6518EF6E}" type="presOf" srcId="{104F8E2E-D235-4666-B855-0B407FF7AE96}" destId="{77005E65-FFEA-49C0-9AED-BC365D7C7A96}" srcOrd="0" destOrd="0" presId="urn:microsoft.com/office/officeart/2008/layout/HorizontalMultiLevelHierarchy"/>
    <dgm:cxn modelId="{90594502-E9F4-4D4D-8C18-BD6BA008CF82}" srcId="{8CEE28EF-C081-4FF8-8C2E-6399F7ED19C8}" destId="{3B786106-D21F-49DF-A457-0EA00ADE86B4}" srcOrd="5" destOrd="0" parTransId="{07FDE4A1-29B6-4D6B-A3BF-EB21C3604636}" sibTransId="{BE54E62A-31C2-4B0D-9F1A-0360FC2A14EF}"/>
    <dgm:cxn modelId="{FFE8D78A-91EC-425B-BAE1-5E5B0E7BD6CA}" type="presOf" srcId="{9738E59B-C1E0-4DAB-A9E0-31E41617A953}" destId="{E6E76125-11AF-4E80-B066-546AF706CBE9}" srcOrd="0" destOrd="0" presId="urn:microsoft.com/office/officeart/2008/layout/HorizontalMultiLevelHierarchy"/>
    <dgm:cxn modelId="{DFBF6613-16BC-4A8A-B6AE-B553DE25527C}" srcId="{32912590-E4F8-4EA9-A50F-126ABE32A724}" destId="{8CEE28EF-C081-4FF8-8C2E-6399F7ED19C8}" srcOrd="0" destOrd="0" parTransId="{8866997C-E957-4113-A6A5-25FC20F351C3}" sibTransId="{7931D6B6-20F2-44DE-8F48-703613C4E7E6}"/>
    <dgm:cxn modelId="{530B0E6F-7FA6-454E-8F6B-BBBA5DB0B297}" type="presOf" srcId="{07FDE4A1-29B6-4D6B-A3BF-EB21C3604636}" destId="{454D3314-32E0-450C-952B-3AB8903242EE}" srcOrd="1" destOrd="0" presId="urn:microsoft.com/office/officeart/2008/layout/HorizontalMultiLevelHierarchy"/>
    <dgm:cxn modelId="{B644975D-431A-47F8-A841-A0225A5569C8}" srcId="{8CEE28EF-C081-4FF8-8C2E-6399F7ED19C8}" destId="{D09BC4D2-C88D-4538-AFEA-AC2FEA53E7AC}" srcOrd="3" destOrd="0" parTransId="{C8DA5443-1C65-46DF-AC1A-4D1474DFF142}" sibTransId="{3D394AB9-9288-435A-BFB1-F89F0811E57C}"/>
    <dgm:cxn modelId="{F6AC5079-D383-44DB-B115-9DB4835E6CE8}" type="presOf" srcId="{D9E30A53-C1E7-43E0-8F21-AE8F3AE0F00A}" destId="{A5F475C3-782B-4686-B1A9-AFAE989FB3CB}" srcOrd="0" destOrd="0" presId="urn:microsoft.com/office/officeart/2008/layout/HorizontalMultiLevelHierarchy"/>
    <dgm:cxn modelId="{3734C1AF-C1C2-4ABB-8ECC-1575B043CDD3}" type="presOf" srcId="{8CEE28EF-C081-4FF8-8C2E-6399F7ED19C8}" destId="{62AE6287-8287-466A-8674-18D12BD151B7}" srcOrd="0" destOrd="0" presId="urn:microsoft.com/office/officeart/2008/layout/HorizontalMultiLevelHierarchy"/>
    <dgm:cxn modelId="{ABF28BF0-8D6F-4AB0-9C79-805AA94DD48B}" srcId="{8CEE28EF-C081-4FF8-8C2E-6399F7ED19C8}" destId="{764C8D24-408E-445E-B9A5-B0F86089696E}" srcOrd="2" destOrd="0" parTransId="{104F8E2E-D235-4666-B855-0B407FF7AE96}" sibTransId="{E93DC65C-CDB2-4568-AC65-CA1630AD4B5E}"/>
    <dgm:cxn modelId="{E66DDC39-9773-4DA3-9C7A-191632D0BABA}" type="presOf" srcId="{27CDAA48-7BAE-4247-B633-F7A82CBA088C}" destId="{4FFEC322-F3A1-484D-85C2-FD52F63ED86C}" srcOrd="0" destOrd="0" presId="urn:microsoft.com/office/officeart/2008/layout/HorizontalMultiLevelHierarchy"/>
    <dgm:cxn modelId="{CD70D01C-F3BF-479E-A787-673D55DD2F5B}" type="presOf" srcId="{D9E30A53-C1E7-43E0-8F21-AE8F3AE0F00A}" destId="{6B6E24FB-DDA5-4203-8ED1-7517B4E60D0E}" srcOrd="1" destOrd="0" presId="urn:microsoft.com/office/officeart/2008/layout/HorizontalMultiLevelHierarchy"/>
    <dgm:cxn modelId="{0D4601AB-EFD7-4FEB-AA3B-0D731934CFDD}" srcId="{8CEE28EF-C081-4FF8-8C2E-6399F7ED19C8}" destId="{27CDAA48-7BAE-4247-B633-F7A82CBA088C}" srcOrd="1" destOrd="0" parTransId="{D9E30A53-C1E7-43E0-8F21-AE8F3AE0F00A}" sibTransId="{E1FF41F8-40B8-48C8-9641-698453B01EF7}"/>
    <dgm:cxn modelId="{84A25331-B421-49F6-8570-35B848035F8E}" type="presOf" srcId="{DCA9EFEE-2D04-43E4-92A8-090EE1F8B31E}" destId="{8F693B6D-1EBD-4C6F-A1E8-F54207FB70C0}" srcOrd="1" destOrd="0" presId="urn:microsoft.com/office/officeart/2008/layout/HorizontalMultiLevelHierarchy"/>
    <dgm:cxn modelId="{3501A7E5-9C2A-46D9-BAD6-F1EFB69B644B}" type="presOf" srcId="{D09BC4D2-C88D-4538-AFEA-AC2FEA53E7AC}" destId="{A58F81DF-F925-435D-A8C8-656A50FC1968}" srcOrd="0" destOrd="0" presId="urn:microsoft.com/office/officeart/2008/layout/HorizontalMultiLevelHierarchy"/>
    <dgm:cxn modelId="{92DDBD33-B75D-4495-BE5D-251D1DE8E525}" type="presOf" srcId="{C8DA5443-1C65-46DF-AC1A-4D1474DFF142}" destId="{0B6552C0-AFDA-495E-B1BE-34AFFF89BA11}" srcOrd="1" destOrd="0" presId="urn:microsoft.com/office/officeart/2008/layout/HorizontalMultiLevelHierarchy"/>
    <dgm:cxn modelId="{9B43B38A-375A-431A-BFB4-0267A06B067B}" type="presOf" srcId="{C8DA5443-1C65-46DF-AC1A-4D1474DFF142}" destId="{CD1B4B26-B04B-4CBA-B2DC-A2DB99BFBB47}" srcOrd="0" destOrd="0" presId="urn:microsoft.com/office/officeart/2008/layout/HorizontalMultiLevelHierarchy"/>
    <dgm:cxn modelId="{095650AE-BE49-43CA-92B1-8BF7234768EF}" type="presOf" srcId="{E2C9E65E-8FE1-4820-96E7-01631CEABE22}" destId="{70625C72-83D0-4F5D-BA6D-DFAD37CEDD1A}" srcOrd="0" destOrd="0" presId="urn:microsoft.com/office/officeart/2008/layout/HorizontalMultiLevelHierarchy"/>
    <dgm:cxn modelId="{38AF9AB2-8599-49F4-A616-AF8933944C90}" type="presOf" srcId="{D3B5ACAD-2345-4E55-9CA9-B28EB60AA142}" destId="{3AC603A7-FBE1-40E3-8B4E-3BD4502F65FB}" srcOrd="0" destOrd="0" presId="urn:microsoft.com/office/officeart/2008/layout/HorizontalMultiLevelHierarchy"/>
    <dgm:cxn modelId="{36441E9D-CE9E-4AB1-A857-449C9F690B61}" type="presParOf" srcId="{41264F94-F105-41C9-BB79-C722A2CC6BD0}" destId="{E34AD31E-223D-4DE6-AAB9-A537373F6B6E}" srcOrd="0" destOrd="0" presId="urn:microsoft.com/office/officeart/2008/layout/HorizontalMultiLevelHierarchy"/>
    <dgm:cxn modelId="{1A9212B3-4684-49C5-80E5-DC6DE5DDD38F}" type="presParOf" srcId="{E34AD31E-223D-4DE6-AAB9-A537373F6B6E}" destId="{62AE6287-8287-466A-8674-18D12BD151B7}" srcOrd="0" destOrd="0" presId="urn:microsoft.com/office/officeart/2008/layout/HorizontalMultiLevelHierarchy"/>
    <dgm:cxn modelId="{43136D95-1CB4-43C5-8822-A0AD34AC0897}" type="presParOf" srcId="{E34AD31E-223D-4DE6-AAB9-A537373F6B6E}" destId="{089FD89C-0520-4978-B47A-FCB64F46DD0A}" srcOrd="1" destOrd="0" presId="urn:microsoft.com/office/officeart/2008/layout/HorizontalMultiLevelHierarchy"/>
    <dgm:cxn modelId="{C13532A6-1A6C-4E05-A481-8DEFA6AF783A}" type="presParOf" srcId="{089FD89C-0520-4978-B47A-FCB64F46DD0A}" destId="{70625C72-83D0-4F5D-BA6D-DFAD37CEDD1A}" srcOrd="0" destOrd="0" presId="urn:microsoft.com/office/officeart/2008/layout/HorizontalMultiLevelHierarchy"/>
    <dgm:cxn modelId="{B9EC3EDD-FB81-4A8B-88F2-ACED40D6977D}" type="presParOf" srcId="{70625C72-83D0-4F5D-BA6D-DFAD37CEDD1A}" destId="{4B779DD2-6766-4A7E-97A4-AA47907E4A0B}" srcOrd="0" destOrd="0" presId="urn:microsoft.com/office/officeart/2008/layout/HorizontalMultiLevelHierarchy"/>
    <dgm:cxn modelId="{458F36EC-26E8-4627-81A6-7D68BF29595A}" type="presParOf" srcId="{089FD89C-0520-4978-B47A-FCB64F46DD0A}" destId="{FC81F74F-ABEB-40EF-811E-D5F380FF0372}" srcOrd="1" destOrd="0" presId="urn:microsoft.com/office/officeart/2008/layout/HorizontalMultiLevelHierarchy"/>
    <dgm:cxn modelId="{AE453D71-B358-4F21-819E-BC4F9B8DF4D6}" type="presParOf" srcId="{FC81F74F-ABEB-40EF-811E-D5F380FF0372}" destId="{3AC603A7-FBE1-40E3-8B4E-3BD4502F65FB}" srcOrd="0" destOrd="0" presId="urn:microsoft.com/office/officeart/2008/layout/HorizontalMultiLevelHierarchy"/>
    <dgm:cxn modelId="{82F3CCCA-387E-43F6-ADBE-C6AE82B31EE0}" type="presParOf" srcId="{FC81F74F-ABEB-40EF-811E-D5F380FF0372}" destId="{8FE080C4-1389-4874-AAD9-8685F5FBA38A}" srcOrd="1" destOrd="0" presId="urn:microsoft.com/office/officeart/2008/layout/HorizontalMultiLevelHierarchy"/>
    <dgm:cxn modelId="{4B37658E-914B-4B8A-8C28-C94EA0414164}" type="presParOf" srcId="{089FD89C-0520-4978-B47A-FCB64F46DD0A}" destId="{A5F475C3-782B-4686-B1A9-AFAE989FB3CB}" srcOrd="2" destOrd="0" presId="urn:microsoft.com/office/officeart/2008/layout/HorizontalMultiLevelHierarchy"/>
    <dgm:cxn modelId="{4ABB7336-87F4-46E1-B32E-FDA125B321B3}" type="presParOf" srcId="{A5F475C3-782B-4686-B1A9-AFAE989FB3CB}" destId="{6B6E24FB-DDA5-4203-8ED1-7517B4E60D0E}" srcOrd="0" destOrd="0" presId="urn:microsoft.com/office/officeart/2008/layout/HorizontalMultiLevelHierarchy"/>
    <dgm:cxn modelId="{A6C43263-1637-4597-B0AB-1B7A2081E518}" type="presParOf" srcId="{089FD89C-0520-4978-B47A-FCB64F46DD0A}" destId="{1EC5B980-6AE2-4D6C-8069-C40A343B8A65}" srcOrd="3" destOrd="0" presId="urn:microsoft.com/office/officeart/2008/layout/HorizontalMultiLevelHierarchy"/>
    <dgm:cxn modelId="{77AEB01B-E249-4A19-AEE5-5D08FD92A722}" type="presParOf" srcId="{1EC5B980-6AE2-4D6C-8069-C40A343B8A65}" destId="{4FFEC322-F3A1-484D-85C2-FD52F63ED86C}" srcOrd="0" destOrd="0" presId="urn:microsoft.com/office/officeart/2008/layout/HorizontalMultiLevelHierarchy"/>
    <dgm:cxn modelId="{3909DA24-7984-4E96-B5EA-EC8607E349A4}" type="presParOf" srcId="{1EC5B980-6AE2-4D6C-8069-C40A343B8A65}" destId="{FD912B87-3212-4E48-86B8-5F8754711A5A}" srcOrd="1" destOrd="0" presId="urn:microsoft.com/office/officeart/2008/layout/HorizontalMultiLevelHierarchy"/>
    <dgm:cxn modelId="{9905F348-FD97-4232-BD66-AC59F477446B}" type="presParOf" srcId="{089FD89C-0520-4978-B47A-FCB64F46DD0A}" destId="{77005E65-FFEA-49C0-9AED-BC365D7C7A96}" srcOrd="4" destOrd="0" presId="urn:microsoft.com/office/officeart/2008/layout/HorizontalMultiLevelHierarchy"/>
    <dgm:cxn modelId="{8124F98B-A9E4-44F6-AAAD-9F7AA4B6AFA4}" type="presParOf" srcId="{77005E65-FFEA-49C0-9AED-BC365D7C7A96}" destId="{26C457F2-9D6E-4284-B9AE-03AB7BF02D67}" srcOrd="0" destOrd="0" presId="urn:microsoft.com/office/officeart/2008/layout/HorizontalMultiLevelHierarchy"/>
    <dgm:cxn modelId="{456DCFD2-E1FE-4EE0-8D34-5F3A5A6F1562}" type="presParOf" srcId="{089FD89C-0520-4978-B47A-FCB64F46DD0A}" destId="{96553672-CAD2-4153-88E4-B2E0C9AF4AB0}" srcOrd="5" destOrd="0" presId="urn:microsoft.com/office/officeart/2008/layout/HorizontalMultiLevelHierarchy"/>
    <dgm:cxn modelId="{A6D8EC5D-DFBB-4459-8ED1-4879F07AC441}" type="presParOf" srcId="{96553672-CAD2-4153-88E4-B2E0C9AF4AB0}" destId="{5BC5D9F5-87FE-4DE2-9344-A48EFFB1C1EC}" srcOrd="0" destOrd="0" presId="urn:microsoft.com/office/officeart/2008/layout/HorizontalMultiLevelHierarchy"/>
    <dgm:cxn modelId="{DD068AAA-26DA-4F51-85F4-445811524ADC}" type="presParOf" srcId="{96553672-CAD2-4153-88E4-B2E0C9AF4AB0}" destId="{280B08B8-52C5-4272-929E-C1F24F9D0510}" srcOrd="1" destOrd="0" presId="urn:microsoft.com/office/officeart/2008/layout/HorizontalMultiLevelHierarchy"/>
    <dgm:cxn modelId="{EA7294D0-E71C-4EC4-A81A-15D5C008653E}" type="presParOf" srcId="{089FD89C-0520-4978-B47A-FCB64F46DD0A}" destId="{CD1B4B26-B04B-4CBA-B2DC-A2DB99BFBB47}" srcOrd="6" destOrd="0" presId="urn:microsoft.com/office/officeart/2008/layout/HorizontalMultiLevelHierarchy"/>
    <dgm:cxn modelId="{0FE684BA-80B7-4345-BA77-5EDB7F264F79}" type="presParOf" srcId="{CD1B4B26-B04B-4CBA-B2DC-A2DB99BFBB47}" destId="{0B6552C0-AFDA-495E-B1BE-34AFFF89BA11}" srcOrd="0" destOrd="0" presId="urn:microsoft.com/office/officeart/2008/layout/HorizontalMultiLevelHierarchy"/>
    <dgm:cxn modelId="{B501754A-D9E6-4DCA-BC90-725AE647314C}" type="presParOf" srcId="{089FD89C-0520-4978-B47A-FCB64F46DD0A}" destId="{3116BE4C-0AF2-4937-8CF3-F3FC21AD9570}" srcOrd="7" destOrd="0" presId="urn:microsoft.com/office/officeart/2008/layout/HorizontalMultiLevelHierarchy"/>
    <dgm:cxn modelId="{8E50F492-15CE-4429-AA10-C14A5F01C107}" type="presParOf" srcId="{3116BE4C-0AF2-4937-8CF3-F3FC21AD9570}" destId="{A58F81DF-F925-435D-A8C8-656A50FC1968}" srcOrd="0" destOrd="0" presId="urn:microsoft.com/office/officeart/2008/layout/HorizontalMultiLevelHierarchy"/>
    <dgm:cxn modelId="{A108E696-D6D2-48CB-BF4B-35B79F744D4A}" type="presParOf" srcId="{3116BE4C-0AF2-4937-8CF3-F3FC21AD9570}" destId="{54197866-193E-4333-8E21-4D0624BA4CD5}" srcOrd="1" destOrd="0" presId="urn:microsoft.com/office/officeart/2008/layout/HorizontalMultiLevelHierarchy"/>
    <dgm:cxn modelId="{8D07285A-A07C-43F8-8C42-9AA7189A8F17}" type="presParOf" srcId="{089FD89C-0520-4978-B47A-FCB64F46DD0A}" destId="{C783949F-18A9-4DB9-A9EE-423A7468500C}" srcOrd="8" destOrd="0" presId="urn:microsoft.com/office/officeart/2008/layout/HorizontalMultiLevelHierarchy"/>
    <dgm:cxn modelId="{1EA8CA37-5454-48AE-A6DC-23E6C3B70F94}" type="presParOf" srcId="{C783949F-18A9-4DB9-A9EE-423A7468500C}" destId="{8F693B6D-1EBD-4C6F-A1E8-F54207FB70C0}" srcOrd="0" destOrd="0" presId="urn:microsoft.com/office/officeart/2008/layout/HorizontalMultiLevelHierarchy"/>
    <dgm:cxn modelId="{CB3FA7EF-5D41-485E-8C71-FD35B6556B12}" type="presParOf" srcId="{089FD89C-0520-4978-B47A-FCB64F46DD0A}" destId="{CD16E62C-0267-4200-92EC-1DE1349103A6}" srcOrd="9" destOrd="0" presId="urn:microsoft.com/office/officeart/2008/layout/HorizontalMultiLevelHierarchy"/>
    <dgm:cxn modelId="{E72E5345-6ED2-4AFD-A665-4398051F6229}" type="presParOf" srcId="{CD16E62C-0267-4200-92EC-1DE1349103A6}" destId="{E6E76125-11AF-4E80-B066-546AF706CBE9}" srcOrd="0" destOrd="0" presId="urn:microsoft.com/office/officeart/2008/layout/HorizontalMultiLevelHierarchy"/>
    <dgm:cxn modelId="{4F500D04-F652-4D61-9196-556FD9400659}" type="presParOf" srcId="{CD16E62C-0267-4200-92EC-1DE1349103A6}" destId="{D5E87FC8-2D1B-42FD-9AD8-29D85A21DC0C}" srcOrd="1" destOrd="0" presId="urn:microsoft.com/office/officeart/2008/layout/HorizontalMultiLevelHierarchy"/>
    <dgm:cxn modelId="{90BD93DA-FD87-4C4D-B034-6FC0A3369FCC}" type="presParOf" srcId="{089FD89C-0520-4978-B47A-FCB64F46DD0A}" destId="{53692AD6-D945-469D-BE39-ED3C9CE197AB}" srcOrd="10" destOrd="0" presId="urn:microsoft.com/office/officeart/2008/layout/HorizontalMultiLevelHierarchy"/>
    <dgm:cxn modelId="{63F68169-40D4-4631-A5D4-792098507E4A}" type="presParOf" srcId="{53692AD6-D945-469D-BE39-ED3C9CE197AB}" destId="{454D3314-32E0-450C-952B-3AB8903242EE}" srcOrd="0" destOrd="0" presId="urn:microsoft.com/office/officeart/2008/layout/HorizontalMultiLevelHierarchy"/>
    <dgm:cxn modelId="{0F9F1E25-EA9E-4D27-B349-FA55901D4D6A}" type="presParOf" srcId="{089FD89C-0520-4978-B47A-FCB64F46DD0A}" destId="{02D82AD4-8580-471F-8205-0FCD2C3192D2}" srcOrd="11" destOrd="0" presId="urn:microsoft.com/office/officeart/2008/layout/HorizontalMultiLevelHierarchy"/>
    <dgm:cxn modelId="{F104AA41-FEE9-4EDA-B039-C08C6B99DF56}" type="presParOf" srcId="{02D82AD4-8580-471F-8205-0FCD2C3192D2}" destId="{BC5C8D07-FF8A-45BF-82B9-F67CED3D4D15}" srcOrd="0" destOrd="0" presId="urn:microsoft.com/office/officeart/2008/layout/HorizontalMultiLevelHierarchy"/>
    <dgm:cxn modelId="{B4AA13F0-73EF-44DD-BCC4-00E711693CED}" type="presParOf" srcId="{02D82AD4-8580-471F-8205-0FCD2C3192D2}" destId="{600A0C78-8237-4908-9BA9-EA2EDF5855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92AD6-D945-469D-BE39-ED3C9CE197AB}">
      <dsp:nvSpPr>
        <dsp:cNvPr id="0" name=""/>
        <dsp:cNvSpPr/>
      </dsp:nvSpPr>
      <dsp:spPr>
        <a:xfrm>
          <a:off x="924053" y="1946402"/>
          <a:ext cx="589987" cy="1680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93" y="0"/>
              </a:lnTo>
              <a:lnTo>
                <a:pt x="294993" y="1680065"/>
              </a:lnTo>
              <a:lnTo>
                <a:pt x="589987" y="1680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74531" y="2741918"/>
        <a:ext cx="89032" cy="89032"/>
      </dsp:txXfrm>
    </dsp:sp>
    <dsp:sp modelId="{C783949F-18A9-4DB9-A9EE-423A7468500C}">
      <dsp:nvSpPr>
        <dsp:cNvPr id="0" name=""/>
        <dsp:cNvSpPr/>
      </dsp:nvSpPr>
      <dsp:spPr>
        <a:xfrm>
          <a:off x="924053" y="1946402"/>
          <a:ext cx="589987" cy="100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93" y="0"/>
              </a:lnTo>
              <a:lnTo>
                <a:pt x="294993" y="1005085"/>
              </a:lnTo>
              <a:lnTo>
                <a:pt x="589987" y="1005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9911" y="2419808"/>
        <a:ext cx="58272" cy="58272"/>
      </dsp:txXfrm>
    </dsp:sp>
    <dsp:sp modelId="{CD1B4B26-B04B-4CBA-B2DC-A2DB99BFBB47}">
      <dsp:nvSpPr>
        <dsp:cNvPr id="0" name=""/>
        <dsp:cNvSpPr/>
      </dsp:nvSpPr>
      <dsp:spPr>
        <a:xfrm>
          <a:off x="924053" y="1946402"/>
          <a:ext cx="589987" cy="330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93" y="0"/>
              </a:lnTo>
              <a:lnTo>
                <a:pt x="294993" y="330106"/>
              </a:lnTo>
              <a:lnTo>
                <a:pt x="589987" y="330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2145" y="2094553"/>
        <a:ext cx="33802" cy="33802"/>
      </dsp:txXfrm>
    </dsp:sp>
    <dsp:sp modelId="{77005E65-FFEA-49C0-9AED-BC365D7C7A96}">
      <dsp:nvSpPr>
        <dsp:cNvPr id="0" name=""/>
        <dsp:cNvSpPr/>
      </dsp:nvSpPr>
      <dsp:spPr>
        <a:xfrm>
          <a:off x="924053" y="1601528"/>
          <a:ext cx="589987" cy="344873"/>
        </a:xfrm>
        <a:custGeom>
          <a:avLst/>
          <a:gdLst/>
          <a:ahLst/>
          <a:cxnLst/>
          <a:rect l="0" t="0" r="0" b="0"/>
          <a:pathLst>
            <a:path>
              <a:moveTo>
                <a:pt x="0" y="344873"/>
              </a:moveTo>
              <a:lnTo>
                <a:pt x="294993" y="344873"/>
              </a:lnTo>
              <a:lnTo>
                <a:pt x="294993" y="0"/>
              </a:lnTo>
              <a:lnTo>
                <a:pt x="5899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1962" y="1756880"/>
        <a:ext cx="34169" cy="34169"/>
      </dsp:txXfrm>
    </dsp:sp>
    <dsp:sp modelId="{A5F475C3-782B-4686-B1A9-AFAE989FB3CB}">
      <dsp:nvSpPr>
        <dsp:cNvPr id="0" name=""/>
        <dsp:cNvSpPr/>
      </dsp:nvSpPr>
      <dsp:spPr>
        <a:xfrm>
          <a:off x="924053" y="926548"/>
          <a:ext cx="589987" cy="1019853"/>
        </a:xfrm>
        <a:custGeom>
          <a:avLst/>
          <a:gdLst/>
          <a:ahLst/>
          <a:cxnLst/>
          <a:rect l="0" t="0" r="0" b="0"/>
          <a:pathLst>
            <a:path>
              <a:moveTo>
                <a:pt x="0" y="1019853"/>
              </a:moveTo>
              <a:lnTo>
                <a:pt x="294993" y="1019853"/>
              </a:lnTo>
              <a:lnTo>
                <a:pt x="294993" y="0"/>
              </a:lnTo>
              <a:lnTo>
                <a:pt x="5899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9592" y="1407020"/>
        <a:ext cx="58910" cy="58910"/>
      </dsp:txXfrm>
    </dsp:sp>
    <dsp:sp modelId="{70625C72-83D0-4F5D-BA6D-DFAD37CEDD1A}">
      <dsp:nvSpPr>
        <dsp:cNvPr id="0" name=""/>
        <dsp:cNvSpPr/>
      </dsp:nvSpPr>
      <dsp:spPr>
        <a:xfrm>
          <a:off x="924053" y="251569"/>
          <a:ext cx="589987" cy="1694833"/>
        </a:xfrm>
        <a:custGeom>
          <a:avLst/>
          <a:gdLst/>
          <a:ahLst/>
          <a:cxnLst/>
          <a:rect l="0" t="0" r="0" b="0"/>
          <a:pathLst>
            <a:path>
              <a:moveTo>
                <a:pt x="0" y="1694833"/>
              </a:moveTo>
              <a:lnTo>
                <a:pt x="294993" y="1694833"/>
              </a:lnTo>
              <a:lnTo>
                <a:pt x="294993" y="0"/>
              </a:lnTo>
              <a:lnTo>
                <a:pt x="5899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74182" y="1054121"/>
        <a:ext cx="89729" cy="89729"/>
      </dsp:txXfrm>
    </dsp:sp>
    <dsp:sp modelId="{62AE6287-8287-466A-8674-18D12BD151B7}">
      <dsp:nvSpPr>
        <dsp:cNvPr id="0" name=""/>
        <dsp:cNvSpPr/>
      </dsp:nvSpPr>
      <dsp:spPr>
        <a:xfrm rot="16200000">
          <a:off x="-998021" y="1861092"/>
          <a:ext cx="3673531" cy="170618"/>
        </a:xfrm>
        <a:prstGeom prst="rect">
          <a:avLst/>
        </a:prstGeom>
        <a:gradFill rotWithShape="0">
          <a:gsLst>
            <a:gs pos="0">
              <a:srgbClr val="CC00FF"/>
            </a:gs>
            <a:gs pos="35000">
              <a:srgbClr val="CC99FF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endParaRPr lang="ru-RU" sz="1100" kern="1200" dirty="0"/>
        </a:p>
      </dsp:txBody>
      <dsp:txXfrm>
        <a:off x="-998021" y="1861092"/>
        <a:ext cx="3673531" cy="170618"/>
      </dsp:txXfrm>
    </dsp:sp>
    <dsp:sp modelId="{3AC603A7-FBE1-40E3-8B4E-3BD4502F65FB}">
      <dsp:nvSpPr>
        <dsp:cNvPr id="0" name=""/>
        <dsp:cNvSpPr/>
      </dsp:nvSpPr>
      <dsp:spPr>
        <a:xfrm>
          <a:off x="1514041" y="1325"/>
          <a:ext cx="3633304" cy="500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Министерство сельского хозяйства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Калужской области</a:t>
          </a:r>
          <a:endParaRPr lang="ru-RU" sz="1400" b="1" kern="1200" dirty="0">
            <a:latin typeface="Calibri" pitchFamily="34" charset="0"/>
          </a:endParaRPr>
        </a:p>
      </dsp:txBody>
      <dsp:txXfrm>
        <a:off x="1514041" y="1325"/>
        <a:ext cx="3633304" cy="500487"/>
      </dsp:txXfrm>
    </dsp:sp>
    <dsp:sp modelId="{4FFEC322-F3A1-484D-85C2-FD52F63ED86C}">
      <dsp:nvSpPr>
        <dsp:cNvPr id="0" name=""/>
        <dsp:cNvSpPr/>
      </dsp:nvSpPr>
      <dsp:spPr>
        <a:xfrm>
          <a:off x="1514041" y="676305"/>
          <a:ext cx="3633304" cy="500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Министерство экономического развития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Калужской области</a:t>
          </a:r>
          <a:endParaRPr lang="ru-RU" sz="1400" b="1" kern="1200" dirty="0">
            <a:latin typeface="Calibri" pitchFamily="34" charset="0"/>
          </a:endParaRPr>
        </a:p>
      </dsp:txBody>
      <dsp:txXfrm>
        <a:off x="1514041" y="676305"/>
        <a:ext cx="3633304" cy="500487"/>
      </dsp:txXfrm>
    </dsp:sp>
    <dsp:sp modelId="{5BC5D9F5-87FE-4DE2-9344-A48EFFB1C1EC}">
      <dsp:nvSpPr>
        <dsp:cNvPr id="0" name=""/>
        <dsp:cNvSpPr/>
      </dsp:nvSpPr>
      <dsp:spPr>
        <a:xfrm>
          <a:off x="1514041" y="1351285"/>
          <a:ext cx="3633304" cy="500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Муниципальные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Калужской области</a:t>
          </a:r>
          <a:endParaRPr lang="ru-RU" sz="1400" b="1" kern="1200" dirty="0">
            <a:latin typeface="Calibri" pitchFamily="34" charset="0"/>
          </a:endParaRPr>
        </a:p>
      </dsp:txBody>
      <dsp:txXfrm>
        <a:off x="1514041" y="1351285"/>
        <a:ext cx="3633304" cy="500487"/>
      </dsp:txXfrm>
    </dsp:sp>
    <dsp:sp modelId="{A58F81DF-F925-435D-A8C8-656A50FC1968}">
      <dsp:nvSpPr>
        <dsp:cNvPr id="0" name=""/>
        <dsp:cNvSpPr/>
      </dsp:nvSpPr>
      <dsp:spPr>
        <a:xfrm>
          <a:off x="1514041" y="2026264"/>
          <a:ext cx="3633304" cy="500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Управление </a:t>
          </a:r>
          <a:r>
            <a:rPr lang="ru-RU" sz="1400" b="1" kern="1200" dirty="0" err="1" smtClean="0">
              <a:latin typeface="Calibri" pitchFamily="34" charset="0"/>
            </a:rPr>
            <a:t>Россельхознадзора</a:t>
          </a:r>
          <a:endParaRPr lang="ru-RU" sz="1400" b="1" kern="1200" dirty="0" smtClean="0">
            <a:latin typeface="Calibr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по Калужской области</a:t>
          </a:r>
          <a:endParaRPr lang="ru-RU" sz="1400" b="1" kern="1200" dirty="0">
            <a:latin typeface="Calibri" pitchFamily="34" charset="0"/>
          </a:endParaRPr>
        </a:p>
      </dsp:txBody>
      <dsp:txXfrm>
        <a:off x="1514041" y="2026264"/>
        <a:ext cx="3633304" cy="500487"/>
      </dsp:txXfrm>
    </dsp:sp>
    <dsp:sp modelId="{E6E76125-11AF-4E80-B066-546AF706CBE9}">
      <dsp:nvSpPr>
        <dsp:cNvPr id="0" name=""/>
        <dsp:cNvSpPr/>
      </dsp:nvSpPr>
      <dsp:spPr>
        <a:xfrm>
          <a:off x="1514041" y="2701244"/>
          <a:ext cx="3633304" cy="500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Министерство экологии и природных ресурсов Калужской </a:t>
          </a:r>
          <a:r>
            <a:rPr lang="ru-RU" sz="1400" b="1" kern="1200" dirty="0" smtClean="0">
              <a:latin typeface="Calibri" pitchFamily="34" charset="0"/>
            </a:rPr>
            <a:t>области</a:t>
          </a:r>
          <a:endParaRPr lang="ru-RU" sz="1400" b="1" kern="1200" dirty="0">
            <a:latin typeface="Calibri" pitchFamily="34" charset="0"/>
          </a:endParaRPr>
        </a:p>
      </dsp:txBody>
      <dsp:txXfrm>
        <a:off x="1514041" y="2701244"/>
        <a:ext cx="3633304" cy="500487"/>
      </dsp:txXfrm>
    </dsp:sp>
    <dsp:sp modelId="{BC5C8D07-FF8A-45BF-82B9-F67CED3D4D15}">
      <dsp:nvSpPr>
        <dsp:cNvPr id="0" name=""/>
        <dsp:cNvSpPr/>
      </dsp:nvSpPr>
      <dsp:spPr>
        <a:xfrm>
          <a:off x="1514041" y="3376224"/>
          <a:ext cx="3633304" cy="500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Хозяйствующие субъекты в сфере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сельхозпроизводства </a:t>
          </a:r>
          <a:endParaRPr lang="ru-RU" sz="1400" b="1" kern="1200" dirty="0">
            <a:latin typeface="Calibri" pitchFamily="34" charset="0"/>
          </a:endParaRPr>
        </a:p>
      </dsp:txBody>
      <dsp:txXfrm>
        <a:off x="1514041" y="3376224"/>
        <a:ext cx="3633304" cy="500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554" y="2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9CF30E-9A4B-455C-8765-E9F171C46C20}" type="datetimeFigureOut">
              <a:rPr lang="ru-RU"/>
              <a:pPr>
                <a:defRPr/>
              </a:pPr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56727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554" y="9356727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78E759-583C-4D32-8031-A7A88A51D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88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554" y="2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85AD68-C40B-428C-AF28-7A20312D2391}" type="datetimeFigureOut">
              <a:rPr lang="ru-RU"/>
              <a:pPr>
                <a:defRPr/>
              </a:pPr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" y="739775"/>
            <a:ext cx="65659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6" y="4679952"/>
            <a:ext cx="5318125" cy="443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56727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554" y="9356727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456831-54D6-4509-BAA1-CB81FFC5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1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3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4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46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080" algn="l" defTabSz="7792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697" algn="l" defTabSz="7792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13" algn="l" defTabSz="7792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929" algn="l" defTabSz="7792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5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0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5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0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4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F375-56BE-4558-B545-E19574FE19EC}" type="datetime1">
              <a:rPr lang="ru-RU" smtClean="0"/>
              <a:pPr>
                <a:defRPr/>
              </a:pPr>
              <a:t>06.09.2019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1286541" y="123911"/>
            <a:ext cx="6780538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97028" y="140551"/>
            <a:ext cx="754911" cy="432057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CC85DB5-EE23-42BB-BB86-A0FEBDC260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849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1286541" y="123911"/>
            <a:ext cx="6780538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97028" y="140551"/>
            <a:ext cx="754911" cy="432057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CC85DB5-EE23-42BB-BB86-A0FEBDC260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684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10"/>
            <a:ext cx="9161586" cy="4556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5" y="3676009"/>
            <a:ext cx="6780538" cy="49577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1319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Угол-Страницы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93208" y="2402489"/>
            <a:ext cx="2147740" cy="2741013"/>
          </a:xfrm>
          <a:prstGeom prst="rect">
            <a:avLst/>
          </a:prstGeom>
        </p:spPr>
      </p:pic>
      <p:pic>
        <p:nvPicPr>
          <p:cNvPr id="7" name="Рисунок 6" descr="фон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052" y="-1085"/>
            <a:ext cx="9144000" cy="5144586"/>
          </a:xfrm>
          <a:prstGeom prst="rect">
            <a:avLst/>
          </a:prstGeom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86541" y="123911"/>
            <a:ext cx="6780538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62594-A5F0-4CB7-8651-04938B98B11D}" type="datetime1">
              <a:rPr lang="ru-RU" smtClean="0"/>
              <a:pPr>
                <a:defRPr/>
              </a:pPr>
              <a:t>06.09.2019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97028" y="140551"/>
            <a:ext cx="754911" cy="432057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CC85DB5-EE23-42BB-BB86-A0FEBDC260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182619" y="254624"/>
            <a:ext cx="764163" cy="317983"/>
            <a:chOff x="615571" y="5943705"/>
            <a:chExt cx="956470" cy="398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print">
              <a:extLst/>
            </a:blip>
            <a:srcRect l="37789" t="26003" r="36879" b="35030"/>
            <a:stretch/>
          </p:blipFill>
          <p:spPr bwMode="auto">
            <a:xfrm>
              <a:off x="615571" y="5943705"/>
              <a:ext cx="402523" cy="398006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12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9451" y="6007678"/>
              <a:ext cx="462590" cy="27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5pPr>
      <a:lvl6pPr marL="389616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6pPr>
      <a:lvl7pPr marL="779233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7pPr>
      <a:lvl8pPr marL="1168849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8pPr>
      <a:lvl9pPr marL="1558464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400" kern="1200">
          <a:solidFill>
            <a:srgbClr val="A9176E"/>
          </a:solidFill>
          <a:latin typeface="Calibri" panose="020F0502020204030204" pitchFamily="34" charset="0"/>
          <a:ea typeface="+mn-ea"/>
          <a:cs typeface="+mn-cs"/>
        </a:defRPr>
      </a:lvl1pPr>
      <a:lvl2pPr marL="633126" indent="-243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41" indent="-1948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56" indent="-1948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72" indent="-1948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89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05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21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738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64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8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7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1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2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l40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55" y="3843786"/>
            <a:ext cx="6780538" cy="49577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ru-RU" cap="none" dirty="0"/>
              <a:t>Мониторинг земель сельскохозяйственного </a:t>
            </a:r>
            <a:r>
              <a:rPr lang="ru-RU" cap="none" dirty="0" smtClean="0"/>
              <a:t>назначения</a:t>
            </a:r>
            <a:br>
              <a:rPr lang="ru-RU" cap="none" dirty="0" smtClean="0"/>
            </a:br>
            <a:r>
              <a:rPr lang="ru-RU" cap="none" dirty="0" smtClean="0"/>
              <a:t>в </a:t>
            </a:r>
            <a:r>
              <a:rPr lang="ru-RU" cap="none" dirty="0"/>
              <a:t>Калужской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054" y="4432688"/>
            <a:ext cx="3839164" cy="584759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</a:rPr>
              <a:t>Агентство информационных технологий </a:t>
            </a:r>
          </a:p>
          <a:p>
            <a:r>
              <a:rPr lang="ru-RU" sz="1600" b="1" dirty="0" smtClean="0">
                <a:latin typeface="Calibri" panose="020F0502020204030204" pitchFamily="34" charset="0"/>
              </a:rPr>
              <a:t>Калужской области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3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37789" t="26003" r="36879" b="35030"/>
          <a:stretch/>
        </p:blipFill>
        <p:spPr bwMode="auto">
          <a:xfrm>
            <a:off x="4150570" y="1927977"/>
            <a:ext cx="826914" cy="819748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661365" y="3005698"/>
            <a:ext cx="5810203" cy="593557"/>
          </a:xfrm>
        </p:spPr>
        <p:txBody>
          <a:bodyPr/>
          <a:lstStyle/>
          <a:p>
            <a:pPr algn="ctr">
              <a:spcBef>
                <a:spcPts val="400"/>
              </a:spcBef>
              <a:spcAft>
                <a:spcPts val="1000"/>
              </a:spcAft>
            </a:pPr>
            <a:r>
              <a:rPr lang="ru-RU" sz="2400" dirty="0"/>
              <a:t>Спасибо за внимание!</a:t>
            </a:r>
          </a:p>
          <a:p>
            <a:pPr algn="ctr">
              <a:spcBef>
                <a:spcPts val="400"/>
              </a:spcBef>
              <a:spcAft>
                <a:spcPts val="10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279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 smtClean="0"/>
              <a:t>ИСТОРИЯ ВОЗНИКНОВЕНИЯ ПРОЕКТА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55694" y="4599451"/>
            <a:ext cx="754911" cy="432057"/>
          </a:xfrm>
          <a:prstGeom prst="rect">
            <a:avLst/>
          </a:prstGeom>
        </p:spPr>
        <p:txBody>
          <a:bodyPr lIns="91426" tIns="45712" rIns="91426" bIns="45712"/>
          <a:lstStyle/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491836" y="843901"/>
            <a:ext cx="8003010" cy="3669914"/>
          </a:xfrm>
          <a:prstGeom prst="rect">
            <a:avLst/>
          </a:prstGeom>
          <a:noFill/>
        </p:spPr>
        <p:txBody>
          <a:bodyPr wrap="square" lIns="77912" tIns="38957" rIns="77912" bIns="38957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50"/>
              </a:spcAft>
            </a:pPr>
            <a:r>
              <a:rPr lang="ru-RU" sz="1600" b="1" dirty="0">
                <a:solidFill>
                  <a:schemeClr val="tx1"/>
                </a:solidFill>
                <a:ea typeface="Open Sans Light" panose="020B0306030504020204" pitchFamily="34" charset="0"/>
                <a:cs typeface="Times New Roman" panose="02020603050405020304" pitchFamily="18" charset="0"/>
              </a:rPr>
              <a:t>Земли сельскохозяйственного назначения являются не только основным ресурсом сельскохозяйственной деятельности, но и стратегическим государственным ресурсом, от качества и состояния которого зависит продовольственная безопасность государства</a:t>
            </a:r>
            <a:r>
              <a:rPr lang="ru-RU" sz="1600" b="1" dirty="0" smtClean="0">
                <a:solidFill>
                  <a:schemeClr val="tx1"/>
                </a:solidFill>
                <a:ea typeface="Open Sans Light" panose="020B03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Где взять актуальные карты сельскохозяйственных угодий в своем регионе? </a:t>
            </a:r>
          </a:p>
          <a:p>
            <a:pPr marL="285750" indent="-285750">
              <a:lnSpc>
                <a:spcPct val="13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Что находится на территории бывших хозяйств?</a:t>
            </a:r>
          </a:p>
          <a:p>
            <a:pPr marL="285750" indent="-285750">
              <a:lnSpc>
                <a:spcPct val="13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Как определить территории для создания новых агропромышленных предприятий, предоставить схему расположения земельных участков инвесторам?   </a:t>
            </a:r>
          </a:p>
          <a:p>
            <a:pPr marL="285750" indent="-285750">
              <a:lnSpc>
                <a:spcPct val="13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Как контролирующим органам по использованию земель безошибочно определить объекты нарушений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 качественное состояние угодий? 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35744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/>
              <a:t>ИСТОРИЯ ВОЗНИКНОВЕНИЯ ПРОЕКТА</a:t>
            </a: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80770" y="4617155"/>
            <a:ext cx="754911" cy="432057"/>
          </a:xfrm>
          <a:prstGeom prst="rect">
            <a:avLst/>
          </a:prstGeom>
        </p:spPr>
        <p:txBody>
          <a:bodyPr lIns="91426" tIns="45712" rIns="91426" bIns="45712"/>
          <a:lstStyle/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86" y="1001970"/>
            <a:ext cx="2219315" cy="23329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dkEdge">
            <a:bevelT/>
            <a:bevelB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54429" y="3361225"/>
            <a:ext cx="29216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Актуальное кадастровое деление</a:t>
            </a:r>
            <a:endParaRPr lang="ru-RU" sz="1300" b="1" dirty="0">
              <a:latin typeface="Calibri" panose="020F050202020403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4" descr="Пятницкое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05" y="973778"/>
            <a:ext cx="3349198" cy="23680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dkEdge">
            <a:bevelT/>
            <a:bevelB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люс 9"/>
          <p:cNvSpPr/>
          <p:nvPr/>
        </p:nvSpPr>
        <p:spPr>
          <a:xfrm>
            <a:off x="5829374" y="1816692"/>
            <a:ext cx="576000" cy="576064"/>
          </a:xfrm>
          <a:prstGeom prst="mathPl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232" y="3350943"/>
            <a:ext cx="57150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Векторная модель земель сельскохозяйственного назначения</a:t>
            </a:r>
            <a:endParaRPr lang="ru-RU" sz="1300" b="1" dirty="0">
              <a:latin typeface="Calibri" panose="020F050202020403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648676" y="3876546"/>
            <a:ext cx="395580" cy="52322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>
              <a:latin typeface="Calibri" pitchFamily="34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2172800" y="3868935"/>
            <a:ext cx="576000" cy="576064"/>
          </a:xfrm>
          <a:prstGeom prst="mathPl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>
              <a:latin typeface="Calibri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/>
          <a:stretch/>
        </p:blipFill>
        <p:spPr bwMode="auto">
          <a:xfrm>
            <a:off x="2863177" y="3686175"/>
            <a:ext cx="1764594" cy="659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/>
          <a:stretch/>
        </p:blipFill>
        <p:spPr bwMode="auto">
          <a:xfrm>
            <a:off x="3146311" y="3922070"/>
            <a:ext cx="1764271" cy="697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5"/>
          <a:stretch/>
        </p:blipFill>
        <p:spPr bwMode="auto">
          <a:xfrm>
            <a:off x="3475405" y="4156968"/>
            <a:ext cx="1764356" cy="676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59519" y="4833184"/>
            <a:ext cx="567723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Актуальные снимки разного пространственного разрешения</a:t>
            </a:r>
            <a:endParaRPr lang="ru-RU" sz="1300" b="1" dirty="0">
              <a:latin typeface="Calibri" panose="020F050202020403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703591" y="3868936"/>
            <a:ext cx="3581234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96006F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Мониторинг  земель сельскохозяйственного </a:t>
            </a:r>
          </a:p>
          <a:p>
            <a:r>
              <a:rPr lang="ru-RU" sz="1800" b="1" dirty="0" smtClean="0">
                <a:solidFill>
                  <a:srgbClr val="96006F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назначения</a:t>
            </a:r>
            <a:endParaRPr lang="ru-RU" sz="1800" b="1" dirty="0">
              <a:solidFill>
                <a:srgbClr val="96006F"/>
              </a:solidFill>
              <a:latin typeface="Calibri" panose="020F050202020403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4" y="1118097"/>
            <a:ext cx="2172240" cy="20794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dkEdge">
            <a:bevelT/>
            <a:bevelB prst="coolSlant"/>
          </a:sp3d>
        </p:spPr>
      </p:pic>
      <p:sp>
        <p:nvSpPr>
          <p:cNvPr id="24" name="Стрелка вниз 23"/>
          <p:cNvSpPr/>
          <p:nvPr/>
        </p:nvSpPr>
        <p:spPr>
          <a:xfrm rot="16200000">
            <a:off x="2368480" y="1843114"/>
            <a:ext cx="395580" cy="52322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484" y="2857034"/>
            <a:ext cx="1285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1990-1992гг.</a:t>
            </a:r>
          </a:p>
        </p:txBody>
      </p:sp>
    </p:spTree>
    <p:extLst>
      <p:ext uri="{BB962C8B-B14F-4D97-AF65-F5344CB8AC3E}">
        <p14:creationId xmlns:p14="http://schemas.microsoft.com/office/powerpoint/2010/main" val="164908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541" y="195546"/>
            <a:ext cx="6780538" cy="495770"/>
          </a:xfrm>
        </p:spPr>
        <p:txBody>
          <a:bodyPr/>
          <a:lstStyle/>
          <a:p>
            <a:r>
              <a:rPr lang="ru-RU" sz="1800" dirty="0" smtClean="0"/>
              <a:t>Итоги реализации проекта</a:t>
            </a:r>
            <a:endParaRPr lang="ru-RU" sz="1800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227119" y="4628026"/>
            <a:ext cx="754911" cy="43205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800" y="956800"/>
            <a:ext cx="8157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kern="0" dirty="0">
                <a:latin typeface="Calibri" panose="020F0502020204030204" pitchFamily="34" charset="0"/>
                <a:cs typeface="Times New Roman" pitchFamily="18" charset="0"/>
              </a:rPr>
              <a:t>Формирование пространственных и атрибутивных данных </a:t>
            </a: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для обеспечения мониторинга </a:t>
            </a:r>
            <a:r>
              <a:rPr lang="ru-RU" sz="1500" b="1" kern="0" dirty="0">
                <a:latin typeface="Calibri" panose="020F0502020204030204" pitchFamily="34" charset="0"/>
                <a:cs typeface="Times New Roman" pitchFamily="18" charset="0"/>
              </a:rPr>
              <a:t>земель сельскохозяйственного назначения </a:t>
            </a: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в Калужской области (в том числе для передачи в ЕФИС ЗСН), осуществляется </a:t>
            </a:r>
            <a:r>
              <a:rPr lang="ru-RU" sz="1500" b="1" kern="0" dirty="0">
                <a:latin typeface="Calibri" panose="020F0502020204030204" pitchFamily="34" charset="0"/>
                <a:cs typeface="Times New Roman" pitchFamily="18" charset="0"/>
              </a:rPr>
              <a:t>в рамках мероприятия </a:t>
            </a: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подпрограммы «</a:t>
            </a:r>
            <a:r>
              <a:rPr lang="ru-RU" sz="1500" b="1" kern="0" dirty="0">
                <a:latin typeface="Calibri" panose="020F0502020204030204" pitchFamily="34" charset="0"/>
                <a:cs typeface="Times New Roman" pitchFamily="18" charset="0"/>
              </a:rPr>
              <a:t>Повышение эффективности использования информационно-коммуникационных технологий, а также результатов космической деятельности на территории Калужской области</a:t>
            </a: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» Государственной </a:t>
            </a:r>
            <a:r>
              <a:rPr lang="ru-RU" sz="1500" b="1" kern="0" dirty="0">
                <a:latin typeface="Calibri" panose="020F0502020204030204" pitchFamily="34" charset="0"/>
                <a:cs typeface="Times New Roman" pitchFamily="18" charset="0"/>
              </a:rPr>
              <a:t>программы Калужской области «Информационное общество и повышение качества государственных и муниципальных услуг в Калужской области</a:t>
            </a: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».</a:t>
            </a:r>
          </a:p>
          <a:p>
            <a:pPr algn="just">
              <a:spcBef>
                <a:spcPts val="600"/>
              </a:spcBef>
            </a:pP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Информационный оператор  - ГБУ КО «Агентство информационных технологий Калужской области».</a:t>
            </a:r>
          </a:p>
          <a:p>
            <a:pPr algn="just"/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Все данные размещаются на Геопортале Калужской области по адресу</a:t>
            </a:r>
            <a:r>
              <a:rPr lang="en-US" sz="1500" b="1" kern="0" dirty="0" smtClean="0">
                <a:latin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500" b="1" kern="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  <a:hlinkClick r:id="rId3"/>
              </a:rPr>
              <a:t>https://geoportal40.ru</a:t>
            </a:r>
            <a:endParaRPr lang="en-US" sz="1500" b="1" kern="0" dirty="0" smtClean="0">
              <a:solidFill>
                <a:schemeClr val="accent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Идентификация пользователей осуществляется через единую систему идентификации </a:t>
            </a:r>
            <a:r>
              <a:rPr lang="ru-RU" sz="1500" b="1" kern="0" dirty="0" err="1" smtClean="0">
                <a:latin typeface="Calibri" panose="020F0502020204030204" pitchFamily="34" charset="0"/>
                <a:cs typeface="Times New Roman" pitchFamily="18" charset="0"/>
              </a:rPr>
              <a:t>аутинтификации</a:t>
            </a: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 (ЕСИА).</a:t>
            </a:r>
          </a:p>
          <a:p>
            <a:pPr algn="just">
              <a:spcBef>
                <a:spcPts val="600"/>
              </a:spcBef>
            </a:pPr>
            <a:r>
              <a:rPr lang="ru-RU" sz="1500" b="1" kern="0" dirty="0" smtClean="0">
                <a:latin typeface="Calibri" panose="020F0502020204030204" pitchFamily="34" charset="0"/>
                <a:cs typeface="Times New Roman" pitchFamily="18" charset="0"/>
              </a:rPr>
              <a:t>Доступ к системе на просмотр и редактирование информации предоставлен для всех муниципальных районов Калужской области.</a:t>
            </a:r>
          </a:p>
          <a:p>
            <a:pPr algn="just"/>
            <a:endParaRPr lang="ru-RU" sz="1400" b="1" kern="0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0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541" y="195546"/>
            <a:ext cx="6780538" cy="495770"/>
          </a:xfrm>
        </p:spPr>
        <p:txBody>
          <a:bodyPr/>
          <a:lstStyle/>
          <a:p>
            <a:r>
              <a:rPr lang="ru-RU" sz="1800" dirty="0" smtClean="0"/>
              <a:t>ОБЩАЯ ИНФОРМАЦИЯ О ПРОЕКТЕ</a:t>
            </a:r>
            <a:endParaRPr lang="ru-RU" sz="18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27119" y="4628026"/>
            <a:ext cx="754911" cy="432057"/>
          </a:xfrm>
          <a:prstGeom prst="rect">
            <a:avLst/>
          </a:prstGeom>
        </p:spPr>
        <p:txBody>
          <a:bodyPr lIns="91426" tIns="45712" rIns="91426" bIns="45712"/>
          <a:lstStyle/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7" y="1146699"/>
            <a:ext cx="32169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Предоставление информации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по проекту: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в печатном виде (А4-А0)</a:t>
            </a:r>
            <a:endParaRPr lang="en-US" sz="2000" b="1" dirty="0" smtClean="0">
              <a:solidFill>
                <a:srgbClr val="96006F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rgbClr val="96006F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в электронном виде</a:t>
            </a:r>
            <a:endParaRPr lang="en-US" sz="2000" b="1" dirty="0" smtClean="0">
              <a:solidFill>
                <a:srgbClr val="96006F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rgbClr val="96006F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онлайн (портал)</a:t>
            </a:r>
            <a:endParaRPr lang="en-US" sz="2000" b="1" dirty="0" smtClean="0">
              <a:solidFill>
                <a:srgbClr val="96006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1478647"/>
              </p:ext>
            </p:extLst>
          </p:nvPr>
        </p:nvGraphicFramePr>
        <p:xfrm>
          <a:off x="3114705" y="955221"/>
          <a:ext cx="6032899" cy="387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52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541" y="195546"/>
            <a:ext cx="6780538" cy="495770"/>
          </a:xfrm>
        </p:spPr>
        <p:txBody>
          <a:bodyPr/>
          <a:lstStyle/>
          <a:p>
            <a:r>
              <a:rPr lang="ru-RU" sz="1800" dirty="0" smtClean="0"/>
              <a:t>ОБЩАЯ ИНФОРМАЦИЯ О ПРОЕКТЕ</a:t>
            </a:r>
            <a:endParaRPr lang="ru-RU" sz="1800" dirty="0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514031" y="936251"/>
            <a:ext cx="8090543" cy="438773"/>
          </a:xfrm>
          <a:prstGeom prst="rect">
            <a:avLst/>
          </a:prstGeom>
          <a:noFill/>
        </p:spPr>
        <p:txBody>
          <a:bodyPr wrap="square" lIns="77912" tIns="38957" rIns="77912" bIns="38957" rtlCol="0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A9176E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3126" indent="-24351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41" indent="-1948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56" indent="-1948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272" indent="-1948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889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05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21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738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15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Ожидаемые результаты: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227119" y="4628026"/>
            <a:ext cx="754911" cy="43205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4550" y="1421191"/>
            <a:ext cx="63722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dirty="0" smtClean="0">
                <a:latin typeface="Calibri" panose="020F0502020204030204" pitchFamily="34" charset="0"/>
                <a:cs typeface="+mn-cs"/>
              </a:rPr>
              <a:t>100</a:t>
            </a:r>
            <a:r>
              <a:rPr lang="ru-RU" dirty="0">
                <a:latin typeface="Calibri" panose="020F0502020204030204" pitchFamily="34" charset="0"/>
                <a:cs typeface="+mn-cs"/>
              </a:rPr>
              <a:t>% покрытие </a:t>
            </a:r>
            <a:r>
              <a:rPr lang="ru-RU" dirty="0" smtClean="0">
                <a:latin typeface="Calibri" panose="020F0502020204030204" pitchFamily="34" charset="0"/>
                <a:cs typeface="+mn-cs"/>
              </a:rPr>
              <a:t>площадей </a:t>
            </a:r>
            <a:r>
              <a:rPr lang="ru-RU" dirty="0">
                <a:latin typeface="Calibri" panose="020F0502020204030204" pitchFamily="34" charset="0"/>
                <a:cs typeface="+mn-cs"/>
              </a:rPr>
              <a:t>сельскохозяйственных земель Калужской области системой </a:t>
            </a:r>
            <a:r>
              <a:rPr lang="ru-RU" dirty="0" smtClean="0">
                <a:latin typeface="Calibri" panose="020F0502020204030204" pitchFamily="34" charset="0"/>
                <a:cs typeface="+mn-cs"/>
              </a:rPr>
              <a:t>мониторинга</a:t>
            </a:r>
          </a:p>
          <a:p>
            <a:pPr marL="342900" indent="-342900">
              <a:buAutoNum type="arabicPeriod"/>
              <a:defRPr/>
            </a:pPr>
            <a:endParaRPr lang="ru-RU" dirty="0" smtClean="0">
              <a:latin typeface="Calibri" panose="020F0502020204030204" pitchFamily="34" charset="0"/>
              <a:cs typeface="+mn-cs"/>
            </a:endParaRPr>
          </a:p>
          <a:p>
            <a:pPr marL="342900" indent="-342900">
              <a:buAutoNum type="arabicPeriod"/>
              <a:defRPr/>
            </a:pPr>
            <a:endParaRPr lang="ru-RU" dirty="0" smtClean="0">
              <a:latin typeface="Calibri" panose="020F0502020204030204" pitchFamily="34" charset="0"/>
              <a:cs typeface="+mn-cs"/>
            </a:endParaRP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libri" panose="020F0502020204030204" pitchFamily="34" charset="0"/>
              </a:rPr>
              <a:t>100 % вовлечение </a:t>
            </a:r>
            <a:r>
              <a:rPr lang="ru-RU" dirty="0">
                <a:latin typeface="Calibri" panose="020F0502020204030204" pitchFamily="34" charset="0"/>
              </a:rPr>
              <a:t>в оборот неиспользуемых ранее земель сельскохозяйственного </a:t>
            </a:r>
            <a:r>
              <a:rPr lang="ru-RU" dirty="0" smtClean="0">
                <a:latin typeface="Calibri" panose="020F0502020204030204" pitchFamily="34" charset="0"/>
              </a:rPr>
              <a:t>назначения</a:t>
            </a:r>
          </a:p>
          <a:p>
            <a:pPr marL="342900" indent="-342900">
              <a:buAutoNum type="arabicPeriod"/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</a:rPr>
              <a:t>Увеличение </a:t>
            </a:r>
            <a:r>
              <a:rPr lang="ru-RU" dirty="0" smtClean="0">
                <a:latin typeface="Calibri" panose="020F0502020204030204" pitchFamily="34" charset="0"/>
              </a:rPr>
              <a:t>поступлений на </a:t>
            </a:r>
            <a:r>
              <a:rPr lang="ru-RU" dirty="0">
                <a:latin typeface="Calibri" panose="020F0502020204030204" pitchFamily="34" charset="0"/>
              </a:rPr>
              <a:t>основании повышенной налоговой ставки в связи с неиспользованием земельных </a:t>
            </a:r>
            <a:r>
              <a:rPr lang="ru-RU" dirty="0" smtClean="0">
                <a:latin typeface="Calibri" panose="020F0502020204030204" pitchFamily="34" charset="0"/>
              </a:rPr>
              <a:t>участков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2" y="1345913"/>
            <a:ext cx="891514" cy="844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3" y="3491136"/>
            <a:ext cx="1211922" cy="966564"/>
          </a:xfrm>
          <a:prstGeom prst="rect">
            <a:avLst/>
          </a:prstGeom>
        </p:spPr>
      </p:pic>
      <p:pic>
        <p:nvPicPr>
          <p:cNvPr id="1026" name="Picture 2" descr="D:\Download\00850453_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3" y="2395835"/>
            <a:ext cx="1304874" cy="9071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0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65" y="2208797"/>
            <a:ext cx="2179177" cy="191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541" y="195546"/>
            <a:ext cx="6780538" cy="495770"/>
          </a:xfrm>
        </p:spPr>
        <p:txBody>
          <a:bodyPr/>
          <a:lstStyle/>
          <a:p>
            <a:r>
              <a:rPr lang="ru-RU" sz="1800" dirty="0" smtClean="0"/>
              <a:t>Итоги реализации проекта</a:t>
            </a:r>
            <a:endParaRPr lang="ru-RU" sz="1800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227119" y="4628026"/>
            <a:ext cx="754911" cy="43205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49" y="896089"/>
            <a:ext cx="7496175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sz="1500" dirty="0" smtClean="0">
                <a:latin typeface="Calibri" panose="020F0502020204030204" pitchFamily="34" charset="0"/>
                <a:cs typeface="+mn-cs"/>
              </a:rPr>
              <a:t>На всю территорию области выявлены сельскохозяйственные угодья: </a:t>
            </a:r>
          </a:p>
          <a:p>
            <a:pPr>
              <a:defRPr/>
            </a:pPr>
            <a:r>
              <a:rPr lang="ru-RU" sz="1500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</a:t>
            </a:r>
            <a:r>
              <a:rPr lang="ru-RU" sz="15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- заросшие </a:t>
            </a:r>
            <a:r>
              <a:rPr lang="ru-RU" sz="15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древесно-кустарниковой растительностью</a:t>
            </a:r>
          </a:p>
          <a:p>
            <a:pPr>
              <a:defRPr/>
            </a:pPr>
            <a:r>
              <a:rPr lang="ru-RU" sz="15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- используемые </a:t>
            </a:r>
            <a:r>
              <a:rPr lang="ru-RU" sz="15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не по своему целевому </a:t>
            </a:r>
            <a:r>
              <a:rPr lang="ru-RU" sz="15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назначению</a:t>
            </a:r>
            <a:endParaRPr lang="en-US" sz="1500" b="1" dirty="0" smtClean="0">
              <a:solidFill>
                <a:srgbClr val="96006F"/>
              </a:solidFill>
              <a:latin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lang="ru-RU" sz="15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- не </a:t>
            </a:r>
            <a:r>
              <a:rPr lang="ru-RU" sz="15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используемые более </a:t>
            </a:r>
            <a:r>
              <a:rPr lang="ru-RU" sz="15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3-х </a:t>
            </a:r>
            <a:r>
              <a:rPr lang="ru-RU" sz="15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лет</a:t>
            </a: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ru-RU" sz="1500" dirty="0" smtClean="0">
                <a:latin typeface="Calibri" panose="020F0502020204030204" pitchFamily="34" charset="0"/>
                <a:cs typeface="+mn-cs"/>
              </a:rPr>
              <a:t>Динамика </a:t>
            </a:r>
            <a:r>
              <a:rPr lang="ru-RU" sz="1500" dirty="0">
                <a:latin typeface="Calibri" panose="020F0502020204030204" pitchFamily="34" charset="0"/>
                <a:cs typeface="+mn-cs"/>
              </a:rPr>
              <a:t>использования сельхозземель по действующим </a:t>
            </a:r>
            <a:r>
              <a:rPr lang="ru-RU" sz="1500" dirty="0" smtClean="0">
                <a:latin typeface="Calibri" panose="020F0502020204030204" pitchFamily="34" charset="0"/>
                <a:cs typeface="+mn-cs"/>
              </a:rPr>
              <a:t> агропромышленным </a:t>
            </a:r>
            <a:r>
              <a:rPr lang="ru-RU" sz="1500" dirty="0">
                <a:latin typeface="Calibri" panose="020F0502020204030204" pitchFamily="34" charset="0"/>
                <a:cs typeface="+mn-cs"/>
              </a:rPr>
              <a:t>предприятиям</a:t>
            </a:r>
            <a:r>
              <a:rPr lang="en-US" sz="1500" dirty="0" smtClean="0">
                <a:latin typeface="Calibri" panose="020F0502020204030204" pitchFamily="34" charset="0"/>
                <a:cs typeface="+mn-cs"/>
              </a:rPr>
              <a:t>:</a:t>
            </a:r>
            <a:r>
              <a:rPr lang="ru-RU" sz="1500" dirty="0">
                <a:latin typeface="Calibri" panose="020F0502020204030204" pitchFamily="34" charset="0"/>
                <a:cs typeface="+mn-cs"/>
              </a:rPr>
              <a:t> </a:t>
            </a:r>
            <a:r>
              <a:rPr lang="ru-RU" sz="1500" dirty="0" smtClean="0">
                <a:latin typeface="Calibri" panose="020F0502020204030204" pitchFamily="34" charset="0"/>
                <a:cs typeface="+mn-cs"/>
              </a:rPr>
              <a:t>                                                                             </a:t>
            </a:r>
          </a:p>
          <a:p>
            <a:pPr>
              <a:defRPr/>
            </a:pPr>
            <a:r>
              <a:rPr lang="ru-RU" sz="15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ru-RU" sz="15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2013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г. – 36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%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  2014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г. – 42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%</a:t>
            </a:r>
          </a:p>
          <a:p>
            <a:pPr>
              <a:defRPr/>
            </a:pP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 2015 г. – 46%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  2016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г. –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50,8%</a:t>
            </a:r>
            <a:endParaRPr lang="ru-RU" sz="1400" b="1" dirty="0">
              <a:solidFill>
                <a:srgbClr val="96006F"/>
              </a:solidFill>
              <a:latin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  2017 г.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</a:rPr>
              <a:t>–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56%</a:t>
            </a:r>
          </a:p>
          <a:p>
            <a:pPr>
              <a:defRPr/>
            </a:pP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  <a:cs typeface="+mn-cs"/>
              </a:rPr>
              <a:t>        2018 г. </a:t>
            </a:r>
            <a:r>
              <a:rPr lang="ru-RU" sz="1400" b="1" smtClean="0">
                <a:solidFill>
                  <a:srgbClr val="96006F"/>
                </a:solidFill>
                <a:latin typeface="Calibri" panose="020F0502020204030204" pitchFamily="34" charset="0"/>
              </a:rPr>
              <a:t>– 61%</a:t>
            </a:r>
            <a:endParaRPr lang="ru-RU" sz="1400" b="1" dirty="0">
              <a:solidFill>
                <a:srgbClr val="96006F"/>
              </a:solidFill>
              <a:latin typeface="Calibri" panose="020F0502020204030204" pitchFamily="34" charset="0"/>
              <a:cs typeface="+mn-cs"/>
            </a:endParaRPr>
          </a:p>
          <a:p>
            <a:pPr marL="342900" indent="-342900">
              <a:buAutoNum type="arabicPeriod" startAt="3"/>
              <a:defRPr/>
            </a:pPr>
            <a:r>
              <a:rPr lang="ru-RU" sz="1500" dirty="0" smtClean="0">
                <a:latin typeface="Calibri" panose="020F0502020204030204" pitchFamily="34" charset="0"/>
              </a:rPr>
              <a:t>По </a:t>
            </a:r>
            <a:r>
              <a:rPr lang="ru-RU" sz="1500" dirty="0">
                <a:latin typeface="Calibri" panose="020F0502020204030204" pitchFamily="34" charset="0"/>
              </a:rPr>
              <a:t>результатам проверок было проведено </a:t>
            </a:r>
            <a:r>
              <a:rPr lang="ru-RU" sz="1500" b="1" dirty="0">
                <a:latin typeface="Calibri" panose="020F0502020204030204" pitchFamily="34" charset="0"/>
              </a:rPr>
              <a:t>доначисление</a:t>
            </a:r>
            <a:r>
              <a:rPr lang="ru-RU" sz="1500" dirty="0">
                <a:latin typeface="Calibri" panose="020F0502020204030204" pitchFamily="34" charset="0"/>
              </a:rPr>
              <a:t> </a:t>
            </a:r>
            <a:r>
              <a:rPr lang="ru-RU" sz="1500" dirty="0" smtClean="0">
                <a:latin typeface="Calibri" panose="020F0502020204030204" pitchFamily="34" charset="0"/>
              </a:rPr>
              <a:t>налогов</a:t>
            </a:r>
            <a:r>
              <a:rPr lang="en-US" sz="1500" dirty="0" smtClean="0">
                <a:latin typeface="Calibri" panose="020F0502020204030204" pitchFamily="34" charset="0"/>
              </a:rPr>
              <a:t>:</a:t>
            </a:r>
            <a:endParaRPr lang="ru-RU" sz="15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         2013 год - 1,8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</a:rPr>
              <a:t>млн.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         2014 год - 2,97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</a:rPr>
              <a:t>млн.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         2015 год - 7,3 млн. 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         2016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</a:rPr>
              <a:t>год - 9 млн. 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         2017 год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</a:rPr>
              <a:t>-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9,2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</a:rPr>
              <a:t>млн. 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         2018 год </a:t>
            </a:r>
            <a:r>
              <a:rPr lang="ru-RU" sz="1400" b="1" dirty="0">
                <a:solidFill>
                  <a:srgbClr val="96006F"/>
                </a:solidFill>
                <a:latin typeface="Calibri" panose="020F0502020204030204" pitchFamily="34" charset="0"/>
              </a:rPr>
              <a:t>-</a:t>
            </a:r>
            <a:r>
              <a:rPr lang="ru-RU" sz="1400" b="1" dirty="0" smtClean="0">
                <a:solidFill>
                  <a:srgbClr val="96006F"/>
                </a:solidFill>
                <a:latin typeface="Calibri" panose="020F0502020204030204" pitchFamily="34" charset="0"/>
              </a:rPr>
              <a:t> 10 млн. рублей </a:t>
            </a:r>
            <a:endParaRPr lang="ru-RU" sz="1400" b="1" dirty="0">
              <a:solidFill>
                <a:srgbClr val="96006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ru-RU" sz="1600" b="1" dirty="0">
              <a:solidFill>
                <a:srgbClr val="96006F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82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541" y="195546"/>
            <a:ext cx="6780538" cy="495770"/>
          </a:xfrm>
        </p:spPr>
        <p:txBody>
          <a:bodyPr/>
          <a:lstStyle/>
          <a:p>
            <a:r>
              <a:rPr lang="ru-RU" sz="1800" dirty="0" smtClean="0"/>
              <a:t>Итоги реализации проекта</a:t>
            </a:r>
            <a:endParaRPr lang="ru-RU" sz="1800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09263" y="4628026"/>
            <a:ext cx="754911" cy="43205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5390" y="4657509"/>
            <a:ext cx="222756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Степень зарастания полей по муниципальным образованиям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19790" y="4650395"/>
            <a:ext cx="222756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Вовлеченные в оборот земли сельхозназначения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16356" y="858092"/>
            <a:ext cx="4447307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Земли сельхозназначения, поставленные на кадастровый учет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3609" y="880483"/>
            <a:ext cx="31559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Хозяйствующие субъекты, виды угодий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8" y="1162512"/>
            <a:ext cx="3077261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69" y="2778395"/>
            <a:ext cx="3083294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63" y="2698417"/>
            <a:ext cx="307125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56" y="1142093"/>
            <a:ext cx="3083294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0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541" y="195546"/>
            <a:ext cx="6780538" cy="495770"/>
          </a:xfrm>
        </p:spPr>
        <p:txBody>
          <a:bodyPr/>
          <a:lstStyle/>
          <a:p>
            <a:r>
              <a:rPr lang="ru-RU" sz="1800" dirty="0" smtClean="0"/>
              <a:t>Итоги реализации проекта</a:t>
            </a:r>
            <a:endParaRPr lang="ru-RU" sz="1800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09263" y="4628026"/>
            <a:ext cx="754911" cy="43205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6650C9D-DDB8-4B6A-9E48-D83E2F61B31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500" y="4702536"/>
            <a:ext cx="3775263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Карта проверок земель сельскохозяйственного назначения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19790" y="4650395"/>
            <a:ext cx="222756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Распространение борщевика Сосновского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16356" y="858092"/>
            <a:ext cx="4447307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Производственные площадки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5087" y="849896"/>
            <a:ext cx="31559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kern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ru-RU" dirty="0"/>
              <a:t>Распределение земель по собственникам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28" y="1119702"/>
            <a:ext cx="3060022" cy="191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06" y="2698417"/>
            <a:ext cx="3134547" cy="195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13" y="2698417"/>
            <a:ext cx="31104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1" y="1119702"/>
            <a:ext cx="3094696" cy="193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0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tion_Honda_ENG1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C0000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prezentation_Honda_ENG1</Template>
  <TotalTime>12224</TotalTime>
  <Words>521</Words>
  <Application>Microsoft Office PowerPoint</Application>
  <PresentationFormat>Экран (16:9)</PresentationFormat>
  <Paragraphs>98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prezentation_Honda_ENG1</vt:lpstr>
      <vt:lpstr>Мониторинг земель сельскохозяйственного назначения в Калужской области</vt:lpstr>
      <vt:lpstr>ИСТОРИЯ ВОЗНИКНОВЕНИЯ ПРОЕКТА</vt:lpstr>
      <vt:lpstr>ИСТОРИЯ ВОЗНИКНОВЕНИЯ ПРОЕКТА</vt:lpstr>
      <vt:lpstr>Итоги реализации проекта</vt:lpstr>
      <vt:lpstr>ОБЩАЯ ИНФОРМАЦИЯ О ПРОЕКТЕ</vt:lpstr>
      <vt:lpstr>ОБЩАЯ ИНФОРМАЦИЯ О ПРОЕКТЕ</vt:lpstr>
      <vt:lpstr>Итоги реализации проекта</vt:lpstr>
      <vt:lpstr>Итоги реализации проекта</vt:lpstr>
      <vt:lpstr>Итоги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Алдошин Сергей Сергеевич</cp:lastModifiedBy>
  <cp:revision>1449</cp:revision>
  <cp:lastPrinted>2014-03-31T13:25:17Z</cp:lastPrinted>
  <dcterms:created xsi:type="dcterms:W3CDTF">2011-10-11T11:07:04Z</dcterms:created>
  <dcterms:modified xsi:type="dcterms:W3CDTF">2019-09-06T08:34:56Z</dcterms:modified>
</cp:coreProperties>
</file>