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6" r:id="rId2"/>
    <p:sldId id="296" r:id="rId3"/>
    <p:sldId id="338" r:id="rId4"/>
    <p:sldId id="340" r:id="rId5"/>
    <p:sldId id="341" r:id="rId6"/>
    <p:sldId id="342" r:id="rId7"/>
    <p:sldId id="339" r:id="rId8"/>
    <p:sldId id="336" r:id="rId9"/>
    <p:sldId id="337" r:id="rId10"/>
    <p:sldId id="343" r:id="rId11"/>
    <p:sldId id="297" r:id="rId12"/>
  </p:sldIdLst>
  <p:sldSz cx="9144000" cy="5143500" type="screen16x9"/>
  <p:notesSz cx="6769100" cy="9906000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D542"/>
    <a:srgbClr val="1FA3E2"/>
    <a:srgbClr val="00B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1886" autoAdjust="0"/>
  </p:normalViewPr>
  <p:slideViewPr>
    <p:cSldViewPr snapToGrid="0" snapToObjects="1">
      <p:cViewPr varScale="1">
        <p:scale>
          <a:sx n="126" d="100"/>
          <a:sy n="126" d="100"/>
        </p:scale>
        <p:origin x="-102" y="-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18757229366922"/>
          <c:y val="4.7745492195423518E-2"/>
          <c:w val="0.84217822278265386"/>
          <c:h val="0.545582917055549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г.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Оплата и перерасчёт</c:v>
                </c:pt>
                <c:pt idx="1">
                  <c:v>Кровли и крыши</c:v>
                </c:pt>
                <c:pt idx="2">
                  <c:v>Санитарное состояние</c:v>
                </c:pt>
                <c:pt idx="3">
                  <c:v>Водоснабжение</c:v>
                </c:pt>
                <c:pt idx="4">
                  <c:v>Электроснабжение</c:v>
                </c:pt>
                <c:pt idx="5">
                  <c:v>Теплоснабжение и ГВС</c:v>
                </c:pt>
                <c:pt idx="6">
                  <c:v>Инженерные сети</c:v>
                </c:pt>
                <c:pt idx="7">
                  <c:v>Подвалы</c:v>
                </c:pt>
                <c:pt idx="8">
                  <c:v>Места общего польз.</c:v>
                </c:pt>
                <c:pt idx="9">
                  <c:v>Внутриквартирное об.</c:v>
                </c:pt>
                <c:pt idx="10">
                  <c:v>Фасады и стены</c:v>
                </c:pt>
                <c:pt idx="11">
                  <c:v>Газоснабжение</c:v>
                </c:pt>
                <c:pt idx="12">
                  <c:v>Способы управления</c:v>
                </c:pt>
                <c:pt idx="13">
                  <c:v>Раскр. инф-ции и пр.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2188</c:v>
                </c:pt>
                <c:pt idx="1">
                  <c:v>1809</c:v>
                </c:pt>
                <c:pt idx="2">
                  <c:v>2266</c:v>
                </c:pt>
                <c:pt idx="3">
                  <c:v>3033</c:v>
                </c:pt>
                <c:pt idx="4">
                  <c:v>2420</c:v>
                </c:pt>
                <c:pt idx="5">
                  <c:v>7963</c:v>
                </c:pt>
                <c:pt idx="6">
                  <c:v>1598</c:v>
                </c:pt>
                <c:pt idx="7">
                  <c:v>1323</c:v>
                </c:pt>
                <c:pt idx="8">
                  <c:v>745</c:v>
                </c:pt>
                <c:pt idx="9">
                  <c:v>406</c:v>
                </c:pt>
                <c:pt idx="10">
                  <c:v>448</c:v>
                </c:pt>
                <c:pt idx="11">
                  <c:v>168</c:v>
                </c:pt>
                <c:pt idx="12">
                  <c:v>2</c:v>
                </c:pt>
                <c:pt idx="13">
                  <c:v>8025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г.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Оплата и перерасчёт</c:v>
                </c:pt>
                <c:pt idx="1">
                  <c:v>Кровли и крыши</c:v>
                </c:pt>
                <c:pt idx="2">
                  <c:v>Санитарное состояние</c:v>
                </c:pt>
                <c:pt idx="3">
                  <c:v>Водоснабжение</c:v>
                </c:pt>
                <c:pt idx="4">
                  <c:v>Электроснабжение</c:v>
                </c:pt>
                <c:pt idx="5">
                  <c:v>Теплоснабжение и ГВС</c:v>
                </c:pt>
                <c:pt idx="6">
                  <c:v>Инженерные сети</c:v>
                </c:pt>
                <c:pt idx="7">
                  <c:v>Подвалы</c:v>
                </c:pt>
                <c:pt idx="8">
                  <c:v>Места общего польз.</c:v>
                </c:pt>
                <c:pt idx="9">
                  <c:v>Внутриквартирное об.</c:v>
                </c:pt>
                <c:pt idx="10">
                  <c:v>Фасады и стены</c:v>
                </c:pt>
                <c:pt idx="11">
                  <c:v>Газоснабжение</c:v>
                </c:pt>
                <c:pt idx="12">
                  <c:v>Способы управления</c:v>
                </c:pt>
                <c:pt idx="13">
                  <c:v>Раскр. инф-ции и пр.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994</c:v>
                </c:pt>
                <c:pt idx="1">
                  <c:v>3006</c:v>
                </c:pt>
                <c:pt idx="2">
                  <c:v>2490</c:v>
                </c:pt>
                <c:pt idx="3">
                  <c:v>3798</c:v>
                </c:pt>
                <c:pt idx="4">
                  <c:v>2748</c:v>
                </c:pt>
                <c:pt idx="5">
                  <c:v>7662</c:v>
                </c:pt>
                <c:pt idx="6">
                  <c:v>1594</c:v>
                </c:pt>
                <c:pt idx="7">
                  <c:v>1288</c:v>
                </c:pt>
                <c:pt idx="8">
                  <c:v>704</c:v>
                </c:pt>
                <c:pt idx="9">
                  <c:v>431</c:v>
                </c:pt>
                <c:pt idx="10">
                  <c:v>376</c:v>
                </c:pt>
                <c:pt idx="11">
                  <c:v>189</c:v>
                </c:pt>
                <c:pt idx="12">
                  <c:v>1</c:v>
                </c:pt>
                <c:pt idx="13">
                  <c:v>13255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 полугодие 2019 г.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Оплата и перерасчёт</c:v>
                </c:pt>
                <c:pt idx="1">
                  <c:v>Кровли и крыши</c:v>
                </c:pt>
                <c:pt idx="2">
                  <c:v>Санитарное состояние</c:v>
                </c:pt>
                <c:pt idx="3">
                  <c:v>Водоснабжение</c:v>
                </c:pt>
                <c:pt idx="4">
                  <c:v>Электроснабжение</c:v>
                </c:pt>
                <c:pt idx="5">
                  <c:v>Теплоснабжение и ГВС</c:v>
                </c:pt>
                <c:pt idx="6">
                  <c:v>Инженерные сети</c:v>
                </c:pt>
                <c:pt idx="7">
                  <c:v>Подвалы</c:v>
                </c:pt>
                <c:pt idx="8">
                  <c:v>Места общего польз.</c:v>
                </c:pt>
                <c:pt idx="9">
                  <c:v>Внутриквартирное об.</c:v>
                </c:pt>
                <c:pt idx="10">
                  <c:v>Фасады и стены</c:v>
                </c:pt>
                <c:pt idx="11">
                  <c:v>Газоснабжение</c:v>
                </c:pt>
                <c:pt idx="12">
                  <c:v>Способы управления</c:v>
                </c:pt>
                <c:pt idx="13">
                  <c:v>Раскр. инф-ции и пр.</c:v>
                </c:pt>
              </c:strCache>
            </c:strRef>
          </c:cat>
          <c:val>
            <c:numRef>
              <c:f>Лист1!$D$2:$D$15</c:f>
              <c:numCache>
                <c:formatCode>General</c:formatCode>
                <c:ptCount val="14"/>
                <c:pt idx="0">
                  <c:v>11152</c:v>
                </c:pt>
                <c:pt idx="1">
                  <c:v>4013</c:v>
                </c:pt>
                <c:pt idx="2">
                  <c:v>2405</c:v>
                </c:pt>
                <c:pt idx="3">
                  <c:v>2122</c:v>
                </c:pt>
                <c:pt idx="4">
                  <c:v>1824</c:v>
                </c:pt>
                <c:pt idx="5">
                  <c:v>1742</c:v>
                </c:pt>
                <c:pt idx="6">
                  <c:v>671</c:v>
                </c:pt>
                <c:pt idx="7">
                  <c:v>539</c:v>
                </c:pt>
                <c:pt idx="8">
                  <c:v>319</c:v>
                </c:pt>
                <c:pt idx="9">
                  <c:v>233</c:v>
                </c:pt>
                <c:pt idx="10">
                  <c:v>132</c:v>
                </c:pt>
                <c:pt idx="11">
                  <c:v>113</c:v>
                </c:pt>
                <c:pt idx="12">
                  <c:v>1</c:v>
                </c:pt>
                <c:pt idx="13">
                  <c:v>7392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068992"/>
        <c:axId val="80537280"/>
      </c:barChart>
      <c:catAx>
        <c:axId val="82068992"/>
        <c:scaling>
          <c:orientation val="minMax"/>
        </c:scaling>
        <c:delete val="0"/>
        <c:axPos val="b"/>
        <c:majorTickMark val="none"/>
        <c:minorTickMark val="out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80537280"/>
        <c:crosses val="autoZero"/>
        <c:auto val="1"/>
        <c:lblAlgn val="ctr"/>
        <c:lblOffset val="100"/>
        <c:noMultiLvlLbl val="0"/>
      </c:catAx>
      <c:valAx>
        <c:axId val="80537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068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69724872723645"/>
          <c:y val="0.12563780853355158"/>
          <c:w val="0.24817980762915584"/>
          <c:h val="0.240181180023137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поступивших обращений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15461</c:v>
                </c:pt>
                <c:pt idx="1">
                  <c:v>23459</c:v>
                </c:pt>
                <c:pt idx="2">
                  <c:v>32206</c:v>
                </c:pt>
                <c:pt idx="3">
                  <c:v>38536</c:v>
                </c:pt>
                <c:pt idx="4">
                  <c:v>32682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исполненых обращений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5565</c:v>
                </c:pt>
                <c:pt idx="1">
                  <c:v>12198</c:v>
                </c:pt>
                <c:pt idx="2">
                  <c:v>17391</c:v>
                </c:pt>
                <c:pt idx="3">
                  <c:v>21965</c:v>
                </c:pt>
                <c:pt idx="4">
                  <c:v>27452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308800"/>
        <c:axId val="39399360"/>
      </c:barChart>
      <c:catAx>
        <c:axId val="9530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399360"/>
        <c:crosses val="autoZero"/>
        <c:auto val="1"/>
        <c:lblAlgn val="ctr"/>
        <c:lblOffset val="100"/>
        <c:noMultiLvlLbl val="0"/>
      </c:catAx>
      <c:valAx>
        <c:axId val="39399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3088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97A540-A37F-4F6B-97ED-3D94120A7E2E}" type="datetimeFigureOut">
              <a:rPr lang="ru-RU"/>
              <a:pPr>
                <a:defRPr/>
              </a:pPr>
              <a:t>27.08.2019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29C644-6BB3-4225-8335-EE8FA15DED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106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550" y="742950"/>
            <a:ext cx="6604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Главная Слайд 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9C644-6BB3-4225-8335-EE8FA15DED02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694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742950"/>
            <a:ext cx="6604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Слайд 2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9F9D02-D4DD-48C1-8846-CA3401740F47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742950"/>
            <a:ext cx="6604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Конец Слайд 9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34A94B-7B9C-4AEC-8155-E07F2B4C53ED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742950"/>
            <a:ext cx="6604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Слайд 2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9F9D02-D4DD-48C1-8846-CA3401740F47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742950"/>
            <a:ext cx="6604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Слайд 2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9F9D02-D4DD-48C1-8846-CA3401740F47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742950"/>
            <a:ext cx="6604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Слайд 2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9F9D02-D4DD-48C1-8846-CA3401740F47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742950"/>
            <a:ext cx="6604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Слайд 2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9F9D02-D4DD-48C1-8846-CA3401740F47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742950"/>
            <a:ext cx="6604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Слайд 2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9F9D02-D4DD-48C1-8846-CA3401740F47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742950"/>
            <a:ext cx="6604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Слайд 2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9F9D02-D4DD-48C1-8846-CA3401740F47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742950"/>
            <a:ext cx="6604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Слайд 2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9F9D02-D4DD-48C1-8846-CA3401740F47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742950"/>
            <a:ext cx="6604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Слайд 2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9F9D02-D4DD-48C1-8846-CA3401740F47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2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8359-9791-41D1-963E-ED4E3E91A49F}" type="datetimeFigureOut">
              <a:rPr lang="ru-RU"/>
              <a:pPr>
                <a:defRPr/>
              </a:pPr>
              <a:t>27.08.2019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DEF4A-9D44-4959-B618-6C60DB8396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71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9DA02-8B0A-4FB3-A4C3-A0B217CE286B}" type="datetimeFigureOut">
              <a:rPr lang="ru-RU"/>
              <a:pPr>
                <a:defRPr/>
              </a:pPr>
              <a:t>27.08.2019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51515-E2E9-4870-8972-F6DD04D559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39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1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05980"/>
            <a:ext cx="6019801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AF24A-E7F7-49D0-A6E1-CA404B248093}" type="datetimeFigureOut">
              <a:rPr lang="ru-RU"/>
              <a:pPr>
                <a:defRPr/>
              </a:pPr>
              <a:t>27.08.2019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B6A95-C52D-4C2A-A0B9-949699FB12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53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10FEF-CFEA-44E3-BEBA-BF27A5432B0B}" type="datetimeFigureOut">
              <a:rPr lang="ru-RU"/>
              <a:pPr>
                <a:defRPr/>
              </a:pPr>
              <a:t>27.08.2019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745F9-DDC2-4E7D-ABF3-CF9FA9EA33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63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F33B7-E49F-412B-AA9A-D24BC107A563}" type="datetimeFigureOut">
              <a:rPr lang="ru-RU"/>
              <a:pPr>
                <a:defRPr/>
              </a:pPr>
              <a:t>27.08.2019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AE5E9-A3D1-48E9-BF8D-8E7B2BF39D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03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3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C2876-4AE6-4E90-9448-911AADDD3748}" type="datetimeFigureOut">
              <a:rPr lang="ru-RU"/>
              <a:pPr>
                <a:defRPr/>
              </a:pPr>
              <a:t>27.08.2019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454FB-747B-42BF-94EE-1C7AF94E3E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90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E20B4-4F4F-4512-8793-E4626B9515E6}" type="datetimeFigureOut">
              <a:rPr lang="ru-RU"/>
              <a:pPr>
                <a:defRPr/>
              </a:pPr>
              <a:t>27.08.2019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1CDDF-41C1-49E3-B300-9A8F0F0984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21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95F1A-ED7D-48B7-BA74-4BD9B39A2842}" type="datetimeFigureOut">
              <a:rPr lang="ru-RU"/>
              <a:pPr>
                <a:defRPr/>
              </a:pPr>
              <a:t>27.08.2019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1FD7D-020F-4187-8076-C911035BD2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04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7A4C5-2CE0-46EC-9236-2BA883EF9DB3}" type="datetimeFigureOut">
              <a:rPr lang="ru-RU"/>
              <a:pPr>
                <a:defRPr/>
              </a:pPr>
              <a:t>27.08.2019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02E95-B051-4CA6-9A4C-C3372952BE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25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04789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3C069-570D-498A-9825-EAADC0FB436E}" type="datetimeFigureOut">
              <a:rPr lang="ru-RU"/>
              <a:pPr>
                <a:defRPr/>
              </a:pPr>
              <a:t>27.08.2019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48535-9260-4450-B4E1-83FEAC2AF5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28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0B67-B796-48FB-8C85-CCA1AF91864E}" type="datetimeFigureOut">
              <a:rPr lang="ru-RU"/>
              <a:pPr>
                <a:defRPr/>
              </a:pPr>
              <a:t>27.08.2019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5C814-1AAD-467E-9CEE-94F8FE947E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6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36CD65-C6E0-4140-82BD-99FCE4F8FD77}" type="datetimeFigureOut">
              <a:rPr lang="ru-RU"/>
              <a:pPr>
                <a:defRPr/>
              </a:pPr>
              <a:t>27.08.2019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476726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272C89-9C45-4210-9246-F25C5AA5EF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963" y="1862020"/>
            <a:ext cx="8542338" cy="30241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Автоматизированная информационная система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государственной </a:t>
            </a:r>
            <a:r>
              <a:rPr lang="ru-RU" sz="4000" b="1" dirty="0">
                <a:solidFill>
                  <a:srgbClr val="FF0000"/>
                </a:solidFill>
              </a:rPr>
              <a:t>жилищной инспекции 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Калужской области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4" descr="Уведомление о начале процедуры формирования состава Общественного сове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423" y="516292"/>
            <a:ext cx="1757362" cy="171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520703" y="141289"/>
            <a:ext cx="8100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tx2"/>
                </a:solidFill>
              </a:rPr>
              <a:t>Государственная жилищная инспекция Калужской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8890" y="60325"/>
            <a:ext cx="6796898" cy="5683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Государственная </a:t>
            </a:r>
            <a:r>
              <a:rPr lang="ru-RU" sz="1600" b="1" dirty="0">
                <a:solidFill>
                  <a:schemeClr val="tx2"/>
                </a:solidFill>
              </a:rPr>
              <a:t>жилищная инспекция Калужской области</a:t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Статистика</a:t>
            </a:r>
            <a:endParaRPr lang="ru-RU" sz="1600" dirty="0">
              <a:latin typeface="Arial"/>
              <a:cs typeface="Arial"/>
            </a:endParaRPr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3" b="81114"/>
          <a:stretch>
            <a:fillRect/>
          </a:stretch>
        </p:blipFill>
        <p:spPr bwMode="auto">
          <a:xfrm>
            <a:off x="0" y="661989"/>
            <a:ext cx="91440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Раздвигая рёбра лёгкими - Мой результат игры &quot;Где Вам жить в России. - Калужская область : Некоммерческая Исследовательская 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55" y="60325"/>
            <a:ext cx="7588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141289" y="788988"/>
            <a:ext cx="886142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219155" y="937071"/>
            <a:ext cx="871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результате внедрения АИС ГЖИ в феврале 2016 года, увеличилось количество обращений которое способен обработать </a:t>
            </a:r>
            <a:r>
              <a:rPr lang="en-US" dirty="0" smtClean="0"/>
              <a:t>Call-</a:t>
            </a:r>
            <a:r>
              <a:rPr lang="ru-RU" dirty="0" smtClean="0"/>
              <a:t>центр, а так же процент их исполнения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97288141"/>
              </p:ext>
            </p:extLst>
          </p:nvPr>
        </p:nvGraphicFramePr>
        <p:xfrm>
          <a:off x="531467" y="1979940"/>
          <a:ext cx="8174226" cy="2623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763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4"/>
          <p:cNvSpPr>
            <a:spLocks noChangeArrowheads="1"/>
          </p:cNvSpPr>
          <p:nvPr/>
        </p:nvSpPr>
        <p:spPr bwMode="auto">
          <a:xfrm>
            <a:off x="536577" y="1820864"/>
            <a:ext cx="80708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i="1" dirty="0">
                <a:solidFill>
                  <a:schemeClr val="tx2"/>
                </a:solidFill>
              </a:rPr>
              <a:t>СПАСИБО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i="1" dirty="0">
                <a:solidFill>
                  <a:schemeClr val="tx2"/>
                </a:solidFill>
              </a:rPr>
              <a:t>ЗА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i="1" dirty="0">
                <a:solidFill>
                  <a:schemeClr val="tx2"/>
                </a:solidFill>
              </a:rPr>
              <a:t>ВНИМАНИЕ !</a:t>
            </a:r>
          </a:p>
        </p:txBody>
      </p:sp>
      <p:pic>
        <p:nvPicPr>
          <p:cNvPr id="1024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3" b="81114"/>
          <a:stretch>
            <a:fillRect/>
          </a:stretch>
        </p:blipFill>
        <p:spPr bwMode="auto">
          <a:xfrm>
            <a:off x="0" y="661989"/>
            <a:ext cx="91440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Раздвигая рёбра лёгкими - Мой результат игры &quot;Где Вам жить в России. - Калужская область : Некоммерческая Исследовательская 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6" y="57708"/>
            <a:ext cx="7588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1258889" y="60325"/>
            <a:ext cx="7878763" cy="5683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Государственная </a:t>
            </a:r>
            <a:r>
              <a:rPr lang="ru-RU" sz="1600" b="1" dirty="0">
                <a:solidFill>
                  <a:schemeClr val="tx2"/>
                </a:solidFill>
              </a:rPr>
              <a:t>жилищная инспекция Калужской области</a:t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Информация о работе </a:t>
            </a:r>
            <a:r>
              <a:rPr lang="en-US" sz="1600" b="1" dirty="0" smtClean="0">
                <a:solidFill>
                  <a:srgbClr val="FF0000"/>
                </a:solidFill>
              </a:rPr>
              <a:t>CALL-</a:t>
            </a:r>
            <a:r>
              <a:rPr lang="ru-RU" sz="1600" b="1" dirty="0" smtClean="0">
                <a:solidFill>
                  <a:srgbClr val="FF0000"/>
                </a:solidFill>
              </a:rPr>
              <a:t>центра</a:t>
            </a:r>
            <a:endParaRPr lang="ru-RU"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38" y="1988820"/>
            <a:ext cx="4123248" cy="2667983"/>
          </a:xfrm>
          <a:prstGeom prst="rect">
            <a:avLst/>
          </a:prstGeom>
          <a:ln>
            <a:solidFill>
              <a:schemeClr val="tx1">
                <a:alpha val="99000"/>
              </a:schemeClr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8890" y="60325"/>
            <a:ext cx="6796898" cy="5683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Государственная </a:t>
            </a:r>
            <a:r>
              <a:rPr lang="ru-RU" sz="1600" b="1" dirty="0">
                <a:solidFill>
                  <a:schemeClr val="tx2"/>
                </a:solidFill>
              </a:rPr>
              <a:t>жилищная инспекция Калужской области</a:t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Рабочая смена ОДС</a:t>
            </a:r>
            <a:endParaRPr lang="ru-RU" sz="1600" dirty="0">
              <a:latin typeface="Arial"/>
              <a:cs typeface="Arial"/>
            </a:endParaRPr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3" b="81114"/>
          <a:stretch>
            <a:fillRect/>
          </a:stretch>
        </p:blipFill>
        <p:spPr bwMode="auto">
          <a:xfrm>
            <a:off x="0" y="661989"/>
            <a:ext cx="91440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Раздвигая рёбра лёгкими - Мой результат игры &quot;Где Вам жить в России. - Калужская область : Некоммерческая Исследовательская 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55" y="60325"/>
            <a:ext cx="7588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141289" y="788988"/>
            <a:ext cx="886142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76" y="1988820"/>
            <a:ext cx="4005886" cy="2667983"/>
          </a:xfrm>
          <a:prstGeom prst="rect">
            <a:avLst/>
          </a:prstGeom>
          <a:ln>
            <a:solidFill>
              <a:schemeClr val="tx1">
                <a:alpha val="99000"/>
              </a:schemeClr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9838" y="884172"/>
            <a:ext cx="86074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Рабочая смена состоит из 4 сотрудников, два оператора которые осуществляют приём, регистрацию обращений, а так же передачу непосредственным исполнителям и два старших смены осуществляющих контроль исполнения и обратную связь с обратившемся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8890" y="60325"/>
            <a:ext cx="6796898" cy="5683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Государственная </a:t>
            </a:r>
            <a:r>
              <a:rPr lang="ru-RU" sz="1600" b="1" dirty="0">
                <a:solidFill>
                  <a:schemeClr val="tx2"/>
                </a:solidFill>
              </a:rPr>
              <a:t>жилищная инспекция Калужской области</a:t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Блок-схема алгоритма работы ОДС</a:t>
            </a:r>
            <a:endParaRPr lang="ru-RU" sz="1600" dirty="0">
              <a:latin typeface="Arial"/>
              <a:cs typeface="Arial"/>
            </a:endParaRPr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3" b="81114"/>
          <a:stretch>
            <a:fillRect/>
          </a:stretch>
        </p:blipFill>
        <p:spPr bwMode="auto">
          <a:xfrm>
            <a:off x="0" y="661989"/>
            <a:ext cx="91440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Раздвигая рёбра лёгкими - Мой результат игры &quot;Где Вам жить в России. - Калужская область : Некоммерческая Исследовательская 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55" y="60325"/>
            <a:ext cx="7588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141289" y="788988"/>
            <a:ext cx="886142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48" y="742886"/>
            <a:ext cx="6280498" cy="424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8890" y="60325"/>
            <a:ext cx="6796898" cy="5683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Государственная </a:t>
            </a:r>
            <a:r>
              <a:rPr lang="ru-RU" sz="1600" b="1" dirty="0">
                <a:solidFill>
                  <a:schemeClr val="tx2"/>
                </a:solidFill>
              </a:rPr>
              <a:t>жилищная инспекция Калужской области</a:t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Регистрация обращения</a:t>
            </a:r>
            <a:endParaRPr lang="ru-RU" sz="1600" dirty="0">
              <a:latin typeface="Arial"/>
              <a:cs typeface="Arial"/>
            </a:endParaRPr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3" b="81114"/>
          <a:stretch>
            <a:fillRect/>
          </a:stretch>
        </p:blipFill>
        <p:spPr bwMode="auto">
          <a:xfrm>
            <a:off x="0" y="661989"/>
            <a:ext cx="91440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Раздвигая рёбра лёгкими - Мой результат игры &quot;Где Вам жить в России. - Калужская область : Некоммерческая Исследовательская 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55" y="60325"/>
            <a:ext cx="7588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141289" y="788988"/>
            <a:ext cx="886142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1" y="869058"/>
            <a:ext cx="3489063" cy="40749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103465" y="1156225"/>
            <a:ext cx="47609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 целью увеличения скорости регистрации обращений для большинства полей предусмотрена функция автозаполнения</a:t>
            </a:r>
          </a:p>
          <a:p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После внесения адреса заявителя автоматически определяется УО обслуживающая дом</a:t>
            </a:r>
          </a:p>
          <a:p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После создания карточки обращения она автоматически отправляется в личный кабинет УО</a:t>
            </a:r>
          </a:p>
          <a:p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УО в свою очередь может оставлять комментарии к обращению и переводить его в статус «Выполненное», что исключает необходимость лишних телефонный звонков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6596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8890" y="60325"/>
            <a:ext cx="6796898" cy="5683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Государственная </a:t>
            </a:r>
            <a:r>
              <a:rPr lang="ru-RU" sz="1600" b="1" dirty="0">
                <a:solidFill>
                  <a:schemeClr val="tx2"/>
                </a:solidFill>
              </a:rPr>
              <a:t>жилищная инспекция Калужской области</a:t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Контроль обращения</a:t>
            </a:r>
            <a:endParaRPr lang="ru-RU" sz="1600" dirty="0">
              <a:latin typeface="Arial"/>
              <a:cs typeface="Arial"/>
            </a:endParaRPr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3" b="81114"/>
          <a:stretch>
            <a:fillRect/>
          </a:stretch>
        </p:blipFill>
        <p:spPr bwMode="auto">
          <a:xfrm>
            <a:off x="0" y="661989"/>
            <a:ext cx="91440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Раздвигая рёбра лёгкими - Мой результат игры &quot;Где Вам жить в России. - Калужская область : Некоммерческая Исследовательская 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55" y="60325"/>
            <a:ext cx="7588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141289" y="788988"/>
            <a:ext cx="886142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" name="TextBox 3"/>
          <p:cNvSpPr txBox="1"/>
          <p:nvPr/>
        </p:nvSpPr>
        <p:spPr>
          <a:xfrm>
            <a:off x="4987634" y="1899495"/>
            <a:ext cx="38767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Ответственный оператор в течение рабочего дня проверяет наличие обращений со статусом «Просроченные» и «Выполненные»</a:t>
            </a:r>
          </a:p>
          <a:p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Осуществляется контрольный звонок заявителю с целью уточнения исполнения обращения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2" y="1345152"/>
            <a:ext cx="4442887" cy="29245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52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8890" y="60325"/>
            <a:ext cx="6796898" cy="5683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Государственная </a:t>
            </a:r>
            <a:r>
              <a:rPr lang="ru-RU" sz="1600" b="1" dirty="0">
                <a:solidFill>
                  <a:schemeClr val="tx2"/>
                </a:solidFill>
              </a:rPr>
              <a:t>жилищная инспекция Калужской области</a:t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Закрытие обращения</a:t>
            </a:r>
            <a:endParaRPr lang="ru-RU" sz="1600" dirty="0">
              <a:latin typeface="Arial"/>
              <a:cs typeface="Arial"/>
            </a:endParaRPr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3" b="81114"/>
          <a:stretch>
            <a:fillRect/>
          </a:stretch>
        </p:blipFill>
        <p:spPr bwMode="auto">
          <a:xfrm>
            <a:off x="0" y="661989"/>
            <a:ext cx="91440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Раздвигая рёбра лёгкими - Мой результат игры &quot;Где Вам жить в России. - Калужская область : Некоммерческая Исследовательская 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55" y="60325"/>
            <a:ext cx="7588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141289" y="788988"/>
            <a:ext cx="886142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4" name="TextBox 3"/>
          <p:cNvSpPr txBox="1"/>
          <p:nvPr/>
        </p:nvSpPr>
        <p:spPr>
          <a:xfrm>
            <a:off x="4912064" y="1065987"/>
            <a:ext cx="414880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Если обращение по истечении контрольного срока не выполнено, то необходима внеплановая проверка для применения штрафных санкций к УО</a:t>
            </a:r>
          </a:p>
          <a:p>
            <a:endParaRPr lang="ru-R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В случае если нет угрозы жизни или здоровью граждан, согласно 294-ФЗ «О защите прав юридических лиц и индивидуальных предпринимателей при осуществлении государственного контроля (надзора) и муниципального контроля» заявителю рекомендуется обратиться письменно для проведения внеплановой проверки специалистами </a:t>
            </a:r>
            <a:r>
              <a:rPr lang="ru-RU" sz="1200" dirty="0" smtClean="0"/>
              <a:t>инспекции</a:t>
            </a:r>
          </a:p>
          <a:p>
            <a:endParaRPr lang="ru-RU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В случае угрозы жизни или здоровью граждан дополнительно в адрес УО направляется требование об устранении нарушения со сроком исполнения 5 </a:t>
            </a:r>
            <a:r>
              <a:rPr lang="ru-RU" sz="1200" dirty="0" smtClean="0"/>
              <a:t>дней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По истечении срока исполнения требования обращение передаётся в </a:t>
            </a:r>
            <a:r>
              <a:rPr lang="ru-RU" sz="1200" dirty="0"/>
              <a:t>отдел инспектирования для проведения внеплановой </a:t>
            </a:r>
            <a:r>
              <a:rPr lang="ru-RU" sz="1200" dirty="0" smtClean="0"/>
              <a:t>проверки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87" y="1352709"/>
            <a:ext cx="2285077" cy="27507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35" y="1342255"/>
            <a:ext cx="2246875" cy="27716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3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8890" y="60325"/>
            <a:ext cx="6796898" cy="5683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Государственная </a:t>
            </a:r>
            <a:r>
              <a:rPr lang="ru-RU" sz="1600" b="1" dirty="0">
                <a:solidFill>
                  <a:schemeClr val="tx2"/>
                </a:solidFill>
              </a:rPr>
              <a:t>жилищная инспекция Калужской области</a:t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Информирование граждан</a:t>
            </a:r>
            <a:endParaRPr lang="ru-RU" sz="1600" dirty="0">
              <a:latin typeface="Arial"/>
              <a:cs typeface="Arial"/>
            </a:endParaRPr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3" b="81114"/>
          <a:stretch>
            <a:fillRect/>
          </a:stretch>
        </p:blipFill>
        <p:spPr bwMode="auto">
          <a:xfrm>
            <a:off x="0" y="661989"/>
            <a:ext cx="91440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Раздвигая рёбра лёгкими - Мой результат игры &quot;Где Вам жить в России. - Калужская область : Некоммерческая Исследовательская 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55" y="60325"/>
            <a:ext cx="7588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141289" y="788988"/>
            <a:ext cx="886142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3" name="TextBox 2"/>
          <p:cNvSpPr txBox="1"/>
          <p:nvPr/>
        </p:nvSpPr>
        <p:spPr>
          <a:xfrm>
            <a:off x="152055" y="921957"/>
            <a:ext cx="8850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Регулярно проводятся мероприятия с целью </a:t>
            </a:r>
            <a:r>
              <a:rPr lang="ru-RU" dirty="0"/>
              <a:t>информирования граждан о существовании </a:t>
            </a:r>
            <a:r>
              <a:rPr lang="en-US" dirty="0"/>
              <a:t>Call-</a:t>
            </a:r>
            <a:r>
              <a:rPr lang="ru-RU" dirty="0"/>
              <a:t>центра государственной жилищной инспекции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35" y="1909263"/>
            <a:ext cx="2610273" cy="28441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9450" y="1632813"/>
            <a:ext cx="2692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Листовки на информационных стендах МКД</a:t>
            </a:r>
            <a:endParaRPr lang="ru-RU" sz="1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02" y="1894148"/>
            <a:ext cx="1413636" cy="30124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474115" y="1634567"/>
            <a:ext cx="2692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СМИ</a:t>
            </a:r>
            <a:endParaRPr lang="ru-RU" sz="1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80" y="1894148"/>
            <a:ext cx="2643547" cy="29428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241964" y="1625255"/>
            <a:ext cx="3514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Квитанции на оплату жилищно-коммунальных услуг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259286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13025" y="60325"/>
            <a:ext cx="7878763" cy="5683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Государственная </a:t>
            </a:r>
            <a:r>
              <a:rPr lang="ru-RU" sz="1600" b="1" dirty="0">
                <a:solidFill>
                  <a:schemeClr val="tx2"/>
                </a:solidFill>
              </a:rPr>
              <a:t>жилищная инспекция Калужской области</a:t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Количество </a:t>
            </a:r>
            <a:r>
              <a:rPr lang="ru-RU" sz="1600" b="1" dirty="0">
                <a:solidFill>
                  <a:srgbClr val="FF0000"/>
                </a:solidFill>
              </a:rPr>
              <a:t>обращений </a:t>
            </a:r>
            <a:r>
              <a:rPr lang="ru-RU" sz="1600" b="1" dirty="0" smtClean="0">
                <a:solidFill>
                  <a:srgbClr val="FF0000"/>
                </a:solidFill>
              </a:rPr>
              <a:t>в </a:t>
            </a:r>
            <a:r>
              <a:rPr lang="en-US" sz="1600" b="1" dirty="0" smtClean="0">
                <a:solidFill>
                  <a:srgbClr val="FF0000"/>
                </a:solidFill>
              </a:rPr>
              <a:t>CALL-</a:t>
            </a:r>
            <a:r>
              <a:rPr lang="ru-RU" sz="1600" b="1" dirty="0" smtClean="0">
                <a:solidFill>
                  <a:srgbClr val="FF0000"/>
                </a:solidFill>
              </a:rPr>
              <a:t>центр за 2018 год и 1 полугодие 2019 года</a:t>
            </a:r>
            <a:endParaRPr lang="ru-RU" sz="1600" dirty="0">
              <a:latin typeface="Arial"/>
              <a:cs typeface="Arial"/>
            </a:endParaRPr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3" b="81114"/>
          <a:stretch>
            <a:fillRect/>
          </a:stretch>
        </p:blipFill>
        <p:spPr bwMode="auto">
          <a:xfrm>
            <a:off x="0" y="661989"/>
            <a:ext cx="91440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Раздвигая рёбра лёгкими - Мой результат игры &quot;Где Вам жить в России. - Калужская область : Некоммерческая Исследовательская 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2" y="60325"/>
            <a:ext cx="7588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141289" y="788988"/>
            <a:ext cx="886142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54366248"/>
              </p:ext>
            </p:extLst>
          </p:nvPr>
        </p:nvGraphicFramePr>
        <p:xfrm>
          <a:off x="141289" y="1114634"/>
          <a:ext cx="8861426" cy="3926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627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07969" y="60325"/>
            <a:ext cx="7878763" cy="5683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Государственная </a:t>
            </a:r>
            <a:r>
              <a:rPr lang="ru-RU" sz="1600" b="1" dirty="0">
                <a:solidFill>
                  <a:schemeClr val="tx2"/>
                </a:solidFill>
              </a:rPr>
              <a:t>жилищная инспекция Калужской области</a:t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ru-RU" sz="1600" b="1" dirty="0" smtClean="0">
                <a:solidFill>
                  <a:schemeClr val="tx2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Количество обращений в </a:t>
            </a:r>
            <a:r>
              <a:rPr lang="en-US" sz="1600" b="1" dirty="0">
                <a:solidFill>
                  <a:srgbClr val="FF0000"/>
                </a:solidFill>
              </a:rPr>
              <a:t>CALL-</a:t>
            </a:r>
            <a:r>
              <a:rPr lang="ru-RU" sz="1600" b="1" dirty="0">
                <a:solidFill>
                  <a:srgbClr val="FF0000"/>
                </a:solidFill>
              </a:rPr>
              <a:t>центр за 2018 год и 1 полугодие 2019 года</a:t>
            </a:r>
            <a:endParaRPr lang="ru-RU" sz="1600" dirty="0">
              <a:latin typeface="Arial"/>
              <a:cs typeface="Arial"/>
            </a:endParaRPr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3" b="81114"/>
          <a:stretch>
            <a:fillRect/>
          </a:stretch>
        </p:blipFill>
        <p:spPr bwMode="auto">
          <a:xfrm>
            <a:off x="0" y="661989"/>
            <a:ext cx="91440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Раздвигая рёбра лёгкими - Мой результат игры &quot;Где Вам жить в России. - Калужская область : Некоммерческая Исследовательская 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2" y="60325"/>
            <a:ext cx="7588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141289" y="788988"/>
            <a:ext cx="886142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88" y="806470"/>
            <a:ext cx="5834024" cy="418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8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5503</TotalTime>
  <Words>359</Words>
  <Application>Microsoft Office PowerPoint</Application>
  <PresentationFormat>Экран (16:9)</PresentationFormat>
  <Paragraphs>141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Автоматизированная информационная система государственной жилищной инспекции  Калужской области</vt:lpstr>
      <vt:lpstr>Государственная жилищная инспекция Калужской области Рабочая смена ОДС</vt:lpstr>
      <vt:lpstr>Государственная жилищная инспекция Калужской области Блок-схема алгоритма работы ОДС</vt:lpstr>
      <vt:lpstr>Государственная жилищная инспекция Калужской области Регистрация обращения</vt:lpstr>
      <vt:lpstr>Государственная жилищная инспекция Калужской области Контроль обращения</vt:lpstr>
      <vt:lpstr>Государственная жилищная инспекция Калужской области Закрытие обращения</vt:lpstr>
      <vt:lpstr>Государственная жилищная инспекция Калужской области Информирование граждан</vt:lpstr>
      <vt:lpstr>Государственная жилищная инспекция Калужской области Количество обращений в CALL-центр за 2018 год и 1 полугодие 2019 года</vt:lpstr>
      <vt:lpstr>Государственная жилищная инспекция Калужской области  Количество обращений в CALL-центр за 2018 год и 1 полугодие 2019 года</vt:lpstr>
      <vt:lpstr>Государственная жилищная инспекция Калужской области Статистика</vt:lpstr>
      <vt:lpstr>Государственная жилищная инспекция Калужской области Информация о работе CALL-центра</vt:lpstr>
    </vt:vector>
  </TitlesOfParts>
  <Company>ievsina@gmail.com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Inna Evsina</dc:creator>
  <cp:lastModifiedBy>Илюшин Дмитрий Андреевич</cp:lastModifiedBy>
  <cp:revision>397</cp:revision>
  <cp:lastPrinted>2014-12-04T08:44:04Z</cp:lastPrinted>
  <dcterms:created xsi:type="dcterms:W3CDTF">2014-09-10T12:58:14Z</dcterms:created>
  <dcterms:modified xsi:type="dcterms:W3CDTF">2019-08-27T11:55:24Z</dcterms:modified>
</cp:coreProperties>
</file>