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93" r:id="rId2"/>
    <p:sldId id="261" r:id="rId3"/>
    <p:sldId id="294" r:id="rId4"/>
    <p:sldId id="295" r:id="rId5"/>
    <p:sldId id="311" r:id="rId6"/>
    <p:sldId id="305" r:id="rId7"/>
    <p:sldId id="306" r:id="rId8"/>
    <p:sldId id="307" r:id="rId9"/>
    <p:sldId id="300" r:id="rId10"/>
    <p:sldId id="301" r:id="rId11"/>
    <p:sldId id="312" r:id="rId12"/>
    <p:sldId id="303" r:id="rId13"/>
    <p:sldId id="304" r:id="rId14"/>
    <p:sldId id="296" r:id="rId15"/>
    <p:sldId id="297" r:id="rId16"/>
    <p:sldId id="298" r:id="rId17"/>
    <p:sldId id="299" r:id="rId18"/>
    <p:sldId id="308" r:id="rId19"/>
    <p:sldId id="309" r:id="rId20"/>
    <p:sldId id="310" r:id="rId21"/>
    <p:sldId id="31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FC6907-A77E-4563-AA91-FFCEB57CDE13}">
          <p14:sldIdLst>
            <p14:sldId id="293"/>
            <p14:sldId id="261"/>
            <p14:sldId id="294"/>
            <p14:sldId id="295"/>
            <p14:sldId id="311"/>
            <p14:sldId id="305"/>
            <p14:sldId id="306"/>
            <p14:sldId id="307"/>
            <p14:sldId id="300"/>
            <p14:sldId id="301"/>
            <p14:sldId id="312"/>
            <p14:sldId id="303"/>
            <p14:sldId id="304"/>
            <p14:sldId id="296"/>
            <p14:sldId id="297"/>
            <p14:sldId id="298"/>
            <p14:sldId id="299"/>
            <p14:sldId id="308"/>
            <p14:sldId id="309"/>
            <p14:sldId id="310"/>
            <p14:sldId id="31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Кондакова" initials="МК" lastIdx="17" clrIdx="0">
    <p:extLst/>
  </p:cmAuthor>
  <p:cmAuthor id="2" name="Воронцов Сергей" initials="ВС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BE9"/>
    <a:srgbClr val="CF4A3F"/>
    <a:srgbClr val="B6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96AFA-F0F9-4E27-BE42-CA3FDF86D024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8B63-02CF-4F5A-9197-EA9336C02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3EE2AA-AAC0-4AAC-A7EE-9AE23FEAB177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6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44"/>
            <a:ext cx="9144000" cy="687429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ctr">
              <a:lnSpc>
                <a:spcPct val="100000"/>
              </a:lnSpc>
              <a:defRPr lang="ru-RU" sz="3200" b="1" kern="1200" cap="none" spc="0">
                <a:ln w="18415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5" y="6165850"/>
            <a:ext cx="8642350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577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4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5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5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15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8" y="476672"/>
            <a:ext cx="8311793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8" y="1258664"/>
            <a:ext cx="8311792" cy="52448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6174"/>
            <a:ext cx="9144000" cy="4222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61950" y="0"/>
            <a:ext cx="8782050" cy="469900"/>
            <a:chOff x="361950" y="0"/>
            <a:chExt cx="8782050" cy="4699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 userDrawn="1"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15" name="Picture 6" descr="T:\Полищук\Фирменный стиль\invert_logo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6" name="TextBox 33"/>
            <p:cNvSpPr txBox="1"/>
            <p:nvPr userDrawn="1"/>
          </p:nvSpPr>
          <p:spPr>
            <a:xfrm>
              <a:off x="5964633" y="81062"/>
              <a:ext cx="1506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www.mob-edu.ru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9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58096"/>
            <a:ext cx="4010728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358096"/>
            <a:ext cx="4366260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6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358096"/>
            <a:ext cx="408273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342400"/>
            <a:ext cx="4082736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362028"/>
            <a:ext cx="43662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342400"/>
            <a:ext cx="4366260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4" cy="1463040"/>
          </a:xfrm>
        </p:spPr>
        <p:txBody>
          <a:bodyPr anchor="ctr">
            <a:noAutofit/>
          </a:bodyPr>
          <a:lstStyle>
            <a:lvl1pPr algn="r">
              <a:defRPr sz="2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5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2"/>
            <a:ext cx="5904656" cy="1655674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869160"/>
            <a:ext cx="0" cy="15841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8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60375"/>
            <a:ext cx="7290054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340768"/>
            <a:ext cx="7290055" cy="496859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4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0174/6b08530edad66747252fe4b34361d250e7af65ac/" TargetMode="External"/><Relationship Id="rId2" Type="http://schemas.openxmlformats.org/officeDocument/2006/relationships/hyperlink" Target="http://www.consultant.ru/document/cons_doc_LAW_140174/9ab9b85e5291f25d6986b5301ab79c23f0055ca4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b-edu.ru/" TargetMode="External"/><Relationship Id="rId5" Type="http://schemas.openxmlformats.org/officeDocument/2006/relationships/hyperlink" Target="mailto:_______@______.ru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" y="0"/>
            <a:ext cx="914082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4011815"/>
            <a:ext cx="46058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МЭО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одарённым и высокомотивированным  детям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 rot="5400000">
            <a:off x="2396295" y="3996039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5800" y="5706532"/>
            <a:ext cx="2260600" cy="185131"/>
          </a:xfrm>
          <a:custGeom>
            <a:avLst/>
            <a:gdLst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2260600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819348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760869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600" h="185131">
                <a:moveTo>
                  <a:pt x="0" y="0"/>
                </a:moveTo>
                <a:lnTo>
                  <a:pt x="2260600" y="0"/>
                </a:lnTo>
                <a:lnTo>
                  <a:pt x="1760869" y="185131"/>
                </a:lnTo>
                <a:lnTo>
                  <a:pt x="0" y="185131"/>
                </a:lnTo>
                <a:lnTo>
                  <a:pt x="0" y="0"/>
                </a:lnTo>
                <a:close/>
              </a:path>
            </a:pathLst>
          </a:custGeom>
          <a:solidFill>
            <a:srgbClr val="CF4A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394"/>
            <a:ext cx="3589868" cy="56586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2.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Задачи школы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2403" y="1523901"/>
            <a:ext cx="485139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интеллектуально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и высокомотивированных детей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индивидуального учебного плана (ИУП), в том числе для ускоренного обучения (как для профильных, так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непрофильных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предметов) для каждого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 высокомотивированных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одаренных учащихся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самостоятельных занятий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 системе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МЭО 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 электронного обучения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детей в системе МЭО для ускоренного, расширенного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углублённого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изучения основных предметов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работой учащихся в системе МЭО</a:t>
            </a:r>
          </a:p>
        </p:txBody>
      </p:sp>
    </p:spTree>
    <p:extLst>
      <p:ext uri="{BB962C8B-B14F-4D97-AF65-F5344CB8AC3E}">
        <p14:creationId xmlns:p14="http://schemas.microsoft.com/office/powerpoint/2010/main" val="19926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71" y="4949457"/>
            <a:ext cx="573399" cy="62853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32" y="4949457"/>
            <a:ext cx="573399" cy="6285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19" y="1397845"/>
            <a:ext cx="3230131" cy="19455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9" y="1397846"/>
            <a:ext cx="2774552" cy="19455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>
            <a:normAutofit/>
          </a:bodyPr>
          <a:lstStyle/>
          <a:p>
            <a:pPr marL="432000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2.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реализации индивидуальных учебных планов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C:\Users\Admin\Downloads\клипарт для инклюзии\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70" y="5591132"/>
            <a:ext cx="1404919" cy="10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605988" y="1711015"/>
            <a:ext cx="1478793" cy="433562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066" y="5448992"/>
            <a:ext cx="1869612" cy="109568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Очное посещение образовательной организации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07369" y="5333659"/>
            <a:ext cx="2846218" cy="140346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по индивидуальному учебному плану. Посещение уроков по расписанию с классом в случае совпадения общего и индивидуального учебного плана.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Admin\Downloads\клипарт для инклюзии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33" y="5611915"/>
            <a:ext cx="1529616" cy="10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28" y="4165536"/>
            <a:ext cx="6953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39767" y="3432132"/>
            <a:ext cx="18559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Дистанционные занятия с сетевым тренером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8900" y="1640677"/>
            <a:ext cx="1064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ЦРОД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349857" y="3439127"/>
            <a:ext cx="1220749" cy="1802734"/>
            <a:chOff x="6188469" y="3439127"/>
            <a:chExt cx="1220749" cy="180273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469" y="3439127"/>
              <a:ext cx="1220749" cy="1802734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6340877" y="3707969"/>
              <a:ext cx="91593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БИБЛИОТЕКА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91" y="3491104"/>
            <a:ext cx="573399" cy="62853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4533989" y="3203089"/>
            <a:ext cx="1220749" cy="1802734"/>
            <a:chOff x="4366937" y="2859063"/>
            <a:chExt cx="1220749" cy="1802734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937" y="2859063"/>
              <a:ext cx="1220749" cy="1802734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4573178" y="3077752"/>
              <a:ext cx="7720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КАБИНЕТ БИОЛОГИИ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129563" y="3210409"/>
            <a:ext cx="1220749" cy="1802734"/>
            <a:chOff x="3071147" y="2866383"/>
            <a:chExt cx="1220749" cy="1802734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147" y="2866383"/>
              <a:ext cx="1220749" cy="1802734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3177366" y="3086805"/>
              <a:ext cx="10012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КАБИНЕТ МАТЕМАТИКИ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object 19"/>
          <p:cNvSpPr/>
          <p:nvPr/>
        </p:nvSpPr>
        <p:spPr>
          <a:xfrm>
            <a:off x="748658" y="3352288"/>
            <a:ext cx="485140" cy="957009"/>
          </a:xfrm>
          <a:custGeom>
            <a:avLst/>
            <a:gdLst/>
            <a:ahLst/>
            <a:cxnLst/>
            <a:rect l="l" t="t" r="r" b="b"/>
            <a:pathLst>
              <a:path w="485139" h="489585">
                <a:moveTo>
                  <a:pt x="363473" y="242315"/>
                </a:moveTo>
                <a:lnTo>
                  <a:pt x="121157" y="242315"/>
                </a:lnTo>
                <a:lnTo>
                  <a:pt x="121157" y="489203"/>
                </a:lnTo>
                <a:lnTo>
                  <a:pt x="363473" y="489203"/>
                </a:lnTo>
                <a:lnTo>
                  <a:pt x="363473" y="242315"/>
                </a:lnTo>
                <a:close/>
              </a:path>
              <a:path w="485139" h="489585">
                <a:moveTo>
                  <a:pt x="242315" y="0"/>
                </a:moveTo>
                <a:lnTo>
                  <a:pt x="0" y="242315"/>
                </a:lnTo>
                <a:lnTo>
                  <a:pt x="484631" y="242315"/>
                </a:lnTo>
                <a:lnTo>
                  <a:pt x="242315" y="0"/>
                </a:lnTo>
                <a:close/>
              </a:path>
            </a:pathLst>
          </a:custGeom>
          <a:gradFill>
            <a:gsLst>
              <a:gs pos="0">
                <a:srgbClr val="85DBE9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19"/>
          <p:cNvSpPr/>
          <p:nvPr/>
        </p:nvSpPr>
        <p:spPr>
          <a:xfrm rot="5400000">
            <a:off x="1856708" y="4482869"/>
            <a:ext cx="485140" cy="1262437"/>
          </a:xfrm>
          <a:custGeom>
            <a:avLst/>
            <a:gdLst/>
            <a:ahLst/>
            <a:cxnLst/>
            <a:rect l="l" t="t" r="r" b="b"/>
            <a:pathLst>
              <a:path w="485139" h="489585">
                <a:moveTo>
                  <a:pt x="363473" y="242315"/>
                </a:moveTo>
                <a:lnTo>
                  <a:pt x="121157" y="242315"/>
                </a:lnTo>
                <a:lnTo>
                  <a:pt x="121157" y="489203"/>
                </a:lnTo>
                <a:lnTo>
                  <a:pt x="363473" y="489203"/>
                </a:lnTo>
                <a:lnTo>
                  <a:pt x="363473" y="242315"/>
                </a:lnTo>
                <a:close/>
              </a:path>
              <a:path w="485139" h="489585">
                <a:moveTo>
                  <a:pt x="242315" y="0"/>
                </a:moveTo>
                <a:lnTo>
                  <a:pt x="0" y="242315"/>
                </a:lnTo>
                <a:lnTo>
                  <a:pt x="484631" y="242315"/>
                </a:lnTo>
                <a:lnTo>
                  <a:pt x="242315" y="0"/>
                </a:lnTo>
                <a:close/>
              </a:path>
            </a:pathLst>
          </a:custGeom>
          <a:gradFill>
            <a:gsLst>
              <a:gs pos="0">
                <a:srgbClr val="85DBE9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8" y="4309297"/>
            <a:ext cx="1266025" cy="162373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5" y="3764995"/>
            <a:ext cx="573399" cy="62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7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79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2.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Задачи Центра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0848" y="1430771"/>
            <a:ext cx="4112685" cy="5314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контингента интеллектуально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учащихся, выявленных в школах, сбор заявок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 списков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учащихся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 педагогов от школ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последующего предоставления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 доступа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МЭО (все онлайн курсы МЭО) </a:t>
            </a:r>
          </a:p>
          <a:p>
            <a:pPr marL="285750" indent="-285750">
              <a:spcAft>
                <a:spcPts val="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обучения педагогов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школ-партнёров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работе в системе МЭО, в том числе по реализации ИУП</a:t>
            </a:r>
          </a:p>
          <a:p>
            <a:pPr marL="285750" indent="-285750">
              <a:spcAft>
                <a:spcPts val="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доступа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 системе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</a:p>
          <a:p>
            <a:pPr marL="285750" indent="-285750">
              <a:spcAft>
                <a:spcPts val="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 блока подготовки к олимпиадам</a:t>
            </a:r>
          </a:p>
          <a:p>
            <a:pPr marL="285750" indent="-285750">
              <a:spcAft>
                <a:spcPts val="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96808"/>
            <a:ext cx="4267200" cy="56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9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2.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3886200"/>
            <a:ext cx="9143999" cy="2971800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6247" y="1633969"/>
            <a:ext cx="8303686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Школьный координатор 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представитель администрации школы (завуч), осуществляющий организацию и контроль за работой преподавателей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 учащихся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системе МЭО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 административный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доступ)</a:t>
            </a: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Сетевые преподаватели 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педагогическое сопровождение работы учащихся в системе МЭО 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учителя школы, прошедшие соответствующую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подготовку</a:t>
            </a: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Сетевые тьюторы (если учащихся,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подключённых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системе достаточное количество) 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тьюторское сопровождение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детей, мониторинг их самостоятельной работы, оказание помощи 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учителя школы, прошедшие соответствующую подготовку </a:t>
            </a: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Сетевые тренеры 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педагогическое сопровождение при подготовке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 олимпиадам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сотрудники ЦРОД</a:t>
            </a:r>
          </a:p>
        </p:txBody>
      </p:sp>
    </p:spTree>
    <p:extLst>
      <p:ext uri="{BB962C8B-B14F-4D97-AF65-F5344CB8AC3E}">
        <p14:creationId xmlns:p14="http://schemas.microsoft.com/office/powerpoint/2010/main" val="38378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79"/>
            <a:ext cx="9144000" cy="874162"/>
          </a:xfrm>
          <a:solidFill>
            <a:srgbClr val="85DBE9"/>
          </a:solidFill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Региональная социокультурная образовательная сеть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Сетевая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облачная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Сетевая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форма реализации образовательных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лако 2">
            <a:extLst>
              <a:ext uri="{FF2B5EF4-FFF2-40B4-BE49-F238E27FC236}">
                <a16:creationId xmlns:a16="http://schemas.microsoft.com/office/drawing/2014/main" xmlns="" id="{E74E81F0-F589-4C7F-8A10-7C0AB9583237}"/>
              </a:ext>
            </a:extLst>
          </p:cNvPr>
          <p:cNvSpPr/>
          <p:nvPr/>
        </p:nvSpPr>
        <p:spPr>
          <a:xfrm rot="443772">
            <a:off x="2644775" y="2413004"/>
            <a:ext cx="3875088" cy="2755900"/>
          </a:xfrm>
          <a:prstGeom prst="cloud">
            <a:avLst/>
          </a:prstGeom>
          <a:ln w="19050">
            <a:solidFill>
              <a:srgbClr val="066B7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 dirty="0">
              <a:solidFill>
                <a:srgbClr val="066B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xmlns="" id="{285FFC3A-C6B9-43D0-B1B2-417CE9E7B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454279"/>
            <a:ext cx="1620838" cy="757238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1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1D2FA315-B771-499D-A085-6A7C7520E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535367"/>
            <a:ext cx="1620838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2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xmlns="" id="{4B832282-4174-4D2C-8F6D-DF9FF2304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614867"/>
            <a:ext cx="1620838" cy="757237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3</a:t>
            </a: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xmlns="" id="{FA6287D5-F508-40AA-9525-FADB80815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451104"/>
            <a:ext cx="1619250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4</a:t>
            </a:r>
          </a:p>
        </p:txBody>
      </p:sp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xmlns="" id="{AA18D8BB-99B6-402B-A01E-25BC03EF5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3538542"/>
            <a:ext cx="1620837" cy="757237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5</a:t>
            </a:r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:a16="http://schemas.microsoft.com/office/drawing/2014/main" xmlns="" id="{4EA60DAB-593B-4EC5-B919-5477A918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4641854"/>
            <a:ext cx="1619250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…</a:t>
            </a:r>
          </a:p>
        </p:txBody>
      </p:sp>
      <p:sp>
        <p:nvSpPr>
          <p:cNvPr id="10" name="Скругленный прямоугольник 4">
            <a:extLst>
              <a:ext uri="{FF2B5EF4-FFF2-40B4-BE49-F238E27FC236}">
                <a16:creationId xmlns:a16="http://schemas.microsoft.com/office/drawing/2014/main" xmlns="" id="{CA478E17-D2BC-44A1-8618-10F0DFE8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438" y="5507042"/>
            <a:ext cx="2670175" cy="1071219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Организации дополнительного образования</a:t>
            </a: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xmlns="" id="{2DBD5871-BD7A-418A-B129-550693914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5507042"/>
            <a:ext cx="2670175" cy="1071219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1600" b="0"/>
              <a:t>Семья</a:t>
            </a:r>
          </a:p>
        </p:txBody>
      </p:sp>
      <p:sp>
        <p:nvSpPr>
          <p:cNvPr id="12" name="Двойная стрелка вверх/вниз 11">
            <a:extLst>
              <a:ext uri="{FF2B5EF4-FFF2-40B4-BE49-F238E27FC236}">
                <a16:creationId xmlns:a16="http://schemas.microsoft.com/office/drawing/2014/main" xmlns="" id="{281AF823-0C07-48E9-A20E-D22041EA7453}"/>
              </a:ext>
            </a:extLst>
          </p:cNvPr>
          <p:cNvSpPr/>
          <p:nvPr/>
        </p:nvSpPr>
        <p:spPr>
          <a:xfrm rot="17824214" flipV="1">
            <a:off x="6506368" y="4218786"/>
            <a:ext cx="328613" cy="11366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войная стрелка вверх/вниз 12">
            <a:extLst>
              <a:ext uri="{FF2B5EF4-FFF2-40B4-BE49-F238E27FC236}">
                <a16:creationId xmlns:a16="http://schemas.microsoft.com/office/drawing/2014/main" xmlns="" id="{6FA41629-D985-467A-8B1D-3E531257E9F9}"/>
              </a:ext>
            </a:extLst>
          </p:cNvPr>
          <p:cNvSpPr/>
          <p:nvPr/>
        </p:nvSpPr>
        <p:spPr>
          <a:xfrm rot="19242874">
            <a:off x="3038475" y="2222504"/>
            <a:ext cx="330200" cy="503238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Двойная стрелка вверх/вниз 13">
            <a:extLst>
              <a:ext uri="{FF2B5EF4-FFF2-40B4-BE49-F238E27FC236}">
                <a16:creationId xmlns:a16="http://schemas.microsoft.com/office/drawing/2014/main" xmlns="" id="{CA47F3D3-A50C-42B5-945F-A87B04118E70}"/>
              </a:ext>
            </a:extLst>
          </p:cNvPr>
          <p:cNvSpPr/>
          <p:nvPr/>
        </p:nvSpPr>
        <p:spPr>
          <a:xfrm rot="16541843" flipH="1">
            <a:off x="2355850" y="2325692"/>
            <a:ext cx="330200" cy="10985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Двойная стрелка вверх/вниз 14">
            <a:extLst>
              <a:ext uri="{FF2B5EF4-FFF2-40B4-BE49-F238E27FC236}">
                <a16:creationId xmlns:a16="http://schemas.microsoft.com/office/drawing/2014/main" xmlns="" id="{5A8FEEF8-7BF9-4BC5-860C-DBCBF2CA2159}"/>
              </a:ext>
            </a:extLst>
          </p:cNvPr>
          <p:cNvSpPr/>
          <p:nvPr/>
        </p:nvSpPr>
        <p:spPr>
          <a:xfrm rot="15284869" flipH="1">
            <a:off x="2176463" y="3497266"/>
            <a:ext cx="330200" cy="733425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Двойная стрелка вверх/вниз 15">
            <a:extLst>
              <a:ext uri="{FF2B5EF4-FFF2-40B4-BE49-F238E27FC236}">
                <a16:creationId xmlns:a16="http://schemas.microsoft.com/office/drawing/2014/main" xmlns="" id="{405EFAD4-6E0A-46AC-AEB8-78008A55B10E}"/>
              </a:ext>
            </a:extLst>
          </p:cNvPr>
          <p:cNvSpPr/>
          <p:nvPr/>
        </p:nvSpPr>
        <p:spPr>
          <a:xfrm rot="3775786" flipH="1" flipV="1">
            <a:off x="2324893" y="4218786"/>
            <a:ext cx="328613" cy="11366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войная стрелка вверх/вниз 16">
            <a:extLst>
              <a:ext uri="{FF2B5EF4-FFF2-40B4-BE49-F238E27FC236}">
                <a16:creationId xmlns:a16="http://schemas.microsoft.com/office/drawing/2014/main" xmlns="" id="{AA84277F-DEA3-43B7-86F5-24651B8E970C}"/>
              </a:ext>
            </a:extLst>
          </p:cNvPr>
          <p:cNvSpPr/>
          <p:nvPr/>
        </p:nvSpPr>
        <p:spPr>
          <a:xfrm>
            <a:off x="5392738" y="4986342"/>
            <a:ext cx="328612" cy="5032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войная стрелка вверх/вниз 17">
            <a:extLst>
              <a:ext uri="{FF2B5EF4-FFF2-40B4-BE49-F238E27FC236}">
                <a16:creationId xmlns:a16="http://schemas.microsoft.com/office/drawing/2014/main" xmlns="" id="{108F151C-A69D-47EF-8998-FE2FED53BDAD}"/>
              </a:ext>
            </a:extLst>
          </p:cNvPr>
          <p:cNvSpPr/>
          <p:nvPr/>
        </p:nvSpPr>
        <p:spPr>
          <a:xfrm>
            <a:off x="3500438" y="4979992"/>
            <a:ext cx="328612" cy="5032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одержимое 4">
            <a:extLst>
              <a:ext uri="{FF2B5EF4-FFF2-40B4-BE49-F238E27FC236}">
                <a16:creationId xmlns:a16="http://schemas.microsoft.com/office/drawing/2014/main" xmlns="" id="{6D2EB5D4-086B-48E4-B7F9-B211D8E4FA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96340" y="2991434"/>
            <a:ext cx="3013075" cy="1455737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/>
              <a:t>На базе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/>
              <a:t>Центра по работе </a:t>
            </a:r>
            <a:r>
              <a:rPr lang="ru-RU" altLang="ru-RU" sz="1800" b="1" dirty="0" smtClean="0"/>
              <a:t>с одарёнными </a:t>
            </a:r>
            <a:r>
              <a:rPr lang="ru-RU" altLang="ru-RU" sz="1800" b="1" dirty="0"/>
              <a:t>детьми установлена </a:t>
            </a:r>
            <a:r>
              <a:rPr lang="ru-RU" altLang="ru-RU" sz="1800" b="1" dirty="0" smtClean="0"/>
              <a:t>система МЭО</a:t>
            </a:r>
            <a:endParaRPr lang="ru-RU" altLang="ru-RU" sz="1800" b="1" dirty="0"/>
          </a:p>
        </p:txBody>
      </p:sp>
      <p:sp>
        <p:nvSpPr>
          <p:cNvPr id="20" name="Скругленный прямоугольник 4">
            <a:extLst>
              <a:ext uri="{FF2B5EF4-FFF2-40B4-BE49-F238E27FC236}">
                <a16:creationId xmlns:a16="http://schemas.microsoft.com/office/drawing/2014/main" xmlns="" id="{5DF8706B-37B9-4B96-B672-D1FD268F0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1550992"/>
            <a:ext cx="2257425" cy="7048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Работодатель</a:t>
            </a:r>
          </a:p>
        </p:txBody>
      </p:sp>
      <p:sp>
        <p:nvSpPr>
          <p:cNvPr id="21" name="Скругленный прямоугольник 4">
            <a:extLst>
              <a:ext uri="{FF2B5EF4-FFF2-40B4-BE49-F238E27FC236}">
                <a16:creationId xmlns:a16="http://schemas.microsoft.com/office/drawing/2014/main" xmlns="" id="{969C0CF4-9EA2-45E1-906C-FC281A890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1546229"/>
            <a:ext cx="2743200" cy="7048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Органы управления образованием</a:t>
            </a:r>
          </a:p>
        </p:txBody>
      </p:sp>
      <p:sp>
        <p:nvSpPr>
          <p:cNvPr id="22" name="Двойная стрелка вверх/вниз 21">
            <a:extLst>
              <a:ext uri="{FF2B5EF4-FFF2-40B4-BE49-F238E27FC236}">
                <a16:creationId xmlns:a16="http://schemas.microsoft.com/office/drawing/2014/main" xmlns="" id="{34198F5B-C1E6-4241-AAA6-B0C6971DB009}"/>
              </a:ext>
            </a:extLst>
          </p:cNvPr>
          <p:cNvSpPr/>
          <p:nvPr/>
        </p:nvSpPr>
        <p:spPr>
          <a:xfrm rot="2100121">
            <a:off x="5222875" y="2224092"/>
            <a:ext cx="330200" cy="5032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Двойная стрелка вверх/вниз 22">
            <a:extLst>
              <a:ext uri="{FF2B5EF4-FFF2-40B4-BE49-F238E27FC236}">
                <a16:creationId xmlns:a16="http://schemas.microsoft.com/office/drawing/2014/main" xmlns="" id="{051F443D-8657-47F9-9F43-6AECCCF28DB9}"/>
              </a:ext>
            </a:extLst>
          </p:cNvPr>
          <p:cNvSpPr/>
          <p:nvPr/>
        </p:nvSpPr>
        <p:spPr>
          <a:xfrm rot="5058157">
            <a:off x="6530182" y="2350298"/>
            <a:ext cx="330200" cy="9858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Двойная стрелка вверх/вниз 23">
            <a:extLst>
              <a:ext uri="{FF2B5EF4-FFF2-40B4-BE49-F238E27FC236}">
                <a16:creationId xmlns:a16="http://schemas.microsoft.com/office/drawing/2014/main" xmlns="" id="{9081650A-CD5F-4212-A109-BEBC55DA8D62}"/>
              </a:ext>
            </a:extLst>
          </p:cNvPr>
          <p:cNvSpPr/>
          <p:nvPr/>
        </p:nvSpPr>
        <p:spPr>
          <a:xfrm rot="6315131">
            <a:off x="6673057" y="3461548"/>
            <a:ext cx="330200" cy="7318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79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3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Задачи школы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2438402"/>
            <a:ext cx="9143999" cy="1896532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6247" y="1498500"/>
            <a:ext cx="83121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интеллектуально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детей по экспертной оценке педагогов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 основании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признаков (1) высокой внутренней мотивации и (2) нестандартности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мышления</a:t>
            </a: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организационно-управленческих мероприятий с родителями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педагогическим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коллективом по реализации образовательного процесса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учащихся, формирование пакета нормативных документов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локальных актов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заявлений родителей на формирование индивидуальной образовательной программы (ИОП) и обучение детей по индивидуальным учебным планам, приказов, положений и др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индивидуального учебного плана (ИУП) для каждого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 выявленных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интеллектуально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индивидуального расписания занятий </a:t>
            </a: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самостоятельных занятий в системе МЭО </a:t>
            </a: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кадрового обеспечения для работы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</a:p>
          <a:p>
            <a:pPr marL="285750" indent="-28575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реализацией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ИУПов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41051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3.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Задачи Центра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6249" y="1540835"/>
            <a:ext cx="42989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социокультурной образовательной сети организаций общего и дополнительного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договорной основе)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Создание организационно-управленческой  структуры для обеспечения деятельности учащихся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 сети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функционирования сети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 координации сетевого взаимодействия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Создание IT-инфраструктуры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подготовки кадров для работы в системе МЭО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реализации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ИУПов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учащихся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6" y="1190648"/>
            <a:ext cx="3979333" cy="56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050"/>
            <a:ext cx="3598333" cy="56719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3.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6264" y="1540831"/>
            <a:ext cx="482600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Сетевые преподаватели 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педагогическое сопровождение работы учащихся в системе МЭО 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учителя школ, участниц сети, прошедшие соответствующую подготовку  </a:t>
            </a:r>
          </a:p>
          <a:p>
            <a:pPr marL="285750" indent="-285750">
              <a:spcAft>
                <a:spcPts val="3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Сетевые тьюторы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— тьюторское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детей, мониторинг их самостоятельной деятельности, организационно-педагогическое сопровождение 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учителя школ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участниц сети,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прошедшие соответствующую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подготовку  </a:t>
            </a:r>
          </a:p>
          <a:p>
            <a:pPr marL="285750" indent="-285750">
              <a:spcAft>
                <a:spcPts val="3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Сетевые тренеры 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педагогическое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методическое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при подготовке к олимпиадам 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московские тренеры или учителя школ, учителя школ —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участниц сети, прошедшие соответствующую подготовку </a:t>
            </a:r>
          </a:p>
        </p:txBody>
      </p:sp>
    </p:spTree>
    <p:extLst>
      <p:ext uri="{BB962C8B-B14F-4D97-AF65-F5344CB8AC3E}">
        <p14:creationId xmlns:p14="http://schemas.microsoft.com/office/powerpoint/2010/main" val="37181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эффективности проекта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 обеспечение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социальных гарантий обучающихся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2905126"/>
            <a:ext cx="9143999" cy="1827741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6247" y="1430768"/>
            <a:ext cx="813435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реализации прав обучающихся, предоставляемых им Законом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«Об образовании в Российской Федерации»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 степени их поддержки со стороны образовательного сообщества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Эффект от реализации программ повышения квалификации педагогических работников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на постоянной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основе в целях обеспечения условий для их непрерывного профессионального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роста</a:t>
            </a: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 освоения педагогами школ способов организации учебного процесса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 использованием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электронного обучения и дистанционных образовательных технологий (повышение мотивации учебной деятельности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Эффект от вовлечения родителей в учебный процесс (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удовлетворённость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родителей и учащихся качеством обучения по новой модели,  улучшение взаимопонимания между учащимися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 родителями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снятие учебных стрессов и тревожности, повышение уровня достижений учащихся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 зоне их одарённости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 т.п.) 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непрерывности учебного процесса для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детей вне зависимости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от их отсутствия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образовательной организации (поездки на сборы, творческие конкурсы, международные олимпиады  и т.п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охвата школ региона проектом , а также увеличение количества педагогов, выражающих  желание участвовать в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проекте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4400">
              <a:spcBef>
                <a:spcPts val="6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Укрупнение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сетевой модели реализации проекта с привлечением образовательных, культурных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 научных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центров к работе с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одарёнными детьми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7146"/>
            <a:ext cx="9144000" cy="1409279"/>
          </a:xfrm>
          <a:solidFill>
            <a:srgbClr val="85DBE9"/>
          </a:solidFill>
          <a:ln>
            <a:noFill/>
          </a:ln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источники дополнительного финансирования участников Проекта (сетевых преподавателей и тьюторов, координаторов)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24475" y="2512382"/>
            <a:ext cx="3475569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Стимулирующая часть ФОТ</a:t>
            </a:r>
          </a:p>
          <a:p>
            <a:pPr marL="285750" indent="-285750">
              <a:spcAft>
                <a:spcPts val="3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Внебюджетные фонды образовательных организаций</a:t>
            </a:r>
          </a:p>
          <a:p>
            <a:pPr marL="285750" indent="-285750">
              <a:spcAft>
                <a:spcPts val="3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Внеурочная деятельность, в том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консультаций </a:t>
            </a:r>
          </a:p>
          <a:p>
            <a:pPr marL="285750" indent="-285750">
              <a:spcAft>
                <a:spcPts val="3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дополнительного образования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424"/>
            <a:ext cx="49815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4445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Высокомотивированные и Одарённые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897" y="1039686"/>
            <a:ext cx="62864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B6452D"/>
              </a:buClr>
              <a:buSzPct val="120000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черты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одаренных и высокомотивированных детей</a:t>
            </a:r>
          </a:p>
          <a:p>
            <a:pPr>
              <a:spcAft>
                <a:spcPts val="1200"/>
              </a:spcAft>
              <a:buClr>
                <a:srgbClr val="B6452D"/>
              </a:buClr>
              <a:buSzPct val="12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Особенности: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мотивация к познавательной деятельности, саморазвитию, управлению собственным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учением</a:t>
            </a:r>
          </a:p>
          <a:p>
            <a:pPr marL="342900" indent="-34290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Нестандартное мышление</a:t>
            </a:r>
          </a:p>
          <a:p>
            <a:pPr marL="342900" indent="-34290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специальные образовательные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потребности:</a:t>
            </a:r>
          </a:p>
          <a:p>
            <a:pPr marL="800100" lvl="2" indent="-342900">
              <a:spcAft>
                <a:spcPts val="600"/>
              </a:spcAft>
              <a:buClr>
                <a:srgbClr val="B6452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Ускоренное обучение</a:t>
            </a:r>
          </a:p>
          <a:p>
            <a:pPr marL="800100" lvl="2" indent="-342900">
              <a:spcAft>
                <a:spcPts val="600"/>
              </a:spcAft>
              <a:buClr>
                <a:srgbClr val="B6452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и/или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углублённое обучение</a:t>
            </a:r>
          </a:p>
          <a:p>
            <a:pPr marL="800100" lvl="2" indent="-342900">
              <a:spcAft>
                <a:spcPts val="600"/>
              </a:spcAft>
              <a:buClr>
                <a:srgbClr val="B6452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познавательная активность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1559707"/>
            <a:ext cx="2463800" cy="49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4724400"/>
            <a:ext cx="9143999" cy="2133598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9263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реализации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6247" y="1431825"/>
            <a:ext cx="81724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0" indent="-216000">
              <a:buClr>
                <a:srgbClr val="B6452D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образовании в Российской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Федерации»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 29.12.2012 N 273-ФЗ (последняя редакция)</a:t>
            </a:r>
          </a:p>
          <a:p>
            <a:pPr marL="648000" lvl="1" indent="-216000"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16. Реализация образовательных программ с применением электронного обучения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 дистанционных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технологий </a:t>
            </a:r>
            <a:r>
              <a:rPr lang="ru-RU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ru-RU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://www.consultant.ru/document/cons_doc_LAW_140174/9ab9b85e5291f25d6986b5301ab79c23f0055ca4</a:t>
            </a:r>
            <a:r>
              <a:rPr lang="ru-RU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ru-RU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indent="-216000"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0" indent="-216000">
              <a:buClr>
                <a:srgbClr val="B6452D"/>
              </a:buClr>
              <a:buFont typeface="+mj-lt"/>
              <a:buAutoNum type="arabicPeriod" startAt="2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рганизации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осуществляющие образовательную деятельность, вправе применять электронное обучение, дистанционные образовательные технологии при реализации образовательных программ в порядке, установленном федеральным органом исполнительной власти, осуществляющим функции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 выработке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политики и нормативно-правовому регулированию в сфере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образования.</a:t>
            </a:r>
          </a:p>
          <a:p>
            <a:pPr marL="344250" lvl="0" indent="-342900">
              <a:buClr>
                <a:srgbClr val="B6452D"/>
              </a:buClr>
              <a:buFont typeface="+mj-lt"/>
              <a:buAutoNum type="arabicPeriod" startAt="2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indent="-216000"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34. Основные права обучающихся и меры их социальной поддержки 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стимулирования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://www.consultant.ru/document/cons_doc_LAW_140174/6b08530edad66747252fe4b34361d250e7af65ac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indent="-216000"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0" indent="-216000">
              <a:buClr>
                <a:srgbClr val="B6452D"/>
              </a:buClr>
              <a:buAutoNum type="arabicPeriod"/>
            </a:pPr>
            <a:r>
              <a:rPr lang="ru-RU" sz="1100" dirty="0" smtClean="0">
                <a:solidFill>
                  <a:srgbClr val="B64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dirty="0">
                <a:solidFill>
                  <a:srgbClr val="B64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обучение по индивидуальному учебному плану, в том числе ускоренное обучение, в пределах осваиваемой образовательной программы в порядке, установленном локальными нормативными актами;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247" y="4944221"/>
            <a:ext cx="817245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950" lvl="0" indent="-228600">
              <a:buClr>
                <a:srgbClr val="B6452D"/>
              </a:buClr>
              <a:buFont typeface="+mj-lt"/>
              <a:buAutoNum type="arabicPeriod"/>
            </a:pPr>
            <a:r>
              <a:rPr lang="ru-RU" sz="1100" dirty="0" smtClean="0">
                <a:solidFill>
                  <a:srgbClr val="B64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00" dirty="0">
                <a:solidFill>
                  <a:srgbClr val="B64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 зачет организацией, осуществляющей образовательную деятельность, в установленном ею порядке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деятельность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4250" lvl="0" indent="-342900">
              <a:buClr>
                <a:srgbClr val="B6452D"/>
              </a:buClr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0" indent="-216000">
              <a:buClr>
                <a:srgbClr val="B6452D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Приказ №2 от 09.01.2014 г.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-4499" y="5435601"/>
            <a:ext cx="9148499" cy="14224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>
              <a:solidFill>
                <a:srgbClr val="008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7544" y="4653136"/>
            <a:ext cx="8208912" cy="416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FontTx/>
              <a:buNone/>
              <a:defRPr/>
            </a:pPr>
            <a:endParaRPr lang="ru-RU" altLang="ru-RU" sz="1400" b="0" kern="0" dirty="0" smtClean="0">
              <a:solidFill>
                <a:srgbClr val="000000"/>
              </a:solidFill>
            </a:endParaRPr>
          </a:p>
        </p:txBody>
      </p:sp>
      <p:sp>
        <p:nvSpPr>
          <p:cNvPr id="49157" name="Объект 2"/>
          <p:cNvSpPr>
            <a:spLocks noGrp="1"/>
          </p:cNvSpPr>
          <p:nvPr>
            <p:ph idx="1"/>
          </p:nvPr>
        </p:nvSpPr>
        <p:spPr>
          <a:xfrm>
            <a:off x="468313" y="4652963"/>
            <a:ext cx="8207375" cy="415925"/>
          </a:xfrm>
        </p:spPr>
        <p:txBody>
          <a:bodyPr anchor="ctr"/>
          <a:lstStyle/>
          <a:p>
            <a:pPr marL="0" indent="0" algn="r"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>
              <a:solidFill>
                <a:srgbClr val="008000"/>
              </a:solidFill>
            </a:endParaRPr>
          </a:p>
        </p:txBody>
      </p:sp>
      <p:pic>
        <p:nvPicPr>
          <p:cNvPr id="4916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Объект 2"/>
          <p:cNvSpPr txBox="1">
            <a:spLocks/>
          </p:cNvSpPr>
          <p:nvPr/>
        </p:nvSpPr>
        <p:spPr bwMode="auto">
          <a:xfrm>
            <a:off x="4902200" y="5679283"/>
            <a:ext cx="376713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Тел.: </a:t>
            </a:r>
            <a:r>
              <a:rPr lang="ru-RU" sz="1200" b="1" dirty="0"/>
              <a:t>+7 (495) 249-90-11 доб. </a:t>
            </a:r>
            <a:r>
              <a:rPr lang="ru-RU" sz="1200" b="1" dirty="0" smtClean="0"/>
              <a:t>___</a:t>
            </a:r>
            <a:endParaRPr lang="ru-RU" sz="1200" b="1" dirty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Моб: </a:t>
            </a:r>
            <a:r>
              <a:rPr lang="ru-RU" sz="1200" b="1" dirty="0"/>
              <a:t>+7 </a:t>
            </a:r>
            <a:r>
              <a:rPr lang="ru-RU" sz="1200" b="1" dirty="0" smtClean="0"/>
              <a:t>(___) ___-__-__</a:t>
            </a:r>
            <a:endParaRPr lang="ru-RU" sz="1200" b="1" dirty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hlinkClick r:id="rId5"/>
              </a:rPr>
              <a:t>                </a:t>
            </a:r>
            <a:r>
              <a:rPr lang="en-US" sz="1200" dirty="0" smtClean="0">
                <a:hlinkClick r:id="rId5"/>
              </a:rPr>
              <a:t>@</a:t>
            </a:r>
            <a:r>
              <a:rPr lang="ru-RU" sz="1200" dirty="0" smtClean="0">
                <a:hlinkClick r:id="rId5"/>
              </a:rPr>
              <a:t>           </a:t>
            </a:r>
            <a:r>
              <a:rPr lang="en-US" sz="1200" dirty="0" smtClean="0">
                <a:hlinkClick r:id="rId5"/>
              </a:rPr>
              <a:t>.ru</a:t>
            </a:r>
            <a:endParaRPr lang="ru-RU" sz="1200" dirty="0" smtClean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sz="1200" b="0" dirty="0" smtClean="0">
                <a:solidFill>
                  <a:srgbClr val="066B7C"/>
                </a:solidFill>
                <a:hlinkClick r:id="rId6"/>
              </a:rPr>
              <a:t>www.mob-edu.ru</a:t>
            </a:r>
            <a:endParaRPr lang="ru-RU" sz="1200" dirty="0" smtClean="0">
              <a:solidFill>
                <a:srgbClr val="066B7C"/>
              </a:solidFill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0" y="2528888"/>
            <a:ext cx="9144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3200" kern="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altLang="ru-RU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65668" y="5679283"/>
            <a:ext cx="4432034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800" b="1" smtClean="0">
                <a:solidFill>
                  <a:srgbClr val="066B7C"/>
                </a:solidFill>
              </a:rPr>
              <a:t> </a:t>
            </a:r>
            <a:r>
              <a:rPr lang="ru-RU" altLang="ru-RU" sz="1800" b="1" smtClean="0">
                <a:solidFill>
                  <a:schemeClr val="tx1"/>
                </a:solidFill>
              </a:rPr>
              <a:t>ФИО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/>
              <a:t>Должность</a:t>
            </a:r>
          </a:p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/>
          </a:p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ООО «Мобильное Электронное Образование»</a:t>
            </a:r>
            <a:endParaRPr lang="en-US" altLang="ru-RU" sz="12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Персонализация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образовании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538" y="1525128"/>
            <a:ext cx="8264770" cy="154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Персонализированное учение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спектр разнообразных образовательных программ и ресурсов, форм, методов и технологий учебной деятельности, направленных на удовлетворение персональных образовательных запросов, интересов, устремлений, обучающихся, позволяющих самостоятельно формировать стратегию учения, в том числе темп, уровень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сложности, график занятий и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575"/>
            <a:ext cx="91440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4038600"/>
            <a:ext cx="9143999" cy="2819399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79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16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Системная </a:t>
            </a:r>
            <a:r>
              <a:rPr lang="ru-RU" sz="1600" spc="0" dirty="0">
                <a:latin typeface="Arial" panose="020B0604020202020204" pitchFamily="34" charset="0"/>
                <a:cs typeface="Arial" panose="020B0604020202020204" pitchFamily="34" charset="0"/>
              </a:rPr>
              <a:t>модель организации работы с </a:t>
            </a:r>
            <a:r>
              <a:rPr lang="ru-RU" sz="16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одарёнными </a:t>
            </a:r>
            <a:r>
              <a:rPr lang="ru-RU" sz="1600" spc="0" dirty="0">
                <a:latin typeface="Arial" panose="020B0604020202020204" pitchFamily="34" charset="0"/>
                <a:cs typeface="Arial" panose="020B0604020202020204" pitchFamily="34" charset="0"/>
              </a:rPr>
              <a:t>детьми </a:t>
            </a:r>
            <a:r>
              <a:rPr lang="ru-RU" sz="16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на базе МЭО</a:t>
            </a:r>
            <a:endParaRPr lang="ru-RU" sz="16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247" y="1693237"/>
            <a:ext cx="8286753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 по работе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детьми (ЦРОД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выполняет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функции организатора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координатора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сетевого взаимодействия организаций общего и дополнительного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Сеть взаимодействующих организаций общего и дополнительного образования, технопарков, бизнес-акселераторов,  музеев, ВУЗов способствует созданию богатой социокультурной среды и реализации сетевой формы освоения образования образовательных программ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ФЗ 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273 «Об образовании в РФ», ст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 15)</a:t>
            </a: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на основе сочетания различных форм получения образования и форм обучения, обучения по индивидуальным учебным планам,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 том числе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ускоренное обучение, а также использования электронного обучения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дистанционных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технологий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ФЗ 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273 «Об образовании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 РФ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», ст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 17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 34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ч.1 п.3, ст. 16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ЦРОД обеспечивает цифровую среду взаимодействия и организует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интенсивы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летние школы, конкурсы, проекты,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квесты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т.п.</a:t>
            </a:r>
          </a:p>
        </p:txBody>
      </p:sp>
    </p:spTree>
    <p:extLst>
      <p:ext uri="{BB962C8B-B14F-4D97-AF65-F5344CB8AC3E}">
        <p14:creationId xmlns:p14="http://schemas.microsoft.com/office/powerpoint/2010/main" val="18437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44000" cy="6095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1752600"/>
          </a:xfrm>
          <a:solidFill>
            <a:srgbClr val="85DBE9"/>
          </a:solidFill>
        </p:spPr>
        <p:txBody>
          <a:bodyPr anchor="ctr">
            <a:noAutofit/>
          </a:bodyPr>
          <a:lstStyle/>
          <a:p>
            <a:pPr marL="432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модели реализации инклюзивного образования высокомотивированных и одаренных детей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 основе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</a:p>
        </p:txBody>
      </p:sp>
    </p:spTree>
    <p:extLst>
      <p:ext uri="{BB962C8B-B14F-4D97-AF65-F5344CB8AC3E}">
        <p14:creationId xmlns:p14="http://schemas.microsoft.com/office/powerpoint/2010/main" val="18144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1.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 олимпиадам 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" y="1490732"/>
            <a:ext cx="85132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обучение в школе,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дополнительное — в школе или в центре по работе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одарёнными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</a:p>
        </p:txBody>
      </p:sp>
      <p:sp>
        <p:nvSpPr>
          <p:cNvPr id="4" name="Облако 3">
            <a:extLst>
              <a:ext uri="{FF2B5EF4-FFF2-40B4-BE49-F238E27FC236}">
                <a16:creationId xmlns:a16="http://schemas.microsoft.com/office/drawing/2014/main" xmlns="" id="{E74E81F0-F589-4C7F-8A10-7C0AB9583237}"/>
              </a:ext>
            </a:extLst>
          </p:cNvPr>
          <p:cNvSpPr/>
          <p:nvPr/>
        </p:nvSpPr>
        <p:spPr>
          <a:xfrm rot="443772">
            <a:off x="2644775" y="2573864"/>
            <a:ext cx="3875088" cy="2755900"/>
          </a:xfrm>
          <a:prstGeom prst="cloud">
            <a:avLst/>
          </a:prstGeom>
          <a:ln w="19050">
            <a:solidFill>
              <a:srgbClr val="066B7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 dirty="0">
              <a:solidFill>
                <a:srgbClr val="066B7C"/>
              </a:solidFill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285FFC3A-C6B9-43D0-B1B2-417CE9E7B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615139"/>
            <a:ext cx="1620838" cy="757238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1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xmlns="" id="{1D2FA315-B771-499D-A085-6A7C7520E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696227"/>
            <a:ext cx="1620838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2</a:t>
            </a: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xmlns="" id="{4B832282-4174-4D2C-8F6D-DF9FF2304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775727"/>
            <a:ext cx="1620838" cy="757237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3</a:t>
            </a:r>
          </a:p>
        </p:txBody>
      </p:sp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xmlns="" id="{FA6287D5-F508-40AA-9525-FADB80815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611964"/>
            <a:ext cx="1619250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4</a:t>
            </a:r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:a16="http://schemas.microsoft.com/office/drawing/2014/main" xmlns="" id="{AA18D8BB-99B6-402B-A01E-25BC03EF5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3699402"/>
            <a:ext cx="1620837" cy="757237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5</a:t>
            </a:r>
          </a:p>
        </p:txBody>
      </p:sp>
      <p:sp>
        <p:nvSpPr>
          <p:cNvPr id="10" name="Скругленный прямоугольник 4">
            <a:extLst>
              <a:ext uri="{FF2B5EF4-FFF2-40B4-BE49-F238E27FC236}">
                <a16:creationId xmlns:a16="http://schemas.microsoft.com/office/drawing/2014/main" xmlns="" id="{4EA60DAB-593B-4EC5-B919-5477A918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4802714"/>
            <a:ext cx="1619250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…</a:t>
            </a:r>
          </a:p>
        </p:txBody>
      </p:sp>
      <p:sp>
        <p:nvSpPr>
          <p:cNvPr id="12" name="Двойная стрелка вверх/вниз 11">
            <a:extLst>
              <a:ext uri="{FF2B5EF4-FFF2-40B4-BE49-F238E27FC236}">
                <a16:creationId xmlns:a16="http://schemas.microsoft.com/office/drawing/2014/main" xmlns="" id="{281AF823-0C07-48E9-A20E-D22041EA7453}"/>
              </a:ext>
            </a:extLst>
          </p:cNvPr>
          <p:cNvSpPr/>
          <p:nvPr/>
        </p:nvSpPr>
        <p:spPr>
          <a:xfrm rot="17824214" flipV="1">
            <a:off x="6506368" y="4379646"/>
            <a:ext cx="328613" cy="11366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войная стрелка вверх/вниз 12">
            <a:extLst>
              <a:ext uri="{FF2B5EF4-FFF2-40B4-BE49-F238E27FC236}">
                <a16:creationId xmlns:a16="http://schemas.microsoft.com/office/drawing/2014/main" xmlns="" id="{CA47F3D3-A50C-42B5-945F-A87B04118E70}"/>
              </a:ext>
            </a:extLst>
          </p:cNvPr>
          <p:cNvSpPr/>
          <p:nvPr/>
        </p:nvSpPr>
        <p:spPr>
          <a:xfrm rot="16541843" flipH="1">
            <a:off x="2355850" y="2486552"/>
            <a:ext cx="330200" cy="10985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Двойная стрелка вверх/вниз 13">
            <a:extLst>
              <a:ext uri="{FF2B5EF4-FFF2-40B4-BE49-F238E27FC236}">
                <a16:creationId xmlns:a16="http://schemas.microsoft.com/office/drawing/2014/main" xmlns="" id="{5A8FEEF8-7BF9-4BC5-860C-DBCBF2CA2159}"/>
              </a:ext>
            </a:extLst>
          </p:cNvPr>
          <p:cNvSpPr/>
          <p:nvPr/>
        </p:nvSpPr>
        <p:spPr>
          <a:xfrm rot="15284869" flipH="1">
            <a:off x="2176463" y="3658126"/>
            <a:ext cx="330200" cy="733425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Двойная стрелка вверх/вниз 14">
            <a:extLst>
              <a:ext uri="{FF2B5EF4-FFF2-40B4-BE49-F238E27FC236}">
                <a16:creationId xmlns:a16="http://schemas.microsoft.com/office/drawing/2014/main" xmlns="" id="{405EFAD4-6E0A-46AC-AEB8-78008A55B10E}"/>
              </a:ext>
            </a:extLst>
          </p:cNvPr>
          <p:cNvSpPr/>
          <p:nvPr/>
        </p:nvSpPr>
        <p:spPr>
          <a:xfrm rot="3775786" flipH="1" flipV="1">
            <a:off x="2324893" y="4379646"/>
            <a:ext cx="328613" cy="11366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Двойная стрелка вверх/вниз 15">
            <a:extLst>
              <a:ext uri="{FF2B5EF4-FFF2-40B4-BE49-F238E27FC236}">
                <a16:creationId xmlns:a16="http://schemas.microsoft.com/office/drawing/2014/main" xmlns="" id="{108F151C-A69D-47EF-8998-FE2FED53BDAD}"/>
              </a:ext>
            </a:extLst>
          </p:cNvPr>
          <p:cNvSpPr/>
          <p:nvPr/>
        </p:nvSpPr>
        <p:spPr>
          <a:xfrm>
            <a:off x="4418013" y="5352913"/>
            <a:ext cx="225995" cy="330863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одержимое 4">
            <a:extLst>
              <a:ext uri="{FF2B5EF4-FFF2-40B4-BE49-F238E27FC236}">
                <a16:creationId xmlns:a16="http://schemas.microsoft.com/office/drawing/2014/main" xmlns="" id="{6D2EB5D4-086B-48E4-B7F9-B211D8E4FA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96340" y="3152294"/>
            <a:ext cx="3013075" cy="1455737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 базе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Центра по работе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 одарёнными 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детьми установлена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МЭО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Двойная стрелка вверх/вниз 17">
            <a:extLst>
              <a:ext uri="{FF2B5EF4-FFF2-40B4-BE49-F238E27FC236}">
                <a16:creationId xmlns:a16="http://schemas.microsoft.com/office/drawing/2014/main" xmlns="" id="{051F443D-8657-47F9-9F43-6AECCCF28DB9}"/>
              </a:ext>
            </a:extLst>
          </p:cNvPr>
          <p:cNvSpPr/>
          <p:nvPr/>
        </p:nvSpPr>
        <p:spPr>
          <a:xfrm rot="5058157">
            <a:off x="6530182" y="2511158"/>
            <a:ext cx="330200" cy="9858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войная стрелка вверх/вниз 18">
            <a:extLst>
              <a:ext uri="{FF2B5EF4-FFF2-40B4-BE49-F238E27FC236}">
                <a16:creationId xmlns:a16="http://schemas.microsoft.com/office/drawing/2014/main" xmlns="" id="{9081650A-CD5F-4212-A109-BEBC55DA8D62}"/>
              </a:ext>
            </a:extLst>
          </p:cNvPr>
          <p:cNvSpPr/>
          <p:nvPr/>
        </p:nvSpPr>
        <p:spPr>
          <a:xfrm rot="6315131">
            <a:off x="6673057" y="3622408"/>
            <a:ext cx="330200" cy="7318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4">
            <a:extLst>
              <a:ext uri="{FF2B5EF4-FFF2-40B4-BE49-F238E27FC236}">
                <a16:creationId xmlns:a16="http://schemas.microsoft.com/office/drawing/2014/main" xmlns="" id="{2DBD5871-BD7A-418A-B129-550693914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231" y="5686423"/>
            <a:ext cx="2670175" cy="784569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1600" b="0" dirty="0"/>
              <a:t>Семья</a:t>
            </a:r>
          </a:p>
        </p:txBody>
      </p:sp>
    </p:spTree>
    <p:extLst>
      <p:ext uri="{BB962C8B-B14F-4D97-AF65-F5344CB8AC3E}">
        <p14:creationId xmlns:p14="http://schemas.microsoft.com/office/powerpoint/2010/main" val="3563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1.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Задачи школы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8575" y="1377728"/>
            <a:ext cx="84498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интеллектуально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одготовка их к олимпиадам силами педагогов школы</a:t>
            </a:r>
          </a:p>
          <a:p>
            <a:pPr marL="144000" indent="-144000">
              <a:spcAft>
                <a:spcPts val="600"/>
              </a:spcAft>
              <a:buClr>
                <a:srgbClr val="B6452D"/>
              </a:buClr>
            </a:pPr>
            <a:r>
              <a:rPr lang="ru-RU" sz="1600" b="1" dirty="0" smtClean="0">
                <a:solidFill>
                  <a:srgbClr val="CF4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ИЛИ:</a:t>
            </a:r>
            <a:endParaRPr lang="ru-RU" sz="1600" b="1" dirty="0">
              <a:solidFill>
                <a:srgbClr val="CF4A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Передача списков выявленных интеллектуально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детей в ЦРОД для последующего предоставления доступа к МЭО в соответствии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 их потребностями и подготовки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 олимпиадам разного уровня </a:t>
            </a:r>
          </a:p>
          <a:p>
            <a:pPr marL="144000" indent="-144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 соглашения с ЦРОД на дистанционную подготовку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 олимпиадам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6762"/>
            <a:ext cx="9144000" cy="32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91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1.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Задачи Центра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057" y="5882148"/>
            <a:ext cx="4316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доступа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 системе МЭО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7260" y="5882148"/>
            <a:ext cx="4316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 блока подготовки к олимпиадам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445"/>
            <a:ext cx="91440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79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2.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Внутришкольная социокультурная образовательная сеть</a:t>
            </a: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лако 2">
            <a:extLst>
              <a:ext uri="{FF2B5EF4-FFF2-40B4-BE49-F238E27FC236}">
                <a16:creationId xmlns:a16="http://schemas.microsoft.com/office/drawing/2014/main" xmlns="" id="{E74E81F0-F589-4C7F-8A10-7C0AB9583237}"/>
              </a:ext>
            </a:extLst>
          </p:cNvPr>
          <p:cNvSpPr/>
          <p:nvPr/>
        </p:nvSpPr>
        <p:spPr>
          <a:xfrm rot="443772">
            <a:off x="2644775" y="2616198"/>
            <a:ext cx="3875088" cy="2755900"/>
          </a:xfrm>
          <a:prstGeom prst="cloud">
            <a:avLst/>
          </a:prstGeom>
          <a:ln w="19050">
            <a:solidFill>
              <a:srgbClr val="066B7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 dirty="0">
              <a:solidFill>
                <a:srgbClr val="066B7C"/>
              </a:solidFill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285FFC3A-C6B9-43D0-B1B2-417CE9E7B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657473"/>
            <a:ext cx="1620838" cy="757238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1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1D2FA315-B771-499D-A085-6A7C7520E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738561"/>
            <a:ext cx="1620838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2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xmlns="" id="{4B832282-4174-4D2C-8F6D-DF9FF2304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818061"/>
            <a:ext cx="1620838" cy="757237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3</a:t>
            </a: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xmlns="" id="{FA6287D5-F508-40AA-9525-FADB80815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654298"/>
            <a:ext cx="1619250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4</a:t>
            </a:r>
          </a:p>
        </p:txBody>
      </p:sp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xmlns="" id="{AA18D8BB-99B6-402B-A01E-25BC03EF5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3741736"/>
            <a:ext cx="1620837" cy="757237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5</a:t>
            </a:r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:a16="http://schemas.microsoft.com/office/drawing/2014/main" xmlns="" id="{4EA60DAB-593B-4EC5-B919-5477A918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4845048"/>
            <a:ext cx="1619250" cy="755650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0" dirty="0">
                <a:solidFill>
                  <a:srgbClr val="000000"/>
                </a:solidFill>
              </a:rPr>
              <a:t>Школа …</a:t>
            </a:r>
          </a:p>
        </p:txBody>
      </p:sp>
      <p:sp>
        <p:nvSpPr>
          <p:cNvPr id="10" name="Скругленный прямоугольник 4">
            <a:extLst>
              <a:ext uri="{FF2B5EF4-FFF2-40B4-BE49-F238E27FC236}">
                <a16:creationId xmlns:a16="http://schemas.microsoft.com/office/drawing/2014/main" xmlns="" id="{2DBD5871-BD7A-418A-B129-550693914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231" y="5686423"/>
            <a:ext cx="2670175" cy="784569"/>
          </a:xfrm>
          <a:prstGeom prst="roundRect">
            <a:avLst>
              <a:gd name="adj" fmla="val 9606"/>
            </a:avLst>
          </a:prstGeom>
          <a:solidFill>
            <a:srgbClr val="85DBE9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1600" b="0" dirty="0"/>
              <a:t>Семья</a:t>
            </a:r>
          </a:p>
        </p:txBody>
      </p:sp>
      <p:sp>
        <p:nvSpPr>
          <p:cNvPr id="11" name="Двойная стрелка вверх/вниз 10">
            <a:extLst>
              <a:ext uri="{FF2B5EF4-FFF2-40B4-BE49-F238E27FC236}">
                <a16:creationId xmlns:a16="http://schemas.microsoft.com/office/drawing/2014/main" xmlns="" id="{281AF823-0C07-48E9-A20E-D22041EA7453}"/>
              </a:ext>
            </a:extLst>
          </p:cNvPr>
          <p:cNvSpPr/>
          <p:nvPr/>
        </p:nvSpPr>
        <p:spPr>
          <a:xfrm rot="17824214" flipV="1">
            <a:off x="6506368" y="4421980"/>
            <a:ext cx="328613" cy="11366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войная стрелка вверх/вниз 11">
            <a:extLst>
              <a:ext uri="{FF2B5EF4-FFF2-40B4-BE49-F238E27FC236}">
                <a16:creationId xmlns:a16="http://schemas.microsoft.com/office/drawing/2014/main" xmlns="" id="{CA47F3D3-A50C-42B5-945F-A87B04118E70}"/>
              </a:ext>
            </a:extLst>
          </p:cNvPr>
          <p:cNvSpPr/>
          <p:nvPr/>
        </p:nvSpPr>
        <p:spPr>
          <a:xfrm rot="16541843" flipH="1">
            <a:off x="2355850" y="2528886"/>
            <a:ext cx="330200" cy="10985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войная стрелка вверх/вниз 12">
            <a:extLst>
              <a:ext uri="{FF2B5EF4-FFF2-40B4-BE49-F238E27FC236}">
                <a16:creationId xmlns:a16="http://schemas.microsoft.com/office/drawing/2014/main" xmlns="" id="{5A8FEEF8-7BF9-4BC5-860C-DBCBF2CA2159}"/>
              </a:ext>
            </a:extLst>
          </p:cNvPr>
          <p:cNvSpPr/>
          <p:nvPr/>
        </p:nvSpPr>
        <p:spPr>
          <a:xfrm rot="15284869" flipH="1">
            <a:off x="2176463" y="3700460"/>
            <a:ext cx="330200" cy="733425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Двойная стрелка вверх/вниз 13">
            <a:extLst>
              <a:ext uri="{FF2B5EF4-FFF2-40B4-BE49-F238E27FC236}">
                <a16:creationId xmlns:a16="http://schemas.microsoft.com/office/drawing/2014/main" xmlns="" id="{405EFAD4-6E0A-46AC-AEB8-78008A55B10E}"/>
              </a:ext>
            </a:extLst>
          </p:cNvPr>
          <p:cNvSpPr/>
          <p:nvPr/>
        </p:nvSpPr>
        <p:spPr>
          <a:xfrm rot="3775786" flipH="1" flipV="1">
            <a:off x="2324893" y="4421980"/>
            <a:ext cx="328613" cy="1136650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Двойная стрелка вверх/вниз 14">
            <a:extLst>
              <a:ext uri="{FF2B5EF4-FFF2-40B4-BE49-F238E27FC236}">
                <a16:creationId xmlns:a16="http://schemas.microsoft.com/office/drawing/2014/main" xmlns="" id="{108F151C-A69D-47EF-8998-FE2FED53BDAD}"/>
              </a:ext>
            </a:extLst>
          </p:cNvPr>
          <p:cNvSpPr/>
          <p:nvPr/>
        </p:nvSpPr>
        <p:spPr>
          <a:xfrm>
            <a:off x="4418013" y="5395247"/>
            <a:ext cx="225995" cy="330863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одержимое 4">
            <a:extLst>
              <a:ext uri="{FF2B5EF4-FFF2-40B4-BE49-F238E27FC236}">
                <a16:creationId xmlns:a16="http://schemas.microsoft.com/office/drawing/2014/main" xmlns="" id="{6D2EB5D4-086B-48E4-B7F9-B211D8E4FA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96340" y="3194628"/>
            <a:ext cx="3013075" cy="1455737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 базе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Центра по работе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 одарёнными 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детьми установлена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МЭО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Двойная стрелка вверх/вниз 16">
            <a:extLst>
              <a:ext uri="{FF2B5EF4-FFF2-40B4-BE49-F238E27FC236}">
                <a16:creationId xmlns:a16="http://schemas.microsoft.com/office/drawing/2014/main" xmlns="" id="{051F443D-8657-47F9-9F43-6AECCCF28DB9}"/>
              </a:ext>
            </a:extLst>
          </p:cNvPr>
          <p:cNvSpPr/>
          <p:nvPr/>
        </p:nvSpPr>
        <p:spPr>
          <a:xfrm rot="5058157">
            <a:off x="6530182" y="2553492"/>
            <a:ext cx="330200" cy="9858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войная стрелка вверх/вниз 17">
            <a:extLst>
              <a:ext uri="{FF2B5EF4-FFF2-40B4-BE49-F238E27FC236}">
                <a16:creationId xmlns:a16="http://schemas.microsoft.com/office/drawing/2014/main" xmlns="" id="{9081650A-CD5F-4212-A109-BEBC55DA8D62}"/>
              </a:ext>
            </a:extLst>
          </p:cNvPr>
          <p:cNvSpPr/>
          <p:nvPr/>
        </p:nvSpPr>
        <p:spPr>
          <a:xfrm rot="6315131">
            <a:off x="6673057" y="3664742"/>
            <a:ext cx="330200" cy="731837"/>
          </a:xfrm>
          <a:prstGeom prst="upDownArrow">
            <a:avLst/>
          </a:prstGeom>
          <a:solidFill>
            <a:srgbClr val="85DBE9"/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900" y="1354927"/>
            <a:ext cx="8801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обучение в школе, дополнительное —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центре по работе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 одарёнными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</a:p>
        </p:txBody>
      </p:sp>
    </p:spTree>
    <p:extLst>
      <p:ext uri="{BB962C8B-B14F-4D97-AF65-F5344CB8AC3E}">
        <p14:creationId xmlns:p14="http://schemas.microsoft.com/office/powerpoint/2010/main" val="199271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Выявление межпредметных связей с использованием заданий с открытым</Template>
  <TotalTime>952</TotalTime>
  <Words>520</Words>
  <Application>Microsoft Office PowerPoint</Application>
  <PresentationFormat>Экран (4:3)</PresentationFormat>
  <Paragraphs>150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Интеграл</vt:lpstr>
      <vt:lpstr>Презентация PowerPoint</vt:lpstr>
      <vt:lpstr>Высокомотивированные и Одарённые дети</vt:lpstr>
      <vt:lpstr>Персонализация в образовании</vt:lpstr>
      <vt:lpstr>Системная модель организации работы с одарёнными детьми на базе МЭО</vt:lpstr>
      <vt:lpstr>Презентация PowerPoint</vt:lpstr>
      <vt:lpstr>модель 1. Подготовка к олимпиадам </vt:lpstr>
      <vt:lpstr>Модель 1. Задачи школы</vt:lpstr>
      <vt:lpstr>МОДЕЛЬ 1. Задачи Центра</vt:lpstr>
      <vt:lpstr>Модель 2. Внутришкольная социокультурная образовательная сеть</vt:lpstr>
      <vt:lpstr>Модель 2. Задачи школы</vt:lpstr>
      <vt:lpstr>Модель 2. Схема реализации индивидуальных учебных планов</vt:lpstr>
      <vt:lpstr>Модель 2. Задачи Центра</vt:lpstr>
      <vt:lpstr>Модель 2. Кадровое обеспечение</vt:lpstr>
      <vt:lpstr>Модель 3. Региональная социокультурная образовательная сеть  Сетевая облачная структура — Сетевая форма реализации образовательных программ </vt:lpstr>
      <vt:lpstr>Модель 3. Задачи школы</vt:lpstr>
      <vt:lpstr>Модель 3. Задачи Центра</vt:lpstr>
      <vt:lpstr>Модель 3. Кадровое обеспечение</vt:lpstr>
      <vt:lpstr>Показатели эффективности проекта и обеспечение социальных гарантий обучающихся</vt:lpstr>
      <vt:lpstr>Возможные источники дополнительного финансирования участников Проекта (сетевых преподавателей и тьюторов, координаторов)</vt:lpstr>
      <vt:lpstr>Нормативно-правовое обеспечение реализации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Долгова Татьяна</dc:creator>
  <cp:lastModifiedBy>Гергерт Анна</cp:lastModifiedBy>
  <cp:revision>124</cp:revision>
  <dcterms:created xsi:type="dcterms:W3CDTF">2018-06-15T09:46:19Z</dcterms:created>
  <dcterms:modified xsi:type="dcterms:W3CDTF">2020-01-31T16:13:48Z</dcterms:modified>
</cp:coreProperties>
</file>