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7" r:id="rId3"/>
    <p:sldId id="259" r:id="rId4"/>
    <p:sldId id="257" r:id="rId5"/>
    <p:sldId id="258" r:id="rId6"/>
    <p:sldId id="261" r:id="rId7"/>
    <p:sldId id="264" r:id="rId8"/>
    <p:sldId id="263" r:id="rId9"/>
    <p:sldId id="276" r:id="rId10"/>
    <p:sldId id="267" r:id="rId11"/>
    <p:sldId id="270" r:id="rId12"/>
    <p:sldId id="268" r:id="rId13"/>
    <p:sldId id="269" r:id="rId14"/>
    <p:sldId id="271" r:id="rId15"/>
    <p:sldId id="278" r:id="rId16"/>
    <p:sldId id="288" r:id="rId17"/>
    <p:sldId id="289" r:id="rId18"/>
    <p:sldId id="290" r:id="rId19"/>
    <p:sldId id="29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8BB6A-C202-481A-8785-ECB989FC4044}" type="datetimeFigureOut">
              <a:rPr lang="ru-RU" smtClean="0"/>
              <a:t>21.01.2020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324550-037B-475B-9F8A-892EAAB0F0A6}" type="slidenum">
              <a:rPr lang="ru-RU" smtClean="0"/>
              <a:t>‹#›</a:t>
            </a:fld>
            <a:endParaRPr lang="ru-RU"/>
          </a:p>
        </p:txBody>
      </p:sp>
    </p:spTree>
    <p:extLst>
      <p:ext uri="{BB962C8B-B14F-4D97-AF65-F5344CB8AC3E}">
        <p14:creationId xmlns:p14="http://schemas.microsoft.com/office/powerpoint/2010/main" val="19279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p:spPr>
        <p:txBody>
          <a:bodyPr/>
          <a:lstStyle/>
          <a:p>
            <a:endParaRPr lang="ru-RU" altLang="ru-RU" smtClean="0"/>
          </a:p>
        </p:txBody>
      </p:sp>
      <p:sp>
        <p:nvSpPr>
          <p:cNvPr id="50180" name="Номер слайда 3"/>
          <p:cNvSpPr>
            <a:spLocks noGrp="1"/>
          </p:cNvSpPr>
          <p:nvPr>
            <p:ph type="sldNum" sz="quarter" idx="5"/>
          </p:nvPr>
        </p:nvSpPr>
        <p:spPr>
          <a:noFill/>
        </p:spPr>
        <p:txBody>
          <a:bodyPr/>
          <a:lstStyle>
            <a:lvl1pPr>
              <a:defRPr sz="2000" b="1">
                <a:solidFill>
                  <a:srgbClr val="008000"/>
                </a:solidFill>
                <a:latin typeface="Arial" panose="020B0604020202020204" pitchFamily="34" charset="0"/>
                <a:cs typeface="Arial" panose="020B0604020202020204" pitchFamily="34" charset="0"/>
              </a:defRPr>
            </a:lvl1pPr>
            <a:lvl2pPr marL="742950" indent="-285750">
              <a:defRPr sz="2000" b="1">
                <a:solidFill>
                  <a:srgbClr val="008000"/>
                </a:solidFill>
                <a:latin typeface="Arial" panose="020B0604020202020204" pitchFamily="34" charset="0"/>
                <a:cs typeface="Arial" panose="020B0604020202020204" pitchFamily="34" charset="0"/>
              </a:defRPr>
            </a:lvl2pPr>
            <a:lvl3pPr marL="1143000" indent="-228600">
              <a:defRPr sz="2000" b="1">
                <a:solidFill>
                  <a:srgbClr val="008000"/>
                </a:solidFill>
                <a:latin typeface="Arial" panose="020B0604020202020204" pitchFamily="34" charset="0"/>
                <a:cs typeface="Arial" panose="020B0604020202020204" pitchFamily="34" charset="0"/>
              </a:defRPr>
            </a:lvl3pPr>
            <a:lvl4pPr marL="1600200" indent="-228600">
              <a:defRPr sz="2000" b="1">
                <a:solidFill>
                  <a:srgbClr val="008000"/>
                </a:solidFill>
                <a:latin typeface="Arial" panose="020B0604020202020204" pitchFamily="34" charset="0"/>
                <a:cs typeface="Arial" panose="020B0604020202020204" pitchFamily="34" charset="0"/>
              </a:defRPr>
            </a:lvl4pPr>
            <a:lvl5pPr marL="2057400" indent="-228600">
              <a:defRPr sz="2000" b="1">
                <a:solidFill>
                  <a:srgbClr val="008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cs typeface="Arial" panose="020B0604020202020204" pitchFamily="34" charset="0"/>
              </a:defRPr>
            </a:lvl9pPr>
          </a:lstStyle>
          <a:p>
            <a:fld id="{A43EE2AA-AAC0-4AAC-A7EE-9AE23FEAB177}" type="slidenum">
              <a:rPr lang="ru-RU" altLang="ru-RU" sz="1200" b="0" smtClean="0">
                <a:solidFill>
                  <a:schemeClr val="tx1"/>
                </a:solidFill>
                <a:latin typeface="Times New Roman" panose="02020603050405020304" pitchFamily="18" charset="0"/>
              </a:rPr>
              <a:pPr/>
              <a:t>19</a:t>
            </a:fld>
            <a:endParaRPr lang="ru-RU" altLang="ru-RU" sz="1200" b="0" smtClean="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9489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69837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80128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58889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9429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71089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3E99F2-4240-4283-A406-4E55735D97BA}"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6910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3E99F2-4240-4283-A406-4E55735D97BA}" type="datetimeFigureOut">
              <a:rPr lang="ru-RU" smtClean="0"/>
              <a:t>21.01.2020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379906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3E99F2-4240-4283-A406-4E55735D97BA}" type="datetimeFigureOut">
              <a:rPr lang="ru-RU" smtClean="0"/>
              <a:t>21.01.2020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10027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3E99F2-4240-4283-A406-4E55735D97BA}" type="datetimeFigureOut">
              <a:rPr lang="ru-RU" smtClean="0"/>
              <a:t>21.01.2020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87633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3E99F2-4240-4283-A406-4E55735D97BA}"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17652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3E99F2-4240-4283-A406-4E55735D97BA}"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4D4C23-7A35-40C1-9F8C-B3D5BC3833EA}" type="slidenum">
              <a:rPr lang="ru-RU" smtClean="0"/>
              <a:t>‹#›</a:t>
            </a:fld>
            <a:endParaRPr lang="ru-RU"/>
          </a:p>
        </p:txBody>
      </p:sp>
    </p:spTree>
    <p:extLst>
      <p:ext uri="{BB962C8B-B14F-4D97-AF65-F5344CB8AC3E}">
        <p14:creationId xmlns:p14="http://schemas.microsoft.com/office/powerpoint/2010/main" val="278132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E99F2-4240-4283-A406-4E55735D97BA}" type="datetimeFigureOut">
              <a:rPr lang="ru-RU" smtClean="0"/>
              <a:t>21.01.2020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4C23-7A35-40C1-9F8C-B3D5BC3833EA}" type="slidenum">
              <a:rPr lang="ru-RU" smtClean="0"/>
              <a:t>‹#›</a:t>
            </a:fld>
            <a:endParaRPr lang="ru-RU"/>
          </a:p>
        </p:txBody>
      </p:sp>
    </p:spTree>
    <p:extLst>
      <p:ext uri="{BB962C8B-B14F-4D97-AF65-F5344CB8AC3E}">
        <p14:creationId xmlns:p14="http://schemas.microsoft.com/office/powerpoint/2010/main" val="322888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mob-edu.ru/" TargetMode="External"/><Relationship Id="rId5" Type="http://schemas.openxmlformats.org/officeDocument/2006/relationships/hyperlink" Target="mailto:a.kondakov@mob-edu.ru"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www.oecd.org/pisa/publications/PISA2018_CN_RUS.pdf"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oecd.org/pisa/publications/PISA2018_CN_RU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pisa2021-maths.oecd.org/#Contexts"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1" y="-1991"/>
            <a:ext cx="9140829" cy="6858000"/>
          </a:xfrm>
          <a:prstGeom prst="rect">
            <a:avLst/>
          </a:prstGeom>
        </p:spPr>
      </p:pic>
      <p:sp>
        <p:nvSpPr>
          <p:cNvPr id="9" name="Прямоугольник 8"/>
          <p:cNvSpPr/>
          <p:nvPr/>
        </p:nvSpPr>
        <p:spPr>
          <a:xfrm>
            <a:off x="3171" y="0"/>
            <a:ext cx="4140200" cy="872066"/>
          </a:xfrm>
          <a:custGeom>
            <a:avLst/>
            <a:gdLst>
              <a:gd name="connsiteX0" fmla="*/ 0 w 3691467"/>
              <a:gd name="connsiteY0" fmla="*/ 0 h 999066"/>
              <a:gd name="connsiteX1" fmla="*/ 3691467 w 3691467"/>
              <a:gd name="connsiteY1" fmla="*/ 0 h 999066"/>
              <a:gd name="connsiteX2" fmla="*/ 3691467 w 3691467"/>
              <a:gd name="connsiteY2" fmla="*/ 999066 h 999066"/>
              <a:gd name="connsiteX3" fmla="*/ 0 w 3691467"/>
              <a:gd name="connsiteY3" fmla="*/ 999066 h 999066"/>
              <a:gd name="connsiteX4" fmla="*/ 0 w 3691467"/>
              <a:gd name="connsiteY4" fmla="*/ 0 h 999066"/>
              <a:gd name="connsiteX0" fmla="*/ 0 w 3691467"/>
              <a:gd name="connsiteY0" fmla="*/ 0 h 999066"/>
              <a:gd name="connsiteX1" fmla="*/ 3691467 w 3691467"/>
              <a:gd name="connsiteY1" fmla="*/ 0 h 999066"/>
              <a:gd name="connsiteX2" fmla="*/ 3217334 w 3691467"/>
              <a:gd name="connsiteY2" fmla="*/ 999066 h 999066"/>
              <a:gd name="connsiteX3" fmla="*/ 0 w 3691467"/>
              <a:gd name="connsiteY3" fmla="*/ 999066 h 999066"/>
              <a:gd name="connsiteX4" fmla="*/ 0 w 3691467"/>
              <a:gd name="connsiteY4" fmla="*/ 0 h 99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1467" h="999066">
                <a:moveTo>
                  <a:pt x="0" y="0"/>
                </a:moveTo>
                <a:lnTo>
                  <a:pt x="3691467" y="0"/>
                </a:lnTo>
                <a:lnTo>
                  <a:pt x="3217334" y="999066"/>
                </a:lnTo>
                <a:lnTo>
                  <a:pt x="0" y="9990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78" y="161735"/>
            <a:ext cx="2541822" cy="548595"/>
          </a:xfrm>
          <a:prstGeom prst="rect">
            <a:avLst/>
          </a:prstGeom>
        </p:spPr>
      </p:pic>
      <p:sp>
        <p:nvSpPr>
          <p:cNvPr id="13" name="TextBox 12"/>
          <p:cNvSpPr txBox="1"/>
          <p:nvPr/>
        </p:nvSpPr>
        <p:spPr>
          <a:xfrm>
            <a:off x="-130730" y="4324567"/>
            <a:ext cx="7034790" cy="1384995"/>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ВОЗМОЖНОСТИ МЭО ДЛЯ ПОДГОТОВКИ К МЕЖДУНАРОДНОМУ ИССЛЕДОВАНИЮ </a:t>
            </a:r>
            <a:r>
              <a:rPr lang="en-US" sz="2800" b="1" dirty="0" smtClean="0">
                <a:latin typeface="Arial" panose="020B0604020202020204" pitchFamily="34" charset="0"/>
                <a:cs typeface="Arial" panose="020B0604020202020204" pitchFamily="34" charset="0"/>
              </a:rPr>
              <a:t>PISA</a:t>
            </a:r>
            <a:r>
              <a:rPr lang="ru-RU" sz="2800" b="1" dirty="0" smtClean="0">
                <a:latin typeface="Arial" panose="020B0604020202020204" pitchFamily="34" charset="0"/>
                <a:cs typeface="Arial" panose="020B0604020202020204" pitchFamily="34" charset="0"/>
              </a:rPr>
              <a:t> </a:t>
            </a:r>
            <a:endParaRPr lang="ru-RU" sz="2800" b="1" dirty="0">
              <a:latin typeface="Arial" panose="020B0604020202020204" pitchFamily="34" charset="0"/>
              <a:cs typeface="Arial" panose="020B0604020202020204" pitchFamily="34" charset="0"/>
            </a:endParaRPr>
          </a:p>
        </p:txBody>
      </p:sp>
      <p:sp>
        <p:nvSpPr>
          <p:cNvPr id="18" name="Прямоугольник с двумя скругленными соседними углами 17"/>
          <p:cNvSpPr/>
          <p:nvPr/>
        </p:nvSpPr>
        <p:spPr>
          <a:xfrm rot="5400000">
            <a:off x="3294100" y="4444433"/>
            <a:ext cx="185131" cy="2709332"/>
          </a:xfrm>
          <a:prstGeom prst="round2SameRect">
            <a:avLst>
              <a:gd name="adj1" fmla="val 50000"/>
              <a:gd name="adj2" fmla="val 0"/>
            </a:avLst>
          </a:prstGeom>
          <a:solidFill>
            <a:srgbClr val="B645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85800" y="5706532"/>
            <a:ext cx="2260600" cy="185131"/>
          </a:xfrm>
          <a:custGeom>
            <a:avLst/>
            <a:gdLst>
              <a:gd name="connsiteX0" fmla="*/ 0 w 2260600"/>
              <a:gd name="connsiteY0" fmla="*/ 0 h 185131"/>
              <a:gd name="connsiteX1" fmla="*/ 2260600 w 2260600"/>
              <a:gd name="connsiteY1" fmla="*/ 0 h 185131"/>
              <a:gd name="connsiteX2" fmla="*/ 2260600 w 2260600"/>
              <a:gd name="connsiteY2" fmla="*/ 185131 h 185131"/>
              <a:gd name="connsiteX3" fmla="*/ 0 w 2260600"/>
              <a:gd name="connsiteY3" fmla="*/ 185131 h 185131"/>
              <a:gd name="connsiteX4" fmla="*/ 0 w 2260600"/>
              <a:gd name="connsiteY4" fmla="*/ 0 h 185131"/>
              <a:gd name="connsiteX0" fmla="*/ 0 w 2260600"/>
              <a:gd name="connsiteY0" fmla="*/ 0 h 185131"/>
              <a:gd name="connsiteX1" fmla="*/ 2260600 w 2260600"/>
              <a:gd name="connsiteY1" fmla="*/ 0 h 185131"/>
              <a:gd name="connsiteX2" fmla="*/ 1819348 w 2260600"/>
              <a:gd name="connsiteY2" fmla="*/ 185131 h 185131"/>
              <a:gd name="connsiteX3" fmla="*/ 0 w 2260600"/>
              <a:gd name="connsiteY3" fmla="*/ 185131 h 185131"/>
              <a:gd name="connsiteX4" fmla="*/ 0 w 2260600"/>
              <a:gd name="connsiteY4" fmla="*/ 0 h 185131"/>
              <a:gd name="connsiteX0" fmla="*/ 0 w 2260600"/>
              <a:gd name="connsiteY0" fmla="*/ 0 h 185131"/>
              <a:gd name="connsiteX1" fmla="*/ 2260600 w 2260600"/>
              <a:gd name="connsiteY1" fmla="*/ 0 h 185131"/>
              <a:gd name="connsiteX2" fmla="*/ 1760869 w 2260600"/>
              <a:gd name="connsiteY2" fmla="*/ 185131 h 185131"/>
              <a:gd name="connsiteX3" fmla="*/ 0 w 2260600"/>
              <a:gd name="connsiteY3" fmla="*/ 185131 h 185131"/>
              <a:gd name="connsiteX4" fmla="*/ 0 w 2260600"/>
              <a:gd name="connsiteY4" fmla="*/ 0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00" h="185131">
                <a:moveTo>
                  <a:pt x="0" y="0"/>
                </a:moveTo>
                <a:lnTo>
                  <a:pt x="2260600" y="0"/>
                </a:lnTo>
                <a:lnTo>
                  <a:pt x="1760869" y="185131"/>
                </a:lnTo>
                <a:lnTo>
                  <a:pt x="0" y="185131"/>
                </a:lnTo>
                <a:lnTo>
                  <a:pt x="0" y="0"/>
                </a:lnTo>
                <a:close/>
              </a:path>
            </a:pathLst>
          </a:custGeom>
          <a:solidFill>
            <a:srgbClr val="CF4A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003800" y="529"/>
            <a:ext cx="414020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107" y="0"/>
            <a:ext cx="2217105" cy="87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2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281328" y="864712"/>
            <a:ext cx="8640960" cy="523220"/>
          </a:xfrm>
          <a:prstGeom prst="rect">
            <a:avLst/>
          </a:prstGeom>
          <a:solidFill>
            <a:schemeClr val="accent1">
              <a:lumMod val="20000"/>
              <a:lumOff val="80000"/>
            </a:schemeClr>
          </a:solidFill>
          <a:ln>
            <a:noFill/>
          </a:ln>
        </p:spPr>
        <p:txBody>
          <a:bodyPr wrap="square" rtlCol="0">
            <a:spAutoFit/>
          </a:bodyPr>
          <a:lstStyle/>
          <a:p>
            <a:pPr algn="ctr"/>
            <a:r>
              <a:rPr lang="ru-RU" sz="2800" b="1" dirty="0" smtClean="0"/>
              <a:t>КОНТЕКСТЫ (</a:t>
            </a:r>
            <a:r>
              <a:rPr lang="en-US" sz="2800" b="1" dirty="0" smtClean="0"/>
              <a:t>CONTEXTS</a:t>
            </a:r>
            <a:r>
              <a:rPr lang="ru-RU" sz="2800" b="1" dirty="0" smtClean="0"/>
              <a:t>) </a:t>
            </a:r>
            <a:r>
              <a:rPr lang="en-US" sz="2800" b="1" dirty="0" smtClean="0"/>
              <a:t>PISA - 2021</a:t>
            </a:r>
            <a:endParaRPr lang="ru-RU" sz="2800" b="1" dirty="0"/>
          </a:p>
        </p:txBody>
      </p:sp>
      <p:sp>
        <p:nvSpPr>
          <p:cNvPr id="10" name="Скругленный прямоугольник 9"/>
          <p:cNvSpPr/>
          <p:nvPr/>
        </p:nvSpPr>
        <p:spPr>
          <a:xfrm>
            <a:off x="239129" y="1484784"/>
            <a:ext cx="8581343" cy="936104"/>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1. Личностные (</a:t>
            </a:r>
            <a:r>
              <a:rPr lang="en-US" sz="2400" b="1" dirty="0" smtClean="0">
                <a:solidFill>
                  <a:schemeClr val="tx1"/>
                </a:solidFill>
              </a:rPr>
              <a:t>Personal</a:t>
            </a:r>
            <a:r>
              <a:rPr lang="ru-RU" sz="2400" b="1" dirty="0" smtClean="0">
                <a:solidFill>
                  <a:schemeClr val="tx1"/>
                </a:solidFill>
              </a:rPr>
              <a:t>) </a:t>
            </a:r>
          </a:p>
          <a:p>
            <a:pPr algn="just"/>
            <a:r>
              <a:rPr lang="ru-RU" sz="1200" dirty="0" smtClean="0"/>
              <a:t>Фокусируются </a:t>
            </a:r>
            <a:r>
              <a:rPr lang="ru-RU" sz="1200" dirty="0"/>
              <a:t>на деятельности самого </a:t>
            </a:r>
            <a:r>
              <a:rPr lang="ru-RU" sz="1200" dirty="0" smtClean="0"/>
              <a:t>ученика, его семьи </a:t>
            </a:r>
            <a:r>
              <a:rPr lang="ru-RU" sz="1200" dirty="0"/>
              <a:t>или группы </a:t>
            </a:r>
            <a:r>
              <a:rPr lang="ru-RU" sz="1200" dirty="0" smtClean="0"/>
              <a:t>сверстников (приготовление </a:t>
            </a:r>
            <a:r>
              <a:rPr lang="ru-RU" sz="1200" dirty="0"/>
              <a:t>пищи, покупки, игры, личное здоровье, личный транспорт, спорт, путешествия, персональное планирование и личные </a:t>
            </a:r>
            <a:r>
              <a:rPr lang="ru-RU" sz="1200" dirty="0" smtClean="0"/>
              <a:t>финансы).</a:t>
            </a:r>
            <a:endParaRPr lang="ru-RU" sz="1200" b="1" dirty="0">
              <a:solidFill>
                <a:schemeClr val="tx1"/>
              </a:solidFill>
            </a:endParaRPr>
          </a:p>
        </p:txBody>
      </p:sp>
      <p:sp>
        <p:nvSpPr>
          <p:cNvPr id="11" name="Скругленный прямоугольник 10"/>
          <p:cNvSpPr/>
          <p:nvPr/>
        </p:nvSpPr>
        <p:spPr>
          <a:xfrm>
            <a:off x="239128" y="2564904"/>
            <a:ext cx="8581344" cy="1512168"/>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2. Профессиональные (</a:t>
            </a:r>
            <a:r>
              <a:rPr lang="en-US" sz="2400" b="1" dirty="0" smtClean="0">
                <a:solidFill>
                  <a:schemeClr val="tx1"/>
                </a:solidFill>
              </a:rPr>
              <a:t>Occupational</a:t>
            </a:r>
            <a:r>
              <a:rPr lang="ru-RU" sz="2400" b="1" dirty="0" smtClean="0">
                <a:solidFill>
                  <a:schemeClr val="tx1"/>
                </a:solidFill>
              </a:rPr>
              <a:t>)</a:t>
            </a:r>
          </a:p>
          <a:p>
            <a:pPr algn="just"/>
            <a:r>
              <a:rPr lang="ru-RU" sz="1200" dirty="0" smtClean="0"/>
              <a:t>Фокусируются на </a:t>
            </a:r>
            <a:r>
              <a:rPr lang="ru-RU" sz="1200" dirty="0"/>
              <a:t>сфере </a:t>
            </a:r>
            <a:r>
              <a:rPr lang="ru-RU" sz="1200" dirty="0" smtClean="0"/>
              <a:t>труда (измерение</a:t>
            </a:r>
            <a:r>
              <a:rPr lang="ru-RU" sz="1200" dirty="0"/>
              <a:t>, калькуляция и заказ материалов для строительства, расчет заработной платы / бухгалтерский учет, контроль качества, планирование / </a:t>
            </a:r>
            <a:r>
              <a:rPr lang="ru-RU" sz="1200" dirty="0" smtClean="0"/>
              <a:t>подготовка отчетов, </a:t>
            </a:r>
            <a:r>
              <a:rPr lang="ru-RU" sz="1200" dirty="0"/>
              <a:t>дизайн / архитектура и принятие решений, связанных с работой. Профессиональный контекст может относиться к любому уровню </a:t>
            </a:r>
            <a:r>
              <a:rPr lang="ru-RU" sz="1200" dirty="0" smtClean="0"/>
              <a:t>работ (от </a:t>
            </a:r>
            <a:r>
              <a:rPr lang="ru-RU" sz="1200" dirty="0"/>
              <a:t>неквалифицированной работы до </a:t>
            </a:r>
            <a:r>
              <a:rPr lang="ru-RU" sz="1200" dirty="0" smtClean="0"/>
              <a:t>работ требующих высокого уровня подготовленности). При этом контексты в исследовании PISA </a:t>
            </a:r>
            <a:r>
              <a:rPr lang="ru-RU" sz="1200" dirty="0"/>
              <a:t>должны быть доступны для 15-летних </a:t>
            </a:r>
            <a:r>
              <a:rPr lang="ru-RU" sz="1200" dirty="0" smtClean="0"/>
              <a:t>обучающихся. </a:t>
            </a:r>
            <a:endParaRPr lang="ru-RU" sz="1200" b="1" dirty="0">
              <a:solidFill>
                <a:schemeClr val="tx1"/>
              </a:solidFill>
            </a:endParaRPr>
          </a:p>
        </p:txBody>
      </p:sp>
      <p:sp>
        <p:nvSpPr>
          <p:cNvPr id="12" name="Скругленный прямоугольник 11"/>
          <p:cNvSpPr/>
          <p:nvPr/>
        </p:nvSpPr>
        <p:spPr>
          <a:xfrm>
            <a:off x="239129" y="4221088"/>
            <a:ext cx="8581342" cy="907511"/>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b="1" dirty="0" smtClean="0">
                <a:solidFill>
                  <a:schemeClr val="tx1"/>
                </a:solidFill>
              </a:rPr>
              <a:t>3. Общественные (</a:t>
            </a:r>
            <a:r>
              <a:rPr lang="en-US" sz="2400" b="1" dirty="0" smtClean="0">
                <a:solidFill>
                  <a:schemeClr val="tx1"/>
                </a:solidFill>
              </a:rPr>
              <a:t>Societal</a:t>
            </a:r>
            <a:r>
              <a:rPr lang="ru-RU" sz="2400" b="1" dirty="0" smtClean="0">
                <a:solidFill>
                  <a:schemeClr val="tx1"/>
                </a:solidFill>
              </a:rPr>
              <a:t>)</a:t>
            </a:r>
          </a:p>
          <a:p>
            <a:pPr algn="just"/>
            <a:r>
              <a:rPr lang="ru-RU" sz="1200" dirty="0" smtClean="0">
                <a:solidFill>
                  <a:schemeClr val="tx1"/>
                </a:solidFill>
              </a:rPr>
              <a:t>Фокусируются </a:t>
            </a:r>
            <a:r>
              <a:rPr lang="ru-RU" sz="1200" dirty="0">
                <a:solidFill>
                  <a:schemeClr val="tx1"/>
                </a:solidFill>
              </a:rPr>
              <a:t>на </a:t>
            </a:r>
            <a:r>
              <a:rPr lang="ru-RU" sz="1200" dirty="0" smtClean="0">
                <a:solidFill>
                  <a:schemeClr val="tx1"/>
                </a:solidFill>
              </a:rPr>
              <a:t>жизни общества (местного, национального </a:t>
            </a:r>
            <a:r>
              <a:rPr lang="ru-RU" sz="1200" dirty="0">
                <a:solidFill>
                  <a:schemeClr val="tx1"/>
                </a:solidFill>
              </a:rPr>
              <a:t>или </a:t>
            </a:r>
            <a:r>
              <a:rPr lang="ru-RU" sz="1200" dirty="0" smtClean="0">
                <a:solidFill>
                  <a:schemeClr val="tx1"/>
                </a:solidFill>
              </a:rPr>
              <a:t>всего мира), например системы </a:t>
            </a:r>
            <a:r>
              <a:rPr lang="ru-RU" sz="1200" dirty="0">
                <a:solidFill>
                  <a:schemeClr val="tx1"/>
                </a:solidFill>
              </a:rPr>
              <a:t>голосования, общественный транспорт, правительство, государственная политика, демография, реклама, национальная статистика и </a:t>
            </a:r>
            <a:r>
              <a:rPr lang="ru-RU" sz="1200" dirty="0" smtClean="0">
                <a:solidFill>
                  <a:schemeClr val="tx1"/>
                </a:solidFill>
              </a:rPr>
              <a:t>экономика. </a:t>
            </a:r>
            <a:endParaRPr lang="ru-RU" sz="1200" dirty="0">
              <a:solidFill>
                <a:schemeClr val="tx1"/>
              </a:solidFill>
            </a:endParaRPr>
          </a:p>
        </p:txBody>
      </p:sp>
      <p:sp>
        <p:nvSpPr>
          <p:cNvPr id="13" name="Скругленный прямоугольник 12"/>
          <p:cNvSpPr/>
          <p:nvPr/>
        </p:nvSpPr>
        <p:spPr>
          <a:xfrm>
            <a:off x="239128" y="5373216"/>
            <a:ext cx="8581343" cy="1152128"/>
          </a:xfrm>
          <a:prstGeom prst="roundRect">
            <a:avLst/>
          </a:prstGeom>
          <a:noFill/>
          <a:ln w="28575">
            <a:solidFill>
              <a:schemeClr val="tx2"/>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just"/>
            <a:r>
              <a:rPr lang="ru-RU" sz="2400" b="1" dirty="0" smtClean="0">
                <a:solidFill>
                  <a:schemeClr val="tx1"/>
                </a:solidFill>
              </a:rPr>
              <a:t>4. Научные (</a:t>
            </a:r>
            <a:r>
              <a:rPr lang="en-US" sz="2400" b="1" dirty="0" smtClean="0">
                <a:solidFill>
                  <a:schemeClr val="tx1"/>
                </a:solidFill>
              </a:rPr>
              <a:t>Scientific</a:t>
            </a:r>
            <a:r>
              <a:rPr lang="ru-RU" sz="2400" b="1" dirty="0" smtClean="0">
                <a:solidFill>
                  <a:schemeClr val="tx1"/>
                </a:solidFill>
              </a:rPr>
              <a:t>)</a:t>
            </a:r>
          </a:p>
          <a:p>
            <a:pPr algn="just"/>
            <a:r>
              <a:rPr lang="ru-RU" sz="1200" dirty="0" smtClean="0"/>
              <a:t>Фокусируются на применении </a:t>
            </a:r>
            <a:r>
              <a:rPr lang="ru-RU" sz="1200" dirty="0"/>
              <a:t>математики в мире природы, а также </a:t>
            </a:r>
            <a:r>
              <a:rPr lang="ru-RU" sz="1200" dirty="0" smtClean="0"/>
              <a:t>на  проблемах, связанных </a:t>
            </a:r>
            <a:r>
              <a:rPr lang="ru-RU" sz="1200" dirty="0"/>
              <a:t>с наукой и </a:t>
            </a:r>
            <a:r>
              <a:rPr lang="ru-RU" sz="1200" dirty="0" smtClean="0"/>
              <a:t>техникой (погода </a:t>
            </a:r>
            <a:r>
              <a:rPr lang="ru-RU" sz="1200" dirty="0"/>
              <a:t>или климат, экология, медицина, космическая наука, генетика, измерения и сам мир </a:t>
            </a:r>
            <a:r>
              <a:rPr lang="ru-RU" sz="1200" dirty="0" smtClean="0"/>
              <a:t>математики).</a:t>
            </a:r>
            <a:r>
              <a:rPr lang="ru-RU" sz="1200" dirty="0"/>
              <a:t> Предметы, которые являются </a:t>
            </a:r>
            <a:r>
              <a:rPr lang="ru-RU" sz="1200" dirty="0" err="1"/>
              <a:t>внутриматематическими</a:t>
            </a:r>
            <a:r>
              <a:rPr lang="ru-RU" sz="1200" dirty="0"/>
              <a:t>, где все </a:t>
            </a:r>
            <a:r>
              <a:rPr lang="ru-RU" sz="1200" dirty="0" smtClean="0"/>
              <a:t>элементы </a:t>
            </a:r>
            <a:r>
              <a:rPr lang="ru-RU" sz="1200" dirty="0"/>
              <a:t>принадлежат миру математики, попадают в научный контекст.</a:t>
            </a:r>
            <a:endParaRPr lang="ru-RU" sz="1200" b="1" dirty="0">
              <a:solidFill>
                <a:schemeClr val="tx1"/>
              </a:solidFill>
            </a:endParaRPr>
          </a:p>
        </p:txBody>
      </p:sp>
    </p:spTree>
    <p:extLst>
      <p:ext uri="{BB962C8B-B14F-4D97-AF65-F5344CB8AC3E}">
        <p14:creationId xmlns:p14="http://schemas.microsoft.com/office/powerpoint/2010/main" val="404402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ЛИЧНОСТНЫЙ КОНТЕКСТ</a:t>
            </a:r>
            <a:endParaRPr lang="ru-RU" sz="2400" b="1" dirty="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20" r="24659" b="7831"/>
          <a:stretch/>
        </p:blipFill>
        <p:spPr bwMode="auto">
          <a:xfrm>
            <a:off x="107505" y="1412776"/>
            <a:ext cx="5791590" cy="368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7829" r="24656" b="7468"/>
          <a:stretch/>
        </p:blipFill>
        <p:spPr bwMode="auto">
          <a:xfrm>
            <a:off x="3003300" y="3917143"/>
            <a:ext cx="6074922" cy="293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511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ПРОФЕССИОНАЛЬНЫЙ КОНТЕКСТ</a:t>
            </a:r>
            <a:endParaRPr lang="ru-RU" sz="2400" b="1"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95" r="21555" b="7636"/>
          <a:stretch/>
        </p:blipFill>
        <p:spPr bwMode="auto">
          <a:xfrm>
            <a:off x="252606" y="1408696"/>
            <a:ext cx="5686461" cy="350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8345" r="24620" b="43878"/>
          <a:stretch/>
        </p:blipFill>
        <p:spPr bwMode="auto">
          <a:xfrm>
            <a:off x="107505" y="4934931"/>
            <a:ext cx="5976664" cy="177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93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ОБЩЕСТВЕННЫЙ КОНТЕКСТ</a:t>
            </a:r>
            <a:endParaRPr lang="ru-RU" sz="2400" b="1"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293" r="25162" b="17546"/>
          <a:stretch/>
        </p:blipFill>
        <p:spPr bwMode="auto">
          <a:xfrm>
            <a:off x="107504" y="1472916"/>
            <a:ext cx="8943510" cy="505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747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461665"/>
          </a:xfrm>
          <a:prstGeom prst="rect">
            <a:avLst/>
          </a:prstGeom>
          <a:solidFill>
            <a:schemeClr val="accent1">
              <a:lumMod val="20000"/>
              <a:lumOff val="80000"/>
            </a:schemeClr>
          </a:solidFill>
        </p:spPr>
        <p:txBody>
          <a:bodyPr wrap="square" rtlCol="0">
            <a:spAutoFit/>
          </a:bodyPr>
          <a:lstStyle/>
          <a:p>
            <a:pPr algn="ctr"/>
            <a:r>
              <a:rPr lang="ru-RU" sz="2400" b="1" dirty="0" smtClean="0"/>
              <a:t>НАУЧНЫЙ КОНТЕКСТ</a:t>
            </a:r>
            <a:endParaRPr lang="ru-RU" sz="2400" b="1"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12" t="6852" r="26103" b="8033"/>
          <a:stretch/>
        </p:blipFill>
        <p:spPr bwMode="auto">
          <a:xfrm>
            <a:off x="179512" y="1484784"/>
            <a:ext cx="6149948" cy="4062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83" t="26764" r="41364" b="8200"/>
          <a:stretch/>
        </p:blipFill>
        <p:spPr bwMode="auto">
          <a:xfrm>
            <a:off x="4783569" y="3823375"/>
            <a:ext cx="4264503" cy="289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12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259652" y="815534"/>
            <a:ext cx="8640960" cy="523220"/>
          </a:xfrm>
          <a:prstGeom prst="rect">
            <a:avLst/>
          </a:prstGeom>
          <a:solidFill>
            <a:schemeClr val="accent1">
              <a:lumMod val="20000"/>
              <a:lumOff val="80000"/>
            </a:schemeClr>
          </a:solidFill>
          <a:ln>
            <a:noFill/>
          </a:ln>
        </p:spPr>
        <p:txBody>
          <a:bodyPr wrap="square" rtlCol="0">
            <a:spAutoFit/>
          </a:bodyPr>
          <a:lstStyle/>
          <a:p>
            <a:pPr algn="ctr"/>
            <a:r>
              <a:rPr lang="ru-RU" sz="2800" b="1" dirty="0" smtClean="0"/>
              <a:t>НАВЫКИ И КОМПЕТЕНЦИИ </a:t>
            </a:r>
            <a:r>
              <a:rPr lang="en-US" sz="2800" b="1" dirty="0" smtClean="0"/>
              <a:t>XXI </a:t>
            </a:r>
            <a:r>
              <a:rPr lang="ru-RU" sz="2800" b="1" dirty="0" smtClean="0"/>
              <a:t>В.</a:t>
            </a:r>
          </a:p>
        </p:txBody>
      </p:sp>
      <p:sp>
        <p:nvSpPr>
          <p:cNvPr id="36" name="Овал 35"/>
          <p:cNvSpPr/>
          <p:nvPr/>
        </p:nvSpPr>
        <p:spPr>
          <a:xfrm>
            <a:off x="3491880" y="2992896"/>
            <a:ext cx="2176504" cy="21642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21st Century Skills</a:t>
            </a:r>
            <a:endParaRPr lang="ru-RU" sz="2800" b="1" dirty="0"/>
          </a:p>
        </p:txBody>
      </p:sp>
      <p:sp>
        <p:nvSpPr>
          <p:cNvPr id="45" name="Овал 44"/>
          <p:cNvSpPr/>
          <p:nvPr/>
        </p:nvSpPr>
        <p:spPr>
          <a:xfrm>
            <a:off x="4939527" y="1556792"/>
            <a:ext cx="1672448" cy="1604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900" b="1" dirty="0"/>
              <a:t>Рефлексия</a:t>
            </a:r>
          </a:p>
        </p:txBody>
      </p:sp>
      <p:sp>
        <p:nvSpPr>
          <p:cNvPr id="49" name="Овал 48"/>
          <p:cNvSpPr/>
          <p:nvPr/>
        </p:nvSpPr>
        <p:spPr>
          <a:xfrm>
            <a:off x="5781430" y="4725144"/>
            <a:ext cx="1672448" cy="160496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Системное мышление</a:t>
            </a:r>
          </a:p>
        </p:txBody>
      </p:sp>
      <p:sp>
        <p:nvSpPr>
          <p:cNvPr id="50" name="Овал 49"/>
          <p:cNvSpPr/>
          <p:nvPr/>
        </p:nvSpPr>
        <p:spPr>
          <a:xfrm>
            <a:off x="5781430" y="2967468"/>
            <a:ext cx="1672448" cy="16049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Коммуникация</a:t>
            </a:r>
          </a:p>
        </p:txBody>
      </p:sp>
      <p:sp>
        <p:nvSpPr>
          <p:cNvPr id="51" name="Овал 50"/>
          <p:cNvSpPr/>
          <p:nvPr/>
        </p:nvSpPr>
        <p:spPr>
          <a:xfrm>
            <a:off x="1721588" y="2164985"/>
            <a:ext cx="1672448" cy="1604965"/>
          </a:xfrm>
          <a:prstGeom prst="ellipse">
            <a:avLst/>
          </a:prstGeom>
          <a:solidFill>
            <a:schemeClr val="accent5">
              <a:lumMod val="7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500" b="1" dirty="0"/>
              <a:t>Креативность</a:t>
            </a:r>
          </a:p>
        </p:txBody>
      </p:sp>
      <p:sp>
        <p:nvSpPr>
          <p:cNvPr id="52" name="Овал 51"/>
          <p:cNvSpPr/>
          <p:nvPr/>
        </p:nvSpPr>
        <p:spPr>
          <a:xfrm>
            <a:off x="3225394" y="1387932"/>
            <a:ext cx="1672448" cy="16049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Критическое мышление</a:t>
            </a:r>
          </a:p>
        </p:txBody>
      </p:sp>
      <p:sp>
        <p:nvSpPr>
          <p:cNvPr id="53" name="Овал 52"/>
          <p:cNvSpPr/>
          <p:nvPr/>
        </p:nvSpPr>
        <p:spPr>
          <a:xfrm>
            <a:off x="1497378" y="3778543"/>
            <a:ext cx="1672448" cy="160496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t>Исследование и изучение</a:t>
            </a:r>
          </a:p>
        </p:txBody>
      </p:sp>
      <p:sp>
        <p:nvSpPr>
          <p:cNvPr id="54" name="Овал 53"/>
          <p:cNvSpPr/>
          <p:nvPr/>
        </p:nvSpPr>
        <p:spPr>
          <a:xfrm>
            <a:off x="2436534" y="5125551"/>
            <a:ext cx="1672448" cy="160496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err="1"/>
              <a:t>Саморегуляция</a:t>
            </a:r>
            <a:r>
              <a:rPr lang="ru-RU" sz="1300" b="1" dirty="0"/>
              <a:t>, инициативность и настойчивость</a:t>
            </a:r>
          </a:p>
        </p:txBody>
      </p:sp>
      <p:sp>
        <p:nvSpPr>
          <p:cNvPr id="55" name="Овал 54"/>
          <p:cNvSpPr/>
          <p:nvPr/>
        </p:nvSpPr>
        <p:spPr>
          <a:xfrm>
            <a:off x="4129930" y="5174583"/>
            <a:ext cx="1672448" cy="160496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300" b="1" dirty="0"/>
              <a:t>Использование информации</a:t>
            </a:r>
          </a:p>
        </p:txBody>
      </p:sp>
    </p:spTree>
    <p:extLst>
      <p:ext uri="{BB962C8B-B14F-4D97-AF65-F5344CB8AC3E}">
        <p14:creationId xmlns:p14="http://schemas.microsoft.com/office/powerpoint/2010/main" val="1862757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7314" y="1433559"/>
            <a:ext cx="6949532" cy="1015663"/>
          </a:xfrm>
          <a:prstGeom prst="rect">
            <a:avLst/>
          </a:prstGeom>
        </p:spPr>
        <p:txBody>
          <a:bodyPr wrap="square">
            <a:spAutoFit/>
          </a:bodyPr>
          <a:lstStyle/>
          <a:p>
            <a:pPr algn="ctr"/>
            <a:r>
              <a:rPr lang="ru-RU" b="1" dirty="0" smtClean="0"/>
              <a:t>Слепой художник</a:t>
            </a:r>
            <a:endParaRPr lang="ru-RU" b="1" dirty="0"/>
          </a:p>
          <a:p>
            <a:r>
              <a:rPr lang="ru-RU" sz="1400" dirty="0"/>
              <a:t>Рассмотрите репродукции, которые представлены ниже. Что вы можете сказать о художнике, написавшем эти картины? Мужчина это или женщина? Профессиональный живописец или любитель? Сколько лет этому человеку? Из какой он (или она) страны?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286" y="2449222"/>
            <a:ext cx="1393146" cy="209495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462181"/>
            <a:ext cx="1368152" cy="206903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5" y="2449222"/>
            <a:ext cx="1499817" cy="2068712"/>
          </a:xfrm>
          <a:prstGeom prst="rect">
            <a:avLst/>
          </a:prstGeom>
        </p:spPr>
      </p:pic>
      <p:sp>
        <p:nvSpPr>
          <p:cNvPr id="8" name="Прямоугольник 7"/>
          <p:cNvSpPr/>
          <p:nvPr/>
        </p:nvSpPr>
        <p:spPr>
          <a:xfrm>
            <a:off x="179512" y="4532576"/>
            <a:ext cx="8784976" cy="2308324"/>
          </a:xfrm>
          <a:prstGeom prst="rect">
            <a:avLst/>
          </a:prstGeom>
        </p:spPr>
        <p:txBody>
          <a:bodyPr wrap="square">
            <a:spAutoFit/>
          </a:bodyPr>
          <a:lstStyle/>
          <a:p>
            <a:pPr algn="just"/>
            <a:r>
              <a:rPr lang="ru-RU" sz="1200" dirty="0" smtClean="0"/>
              <a:t>	В </a:t>
            </a:r>
            <a:r>
              <a:rPr lang="ru-RU" sz="1200" dirty="0"/>
              <a:t>это сложно поверить, но автором этих картин является Лиза </a:t>
            </a:r>
            <a:r>
              <a:rPr lang="ru-RU" sz="1200" dirty="0" err="1"/>
              <a:t>Фиттипальди</a:t>
            </a:r>
            <a:r>
              <a:rPr lang="ru-RU" sz="1200" dirty="0"/>
              <a:t> — слепая американская художница. Она потеряла зрение в 1993 году в результате болезни. До того как стать слепой, Лиза </a:t>
            </a:r>
            <a:r>
              <a:rPr lang="ru-RU" sz="1200" dirty="0" err="1"/>
              <a:t>Фиттипальди</a:t>
            </a:r>
            <a:r>
              <a:rPr lang="ru-RU" sz="1200" dirty="0"/>
              <a:t> не была художницей, она работала в финансовой сфере. Лишь через два года после потери зрения эта женщина впервые взялась за кисть. Она слушала аудиокниги по истории искусств, чтобы научиться основным принципам живописи</a:t>
            </a:r>
            <a:r>
              <a:rPr lang="ru-RU" sz="1200" dirty="0" smtClean="0"/>
              <a:t>.</a:t>
            </a:r>
          </a:p>
          <a:p>
            <a:pPr algn="just"/>
            <a:r>
              <a:rPr lang="ru-RU" sz="1200" dirty="0" smtClean="0"/>
              <a:t>	Рассмотрите </a:t>
            </a:r>
            <a:r>
              <a:rPr lang="ru-RU" sz="1200" dirty="0"/>
              <a:t>картины Лизы </a:t>
            </a:r>
            <a:r>
              <a:rPr lang="ru-RU" sz="1200" dirty="0" err="1"/>
              <a:t>Фиттипальди</a:t>
            </a:r>
            <a:r>
              <a:rPr lang="ru-RU" sz="1200" dirty="0"/>
              <a:t>, обратите внимание на их композицию, цветовое решение. Действительно, невозможно представить, что их рисует слепой человек, но это именно так</a:t>
            </a:r>
            <a:r>
              <a:rPr lang="ru-RU" sz="1200" dirty="0" smtClean="0"/>
              <a:t>.</a:t>
            </a:r>
          </a:p>
          <a:p>
            <a:r>
              <a:rPr lang="ru-RU" sz="1200" dirty="0" smtClean="0"/>
              <a:t>	Представьте </a:t>
            </a:r>
            <a:r>
              <a:rPr lang="ru-RU" sz="1200" dirty="0"/>
              <a:t>себе, что вам выпала честь «стать глазами» слепого художника, задумавшего написать пейзаж или интерьерную зарисовку. Подумайте, какую картину вы бы ему описали. Что бы лично вам хотелось увидеть на полотне? Какие краски вы бы посоветовали взять художнику?</a:t>
            </a:r>
          </a:p>
          <a:p>
            <a:r>
              <a:rPr lang="ru-RU" sz="1200" dirty="0" smtClean="0"/>
              <a:t>	Составьте </a:t>
            </a:r>
            <a:r>
              <a:rPr lang="ru-RU" sz="1200" dirty="0"/>
              <a:t>подробное описание выбранной вами картины природы или внутреннего убранства здания. Помните о том, что ваше описание должно помочь слепому человеку нарисовать картину, не забывайте о деталях. Материалы, которые помогут вам выполнить задание, вы найдёте в тексте занятия</a:t>
            </a:r>
            <a:r>
              <a:rPr lang="ru-RU" sz="1200" dirty="0" smtClean="0"/>
              <a:t>.</a:t>
            </a:r>
            <a:endParaRPr lang="ru-RU" sz="1200" dirty="0"/>
          </a:p>
        </p:txBody>
      </p:sp>
      <p:sp>
        <p:nvSpPr>
          <p:cNvPr id="2" name="TextBox 1"/>
          <p:cNvSpPr txBox="1"/>
          <p:nvPr/>
        </p:nvSpPr>
        <p:spPr>
          <a:xfrm>
            <a:off x="2186286" y="697769"/>
            <a:ext cx="6150610" cy="715089"/>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algn="ctr"/>
            <a:r>
              <a:rPr lang="ru-RU" sz="1400" b="1" dirty="0" smtClean="0"/>
              <a:t>Русский язык, 6 класс, занятие 37 </a:t>
            </a:r>
          </a:p>
          <a:p>
            <a:pPr algn="ctr"/>
            <a:r>
              <a:rPr lang="ru-RU" sz="1400" b="1" dirty="0" smtClean="0"/>
              <a:t>Тема: «Описание»</a:t>
            </a:r>
          </a:p>
          <a:p>
            <a:pPr algn="ctr"/>
            <a:r>
              <a:rPr lang="ru-RU" sz="1400" b="1" dirty="0" smtClean="0"/>
              <a:t>Задание к занятию</a:t>
            </a:r>
            <a:endParaRPr lang="ru-RU" sz="1400" b="1"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10" name="Рисунок 9"/>
          <p:cNvPicPr>
            <a:picLocks noChangeAspect="1"/>
          </p:cNvPicPr>
          <p:nvPr/>
        </p:nvPicPr>
        <p:blipFill rotWithShape="1">
          <a:blip r:embed="rId6"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1026" name="Picture 2" descr="https://demo.mob-edu.ru/ui/upload/courses/169274/files/web_resources/37/Images_37/Lisa_Fittipald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320" y="1213232"/>
            <a:ext cx="1157360" cy="131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1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580" y="2276872"/>
            <a:ext cx="3635160" cy="3473291"/>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ru-RU" dirty="0"/>
              <a:t>Представьте себе, что вам выпала честь «стать глазами» слепого художника, задумавшего написать пейзаж или интерьерную зарисовку. Подумайте, какую картину вы бы ему описали. Что бы лично вам хотелось увидеть на полотне? </a:t>
            </a:r>
            <a:r>
              <a:rPr lang="ru-RU" b="1" dirty="0" smtClean="0"/>
              <a:t>Какие</a:t>
            </a:r>
            <a:r>
              <a:rPr lang="ru-RU" dirty="0" smtClean="0"/>
              <a:t> </a:t>
            </a:r>
            <a:r>
              <a:rPr lang="ru-RU" b="1" dirty="0" smtClean="0"/>
              <a:t>краски </a:t>
            </a:r>
            <a:r>
              <a:rPr lang="ru-RU" b="1" dirty="0"/>
              <a:t>вы бы посоветовали взять художнику?</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557949265"/>
              </p:ext>
            </p:extLst>
          </p:nvPr>
        </p:nvGraphicFramePr>
        <p:xfrm>
          <a:off x="4311816" y="1732364"/>
          <a:ext cx="4346677" cy="2120646"/>
        </p:xfrm>
        <a:graphic>
          <a:graphicData uri="http://schemas.openxmlformats.org/drawingml/2006/table">
            <a:tbl>
              <a:tblPr firstRow="1" firstCol="1" bandRow="1">
                <a:tableStyleId>{5C22544A-7EE6-4342-B048-85BDC9FD1C3A}</a:tableStyleId>
              </a:tblPr>
              <a:tblGrid>
                <a:gridCol w="1579718"/>
                <a:gridCol w="2766959"/>
              </a:tblGrid>
              <a:tr h="0">
                <a:tc>
                  <a:txBody>
                    <a:bodyPr/>
                    <a:lstStyle/>
                    <a:p>
                      <a:pPr algn="just">
                        <a:lnSpc>
                          <a:spcPct val="115000"/>
                        </a:lnSpc>
                        <a:spcAft>
                          <a:spcPts val="0"/>
                        </a:spcAft>
                      </a:pPr>
                      <a:r>
                        <a:rPr lang="ru-RU" sz="1100" dirty="0">
                          <a:solidFill>
                            <a:schemeClr val="tx1"/>
                          </a:solidFill>
                          <a:effectLst/>
                        </a:rPr>
                        <a:t>Содержательная область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b="0" dirty="0" smtClean="0">
                          <a:solidFill>
                            <a:schemeClr val="tx1"/>
                          </a:solidFill>
                          <a:effectLst/>
                        </a:rPr>
                        <a:t>Письменное</a:t>
                      </a:r>
                      <a:r>
                        <a:rPr lang="ru-RU" sz="1100" b="0" baseline="0" dirty="0" smtClean="0">
                          <a:solidFill>
                            <a:schemeClr val="tx1"/>
                          </a:solidFill>
                          <a:effectLst/>
                        </a:rPr>
                        <a:t> самовыражение</a:t>
                      </a:r>
                      <a:endParaRPr lang="ru-RU" sz="1100" b="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100" dirty="0" err="1">
                          <a:solidFill>
                            <a:schemeClr val="tx1"/>
                          </a:solidFill>
                          <a:effectLst/>
                        </a:rPr>
                        <a:t>Компетентностная</a:t>
                      </a:r>
                      <a:r>
                        <a:rPr lang="ru-RU" sz="1100" dirty="0">
                          <a:solidFill>
                            <a:schemeClr val="tx1"/>
                          </a:solidFill>
                          <a:effectLst/>
                        </a:rPr>
                        <a:t> область </a:t>
                      </a:r>
                      <a:r>
                        <a:rPr lang="ru-RU" sz="1100" dirty="0" smtClean="0">
                          <a:solidFill>
                            <a:schemeClr val="tx1"/>
                          </a:solidFill>
                          <a:effectLst/>
                        </a:rPr>
                        <a:t>оценки (навыки)</a:t>
                      </a:r>
                      <a:endParaRPr lang="ru-RU" sz="1100" dirty="0" smtClean="0">
                        <a:solidFill>
                          <a:schemeClr val="tx1"/>
                        </a:solidFill>
                        <a:effectLst/>
                        <a:latin typeface="Cambria"/>
                        <a:ea typeface="Cambria"/>
                        <a:cs typeface="Times New Roman"/>
                      </a:endParaRPr>
                    </a:p>
                    <a:p>
                      <a:pPr algn="just">
                        <a:lnSpc>
                          <a:spcPct val="115000"/>
                        </a:lnSpc>
                        <a:spcAft>
                          <a:spcPts val="0"/>
                        </a:spcAft>
                      </a:pP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Выдвижение креативных идей, коммуникация,</a:t>
                      </a:r>
                      <a:r>
                        <a:rPr lang="ru-RU" sz="1100" baseline="0" dirty="0" smtClean="0">
                          <a:solidFill>
                            <a:schemeClr val="tx1"/>
                          </a:solidFill>
                          <a:effectLst/>
                        </a:rPr>
                        <a:t> в</a:t>
                      </a:r>
                      <a:r>
                        <a:rPr lang="ru-RU" sz="1100" dirty="0" smtClean="0">
                          <a:solidFill>
                            <a:schemeClr val="tx1"/>
                          </a:solidFill>
                          <a:effectLst/>
                        </a:rPr>
                        <a:t>ыразительность, гармоничность</a:t>
                      </a:r>
                      <a:r>
                        <a:rPr lang="ru-RU" sz="1100" baseline="0" dirty="0" smtClean="0">
                          <a:solidFill>
                            <a:schemeClr val="tx1"/>
                          </a:solidFill>
                          <a:effectLst/>
                        </a:rPr>
                        <a:t> и сочетаемость</a:t>
                      </a:r>
                      <a:r>
                        <a:rPr lang="ru-RU" sz="1100" dirty="0" smtClean="0">
                          <a:solidFill>
                            <a:schemeClr val="tx1"/>
                          </a:solidFill>
                          <a:effectLst/>
                        </a:rPr>
                        <a:t> оригинальность</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Уровень сложности</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Средний</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Формат ответа</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100" dirty="0">
                          <a:solidFill>
                            <a:schemeClr val="tx1"/>
                          </a:solidFill>
                          <a:effectLst/>
                        </a:rPr>
                        <a:t>Развёрнутый ответ - письменный</a:t>
                      </a:r>
                      <a:endParaRPr lang="ru-RU" sz="1100" dirty="0">
                        <a:solidFill>
                          <a:schemeClr val="tx1"/>
                        </a:solidFill>
                        <a:effectLst/>
                        <a:latin typeface="Cambria"/>
                        <a:ea typeface="Cambri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Объект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Погружение в проблему: </a:t>
                      </a:r>
                      <a:r>
                        <a:rPr lang="ru-RU" sz="1100" dirty="0" smtClean="0">
                          <a:solidFill>
                            <a:schemeClr val="tx1"/>
                          </a:solidFill>
                          <a:effectLst/>
                        </a:rPr>
                        <a:t>выражение пожелание</a:t>
                      </a:r>
                      <a:r>
                        <a:rPr lang="ru-RU" sz="1100" baseline="0" dirty="0" smtClean="0">
                          <a:solidFill>
                            <a:schemeClr val="tx1"/>
                          </a:solidFill>
                          <a:effectLst/>
                        </a:rPr>
                        <a:t> в адрес художника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Максимальная оценка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2 балла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8" name="Прямоугольник 7"/>
          <p:cNvSpPr/>
          <p:nvPr/>
        </p:nvSpPr>
        <p:spPr>
          <a:xfrm>
            <a:off x="4304433" y="4437112"/>
            <a:ext cx="4361443" cy="229293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endParaRPr lang="ru-RU" sz="1100" b="1" dirty="0" smtClean="0"/>
          </a:p>
          <a:p>
            <a:r>
              <a:rPr lang="ru-RU" sz="1100" dirty="0" smtClean="0"/>
              <a:t>Предмет </a:t>
            </a:r>
            <a:r>
              <a:rPr lang="ru-RU" sz="1100" dirty="0"/>
              <a:t>оценки: Выдвижение креативных идей</a:t>
            </a:r>
          </a:p>
          <a:p>
            <a:r>
              <a:rPr lang="ru-RU" sz="1100" dirty="0" smtClean="0"/>
              <a:t>	</a:t>
            </a:r>
            <a:r>
              <a:rPr lang="ru-RU" sz="1100" b="1" i="1" dirty="0" smtClean="0"/>
              <a:t>2 </a:t>
            </a:r>
            <a:r>
              <a:rPr lang="ru-RU" sz="1100" b="1" i="1" dirty="0"/>
              <a:t>балла (ответ принимается полностью</a:t>
            </a:r>
            <a:r>
              <a:rPr lang="ru-RU" sz="1100" b="1" i="1" dirty="0" smtClean="0"/>
              <a:t>)</a:t>
            </a:r>
            <a:endParaRPr lang="ru-RU" sz="1100" b="1" i="1" dirty="0"/>
          </a:p>
          <a:p>
            <a:r>
              <a:rPr lang="ru-RU" sz="1100" dirty="0"/>
              <a:t>В ответе достаточно подробно, стройно и логично описывается пожелание в адрес </a:t>
            </a:r>
            <a:r>
              <a:rPr lang="ru-RU" sz="1100" dirty="0" smtClean="0"/>
              <a:t>художника. Вся </a:t>
            </a:r>
            <a:r>
              <a:rPr lang="ru-RU" sz="1100" dirty="0"/>
              <a:t>идея выглядит достаточно </a:t>
            </a:r>
            <a:r>
              <a:rPr lang="ru-RU" sz="1100" dirty="0" smtClean="0"/>
              <a:t>оригинальной.</a:t>
            </a:r>
            <a:endParaRPr lang="ru-RU" sz="1100" dirty="0"/>
          </a:p>
          <a:p>
            <a:r>
              <a:rPr lang="ru-RU" sz="1100" dirty="0" smtClean="0"/>
              <a:t>	</a:t>
            </a:r>
            <a:r>
              <a:rPr lang="ru-RU" sz="1100" b="1" i="1" dirty="0" smtClean="0"/>
              <a:t>1 </a:t>
            </a:r>
            <a:r>
              <a:rPr lang="ru-RU" sz="1100" b="1" i="1" dirty="0"/>
              <a:t>балл (ответ принимается частично</a:t>
            </a:r>
            <a:r>
              <a:rPr lang="ru-RU" sz="1100" b="1" i="1" dirty="0" smtClean="0"/>
              <a:t>)</a:t>
            </a:r>
            <a:endParaRPr lang="ru-RU" sz="1100" b="1" i="1" dirty="0"/>
          </a:p>
          <a:p>
            <a:r>
              <a:rPr lang="ru-RU" sz="1100" dirty="0"/>
              <a:t>В ответе достаточно подробно, стройно и логично описывается пожелание в адрес </a:t>
            </a:r>
            <a:r>
              <a:rPr lang="ru-RU" sz="1100" dirty="0" smtClean="0"/>
              <a:t>художника. Однако повествование в </a:t>
            </a:r>
            <a:r>
              <a:rPr lang="ru-RU" sz="1100" dirty="0"/>
              <a:t>целом НЕ выглядит </a:t>
            </a:r>
            <a:r>
              <a:rPr lang="ru-RU" sz="1100" dirty="0" smtClean="0"/>
              <a:t>оригинальным. </a:t>
            </a:r>
            <a:endParaRPr lang="ru-RU" sz="1100" dirty="0"/>
          </a:p>
          <a:p>
            <a:r>
              <a:rPr lang="ru-RU" sz="1100" dirty="0" smtClean="0"/>
              <a:t>	</a:t>
            </a:r>
            <a:r>
              <a:rPr lang="ru-RU" sz="1100" b="1" i="1" dirty="0" smtClean="0"/>
              <a:t>0 </a:t>
            </a:r>
            <a:r>
              <a:rPr lang="ru-RU" sz="1100" b="1" i="1" dirty="0"/>
              <a:t>баллов (ответ НЕ принимается</a:t>
            </a:r>
            <a:r>
              <a:rPr lang="ru-RU" sz="1100" b="1" i="1" dirty="0" smtClean="0"/>
              <a:t>)</a:t>
            </a:r>
            <a:endParaRPr lang="ru-RU" sz="1100" b="1" i="1" dirty="0"/>
          </a:p>
          <a:p>
            <a:r>
              <a:rPr lang="ru-RU" sz="1100" dirty="0" smtClean="0"/>
              <a:t>Повествование нелогично </a:t>
            </a:r>
            <a:r>
              <a:rPr lang="ru-RU" sz="1100" dirty="0"/>
              <a:t>и непонятно, в идее нет никакой оригинальности.</a:t>
            </a:r>
          </a:p>
        </p:txBody>
      </p:sp>
      <p:sp>
        <p:nvSpPr>
          <p:cNvPr id="11" name="TextBox 10"/>
          <p:cNvSpPr txBox="1"/>
          <p:nvPr/>
        </p:nvSpPr>
        <p:spPr>
          <a:xfrm>
            <a:off x="385984" y="1340768"/>
            <a:ext cx="3168352" cy="783193"/>
          </a:xfrm>
          <a:prstGeom prst="round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000" b="1" dirty="0" smtClean="0"/>
              <a:t>Задание № 1 к тексту «Слепой художник»</a:t>
            </a:r>
            <a:endParaRPr lang="ru-RU" sz="2000" b="1" dirty="0"/>
          </a:p>
        </p:txBody>
      </p:sp>
      <p:sp>
        <p:nvSpPr>
          <p:cNvPr id="14" name="TextBox 13"/>
          <p:cNvSpPr txBox="1"/>
          <p:nvPr/>
        </p:nvSpPr>
        <p:spPr>
          <a:xfrm>
            <a:off x="4900979" y="1319222"/>
            <a:ext cx="3168352" cy="306467"/>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200" b="1" dirty="0" smtClean="0"/>
              <a:t>Формат оценивания</a:t>
            </a:r>
            <a:endParaRPr lang="ru-RU" sz="1200" b="1" dirty="0"/>
          </a:p>
        </p:txBody>
      </p:sp>
      <p:sp>
        <p:nvSpPr>
          <p:cNvPr id="3" name="Скругленный прямоугольник 2"/>
          <p:cNvSpPr/>
          <p:nvPr/>
        </p:nvSpPr>
        <p:spPr>
          <a:xfrm>
            <a:off x="5508104" y="3983944"/>
            <a:ext cx="1542832" cy="306467"/>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none">
            <a:spAutoFit/>
          </a:bodyPr>
          <a:lstStyle/>
          <a:p>
            <a:pPr lvl="0"/>
            <a:r>
              <a:rPr lang="ru-RU" sz="1200" b="1" dirty="0" smtClean="0">
                <a:solidFill>
                  <a:prstClr val="black"/>
                </a:solidFill>
              </a:rPr>
              <a:t>Шкала оценивания</a:t>
            </a:r>
            <a:endParaRPr lang="ru-RU" sz="1200" b="1" dirty="0">
              <a:solidFill>
                <a:prstClr val="black"/>
              </a:solidFill>
            </a:endParaRPr>
          </a:p>
        </p:txBody>
      </p:sp>
    </p:spTree>
    <p:extLst>
      <p:ext uri="{BB962C8B-B14F-4D97-AF65-F5344CB8AC3E}">
        <p14:creationId xmlns:p14="http://schemas.microsoft.com/office/powerpoint/2010/main" val="586739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596" y="1884766"/>
            <a:ext cx="3420380" cy="2860358"/>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indent="457200" algn="just"/>
            <a:r>
              <a:rPr lang="ru-RU" dirty="0"/>
              <a:t>	</a:t>
            </a:r>
            <a:r>
              <a:rPr lang="ru-RU" dirty="0" smtClean="0"/>
              <a:t>Составьте </a:t>
            </a:r>
            <a:r>
              <a:rPr lang="ru-RU" dirty="0"/>
              <a:t>подробное описание выбранной вами картины природы или внутреннего убранства здания. Помните о том, что ваше описание должно помочь слепому человеку нарисовать картину, не забывайте о деталях. </a:t>
            </a:r>
          </a:p>
        </p:txBody>
      </p:sp>
      <p:graphicFrame>
        <p:nvGraphicFramePr>
          <p:cNvPr id="5" name="Таблица 4"/>
          <p:cNvGraphicFramePr>
            <a:graphicFrameLocks noGrp="1"/>
          </p:cNvGraphicFramePr>
          <p:nvPr>
            <p:extLst>
              <p:ext uri="{D42A27DB-BD31-4B8C-83A1-F6EECF244321}">
                <p14:modId xmlns:p14="http://schemas.microsoft.com/office/powerpoint/2010/main" val="457579104"/>
              </p:ext>
            </p:extLst>
          </p:nvPr>
        </p:nvGraphicFramePr>
        <p:xfrm>
          <a:off x="3851920" y="1213619"/>
          <a:ext cx="5087709" cy="2699004"/>
        </p:xfrm>
        <a:graphic>
          <a:graphicData uri="http://schemas.openxmlformats.org/drawingml/2006/table">
            <a:tbl>
              <a:tblPr firstRow="1" firstCol="1" bandRow="1">
                <a:tableStyleId>{5C22544A-7EE6-4342-B048-85BDC9FD1C3A}</a:tableStyleId>
              </a:tblPr>
              <a:tblGrid>
                <a:gridCol w="1472346"/>
                <a:gridCol w="3615363"/>
              </a:tblGrid>
              <a:tr h="313564">
                <a:tc>
                  <a:txBody>
                    <a:bodyPr/>
                    <a:lstStyle/>
                    <a:p>
                      <a:pPr algn="just">
                        <a:lnSpc>
                          <a:spcPct val="115000"/>
                        </a:lnSpc>
                        <a:spcAft>
                          <a:spcPts val="0"/>
                        </a:spcAft>
                      </a:pPr>
                      <a:r>
                        <a:rPr lang="ru-RU" sz="1100" dirty="0">
                          <a:solidFill>
                            <a:schemeClr val="tx1"/>
                          </a:solidFill>
                          <a:effectLst/>
                        </a:rPr>
                        <a:t>Содержательная область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b="0" dirty="0" smtClean="0">
                          <a:solidFill>
                            <a:schemeClr val="tx1"/>
                          </a:solidFill>
                          <a:effectLst/>
                        </a:rPr>
                        <a:t>Письменное</a:t>
                      </a:r>
                      <a:r>
                        <a:rPr lang="ru-RU" sz="1100" b="0" baseline="0" dirty="0" smtClean="0">
                          <a:solidFill>
                            <a:schemeClr val="tx1"/>
                          </a:solidFill>
                          <a:effectLst/>
                        </a:rPr>
                        <a:t> самовыражение, социальная ответственность</a:t>
                      </a:r>
                      <a:endParaRPr lang="ru-RU" sz="1100" b="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l">
                        <a:lnSpc>
                          <a:spcPct val="115000"/>
                        </a:lnSpc>
                        <a:spcAft>
                          <a:spcPts val="0"/>
                        </a:spcAft>
                      </a:pPr>
                      <a:r>
                        <a:rPr lang="ru-RU" sz="1100" dirty="0" err="1">
                          <a:solidFill>
                            <a:schemeClr val="tx1"/>
                          </a:solidFill>
                          <a:effectLst/>
                        </a:rPr>
                        <a:t>Компетентностная</a:t>
                      </a:r>
                      <a:r>
                        <a:rPr lang="ru-RU" sz="1100" dirty="0">
                          <a:solidFill>
                            <a:schemeClr val="tx1"/>
                          </a:solidFill>
                          <a:effectLst/>
                        </a:rPr>
                        <a:t> область </a:t>
                      </a:r>
                      <a:r>
                        <a:rPr lang="ru-RU" sz="1100" dirty="0" smtClean="0">
                          <a:solidFill>
                            <a:schemeClr val="tx1"/>
                          </a:solidFill>
                          <a:effectLst/>
                        </a:rPr>
                        <a:t>оценки (навыки)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Выдвижение креативных идей, коммуникация: выразительность, оригинальность,  информационная адекватность, яркость самовыражения, стимулирование интереса художника, осознание безграничности человеческих возможностей и готовность к принятию на себя ответственности за проблемы человека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Уровень сложности</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smtClean="0">
                          <a:solidFill>
                            <a:schemeClr val="tx1"/>
                          </a:solidFill>
                          <a:effectLst/>
                        </a:rPr>
                        <a:t>Высокий</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a:solidFill>
                            <a:schemeClr val="tx1"/>
                          </a:solidFill>
                          <a:effectLst/>
                        </a:rPr>
                        <a:t>Формат ответа</a:t>
                      </a:r>
                      <a:endParaRPr lang="ru-RU" sz="110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nSpc>
                          <a:spcPct val="115000"/>
                        </a:lnSpc>
                        <a:spcAft>
                          <a:spcPts val="0"/>
                        </a:spcAft>
                      </a:pPr>
                      <a:r>
                        <a:rPr lang="ru-RU" sz="1100" dirty="0">
                          <a:solidFill>
                            <a:schemeClr val="tx1"/>
                          </a:solidFill>
                          <a:effectLst/>
                        </a:rPr>
                        <a:t>Развёрнутый ответ - письменный</a:t>
                      </a:r>
                      <a:endParaRPr lang="ru-RU" sz="1100" dirty="0">
                        <a:solidFill>
                          <a:schemeClr val="tx1"/>
                        </a:solidFill>
                        <a:effectLst/>
                        <a:latin typeface="Cambria"/>
                        <a:ea typeface="Cambri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Объект оценки</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Погружение в проблему: </a:t>
                      </a:r>
                      <a:r>
                        <a:rPr lang="ru-RU" sz="1100" dirty="0" smtClean="0">
                          <a:solidFill>
                            <a:schemeClr val="tx1"/>
                          </a:solidFill>
                          <a:effectLst/>
                        </a:rPr>
                        <a:t>написано подробное описание для слепого художника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0">
                <a:tc>
                  <a:txBody>
                    <a:bodyPr/>
                    <a:lstStyle/>
                    <a:p>
                      <a:pPr algn="just">
                        <a:lnSpc>
                          <a:spcPct val="115000"/>
                        </a:lnSpc>
                        <a:spcAft>
                          <a:spcPts val="0"/>
                        </a:spcAft>
                      </a:pPr>
                      <a:r>
                        <a:rPr lang="ru-RU" sz="1100" dirty="0">
                          <a:solidFill>
                            <a:schemeClr val="tx1"/>
                          </a:solidFill>
                          <a:effectLst/>
                        </a:rPr>
                        <a:t>Максимальная оценка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spcAft>
                          <a:spcPts val="0"/>
                        </a:spcAft>
                      </a:pPr>
                      <a:r>
                        <a:rPr lang="ru-RU" sz="1100" dirty="0">
                          <a:solidFill>
                            <a:schemeClr val="tx1"/>
                          </a:solidFill>
                          <a:effectLst/>
                        </a:rPr>
                        <a:t>2 балла</a:t>
                      </a:r>
                      <a:endParaRPr lang="ru-RU" sz="1100" dirty="0">
                        <a:solidFill>
                          <a:schemeClr val="tx1"/>
                        </a:solidFill>
                        <a:effectLst/>
                        <a:latin typeface="Cambria"/>
                        <a:ea typeface="Cambria"/>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6" name="Прямоугольник 5"/>
          <p:cNvSpPr/>
          <p:nvPr/>
        </p:nvSpPr>
        <p:spPr>
          <a:xfrm>
            <a:off x="3851920" y="4365104"/>
            <a:ext cx="5087709" cy="212365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p>
            <a:r>
              <a:rPr lang="ru-RU" sz="1100" dirty="0" smtClean="0"/>
              <a:t>Предмет </a:t>
            </a:r>
            <a:r>
              <a:rPr lang="ru-RU" sz="1100" dirty="0"/>
              <a:t>оценки: Выдвижение креативных идей</a:t>
            </a:r>
          </a:p>
          <a:p>
            <a:r>
              <a:rPr lang="ru-RU" sz="1100" dirty="0" smtClean="0"/>
              <a:t>	</a:t>
            </a:r>
            <a:r>
              <a:rPr lang="ru-RU" sz="1100" b="1" i="1" dirty="0" smtClean="0"/>
              <a:t>2 </a:t>
            </a:r>
            <a:r>
              <a:rPr lang="ru-RU" sz="1100" b="1" i="1" dirty="0"/>
              <a:t>балла (ответ принимается полностью</a:t>
            </a:r>
            <a:r>
              <a:rPr lang="ru-RU" sz="1100" b="1" i="1" dirty="0" smtClean="0"/>
              <a:t>)</a:t>
            </a:r>
            <a:endParaRPr lang="ru-RU" sz="1100" b="1" i="1" dirty="0"/>
          </a:p>
          <a:p>
            <a:r>
              <a:rPr lang="ru-RU" sz="1100" dirty="0"/>
              <a:t>В ответе достаточно подробно, стройно и логично описывается </a:t>
            </a:r>
            <a:r>
              <a:rPr lang="ru-RU" sz="1100" dirty="0" smtClean="0"/>
              <a:t>выбранный обучающимся объект. Описание содержит мелкие детали и нюансы. Вся </a:t>
            </a:r>
            <a:r>
              <a:rPr lang="ru-RU" sz="1100" dirty="0"/>
              <a:t>идея выглядит достаточно </a:t>
            </a:r>
            <a:r>
              <a:rPr lang="ru-RU" sz="1100" dirty="0" smtClean="0"/>
              <a:t>оригинальной.</a:t>
            </a:r>
            <a:endParaRPr lang="ru-RU" sz="1100" dirty="0"/>
          </a:p>
          <a:p>
            <a:r>
              <a:rPr lang="ru-RU" sz="1100" dirty="0" smtClean="0"/>
              <a:t>	</a:t>
            </a:r>
            <a:r>
              <a:rPr lang="ru-RU" sz="1100" b="1" i="1" dirty="0" smtClean="0"/>
              <a:t>1 </a:t>
            </a:r>
            <a:r>
              <a:rPr lang="ru-RU" sz="1100" b="1" i="1" dirty="0"/>
              <a:t>балл (ответ принимается частично</a:t>
            </a:r>
            <a:r>
              <a:rPr lang="ru-RU" sz="1100" b="1" i="1" dirty="0" smtClean="0"/>
              <a:t>)</a:t>
            </a:r>
            <a:endParaRPr lang="ru-RU" sz="1100" b="1" i="1" dirty="0"/>
          </a:p>
          <a:p>
            <a:r>
              <a:rPr lang="ru-RU" sz="1100" dirty="0"/>
              <a:t>В ответе достаточно подробно, стройно и логично описывается выбранный обучающимся объект. Однако </a:t>
            </a:r>
            <a:r>
              <a:rPr lang="ru-RU" sz="1100" dirty="0" smtClean="0"/>
              <a:t>повествование не содержит мелких деталей и нюансов ИЛИ повествование в </a:t>
            </a:r>
            <a:r>
              <a:rPr lang="ru-RU" sz="1100" dirty="0"/>
              <a:t>целом НЕ выглядит </a:t>
            </a:r>
            <a:r>
              <a:rPr lang="ru-RU" sz="1100" dirty="0" smtClean="0"/>
              <a:t>оригинальным. </a:t>
            </a:r>
            <a:endParaRPr lang="ru-RU" sz="1100" dirty="0"/>
          </a:p>
          <a:p>
            <a:r>
              <a:rPr lang="ru-RU" sz="1100" dirty="0" smtClean="0"/>
              <a:t>	</a:t>
            </a:r>
            <a:r>
              <a:rPr lang="ru-RU" sz="1100" b="1" i="1" dirty="0" smtClean="0"/>
              <a:t>0 </a:t>
            </a:r>
            <a:r>
              <a:rPr lang="ru-RU" sz="1100" b="1" i="1" dirty="0"/>
              <a:t>баллов (ответ НЕ принимается</a:t>
            </a:r>
            <a:r>
              <a:rPr lang="ru-RU" sz="1100" b="1" i="1" dirty="0" smtClean="0"/>
              <a:t>)</a:t>
            </a:r>
            <a:endParaRPr lang="ru-RU" sz="1100" dirty="0"/>
          </a:p>
          <a:p>
            <a:r>
              <a:rPr lang="ru-RU" sz="1100" dirty="0" smtClean="0"/>
              <a:t>Повествование неподробно, нелогично и непонятно, отсутствуют мелкие детали и нюансы</a:t>
            </a:r>
            <a:r>
              <a:rPr lang="ru-RU" sz="1100" dirty="0"/>
              <a:t>. </a:t>
            </a:r>
            <a:r>
              <a:rPr lang="ru-RU" sz="1100" dirty="0" smtClean="0"/>
              <a:t>Повествование </a:t>
            </a:r>
            <a:r>
              <a:rPr lang="ru-RU" sz="1100" dirty="0"/>
              <a:t>в целом НЕ выглядит оригинальным. </a:t>
            </a:r>
          </a:p>
        </p:txBody>
      </p:sp>
      <p:sp>
        <p:nvSpPr>
          <p:cNvPr id="7" name="TextBox 6"/>
          <p:cNvSpPr txBox="1"/>
          <p:nvPr/>
        </p:nvSpPr>
        <p:spPr>
          <a:xfrm>
            <a:off x="509624" y="980728"/>
            <a:ext cx="3168352" cy="783193"/>
          </a:xfrm>
          <a:prstGeom prst="round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000" b="1" dirty="0" smtClean="0"/>
              <a:t>Задание № 2 к тексту «Слепой художник»</a:t>
            </a:r>
            <a:endParaRPr lang="ru-RU" sz="2000" b="1"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 y="0"/>
            <a:ext cx="3131840" cy="685090"/>
          </a:xfrm>
          <a:prstGeom prst="rect">
            <a:avLst/>
          </a:prstGeom>
        </p:spPr>
      </p:pic>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10" name="TextBox 9"/>
          <p:cNvSpPr txBox="1"/>
          <p:nvPr/>
        </p:nvSpPr>
        <p:spPr>
          <a:xfrm>
            <a:off x="4900979" y="827494"/>
            <a:ext cx="3168352" cy="306467"/>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1200" b="1" dirty="0" smtClean="0"/>
              <a:t>Формат оценивания</a:t>
            </a:r>
            <a:endParaRPr lang="ru-RU" sz="1200" b="1" dirty="0"/>
          </a:p>
        </p:txBody>
      </p:sp>
      <p:sp>
        <p:nvSpPr>
          <p:cNvPr id="11" name="Скругленный прямоугольник 10"/>
          <p:cNvSpPr/>
          <p:nvPr/>
        </p:nvSpPr>
        <p:spPr>
          <a:xfrm>
            <a:off x="5580112" y="3989700"/>
            <a:ext cx="1542832" cy="306467"/>
          </a:xfrm>
          <a:prstGeom prst="round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none">
            <a:spAutoFit/>
          </a:bodyPr>
          <a:lstStyle/>
          <a:p>
            <a:pPr lvl="0"/>
            <a:r>
              <a:rPr lang="ru-RU" sz="1200" b="1" dirty="0" smtClean="0">
                <a:solidFill>
                  <a:prstClr val="black"/>
                </a:solidFill>
              </a:rPr>
              <a:t>Шкала оценивания</a:t>
            </a:r>
            <a:endParaRPr lang="ru-RU" sz="1200" b="1" dirty="0">
              <a:solidFill>
                <a:prstClr val="black"/>
              </a:solidFill>
            </a:endParaRPr>
          </a:p>
        </p:txBody>
      </p:sp>
    </p:spTree>
    <p:extLst>
      <p:ext uri="{BB962C8B-B14F-4D97-AF65-F5344CB8AC3E}">
        <p14:creationId xmlns:p14="http://schemas.microsoft.com/office/powerpoint/2010/main" val="1702735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914400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bwMode="auto">
          <a:xfrm>
            <a:off x="-4499" y="5435601"/>
            <a:ext cx="9148499" cy="1422400"/>
          </a:xfrm>
          <a:prstGeom prst="rect">
            <a:avLst/>
          </a:prstGeom>
          <a:solidFill>
            <a:schemeClr val="bg1"/>
          </a:soli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nchor="ctr"/>
          <a:lstStyle/>
          <a:p>
            <a:pPr>
              <a:lnSpc>
                <a:spcPct val="110000"/>
              </a:lnSpc>
              <a:spcBef>
                <a:spcPct val="50000"/>
              </a:spcBef>
              <a:defRPr/>
            </a:pPr>
            <a:endParaRPr lang="ru-RU">
              <a:solidFill>
                <a:srgbClr val="008000"/>
              </a:solidFill>
            </a:endParaRPr>
          </a:p>
        </p:txBody>
      </p:sp>
      <p:sp>
        <p:nvSpPr>
          <p:cNvPr id="11" name="Rectangle 3"/>
          <p:cNvSpPr txBox="1">
            <a:spLocks noChangeArrowheads="1"/>
          </p:cNvSpPr>
          <p:nvPr/>
        </p:nvSpPr>
        <p:spPr bwMode="auto">
          <a:xfrm>
            <a:off x="467544" y="4653136"/>
            <a:ext cx="8208912" cy="416099"/>
          </a:xfrm>
          <a:prstGeom prst="rect">
            <a:avLst/>
          </a:prstGeom>
          <a:solidFill>
            <a:schemeClr val="bg1"/>
          </a:solidFill>
          <a:ln>
            <a:noFill/>
          </a:ln>
          <a:effectLst>
            <a:reflection blurRad="6350" stA="50000" endA="300" endPos="38500" dist="50800" dir="5400000" sy="-100000" algn="bl" rotWithShape="0"/>
          </a:effectLst>
        </p:spPr>
        <p:txBody>
          <a:bodyPr anchor="ct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742950" indent="-285750">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1143000" indent="-2286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1600200" indent="-22860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2057400" indent="-228600">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algn="r">
              <a:buClr>
                <a:srgbClr val="000000"/>
              </a:buClr>
              <a:buFontTx/>
              <a:buNone/>
              <a:defRPr/>
            </a:pPr>
            <a:endParaRPr lang="ru-RU" altLang="ru-RU" sz="1400" b="0" kern="0" dirty="0" smtClean="0">
              <a:solidFill>
                <a:srgbClr val="000000"/>
              </a:solidFill>
            </a:endParaRPr>
          </a:p>
        </p:txBody>
      </p:sp>
      <p:sp>
        <p:nvSpPr>
          <p:cNvPr id="49157" name="Объект 2"/>
          <p:cNvSpPr>
            <a:spLocks noGrp="1"/>
          </p:cNvSpPr>
          <p:nvPr>
            <p:ph idx="1"/>
          </p:nvPr>
        </p:nvSpPr>
        <p:spPr>
          <a:xfrm>
            <a:off x="468313" y="4652963"/>
            <a:ext cx="8207375" cy="415925"/>
          </a:xfrm>
        </p:spPr>
        <p:txBody>
          <a:bodyPr anchor="ctr"/>
          <a:lstStyle/>
          <a:p>
            <a:pPr marL="0" indent="0" algn="r">
              <a:buFontTx/>
              <a:buNone/>
            </a:pPr>
            <a:r>
              <a:rPr lang="ru-RU" altLang="ru-RU" sz="1400" b="1" dirty="0" smtClean="0">
                <a:latin typeface="Arial" panose="020B0604020202020204" pitchFamily="34" charset="0"/>
                <a:cs typeface="Arial" panose="020B0604020202020204" pitchFamily="34" charset="0"/>
              </a:rPr>
              <a:t>Контакты</a:t>
            </a:r>
          </a:p>
        </p:txBody>
      </p:sp>
      <p:sp>
        <p:nvSpPr>
          <p:cNvPr id="5" name="Прямоугольник 4"/>
          <p:cNvSpPr/>
          <p:nvPr/>
        </p:nvSpPr>
        <p:spPr bwMode="auto">
          <a:xfrm>
            <a:off x="0" y="-19050"/>
            <a:ext cx="9144000" cy="459718"/>
          </a:xfrm>
          <a:prstGeom prst="rect">
            <a:avLst/>
          </a:prstGeom>
          <a:gradFill flip="none" rotWithShape="1">
            <a:gsLst>
              <a:gs pos="75000">
                <a:srgbClr val="83DAE8"/>
              </a:gs>
              <a:gs pos="0">
                <a:srgbClr val="0BB6D2"/>
              </a:gs>
              <a:gs pos="100000">
                <a:schemeClr val="lt1">
                  <a:shade val="100000"/>
                  <a:satMod val="115000"/>
                </a:schemeClr>
              </a:gs>
            </a:gsLst>
            <a:path path="circle">
              <a:fillToRect l="100000" t="100000"/>
            </a:path>
            <a:tileRect r="-100000" b="-100000"/>
          </a:gradFill>
          <a:ln>
            <a:no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tIns="36000" bIns="36000" anchor="ctr"/>
          <a:lstStyle/>
          <a:p>
            <a:pPr>
              <a:lnSpc>
                <a:spcPct val="110000"/>
              </a:lnSpc>
              <a:spcBef>
                <a:spcPct val="50000"/>
              </a:spcBef>
              <a:defRPr/>
            </a:pPr>
            <a:endParaRPr lang="ru-RU">
              <a:solidFill>
                <a:srgbClr val="008000"/>
              </a:solidFill>
            </a:endParaRPr>
          </a:p>
        </p:txBody>
      </p:sp>
      <p:pic>
        <p:nvPicPr>
          <p:cNvPr id="49161" name="Рисунок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3813"/>
            <a:ext cx="17287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Объект 2"/>
          <p:cNvSpPr txBox="1">
            <a:spLocks/>
          </p:cNvSpPr>
          <p:nvPr/>
        </p:nvSpPr>
        <p:spPr bwMode="auto">
          <a:xfrm>
            <a:off x="4902200" y="5679283"/>
            <a:ext cx="3767138"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344488" indent="-180975">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536575" indent="-1905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709613" indent="-17145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876300" indent="-161925">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13335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17907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22479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27051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algn="r">
              <a:lnSpc>
                <a:spcPct val="110000"/>
              </a:lnSpc>
              <a:spcBef>
                <a:spcPts val="0"/>
              </a:spcBef>
              <a:spcAft>
                <a:spcPts val="0"/>
              </a:spcAft>
              <a:buNone/>
            </a:pPr>
            <a:r>
              <a:rPr lang="ru-RU" sz="1200" dirty="0"/>
              <a:t>Тел.: </a:t>
            </a:r>
            <a:r>
              <a:rPr lang="ru-RU" sz="1200" b="1" dirty="0"/>
              <a:t>+7 (495) 249-90-11 доб. </a:t>
            </a:r>
            <a:r>
              <a:rPr lang="ru-RU" sz="1200" b="1" dirty="0" smtClean="0"/>
              <a:t>100</a:t>
            </a:r>
            <a:endParaRPr lang="ru-RU" sz="1200" b="1" dirty="0"/>
          </a:p>
          <a:p>
            <a:pPr algn="r">
              <a:lnSpc>
                <a:spcPct val="110000"/>
              </a:lnSpc>
              <a:spcBef>
                <a:spcPts val="0"/>
              </a:spcBef>
              <a:spcAft>
                <a:spcPts val="0"/>
              </a:spcAft>
              <a:buNone/>
            </a:pPr>
            <a:r>
              <a:rPr lang="en-US" sz="1200" dirty="0" smtClean="0">
                <a:hlinkClick r:id="rId5"/>
              </a:rPr>
              <a:t>a.kondakov@mob-edu.ru</a:t>
            </a:r>
            <a:endParaRPr lang="ru-RU" sz="1200" dirty="0" smtClean="0"/>
          </a:p>
          <a:p>
            <a:pPr algn="r">
              <a:lnSpc>
                <a:spcPct val="110000"/>
              </a:lnSpc>
              <a:spcBef>
                <a:spcPts val="0"/>
              </a:spcBef>
              <a:spcAft>
                <a:spcPts val="0"/>
              </a:spcAft>
              <a:buNone/>
            </a:pPr>
            <a:r>
              <a:rPr lang="en-US" altLang="ru-RU" sz="1200" b="0" dirty="0" smtClean="0">
                <a:solidFill>
                  <a:srgbClr val="066B7C"/>
                </a:solidFill>
                <a:hlinkClick r:id="rId6"/>
              </a:rPr>
              <a:t>www.mob-edu.ru</a:t>
            </a:r>
            <a:endParaRPr lang="ru-RU" sz="1200" dirty="0" smtClean="0">
              <a:solidFill>
                <a:srgbClr val="066B7C"/>
              </a:solidFill>
            </a:endParaRPr>
          </a:p>
        </p:txBody>
      </p:sp>
      <p:sp>
        <p:nvSpPr>
          <p:cNvPr id="8" name="Содержимое 4"/>
          <p:cNvSpPr txBox="1">
            <a:spLocks/>
          </p:cNvSpPr>
          <p:nvPr/>
        </p:nvSpPr>
        <p:spPr bwMode="auto">
          <a:xfrm>
            <a:off x="0" y="2528888"/>
            <a:ext cx="91440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161925" indent="-161925" algn="l" rtl="0" eaLnBrk="0" fontAlgn="base" hangingPunct="0">
              <a:spcBef>
                <a:spcPct val="20000"/>
              </a:spcBef>
              <a:spcAft>
                <a:spcPct val="50000"/>
              </a:spcAft>
              <a:buClr>
                <a:srgbClr val="CC0000"/>
              </a:buClr>
              <a:buChar char="•"/>
              <a:defRPr sz="2000">
                <a:solidFill>
                  <a:srgbClr val="292929"/>
                </a:solidFill>
                <a:latin typeface="+mn-lt"/>
                <a:ea typeface="+mn-ea"/>
                <a:cs typeface="+mn-cs"/>
              </a:defRPr>
            </a:lvl1pPr>
            <a:lvl2pPr marL="344488" indent="-180975" algn="l" rtl="0" eaLnBrk="0" fontAlgn="base" hangingPunct="0">
              <a:spcBef>
                <a:spcPct val="20000"/>
              </a:spcBef>
              <a:spcAft>
                <a:spcPct val="30000"/>
              </a:spcAft>
              <a:buClr>
                <a:schemeClr val="folHlink"/>
              </a:buClr>
              <a:buChar char="•"/>
              <a:defRPr>
                <a:solidFill>
                  <a:srgbClr val="292929"/>
                </a:solidFill>
                <a:latin typeface="+mn-lt"/>
                <a:cs typeface="+mn-cs"/>
              </a:defRPr>
            </a:lvl2pPr>
            <a:lvl3pPr marL="536575" indent="-190500" algn="l" rtl="0" eaLnBrk="0" fontAlgn="base" hangingPunct="0">
              <a:spcBef>
                <a:spcPct val="20000"/>
              </a:spcBef>
              <a:spcAft>
                <a:spcPct val="20000"/>
              </a:spcAft>
              <a:buClr>
                <a:srgbClr val="CC0000"/>
              </a:buClr>
              <a:buChar char="•"/>
              <a:defRPr sz="1600">
                <a:solidFill>
                  <a:srgbClr val="292929"/>
                </a:solidFill>
                <a:latin typeface="+mn-lt"/>
                <a:cs typeface="+mn-cs"/>
              </a:defRPr>
            </a:lvl3pPr>
            <a:lvl4pPr marL="709613" indent="-171450" algn="l" rtl="0" eaLnBrk="0" fontAlgn="base" hangingPunct="0">
              <a:spcBef>
                <a:spcPct val="20000"/>
              </a:spcBef>
              <a:spcAft>
                <a:spcPct val="20000"/>
              </a:spcAft>
              <a:buClr>
                <a:srgbClr val="CC0000"/>
              </a:buClr>
              <a:buChar char="•"/>
              <a:defRPr sz="1400">
                <a:solidFill>
                  <a:srgbClr val="292929"/>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vl6pPr marL="1333500" indent="-161925" algn="l" rtl="0" fontAlgn="base">
              <a:spcBef>
                <a:spcPct val="20000"/>
              </a:spcBef>
              <a:spcAft>
                <a:spcPct val="0"/>
              </a:spcAft>
              <a:buClr>
                <a:srgbClr val="CC0000"/>
              </a:buClr>
              <a:buChar char="•"/>
              <a:defRPr sz="1200">
                <a:solidFill>
                  <a:srgbClr val="292929"/>
                </a:solidFill>
                <a:latin typeface="+mn-lt"/>
                <a:cs typeface="+mn-cs"/>
              </a:defRPr>
            </a:lvl6pPr>
            <a:lvl7pPr marL="1790700" indent="-161925" algn="l" rtl="0" fontAlgn="base">
              <a:spcBef>
                <a:spcPct val="20000"/>
              </a:spcBef>
              <a:spcAft>
                <a:spcPct val="0"/>
              </a:spcAft>
              <a:buClr>
                <a:srgbClr val="CC0000"/>
              </a:buClr>
              <a:buChar char="•"/>
              <a:defRPr sz="1200">
                <a:solidFill>
                  <a:srgbClr val="292929"/>
                </a:solidFill>
                <a:latin typeface="+mn-lt"/>
                <a:cs typeface="+mn-cs"/>
              </a:defRPr>
            </a:lvl7pPr>
            <a:lvl8pPr marL="2247900" indent="-161925" algn="l" rtl="0" fontAlgn="base">
              <a:spcBef>
                <a:spcPct val="20000"/>
              </a:spcBef>
              <a:spcAft>
                <a:spcPct val="0"/>
              </a:spcAft>
              <a:buClr>
                <a:srgbClr val="CC0000"/>
              </a:buClr>
              <a:buChar char="•"/>
              <a:defRPr sz="1200">
                <a:solidFill>
                  <a:srgbClr val="292929"/>
                </a:solidFill>
                <a:latin typeface="+mn-lt"/>
                <a:cs typeface="+mn-cs"/>
              </a:defRPr>
            </a:lvl8pPr>
            <a:lvl9pPr marL="2705100" indent="-161925" algn="l" rtl="0" fontAlgn="base">
              <a:spcBef>
                <a:spcPct val="20000"/>
              </a:spcBef>
              <a:spcAft>
                <a:spcPct val="0"/>
              </a:spcAft>
              <a:buClr>
                <a:srgbClr val="CC0000"/>
              </a:buClr>
              <a:buChar char="•"/>
              <a:defRPr sz="1200">
                <a:solidFill>
                  <a:srgbClr val="292929"/>
                </a:solidFill>
                <a:latin typeface="+mn-lt"/>
                <a:cs typeface="+mn-cs"/>
              </a:defRPr>
            </a:lvl9pPr>
          </a:lstStyle>
          <a:p>
            <a:pPr marL="0" indent="0" algn="ctr">
              <a:spcBef>
                <a:spcPct val="0"/>
              </a:spcBef>
              <a:spcAft>
                <a:spcPct val="0"/>
              </a:spcAft>
              <a:buFontTx/>
              <a:buNone/>
              <a:defRPr/>
            </a:pPr>
            <a:r>
              <a:rPr lang="ru-RU" sz="3200" kern="0" dirty="0">
                <a:latin typeface="Arial" panose="020B0604020202020204" pitchFamily="34" charset="0"/>
                <a:cs typeface="Arial" panose="020B0604020202020204" pitchFamily="34" charset="0"/>
              </a:rPr>
              <a:t>СПАСИБО ЗА ВНИМАНИЕ</a:t>
            </a:r>
            <a:endParaRPr lang="ru-RU" altLang="ru-RU" kern="0" dirty="0" smtClean="0">
              <a:solidFill>
                <a:srgbClr val="000000"/>
              </a:solidFill>
              <a:latin typeface="Arial" panose="020B0604020202020204" pitchFamily="34" charset="0"/>
              <a:cs typeface="Arial" panose="020B0604020202020204" pitchFamily="34" charset="0"/>
            </a:endParaRPr>
          </a:p>
        </p:txBody>
      </p:sp>
      <p:sp>
        <p:nvSpPr>
          <p:cNvPr id="10" name="Объект 2"/>
          <p:cNvSpPr txBox="1">
            <a:spLocks/>
          </p:cNvSpPr>
          <p:nvPr/>
        </p:nvSpPr>
        <p:spPr bwMode="auto">
          <a:xfrm>
            <a:off x="465668" y="5679283"/>
            <a:ext cx="4432034"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50000"/>
              </a:spcAft>
              <a:buClr>
                <a:srgbClr val="CC0000"/>
              </a:buClr>
              <a:buChar char="•"/>
              <a:defRPr sz="2000">
                <a:solidFill>
                  <a:srgbClr val="292929"/>
                </a:solidFill>
                <a:latin typeface="Arial" panose="020B0604020202020204" pitchFamily="34" charset="0"/>
                <a:cs typeface="Arial" panose="020B0604020202020204" pitchFamily="34" charset="0"/>
              </a:defRPr>
            </a:lvl1pPr>
            <a:lvl2pPr marL="344488" indent="-180975">
              <a:spcBef>
                <a:spcPct val="20000"/>
              </a:spcBef>
              <a:spcAft>
                <a:spcPct val="30000"/>
              </a:spcAft>
              <a:buClr>
                <a:schemeClr val="folHlink"/>
              </a:buClr>
              <a:buChar char="•"/>
              <a:defRPr>
                <a:solidFill>
                  <a:srgbClr val="292929"/>
                </a:solidFill>
                <a:latin typeface="Arial" panose="020B0604020202020204" pitchFamily="34" charset="0"/>
                <a:cs typeface="Arial" panose="020B0604020202020204" pitchFamily="34" charset="0"/>
              </a:defRPr>
            </a:lvl2pPr>
            <a:lvl3pPr marL="536575" indent="-190500">
              <a:spcBef>
                <a:spcPct val="20000"/>
              </a:spcBef>
              <a:spcAft>
                <a:spcPct val="20000"/>
              </a:spcAft>
              <a:buClr>
                <a:srgbClr val="CC0000"/>
              </a:buClr>
              <a:buChar char="•"/>
              <a:defRPr sz="1600">
                <a:solidFill>
                  <a:srgbClr val="292929"/>
                </a:solidFill>
                <a:latin typeface="Arial" panose="020B0604020202020204" pitchFamily="34" charset="0"/>
                <a:cs typeface="Arial" panose="020B0604020202020204" pitchFamily="34" charset="0"/>
              </a:defRPr>
            </a:lvl3pPr>
            <a:lvl4pPr marL="709613" indent="-171450">
              <a:spcBef>
                <a:spcPct val="20000"/>
              </a:spcBef>
              <a:spcAft>
                <a:spcPct val="20000"/>
              </a:spcAft>
              <a:buClr>
                <a:srgbClr val="CC0000"/>
              </a:buClr>
              <a:buChar char="•"/>
              <a:defRPr sz="1400">
                <a:solidFill>
                  <a:srgbClr val="292929"/>
                </a:solidFill>
                <a:latin typeface="Arial" panose="020B0604020202020204" pitchFamily="34" charset="0"/>
                <a:cs typeface="Arial" panose="020B0604020202020204" pitchFamily="34" charset="0"/>
              </a:defRPr>
            </a:lvl4pPr>
            <a:lvl5pPr marL="876300" indent="-161925">
              <a:spcBef>
                <a:spcPct val="20000"/>
              </a:spcBef>
              <a:buClr>
                <a:srgbClr val="CC0000"/>
              </a:buClr>
              <a:buChar char="•"/>
              <a:defRPr sz="1200">
                <a:solidFill>
                  <a:srgbClr val="292929"/>
                </a:solidFill>
                <a:latin typeface="Arial" panose="020B0604020202020204" pitchFamily="34" charset="0"/>
                <a:cs typeface="Arial" panose="020B0604020202020204" pitchFamily="34" charset="0"/>
              </a:defRPr>
            </a:lvl5pPr>
            <a:lvl6pPr marL="13335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6pPr>
            <a:lvl7pPr marL="17907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7pPr>
            <a:lvl8pPr marL="22479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8pPr>
            <a:lvl9pPr marL="2705100" indent="-161925" eaLnBrk="0" fontAlgn="base" hangingPunct="0">
              <a:spcBef>
                <a:spcPct val="20000"/>
              </a:spcBef>
              <a:spcAft>
                <a:spcPct val="0"/>
              </a:spcAft>
              <a:buClr>
                <a:srgbClr val="CC0000"/>
              </a:buClr>
              <a:buChar char="•"/>
              <a:defRPr sz="1200">
                <a:solidFill>
                  <a:srgbClr val="292929"/>
                </a:solidFill>
                <a:latin typeface="Arial" panose="020B0604020202020204" pitchFamily="34" charset="0"/>
                <a:cs typeface="Arial" panose="020B0604020202020204" pitchFamily="34" charset="0"/>
              </a:defRPr>
            </a:lvl9pPr>
          </a:lstStyle>
          <a:p>
            <a:pPr fontAlgn="ctr">
              <a:spcBef>
                <a:spcPts val="0"/>
              </a:spcBef>
              <a:spcAft>
                <a:spcPts val="0"/>
              </a:spcAft>
              <a:buFont typeface="Wingdings" panose="05000000000000000000" pitchFamily="2" charset="2"/>
              <a:buChar char="§"/>
              <a:defRPr/>
            </a:pPr>
            <a:r>
              <a:rPr lang="ru-RU" altLang="ru-RU" sz="1800" b="1" dirty="0" smtClean="0">
                <a:solidFill>
                  <a:srgbClr val="066B7C"/>
                </a:solidFill>
              </a:rPr>
              <a:t> </a:t>
            </a:r>
            <a:r>
              <a:rPr lang="ru-RU" altLang="ru-RU" sz="1800" b="1" dirty="0" smtClean="0">
                <a:solidFill>
                  <a:schemeClr val="tx1"/>
                </a:solidFill>
              </a:rPr>
              <a:t>Кондаков Александр Михайлович,</a:t>
            </a:r>
            <a:endParaRPr lang="ru-RU" sz="1800" b="1" dirty="0" smtClean="0">
              <a:solidFill>
                <a:schemeClr val="tx1"/>
              </a:solidFill>
            </a:endParaRPr>
          </a:p>
          <a:p>
            <a:pPr marL="144000">
              <a:spcBef>
                <a:spcPts val="0"/>
              </a:spcBef>
              <a:spcAft>
                <a:spcPts val="0"/>
              </a:spcAft>
              <a:buNone/>
            </a:pPr>
            <a:r>
              <a:rPr lang="ru-RU" sz="1200" dirty="0" smtClean="0"/>
              <a:t>генеральный директор ООО </a:t>
            </a:r>
            <a:r>
              <a:rPr lang="ru-RU" sz="1200" dirty="0"/>
              <a:t>«Мобильное Электронное Образование</a:t>
            </a:r>
            <a:r>
              <a:rPr lang="ru-RU" sz="1200" dirty="0" smtClean="0"/>
              <a:t>», </a:t>
            </a:r>
            <a:r>
              <a:rPr lang="ru-RU" sz="1200" dirty="0" err="1" smtClean="0"/>
              <a:t>д.п.н</a:t>
            </a:r>
            <a:r>
              <a:rPr lang="ru-RU" sz="1200" dirty="0" smtClean="0"/>
              <a:t>., член-корреспондент РАО</a:t>
            </a:r>
            <a:endParaRPr lang="en-US" altLang="ru-RU" sz="1200" b="0" dirty="0" smtClean="0">
              <a:solidFill>
                <a:srgbClr val="000000"/>
              </a:solidFill>
            </a:endParaRPr>
          </a:p>
        </p:txBody>
      </p:sp>
    </p:spTree>
    <p:extLst>
      <p:ext uri="{BB962C8B-B14F-4D97-AF65-F5344CB8AC3E}">
        <p14:creationId xmlns:p14="http://schemas.microsoft.com/office/powerpoint/2010/main" val="13420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11" name="Скругленный прямоугольник 10"/>
          <p:cNvSpPr/>
          <p:nvPr/>
        </p:nvSpPr>
        <p:spPr>
          <a:xfrm>
            <a:off x="323528" y="3284984"/>
            <a:ext cx="8496944" cy="343923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800" dirty="0" smtClean="0"/>
              <a:t>«</a:t>
            </a:r>
            <a:r>
              <a:rPr lang="ru-RU" sz="2800" dirty="0"/>
              <a:t>Обладают ли обучающиеся </a:t>
            </a:r>
            <a:r>
              <a:rPr lang="ru-RU" sz="2800" dirty="0" smtClean="0"/>
              <a:t>15-летнего </a:t>
            </a:r>
            <a:r>
              <a:rPr lang="ru-RU" sz="2800" dirty="0"/>
              <a:t>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p>
        </p:txBody>
      </p:sp>
      <p:sp>
        <p:nvSpPr>
          <p:cNvPr id="12" name="Скругленный прямоугольник 11"/>
          <p:cNvSpPr/>
          <p:nvPr/>
        </p:nvSpPr>
        <p:spPr>
          <a:xfrm>
            <a:off x="899592" y="980728"/>
            <a:ext cx="7200800" cy="1532334"/>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dirty="0" smtClean="0"/>
              <a:t>PISA – </a:t>
            </a:r>
            <a:r>
              <a:rPr lang="ru-RU" sz="2800" dirty="0" smtClean="0"/>
              <a:t>международное мониторинговое исследование </a:t>
            </a:r>
            <a:r>
              <a:rPr lang="ru-RU" sz="2800" dirty="0"/>
              <a:t>качества общего образования, которое отвечает на </a:t>
            </a:r>
            <a:r>
              <a:rPr lang="ru-RU" sz="2800" dirty="0" smtClean="0"/>
              <a:t>вопрос: </a:t>
            </a:r>
            <a:endParaRPr lang="ru-RU" sz="2800" dirty="0"/>
          </a:p>
        </p:txBody>
      </p:sp>
      <p:sp>
        <p:nvSpPr>
          <p:cNvPr id="13" name="Стрелка вниз 12"/>
          <p:cNvSpPr/>
          <p:nvPr/>
        </p:nvSpPr>
        <p:spPr>
          <a:xfrm>
            <a:off x="4294335" y="2636912"/>
            <a:ext cx="648072" cy="60034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546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78" t="8731" r="47779" b="5015"/>
          <a:stretch/>
        </p:blipFill>
        <p:spPr bwMode="auto">
          <a:xfrm>
            <a:off x="131377" y="836712"/>
            <a:ext cx="5165422"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90956" y="2711823"/>
            <a:ext cx="3586503" cy="1323439"/>
          </a:xfrm>
          <a:prstGeom prst="rect">
            <a:avLst/>
          </a:prstGeom>
          <a:solidFill>
            <a:schemeClr val="bg1">
              <a:lumMod val="85000"/>
            </a:schemeClr>
          </a:solidFill>
        </p:spPr>
        <p:txBody>
          <a:bodyPr wrap="square" rtlCol="0">
            <a:spAutoFit/>
          </a:bodyPr>
          <a:lstStyle/>
          <a:p>
            <a:pPr algn="ctr"/>
            <a:r>
              <a:rPr lang="ru-RU" sz="4000" b="1" dirty="0" smtClean="0"/>
              <a:t>РЕЗУЛЬТАТЫ </a:t>
            </a:r>
          </a:p>
          <a:p>
            <a:pPr algn="ctr"/>
            <a:r>
              <a:rPr lang="en-US" sz="4000" b="1" dirty="0" smtClean="0"/>
              <a:t>PISA - 2018</a:t>
            </a:r>
            <a:endParaRPr lang="ru-RU" sz="4000" b="1" dirty="0"/>
          </a:p>
        </p:txBody>
      </p:sp>
      <p:sp>
        <p:nvSpPr>
          <p:cNvPr id="2" name="Прямоугольник 1"/>
          <p:cNvSpPr/>
          <p:nvPr/>
        </p:nvSpPr>
        <p:spPr>
          <a:xfrm>
            <a:off x="233264" y="5949280"/>
            <a:ext cx="151216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934131" y="5827183"/>
            <a:ext cx="151216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648246" y="6311449"/>
            <a:ext cx="1512168" cy="178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6380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343" t="28093" r="50717" b="9554"/>
          <a:stretch/>
        </p:blipFill>
        <p:spPr bwMode="auto">
          <a:xfrm>
            <a:off x="2227562" y="1988840"/>
            <a:ext cx="4992703" cy="438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637" t="23600" r="29457" b="71053"/>
          <a:stretch/>
        </p:blipFill>
        <p:spPr bwMode="auto">
          <a:xfrm>
            <a:off x="2627784" y="1523966"/>
            <a:ext cx="4692770" cy="35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917509"/>
            <a:ext cx="6192688" cy="584775"/>
          </a:xfrm>
          <a:prstGeom prst="rect">
            <a:avLst/>
          </a:prstGeom>
          <a:solidFill>
            <a:schemeClr val="bg1">
              <a:lumMod val="85000"/>
            </a:schemeClr>
          </a:solidFill>
        </p:spPr>
        <p:txBody>
          <a:bodyPr wrap="square" rtlCol="0">
            <a:spAutoFit/>
          </a:bodyPr>
          <a:lstStyle/>
          <a:p>
            <a:pPr algn="ctr"/>
            <a:r>
              <a:rPr lang="ru-RU" sz="3200" b="1" dirty="0" smtClean="0"/>
              <a:t>РЕЗУЛЬТАТЫ </a:t>
            </a:r>
            <a:r>
              <a:rPr lang="en-US" sz="3200" b="1" dirty="0" smtClean="0"/>
              <a:t>PISA - 2018</a:t>
            </a:r>
            <a:endParaRPr lang="ru-RU" sz="3200" b="1" dirty="0"/>
          </a:p>
        </p:txBody>
      </p:sp>
      <p:sp>
        <p:nvSpPr>
          <p:cNvPr id="7" name="TextBox 6"/>
          <p:cNvSpPr txBox="1"/>
          <p:nvPr/>
        </p:nvSpPr>
        <p:spPr>
          <a:xfrm>
            <a:off x="1772678" y="6376325"/>
            <a:ext cx="6354960" cy="261610"/>
          </a:xfrm>
          <a:prstGeom prst="rect">
            <a:avLst/>
          </a:prstGeom>
          <a:noFill/>
        </p:spPr>
        <p:txBody>
          <a:bodyPr wrap="square" rtlCol="0">
            <a:spAutoFit/>
          </a:bodyPr>
          <a:lstStyle/>
          <a:p>
            <a:r>
              <a:rPr lang="ru-RU" sz="1100" dirty="0" smtClean="0"/>
              <a:t>Источник: </a:t>
            </a:r>
            <a:r>
              <a:rPr lang="en-US" sz="1100" dirty="0" smtClean="0">
                <a:hlinkClick r:id="rId5"/>
              </a:rPr>
              <a:t>https://www.oecd.org/pisa/publications/PISA2018_CN_RUS.pdf</a:t>
            </a:r>
            <a:r>
              <a:rPr lang="ru-RU" sz="1100" dirty="0" smtClean="0"/>
              <a:t>, дата обращения: 19.01.2020</a:t>
            </a:r>
            <a:endParaRPr lang="ru-RU" sz="1100" dirty="0"/>
          </a:p>
        </p:txBody>
      </p:sp>
    </p:spTree>
    <p:extLst>
      <p:ext uri="{BB962C8B-B14F-4D97-AF65-F5344CB8AC3E}">
        <p14:creationId xmlns:p14="http://schemas.microsoft.com/office/powerpoint/2010/main" val="3352377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1619672" y="917509"/>
            <a:ext cx="6192688" cy="584775"/>
          </a:xfrm>
          <a:prstGeom prst="rect">
            <a:avLst/>
          </a:prstGeom>
          <a:solidFill>
            <a:schemeClr val="bg1">
              <a:lumMod val="85000"/>
            </a:schemeClr>
          </a:solidFill>
        </p:spPr>
        <p:txBody>
          <a:bodyPr wrap="square" rtlCol="0">
            <a:spAutoFit/>
          </a:bodyPr>
          <a:lstStyle/>
          <a:p>
            <a:pPr algn="ctr"/>
            <a:r>
              <a:rPr lang="ru-RU" sz="3200" b="1" dirty="0" smtClean="0"/>
              <a:t>РЕЗУЛЬТАТЫ </a:t>
            </a:r>
            <a:r>
              <a:rPr lang="en-US" sz="3200" b="1" dirty="0" smtClean="0"/>
              <a:t>PISA - 2018</a:t>
            </a:r>
            <a:endParaRPr lang="ru-RU" sz="3200" b="1" dirty="0"/>
          </a:p>
        </p:txBody>
      </p:sp>
      <p:sp>
        <p:nvSpPr>
          <p:cNvPr id="7" name="TextBox 6"/>
          <p:cNvSpPr txBox="1"/>
          <p:nvPr/>
        </p:nvSpPr>
        <p:spPr>
          <a:xfrm>
            <a:off x="1772678" y="6376325"/>
            <a:ext cx="6354960" cy="261610"/>
          </a:xfrm>
          <a:prstGeom prst="rect">
            <a:avLst/>
          </a:prstGeom>
          <a:noFill/>
        </p:spPr>
        <p:txBody>
          <a:bodyPr wrap="square" rtlCol="0">
            <a:spAutoFit/>
          </a:bodyPr>
          <a:lstStyle/>
          <a:p>
            <a:r>
              <a:rPr lang="ru-RU" sz="1100" dirty="0" smtClean="0"/>
              <a:t>Источник: </a:t>
            </a:r>
            <a:r>
              <a:rPr lang="en-US" sz="1100" dirty="0" smtClean="0">
                <a:hlinkClick r:id="rId4"/>
              </a:rPr>
              <a:t>https://www.oecd.org/pisa/publications/PISA2018_CN_RUS.pdf</a:t>
            </a:r>
            <a:r>
              <a:rPr lang="ru-RU" sz="1100" dirty="0" smtClean="0"/>
              <a:t>, дата обращения: 19.01.2020</a:t>
            </a:r>
            <a:endParaRPr lang="ru-RU" sz="11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015" t="23827" r="10394" b="9384"/>
          <a:stretch/>
        </p:blipFill>
        <p:spPr bwMode="auto">
          <a:xfrm>
            <a:off x="196636" y="1844824"/>
            <a:ext cx="8880823" cy="413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51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1115616" y="917509"/>
            <a:ext cx="6696744" cy="584775"/>
          </a:xfrm>
          <a:prstGeom prst="rect">
            <a:avLst/>
          </a:prstGeom>
          <a:solidFill>
            <a:schemeClr val="accent1">
              <a:lumMod val="20000"/>
              <a:lumOff val="80000"/>
            </a:schemeClr>
          </a:solidFill>
        </p:spPr>
        <p:txBody>
          <a:bodyPr wrap="square" rtlCol="0">
            <a:spAutoFit/>
          </a:bodyPr>
          <a:lstStyle/>
          <a:p>
            <a:pPr algn="ctr"/>
            <a:r>
              <a:rPr lang="ru-RU" sz="3200" b="1" dirty="0" smtClean="0"/>
              <a:t>МАТЕМАТИЧЕСКАЯ ГРАМОТНОСТЬ</a:t>
            </a:r>
            <a:endParaRPr lang="ru-RU" sz="3200" b="1" dirty="0"/>
          </a:p>
        </p:txBody>
      </p:sp>
      <p:sp>
        <p:nvSpPr>
          <p:cNvPr id="7" name="Скругленный прямоугольник 6"/>
          <p:cNvSpPr/>
          <p:nvPr/>
        </p:nvSpPr>
        <p:spPr>
          <a:xfrm>
            <a:off x="107504" y="1916832"/>
            <a:ext cx="8856984" cy="3888432"/>
          </a:xfrm>
          <a:prstGeom prst="roundRect">
            <a:avLst/>
          </a:prstGeom>
          <a:solidFill>
            <a:schemeClr val="accent1">
              <a:lumMod val="20000"/>
              <a:lumOff val="80000"/>
            </a:schemeClr>
          </a:solidFill>
          <a:ln w="57150">
            <a:solidFill>
              <a:schemeClr val="tx2"/>
            </a:solidFill>
          </a:ln>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pPr algn="just"/>
            <a:r>
              <a:rPr lang="ru-RU" sz="2400" dirty="0" smtClean="0">
                <a:solidFill>
                  <a:schemeClr val="tx1"/>
                </a:solidFill>
              </a:rPr>
              <a:t>	Математическая грамотность –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tx1"/>
              </a:solidFill>
            </a:endParaRPr>
          </a:p>
        </p:txBody>
      </p:sp>
    </p:spTree>
    <p:extLst>
      <p:ext uri="{BB962C8B-B14F-4D97-AF65-F5344CB8AC3E}">
        <p14:creationId xmlns:p14="http://schemas.microsoft.com/office/powerpoint/2010/main" val="297424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839614"/>
            <a:ext cx="8640960" cy="830997"/>
          </a:xfrm>
          <a:prstGeom prst="rect">
            <a:avLst/>
          </a:prstGeom>
          <a:solidFill>
            <a:schemeClr val="accent1">
              <a:lumMod val="20000"/>
              <a:lumOff val="80000"/>
            </a:schemeClr>
          </a:solidFill>
        </p:spPr>
        <p:txBody>
          <a:bodyPr wrap="square" rtlCol="0">
            <a:spAutoFit/>
          </a:bodyPr>
          <a:lstStyle/>
          <a:p>
            <a:pPr algn="ctr"/>
            <a:r>
              <a:rPr lang="ru-RU" sz="2400" b="1" dirty="0" smtClean="0"/>
              <a:t>РАСПРЕДЕЛЕНИЕ ОБУЧАЮЩИХСЯ ИЗ РОССИИ ПО УРОВНЯМ МАТЕМАТИЧЕСКОЙ ГРАМОТНОСТИ</a:t>
            </a:r>
            <a:endParaRPr lang="ru-RU" sz="2400" b="1"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755" t="29352" r="29923" b="16380"/>
          <a:stretch/>
        </p:blipFill>
        <p:spPr bwMode="auto">
          <a:xfrm>
            <a:off x="643819" y="1923327"/>
            <a:ext cx="8164929" cy="450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36465" y="2231144"/>
            <a:ext cx="1728192" cy="36933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b="1" dirty="0" smtClean="0"/>
              <a:t>27</a:t>
            </a:r>
            <a:endParaRPr lang="ru-RU" b="1" dirty="0"/>
          </a:p>
        </p:txBody>
      </p:sp>
      <p:sp>
        <p:nvSpPr>
          <p:cNvPr id="9" name="TextBox 8"/>
          <p:cNvSpPr txBox="1"/>
          <p:nvPr/>
        </p:nvSpPr>
        <p:spPr>
          <a:xfrm>
            <a:off x="8368709" y="2348880"/>
            <a:ext cx="416575" cy="276999"/>
          </a:xfrm>
          <a:prstGeom prst="rect">
            <a:avLst/>
          </a:prstGeom>
          <a:solidFill>
            <a:schemeClr val="bg1"/>
          </a:solidFill>
          <a:ln>
            <a:solidFill>
              <a:schemeClr val="bg1"/>
            </a:solidFill>
          </a:ln>
        </p:spPr>
        <p:txBody>
          <a:bodyPr wrap="square" lIns="0" tIns="0" rIns="0" bIns="0" rtlCol="0">
            <a:spAutoFit/>
          </a:bodyPr>
          <a:lstStyle/>
          <a:p>
            <a:r>
              <a:rPr lang="ru-RU" b="1" dirty="0" smtClean="0"/>
              <a:t>1</a:t>
            </a:r>
            <a:endParaRPr lang="ru-RU" b="1" dirty="0"/>
          </a:p>
        </p:txBody>
      </p:sp>
    </p:spTree>
    <p:extLst>
      <p:ext uri="{BB962C8B-B14F-4D97-AF65-F5344CB8AC3E}">
        <p14:creationId xmlns:p14="http://schemas.microsoft.com/office/powerpoint/2010/main" val="3844798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405805" y="980728"/>
            <a:ext cx="8640960" cy="584775"/>
          </a:xfrm>
          <a:prstGeom prst="rect">
            <a:avLst/>
          </a:prstGeom>
          <a:solidFill>
            <a:schemeClr val="accent1">
              <a:lumMod val="20000"/>
              <a:lumOff val="80000"/>
            </a:schemeClr>
          </a:solidFill>
        </p:spPr>
        <p:txBody>
          <a:bodyPr wrap="square" rtlCol="0">
            <a:spAutoFit/>
          </a:bodyPr>
          <a:lstStyle/>
          <a:p>
            <a:pPr algn="ctr"/>
            <a:r>
              <a:rPr lang="ru-RU" sz="3200" b="1" dirty="0" smtClean="0"/>
              <a:t>МОДЕЛЬ МАТЕМАТИЧЕСКОЙ ГРАМОТНОСТИ</a:t>
            </a:r>
            <a:endParaRPr lang="ru-RU" sz="3200" b="1" dirty="0"/>
          </a:p>
        </p:txBody>
      </p:sp>
      <p:pic>
        <p:nvPicPr>
          <p:cNvPr id="8" name="Содержимое 4"/>
          <p:cNvPicPr>
            <a:picLocks/>
          </p:cNvPicPr>
          <p:nvPr/>
        </p:nvPicPr>
        <p:blipFill>
          <a:blip r:embed="rId4">
            <a:extLst>
              <a:ext uri="{28A0092B-C50C-407E-A947-70E740481C1C}">
                <a14:useLocalDpi xmlns:a14="http://schemas.microsoft.com/office/drawing/2010/main" val="0"/>
              </a:ext>
            </a:extLst>
          </a:blip>
          <a:srcRect/>
          <a:stretch>
            <a:fillRect/>
          </a:stretch>
        </p:blipFill>
        <p:spPr>
          <a:xfrm>
            <a:off x="457200" y="1838325"/>
            <a:ext cx="8229600" cy="4395788"/>
          </a:xfrm>
          <a:prstGeom prst="rect">
            <a:avLst/>
          </a:prstGeom>
        </p:spPr>
      </p:pic>
    </p:spTree>
    <p:extLst>
      <p:ext uri="{BB962C8B-B14F-4D97-AF65-F5344CB8AC3E}">
        <p14:creationId xmlns:p14="http://schemas.microsoft.com/office/powerpoint/2010/main" val="3954344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1866"/>
            <a:ext cx="3275856" cy="716594"/>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4811" b="8349"/>
          <a:stretch/>
        </p:blipFill>
        <p:spPr>
          <a:xfrm>
            <a:off x="7596336" y="20602"/>
            <a:ext cx="1481123" cy="640746"/>
          </a:xfrm>
          <a:prstGeom prst="rect">
            <a:avLst/>
          </a:prstGeom>
        </p:spPr>
      </p:pic>
      <p:sp>
        <p:nvSpPr>
          <p:cNvPr id="6" name="TextBox 5"/>
          <p:cNvSpPr txBox="1"/>
          <p:nvPr/>
        </p:nvSpPr>
        <p:spPr>
          <a:xfrm>
            <a:off x="395536" y="980728"/>
            <a:ext cx="8640960" cy="369332"/>
          </a:xfrm>
          <a:prstGeom prst="rect">
            <a:avLst/>
          </a:prstGeom>
          <a:solidFill>
            <a:schemeClr val="accent1">
              <a:lumMod val="20000"/>
              <a:lumOff val="80000"/>
            </a:schemeClr>
          </a:solidFill>
        </p:spPr>
        <p:txBody>
          <a:bodyPr wrap="square" lIns="0" tIns="0" rIns="0" bIns="0" rtlCol="0">
            <a:spAutoFit/>
          </a:bodyPr>
          <a:lstStyle/>
          <a:p>
            <a:pPr algn="ctr"/>
            <a:r>
              <a:rPr lang="ru-RU" sz="2400" b="1" dirty="0" smtClean="0"/>
              <a:t>КОНЦЕПЦИЯ МАТЕМАТИЧЕСКОЙ ГРАМОТНОСТИ </a:t>
            </a:r>
            <a:r>
              <a:rPr lang="en-US" sz="2400" b="1" dirty="0" smtClean="0"/>
              <a:t>PISA-2021</a:t>
            </a:r>
            <a:endParaRPr lang="ru-RU" sz="2400" b="1" dirty="0"/>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761" t="24489" r="52901" b="19928"/>
          <a:stretch/>
        </p:blipFill>
        <p:spPr bwMode="auto">
          <a:xfrm>
            <a:off x="1981529" y="1484785"/>
            <a:ext cx="5121020" cy="527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38536" y="6399351"/>
            <a:ext cx="6354960" cy="261610"/>
          </a:xfrm>
          <a:prstGeom prst="rect">
            <a:avLst/>
          </a:prstGeom>
          <a:noFill/>
        </p:spPr>
        <p:txBody>
          <a:bodyPr wrap="square" rtlCol="0">
            <a:spAutoFit/>
          </a:bodyPr>
          <a:lstStyle/>
          <a:p>
            <a:r>
              <a:rPr lang="ru-RU" sz="1100" dirty="0" smtClean="0"/>
              <a:t>Источник: </a:t>
            </a:r>
            <a:r>
              <a:rPr lang="en-US" sz="1100" dirty="0">
                <a:hlinkClick r:id="rId5"/>
              </a:rPr>
              <a:t>https://pisa2021-maths.oecd.org/#</a:t>
            </a:r>
            <a:r>
              <a:rPr lang="en-US" sz="1100" dirty="0" smtClean="0">
                <a:hlinkClick r:id="rId5"/>
              </a:rPr>
              <a:t>Contexts</a:t>
            </a:r>
            <a:r>
              <a:rPr lang="en-US" sz="1100" dirty="0" smtClean="0"/>
              <a:t>? </a:t>
            </a:r>
            <a:r>
              <a:rPr lang="ru-RU" sz="1100" dirty="0" smtClean="0"/>
              <a:t>дата обращения: 19.01.2020</a:t>
            </a:r>
            <a:endParaRPr lang="ru-RU" sz="1100" dirty="0"/>
          </a:p>
        </p:txBody>
      </p:sp>
    </p:spTree>
    <p:extLst>
      <p:ext uri="{BB962C8B-B14F-4D97-AF65-F5344CB8AC3E}">
        <p14:creationId xmlns:p14="http://schemas.microsoft.com/office/powerpoint/2010/main" val="387938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639</Words>
  <Application>Microsoft Office PowerPoint</Application>
  <PresentationFormat>Экран (4:3)</PresentationFormat>
  <Paragraphs>104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 Трифонов</dc:creator>
  <cp:lastModifiedBy>Трифонов Александр</cp:lastModifiedBy>
  <cp:revision>59</cp:revision>
  <dcterms:created xsi:type="dcterms:W3CDTF">2020-01-19T16:35:18Z</dcterms:created>
  <dcterms:modified xsi:type="dcterms:W3CDTF">2020-01-21T13:04:54Z</dcterms:modified>
</cp:coreProperties>
</file>