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5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6" r:id="rId2"/>
    <p:sldId id="261" r:id="rId3"/>
    <p:sldId id="262" r:id="rId4"/>
    <p:sldId id="297" r:id="rId5"/>
    <p:sldId id="265" r:id="rId6"/>
    <p:sldId id="269" r:id="rId7"/>
    <p:sldId id="271" r:id="rId8"/>
    <p:sldId id="272" r:id="rId9"/>
    <p:sldId id="273" r:id="rId10"/>
    <p:sldId id="293" r:id="rId11"/>
    <p:sldId id="294" r:id="rId12"/>
    <p:sldId id="27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85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FC6907-A77E-4563-AA91-FFCEB57CDE13}">
          <p14:sldIdLst>
            <p14:sldId id="276"/>
            <p14:sldId id="261"/>
            <p14:sldId id="262"/>
            <p14:sldId id="297"/>
            <p14:sldId id="265"/>
            <p14:sldId id="269"/>
            <p14:sldId id="271"/>
            <p14:sldId id="272"/>
            <p14:sldId id="273"/>
            <p14:sldId id="293"/>
            <p14:sldId id="294"/>
            <p14:sldId id="275"/>
            <p14:sldId id="286"/>
            <p14:sldId id="287"/>
            <p14:sldId id="288"/>
            <p14:sldId id="289"/>
            <p14:sldId id="290"/>
            <p14:sldId id="291"/>
            <p14:sldId id="292"/>
            <p14:sldId id="28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Кондакова" initials="МК" lastIdx="29" clrIdx="0">
    <p:extLst/>
  </p:cmAuthor>
  <p:cmAuthor id="2" name="Воронцов Сергей" initials="ВС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BE9"/>
    <a:srgbClr val="CF4A3F"/>
    <a:srgbClr val="3660A7"/>
    <a:srgbClr val="B6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6AFA-F0F9-4E27-BE42-CA3FDF86D024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8B63-02CF-4F5A-9197-EA9336C02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86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49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3EE2AA-AAC0-4AAC-A7EE-9AE23FEAB177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ctr">
              <a:lnSpc>
                <a:spcPct val="100000"/>
              </a:lnSpc>
              <a:defRPr lang="ru-RU" sz="3200" b="1" kern="1200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5" y="6165850"/>
            <a:ext cx="8642350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577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5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1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8" y="476672"/>
            <a:ext cx="8311793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8" y="1258664"/>
            <a:ext cx="8311792" cy="52448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174"/>
            <a:ext cx="9144000" cy="422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61950" y="0"/>
            <a:ext cx="8782050" cy="469900"/>
            <a:chOff x="361950" y="0"/>
            <a:chExt cx="8782050" cy="4699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15" name="Picture 6" descr="T:\Полищук\Фирменный стиль\invert_logo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6" name="TextBox 33"/>
            <p:cNvSpPr txBox="1"/>
            <p:nvPr userDrawn="1"/>
          </p:nvSpPr>
          <p:spPr>
            <a:xfrm>
              <a:off x="5964633" y="81062"/>
              <a:ext cx="1506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9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58096"/>
            <a:ext cx="4010728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358096"/>
            <a:ext cx="4366260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6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58096"/>
            <a:ext cx="408273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342400"/>
            <a:ext cx="4082736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362028"/>
            <a:ext cx="43662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342400"/>
            <a:ext cx="4366260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4" cy="146304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5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2"/>
            <a:ext cx="5904656" cy="1655674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8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60375"/>
            <a:ext cx="7290054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340768"/>
            <a:ext cx="7290055" cy="49685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0EF6D53-7245-4635-9BED-C04DCACB2E34}" type="datetimeFigureOut">
              <a:rPr lang="ru-RU" smtClean="0"/>
              <a:t>31.01.2020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4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-edu.ru/" TargetMode="External"/><Relationship Id="rId5" Type="http://schemas.openxmlformats.org/officeDocument/2006/relationships/hyperlink" Target="mailto:_________@mob-edu.ru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" y="10391"/>
            <a:ext cx="914082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3129791"/>
            <a:ext cx="47354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основа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единой информационно-образовательной среды субъекта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Федерации.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проекты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3294100" y="4444433"/>
            <a:ext cx="185131" cy="27093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5800" y="5706532"/>
            <a:ext cx="2260600" cy="185131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685211" y="4905703"/>
            <a:ext cx="4457296" cy="9899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-1" y="4905703"/>
            <a:ext cx="4624252" cy="9899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5"/>
          <p:cNvSpPr/>
          <p:nvPr/>
        </p:nvSpPr>
        <p:spPr>
          <a:xfrm>
            <a:off x="548639" y="3725489"/>
            <a:ext cx="3234799" cy="973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1891812"/>
            <a:ext cx="9143999" cy="1535936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/>
          <p:nvPr/>
        </p:nvSpPr>
        <p:spPr>
          <a:xfrm>
            <a:off x="481618" y="1401074"/>
            <a:ext cx="8253079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2000" dirty="0">
                <a:solidFill>
                  <a:srgbClr val="0A2A30"/>
                </a:solidFill>
                <a:latin typeface="Arial"/>
                <a:cs typeface="Arial"/>
              </a:rPr>
              <a:t>Статья</a:t>
            </a:r>
            <a:r>
              <a:rPr sz="2000" spc="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A2A30"/>
                </a:solidFill>
                <a:latin typeface="Arial"/>
                <a:cs typeface="Arial"/>
              </a:rPr>
              <a:t>68</a:t>
            </a:r>
            <a:r>
              <a:rPr sz="2000" spc="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A2A30"/>
                </a:solidFill>
                <a:latin typeface="Arial"/>
                <a:cs typeface="Arial"/>
              </a:rPr>
              <a:t>ФЗ</a:t>
            </a:r>
            <a:r>
              <a:rPr sz="2000" spc="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A2A30"/>
                </a:solidFill>
                <a:latin typeface="Arial"/>
                <a:cs typeface="Arial"/>
              </a:rPr>
              <a:t>№273</a:t>
            </a:r>
            <a:r>
              <a:rPr sz="2000" spc="-150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A2A30"/>
                </a:solidFill>
                <a:latin typeface="Arial"/>
                <a:cs typeface="Arial"/>
              </a:rPr>
              <a:t>«Об</a:t>
            </a:r>
            <a:r>
              <a:rPr sz="2000" spc="-1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A2A30"/>
                </a:solidFill>
                <a:latin typeface="Arial"/>
                <a:cs typeface="Arial"/>
              </a:rPr>
              <a:t>обр</a:t>
            </a:r>
            <a:r>
              <a:rPr sz="2000" spc="-25" dirty="0">
                <a:solidFill>
                  <a:srgbClr val="0A2A30"/>
                </a:solidFill>
                <a:latin typeface="Arial"/>
                <a:cs typeface="Arial"/>
              </a:rPr>
              <a:t>а</a:t>
            </a:r>
            <a:r>
              <a:rPr sz="2000" spc="-20" dirty="0">
                <a:solidFill>
                  <a:srgbClr val="0A2A30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0A2A30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0A2A30"/>
                </a:solidFill>
                <a:latin typeface="Arial"/>
                <a:cs typeface="Arial"/>
              </a:rPr>
              <a:t>а</a:t>
            </a:r>
            <a:r>
              <a:rPr sz="2000" spc="-5" dirty="0">
                <a:solidFill>
                  <a:srgbClr val="0A2A30"/>
                </a:solidFill>
                <a:latin typeface="Arial"/>
                <a:cs typeface="Arial"/>
              </a:rPr>
              <a:t>ни</a:t>
            </a:r>
            <a:r>
              <a:rPr sz="2000" dirty="0">
                <a:solidFill>
                  <a:srgbClr val="0A2A30"/>
                </a:solidFill>
                <a:latin typeface="Arial"/>
                <a:cs typeface="Arial"/>
              </a:rPr>
              <a:t>и</a:t>
            </a:r>
            <a:r>
              <a:rPr sz="2000" spc="-60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A2A30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A2A30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sz="2000" spc="5" dirty="0">
                <a:solidFill>
                  <a:srgbClr val="0A2A30"/>
                </a:solidFill>
                <a:latin typeface="Arial"/>
                <a:cs typeface="Arial"/>
              </a:rPr>
              <a:t>сс</a:t>
            </a:r>
            <a:r>
              <a:rPr sz="2000" spc="-5" dirty="0">
                <a:solidFill>
                  <a:srgbClr val="0A2A30"/>
                </a:solidFill>
                <a:latin typeface="Arial"/>
                <a:cs typeface="Arial"/>
              </a:rPr>
              <a:t>ий</a:t>
            </a:r>
            <a:r>
              <a:rPr sz="2000" spc="5" dirty="0">
                <a:solidFill>
                  <a:srgbClr val="0A2A30"/>
                </a:solidFill>
                <a:latin typeface="Arial"/>
                <a:cs typeface="Arial"/>
              </a:rPr>
              <a:t>с</a:t>
            </a:r>
            <a:r>
              <a:rPr sz="2000" spc="20" dirty="0">
                <a:solidFill>
                  <a:srgbClr val="0A2A30"/>
                </a:solidFill>
                <a:latin typeface="Arial"/>
                <a:cs typeface="Arial"/>
              </a:rPr>
              <a:t>к</a:t>
            </a:r>
            <a:r>
              <a:rPr sz="2000" spc="-15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0A2A30"/>
                </a:solidFill>
                <a:latin typeface="Arial"/>
                <a:cs typeface="Arial"/>
              </a:rPr>
              <a:t>й</a:t>
            </a:r>
            <a:r>
              <a:rPr sz="2000" spc="-4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A2A30"/>
                </a:solidFill>
                <a:latin typeface="Arial"/>
                <a:cs typeface="Arial"/>
              </a:rPr>
              <a:t>Ф</a:t>
            </a:r>
            <a:r>
              <a:rPr sz="2000" spc="-50" dirty="0" err="1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sz="2000" spc="-5" dirty="0" err="1">
                <a:solidFill>
                  <a:srgbClr val="0A2A30"/>
                </a:solidFill>
                <a:latin typeface="Arial"/>
                <a:cs typeface="Arial"/>
              </a:rPr>
              <a:t>д</a:t>
            </a:r>
            <a:r>
              <a:rPr sz="2000" dirty="0" err="1">
                <a:solidFill>
                  <a:srgbClr val="0A2A30"/>
                </a:solidFill>
                <a:latin typeface="Arial"/>
                <a:cs typeface="Arial"/>
              </a:rPr>
              <a:t>ерац</a:t>
            </a:r>
            <a:r>
              <a:rPr sz="2000" spc="-5" dirty="0" err="1">
                <a:solidFill>
                  <a:srgbClr val="0A2A30"/>
                </a:solidFill>
                <a:latin typeface="Arial"/>
                <a:cs typeface="Arial"/>
              </a:rPr>
              <a:t>ии</a:t>
            </a:r>
            <a:r>
              <a:rPr sz="2000" dirty="0" smtClean="0">
                <a:solidFill>
                  <a:srgbClr val="0A2A30"/>
                </a:solidFill>
                <a:latin typeface="Arial"/>
                <a:cs typeface="Arial"/>
              </a:rPr>
              <a:t>»</a:t>
            </a:r>
            <a:endParaRPr lang="en-US" sz="2000" dirty="0" smtClean="0">
              <a:solidFill>
                <a:srgbClr val="0A2A30"/>
              </a:solidFill>
              <a:latin typeface="Arial"/>
              <a:cs typeface="Arial"/>
            </a:endParaRPr>
          </a:p>
          <a:p>
            <a:pPr marL="12700">
              <a:spcBef>
                <a:spcPts val="600"/>
              </a:spcBef>
            </a:pPr>
            <a:endParaRPr lang="en-US" sz="2000" dirty="0" smtClean="0">
              <a:solidFill>
                <a:srgbClr val="0A2A30"/>
              </a:solidFill>
              <a:latin typeface="Arial"/>
              <a:cs typeface="Arial"/>
            </a:endParaRPr>
          </a:p>
          <a:p>
            <a:pPr marL="720000" marR="5080" lvl="1" indent="-216000">
              <a:spcBef>
                <a:spcPts val="600"/>
              </a:spcBef>
              <a:buFont typeface="+mj-lt"/>
              <a:buAutoNum type="arabicPeriod" startAt="3"/>
            </a:pPr>
            <a:r>
              <a:rPr lang="ru-RU" sz="1600" dirty="0" smtClean="0">
                <a:solidFill>
                  <a:srgbClr val="0A2A30"/>
                </a:solidFill>
                <a:latin typeface="Arial"/>
                <a:cs typeface="Arial"/>
              </a:rPr>
              <a:t>Получение</a:t>
            </a:r>
            <a:r>
              <a:rPr lang="ru-RU" sz="1600" spc="5" dirty="0" smtClean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среднего</a:t>
            </a:r>
            <a:r>
              <a:rPr lang="ru-RU" sz="1600" spc="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профессионального</a:t>
            </a:r>
            <a:r>
              <a:rPr lang="ru-RU" sz="1600" spc="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образования</a:t>
            </a:r>
            <a:r>
              <a:rPr lang="ru-RU" sz="1600" spc="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dirty="0" smtClean="0">
                <a:solidFill>
                  <a:srgbClr val="0A2A30"/>
                </a:solidFill>
                <a:latin typeface="Arial"/>
                <a:cs typeface="Arial"/>
              </a:rPr>
              <a:t>на</a:t>
            </a:r>
            <a:r>
              <a:rPr lang="en-US" sz="1600" spc="5" dirty="0" smtClean="0">
                <a:solidFill>
                  <a:srgbClr val="0A2A30"/>
                </a:solidFill>
                <a:latin typeface="Arial"/>
                <a:cs typeface="Arial"/>
              </a:rPr>
              <a:t> </a:t>
            </a:r>
            <a:r>
              <a:rPr lang="ru-RU" sz="1600" dirty="0" smtClean="0">
                <a:solidFill>
                  <a:srgbClr val="0A2A30"/>
                </a:solidFill>
                <a:latin typeface="Arial"/>
                <a:cs typeface="Arial"/>
              </a:rPr>
              <a:t>базе 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spc="5" dirty="0">
                <a:solidFill>
                  <a:srgbClr val="0A2A30"/>
                </a:solidFill>
                <a:latin typeface="Arial"/>
                <a:cs typeface="Arial"/>
              </a:rPr>
              <a:t>с</a:t>
            </a:r>
            <a:r>
              <a:rPr lang="ru-RU" sz="1600" spc="-5" dirty="0">
                <a:solidFill>
                  <a:srgbClr val="0A2A30"/>
                </a:solidFill>
                <a:latin typeface="Arial"/>
                <a:cs typeface="Arial"/>
              </a:rPr>
              <a:t>н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ов</a:t>
            </a:r>
            <a:r>
              <a:rPr lang="ru-RU" sz="1600" spc="-5" dirty="0">
                <a:solidFill>
                  <a:srgbClr val="0A2A30"/>
                </a:solidFill>
                <a:latin typeface="Arial"/>
                <a:cs typeface="Arial"/>
              </a:rPr>
              <a:t>н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spc="-50" dirty="0">
                <a:solidFill>
                  <a:srgbClr val="0A2A30"/>
                </a:solidFill>
                <a:latin typeface="Arial"/>
                <a:cs typeface="Arial"/>
              </a:rPr>
              <a:t>г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spc="-40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об</a:t>
            </a:r>
            <a:r>
              <a:rPr lang="ru-RU" sz="1600" spc="-30" dirty="0">
                <a:solidFill>
                  <a:srgbClr val="0A2A30"/>
                </a:solidFill>
                <a:latin typeface="Arial"/>
                <a:cs typeface="Arial"/>
              </a:rPr>
              <a:t>щ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spc="-50" dirty="0">
                <a:solidFill>
                  <a:srgbClr val="0A2A30"/>
                </a:solidFill>
                <a:latin typeface="Arial"/>
                <a:cs typeface="Arial"/>
              </a:rPr>
              <a:t>г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spc="-1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обр</a:t>
            </a:r>
            <a:r>
              <a:rPr lang="ru-RU" sz="1600" spc="-25" dirty="0">
                <a:solidFill>
                  <a:srgbClr val="0A2A30"/>
                </a:solidFill>
                <a:latin typeface="Arial"/>
                <a:cs typeface="Arial"/>
              </a:rPr>
              <a:t>а</a:t>
            </a:r>
            <a:r>
              <a:rPr lang="ru-RU" sz="1600" spc="-20" dirty="0">
                <a:solidFill>
                  <a:srgbClr val="0A2A30"/>
                </a:solidFill>
                <a:latin typeface="Arial"/>
                <a:cs typeface="Arial"/>
              </a:rPr>
              <a:t>з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spc="-25" dirty="0">
                <a:solidFill>
                  <a:srgbClr val="0A2A30"/>
                </a:solidFill>
                <a:latin typeface="Arial"/>
                <a:cs typeface="Arial"/>
              </a:rPr>
              <a:t>в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а</a:t>
            </a:r>
            <a:r>
              <a:rPr lang="ru-RU" sz="1600" spc="-5" dirty="0">
                <a:solidFill>
                  <a:srgbClr val="0A2A30"/>
                </a:solidFill>
                <a:latin typeface="Arial"/>
                <a:cs typeface="Arial"/>
              </a:rPr>
              <a:t>ни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я</a:t>
            </a:r>
            <a:r>
              <a:rPr lang="ru-RU" sz="1600" spc="-50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spc="5" dirty="0">
                <a:solidFill>
                  <a:srgbClr val="0A2A30"/>
                </a:solidFill>
                <a:latin typeface="Arial"/>
                <a:cs typeface="Arial"/>
              </a:rPr>
              <a:t>с</a:t>
            </a:r>
            <a:r>
              <a:rPr lang="ru-RU" sz="1600" spc="-10" dirty="0">
                <a:solidFill>
                  <a:srgbClr val="0A2A30"/>
                </a:solidFill>
                <a:latin typeface="Arial"/>
                <a:cs typeface="Arial"/>
              </a:rPr>
              <a:t>у</a:t>
            </a:r>
            <a:r>
              <a:rPr lang="ru-RU" sz="1600" spc="-30" dirty="0">
                <a:solidFill>
                  <a:srgbClr val="0A2A30"/>
                </a:solidFill>
                <a:latin typeface="Arial"/>
                <a:cs typeface="Arial"/>
              </a:rPr>
              <a:t>щ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spc="5" dirty="0">
                <a:solidFill>
                  <a:srgbClr val="0A2A30"/>
                </a:solidFill>
                <a:latin typeface="Arial"/>
                <a:cs typeface="Arial"/>
              </a:rPr>
              <a:t>с</a:t>
            </a:r>
            <a:r>
              <a:rPr lang="ru-RU" sz="1600" spc="-10" dirty="0">
                <a:solidFill>
                  <a:srgbClr val="0A2A30"/>
                </a:solidFill>
                <a:latin typeface="Arial"/>
                <a:cs typeface="Arial"/>
              </a:rPr>
              <a:t>т</a:t>
            </a:r>
            <a:r>
              <a:rPr lang="ru-RU" sz="1600" spc="-45" dirty="0">
                <a:solidFill>
                  <a:srgbClr val="0A2A30"/>
                </a:solidFill>
                <a:latin typeface="Arial"/>
                <a:cs typeface="Arial"/>
              </a:rPr>
              <a:t>в</a:t>
            </a:r>
            <a:r>
              <a:rPr lang="ru-RU" sz="1600" spc="-5" dirty="0">
                <a:solidFill>
                  <a:srgbClr val="0A2A30"/>
                </a:solidFill>
                <a:latin typeface="Arial"/>
                <a:cs typeface="Arial"/>
              </a:rPr>
              <a:t>л</a:t>
            </a:r>
            <a:r>
              <a:rPr lang="ru-RU" sz="1600" spc="-10" dirty="0">
                <a:solidFill>
                  <a:srgbClr val="0A2A30"/>
                </a:solidFill>
                <a:latin typeface="Arial"/>
                <a:cs typeface="Arial"/>
              </a:rPr>
              <a:t>я</a:t>
            </a:r>
            <a:r>
              <a:rPr lang="ru-RU" sz="1600" spc="-75" dirty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spc="-30" dirty="0">
                <a:solidFill>
                  <a:srgbClr val="0A2A30"/>
                </a:solidFill>
                <a:latin typeface="Arial"/>
                <a:cs typeface="Arial"/>
              </a:rPr>
              <a:t>т</a:t>
            </a:r>
            <a:r>
              <a:rPr lang="ru-RU" sz="1600" spc="5" dirty="0">
                <a:solidFill>
                  <a:srgbClr val="0A2A30"/>
                </a:solidFill>
                <a:latin typeface="Arial"/>
                <a:cs typeface="Arial"/>
              </a:rPr>
              <a:t>с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я</a:t>
            </a:r>
            <a:r>
              <a:rPr lang="ru-RU" sz="1600" spc="-2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dirty="0" smtClean="0">
                <a:solidFill>
                  <a:srgbClr val="0A2A30"/>
                </a:solidFill>
                <a:latin typeface="Arial"/>
                <a:cs typeface="Arial"/>
              </a:rPr>
              <a:t>с</a:t>
            </a:r>
            <a:r>
              <a:rPr lang="en-US" sz="1600" dirty="0" smtClean="0">
                <a:solidFill>
                  <a:srgbClr val="0A2A30"/>
                </a:solidFill>
                <a:latin typeface="Arial"/>
                <a:cs typeface="Arial"/>
              </a:rPr>
              <a:t> </a:t>
            </a:r>
            <a:r>
              <a:rPr lang="ru-RU" sz="1600" b="1" spc="-50" dirty="0" smtClean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b="1" spc="-5" dirty="0" smtClean="0">
                <a:solidFill>
                  <a:srgbClr val="0A2A30"/>
                </a:solidFill>
                <a:latin typeface="Arial"/>
                <a:cs typeface="Arial"/>
              </a:rPr>
              <a:t>дн</a:t>
            </a:r>
            <a:r>
              <a:rPr lang="ru-RU" sz="1600" b="1" dirty="0" smtClean="0">
                <a:solidFill>
                  <a:srgbClr val="0A2A30"/>
                </a:solidFill>
                <a:latin typeface="Arial"/>
                <a:cs typeface="Arial"/>
              </a:rPr>
              <a:t>овреме</a:t>
            </a:r>
            <a:r>
              <a:rPr lang="ru-RU" sz="1600" b="1" spc="-5" dirty="0" smtClean="0">
                <a:solidFill>
                  <a:srgbClr val="0A2A30"/>
                </a:solidFill>
                <a:latin typeface="Arial"/>
                <a:cs typeface="Arial"/>
              </a:rPr>
              <a:t>н</a:t>
            </a:r>
            <a:r>
              <a:rPr lang="ru-RU" sz="1600" b="1" spc="-15" dirty="0" smtClean="0">
                <a:solidFill>
                  <a:srgbClr val="0A2A30"/>
                </a:solidFill>
                <a:latin typeface="Arial"/>
                <a:cs typeface="Arial"/>
              </a:rPr>
              <a:t>н</a:t>
            </a:r>
            <a:r>
              <a:rPr lang="ru-RU" sz="1600" b="1" spc="-5" dirty="0" smtClean="0">
                <a:solidFill>
                  <a:srgbClr val="0A2A30"/>
                </a:solidFill>
                <a:latin typeface="Arial"/>
                <a:cs typeface="Arial"/>
              </a:rPr>
              <a:t>ы</a:t>
            </a:r>
            <a:r>
              <a:rPr lang="ru-RU" sz="1600" b="1" dirty="0" smtClean="0">
                <a:solidFill>
                  <a:srgbClr val="0A2A30"/>
                </a:solidFill>
                <a:latin typeface="Arial"/>
                <a:cs typeface="Arial"/>
              </a:rPr>
              <a:t>м </a:t>
            </a:r>
            <a:r>
              <a:rPr lang="ru-RU" sz="1600" b="1" spc="-10" dirty="0">
                <a:solidFill>
                  <a:srgbClr val="0A2A30"/>
                </a:solidFill>
                <a:latin typeface="Arial"/>
                <a:cs typeface="Arial"/>
              </a:rPr>
              <a:t>п</a:t>
            </a:r>
            <a:r>
              <a:rPr lang="ru-RU" sz="1600" b="1" spc="-5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b="1" spc="-5" dirty="0">
                <a:solidFill>
                  <a:srgbClr val="0A2A30"/>
                </a:solidFill>
                <a:latin typeface="Arial"/>
                <a:cs typeface="Arial"/>
              </a:rPr>
              <a:t>л</a:t>
            </a:r>
            <a:r>
              <a:rPr lang="ru-RU" sz="1600" b="1" spc="-10" dirty="0">
                <a:solidFill>
                  <a:srgbClr val="0A2A30"/>
                </a:solidFill>
                <a:latin typeface="Arial"/>
                <a:cs typeface="Arial"/>
              </a:rPr>
              <a:t>у</a:t>
            </a:r>
            <a:r>
              <a:rPr lang="ru-RU" sz="1600" b="1" spc="-5" dirty="0">
                <a:solidFill>
                  <a:srgbClr val="0A2A30"/>
                </a:solidFill>
                <a:latin typeface="Arial"/>
                <a:cs typeface="Arial"/>
              </a:rPr>
              <a:t>ч</a:t>
            </a:r>
            <a:r>
              <a:rPr lang="ru-RU" sz="1600" b="1" dirty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b="1" spc="-5" dirty="0">
                <a:solidFill>
                  <a:srgbClr val="0A2A30"/>
                </a:solidFill>
                <a:latin typeface="Arial"/>
                <a:cs typeface="Arial"/>
              </a:rPr>
              <a:t>ни</a:t>
            </a:r>
            <a:r>
              <a:rPr lang="ru-RU" sz="1600" b="1" dirty="0">
                <a:solidFill>
                  <a:srgbClr val="0A2A30"/>
                </a:solidFill>
                <a:latin typeface="Arial"/>
                <a:cs typeface="Arial"/>
              </a:rPr>
              <a:t>ем</a:t>
            </a:r>
            <a:r>
              <a:rPr lang="ru-RU" sz="1600" b="1" spc="-1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b="1" spc="5" dirty="0">
                <a:solidFill>
                  <a:srgbClr val="0A2A30"/>
                </a:solidFill>
                <a:latin typeface="Arial"/>
                <a:cs typeface="Arial"/>
              </a:rPr>
              <a:t>с</a:t>
            </a:r>
            <a:r>
              <a:rPr lang="ru-RU" sz="1600" b="1" dirty="0">
                <a:solidFill>
                  <a:srgbClr val="0A2A30"/>
                </a:solidFill>
                <a:latin typeface="Arial"/>
                <a:cs typeface="Arial"/>
              </a:rPr>
              <a:t>р</a:t>
            </a:r>
            <a:r>
              <a:rPr lang="ru-RU" sz="1600" b="1" spc="-50" dirty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b="1" spc="-5" dirty="0">
                <a:solidFill>
                  <a:srgbClr val="0A2A30"/>
                </a:solidFill>
                <a:latin typeface="Arial"/>
                <a:cs typeface="Arial"/>
              </a:rPr>
              <a:t>дн</a:t>
            </a:r>
            <a:r>
              <a:rPr lang="ru-RU" sz="1600" b="1" dirty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b="1" spc="-50" dirty="0">
                <a:solidFill>
                  <a:srgbClr val="0A2A30"/>
                </a:solidFill>
                <a:latin typeface="Arial"/>
                <a:cs typeface="Arial"/>
              </a:rPr>
              <a:t>г</a:t>
            </a:r>
            <a:r>
              <a:rPr lang="ru-RU" sz="1600" b="1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b="1" spc="-40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b="1" dirty="0">
                <a:solidFill>
                  <a:srgbClr val="0A2A30"/>
                </a:solidFill>
                <a:latin typeface="Arial"/>
                <a:cs typeface="Arial"/>
              </a:rPr>
              <a:t>об</a:t>
            </a:r>
            <a:r>
              <a:rPr lang="ru-RU" sz="1600" b="1" spc="-30" dirty="0">
                <a:solidFill>
                  <a:srgbClr val="0A2A30"/>
                </a:solidFill>
                <a:latin typeface="Arial"/>
                <a:cs typeface="Arial"/>
              </a:rPr>
              <a:t>щ</a:t>
            </a:r>
            <a:r>
              <a:rPr lang="ru-RU" sz="1600" b="1" dirty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b="1" spc="-50" dirty="0">
                <a:solidFill>
                  <a:srgbClr val="0A2A30"/>
                </a:solidFill>
                <a:latin typeface="Arial"/>
                <a:cs typeface="Arial"/>
              </a:rPr>
              <a:t>г</a:t>
            </a:r>
            <a:r>
              <a:rPr lang="ru-RU" sz="1600" b="1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b="1" spc="-1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b="1" dirty="0">
                <a:solidFill>
                  <a:srgbClr val="0A2A30"/>
                </a:solidFill>
                <a:latin typeface="Arial"/>
                <a:cs typeface="Arial"/>
              </a:rPr>
              <a:t>обр</a:t>
            </a:r>
            <a:r>
              <a:rPr lang="ru-RU" sz="1600" b="1" spc="-25" dirty="0">
                <a:solidFill>
                  <a:srgbClr val="0A2A30"/>
                </a:solidFill>
                <a:latin typeface="Arial"/>
                <a:cs typeface="Arial"/>
              </a:rPr>
              <a:t>а</a:t>
            </a:r>
            <a:r>
              <a:rPr lang="ru-RU" sz="1600" b="1" spc="-20" dirty="0">
                <a:solidFill>
                  <a:srgbClr val="0A2A30"/>
                </a:solidFill>
                <a:latin typeface="Arial"/>
                <a:cs typeface="Arial"/>
              </a:rPr>
              <a:t>з</a:t>
            </a:r>
            <a:r>
              <a:rPr lang="ru-RU" sz="1600" b="1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b="1" spc="-25" dirty="0">
                <a:solidFill>
                  <a:srgbClr val="0A2A30"/>
                </a:solidFill>
                <a:latin typeface="Arial"/>
                <a:cs typeface="Arial"/>
              </a:rPr>
              <a:t>в</a:t>
            </a:r>
            <a:r>
              <a:rPr lang="ru-RU" sz="1600" b="1" dirty="0">
                <a:solidFill>
                  <a:srgbClr val="0A2A30"/>
                </a:solidFill>
                <a:latin typeface="Arial"/>
                <a:cs typeface="Arial"/>
              </a:rPr>
              <a:t>а</a:t>
            </a:r>
            <a:r>
              <a:rPr lang="ru-RU" sz="1600" b="1" spc="-5" dirty="0">
                <a:solidFill>
                  <a:srgbClr val="0A2A30"/>
                </a:solidFill>
                <a:latin typeface="Arial"/>
                <a:cs typeface="Arial"/>
              </a:rPr>
              <a:t>ни</a:t>
            </a:r>
            <a:r>
              <a:rPr lang="ru-RU" sz="1600" b="1" dirty="0">
                <a:solidFill>
                  <a:srgbClr val="0A2A30"/>
                </a:solidFill>
                <a:latin typeface="Arial"/>
                <a:cs typeface="Arial"/>
              </a:rPr>
              <a:t>я</a:t>
            </a:r>
            <a:r>
              <a:rPr lang="ru-RU" sz="1600" spc="-3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в</a:t>
            </a:r>
            <a:r>
              <a:rPr lang="ru-RU" sz="1600" spc="-1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spc="-10" dirty="0">
                <a:solidFill>
                  <a:srgbClr val="0A2A30"/>
                </a:solidFill>
                <a:latin typeface="Arial"/>
                <a:cs typeface="Arial"/>
              </a:rPr>
              <a:t>п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р</a:t>
            </a:r>
            <a:r>
              <a:rPr lang="ru-RU" sz="1600" spc="-50" dirty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spc="-5" dirty="0">
                <a:solidFill>
                  <a:srgbClr val="0A2A30"/>
                </a:solidFill>
                <a:latin typeface="Arial"/>
                <a:cs typeface="Arial"/>
              </a:rPr>
              <a:t>д</a:t>
            </a:r>
            <a:r>
              <a:rPr lang="ru-RU" sz="1600" spc="-75" dirty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spc="-5" dirty="0">
                <a:solidFill>
                  <a:srgbClr val="0A2A30"/>
                </a:solidFill>
                <a:latin typeface="Arial"/>
                <a:cs typeface="Arial"/>
              </a:rPr>
              <a:t>л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ах </a:t>
            </a:r>
            <a:r>
              <a:rPr lang="ru-RU" sz="1600" spc="30" dirty="0">
                <a:solidFill>
                  <a:srgbClr val="0A2A30"/>
                </a:solidFill>
                <a:latin typeface="Arial"/>
                <a:cs typeface="Arial"/>
              </a:rPr>
              <a:t>с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spc="-5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spc="-10" dirty="0">
                <a:solidFill>
                  <a:srgbClr val="0A2A30"/>
                </a:solidFill>
                <a:latin typeface="Arial"/>
                <a:cs typeface="Arial"/>
              </a:rPr>
              <a:t>т</a:t>
            </a:r>
            <a:r>
              <a:rPr lang="ru-RU" sz="1600" spc="-25" dirty="0">
                <a:solidFill>
                  <a:srgbClr val="0A2A30"/>
                </a:solidFill>
                <a:latin typeface="Arial"/>
                <a:cs typeface="Arial"/>
              </a:rPr>
              <a:t>в</a:t>
            </a:r>
            <a:r>
              <a:rPr lang="ru-RU" sz="1600" spc="-75" dirty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spc="-30" dirty="0">
                <a:solidFill>
                  <a:srgbClr val="0A2A30"/>
                </a:solidFill>
                <a:latin typeface="Arial"/>
                <a:cs typeface="Arial"/>
              </a:rPr>
              <a:t>т</a:t>
            </a:r>
            <a:r>
              <a:rPr lang="ru-RU" sz="1600" spc="5" dirty="0">
                <a:solidFill>
                  <a:srgbClr val="0A2A30"/>
                </a:solidFill>
                <a:latin typeface="Arial"/>
                <a:cs typeface="Arial"/>
              </a:rPr>
              <a:t>с</a:t>
            </a:r>
            <a:r>
              <a:rPr lang="ru-RU" sz="1600" spc="-10" dirty="0">
                <a:solidFill>
                  <a:srgbClr val="0A2A30"/>
                </a:solidFill>
                <a:latin typeface="Arial"/>
                <a:cs typeface="Arial"/>
              </a:rPr>
              <a:t>т</a:t>
            </a:r>
            <a:r>
              <a:rPr lang="ru-RU" sz="1600" spc="-45" dirty="0">
                <a:solidFill>
                  <a:srgbClr val="0A2A30"/>
                </a:solidFill>
                <a:latin typeface="Arial"/>
                <a:cs typeface="Arial"/>
              </a:rPr>
              <a:t>в</a:t>
            </a:r>
            <a:r>
              <a:rPr lang="ru-RU" sz="1600" spc="-10" dirty="0">
                <a:solidFill>
                  <a:srgbClr val="0A2A30"/>
                </a:solidFill>
                <a:latin typeface="Arial"/>
                <a:cs typeface="Arial"/>
              </a:rPr>
              <a:t>у</a:t>
            </a:r>
            <a:r>
              <a:rPr lang="ru-RU" sz="1600" spc="-5" dirty="0">
                <a:solidFill>
                  <a:srgbClr val="0A2A30"/>
                </a:solidFill>
                <a:latin typeface="Arial"/>
                <a:cs typeface="Arial"/>
              </a:rPr>
              <a:t>ю</a:t>
            </a:r>
            <a:r>
              <a:rPr lang="ru-RU" sz="1600" spc="-30" dirty="0">
                <a:solidFill>
                  <a:srgbClr val="0A2A30"/>
                </a:solidFill>
                <a:latin typeface="Arial"/>
                <a:cs typeface="Arial"/>
              </a:rPr>
              <a:t>щ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ей</a:t>
            </a:r>
            <a:r>
              <a:rPr lang="ru-RU" sz="1600" spc="-3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spc="-35" dirty="0" smtClean="0">
                <a:solidFill>
                  <a:srgbClr val="0A2A30"/>
                </a:solidFill>
                <a:latin typeface="Arial"/>
                <a:cs typeface="Arial"/>
              </a:rPr>
              <a:t/>
            </a:r>
            <a:br>
              <a:rPr lang="ru-RU" sz="1600" spc="-35" dirty="0" smtClean="0">
                <a:solidFill>
                  <a:srgbClr val="0A2A30"/>
                </a:solidFill>
                <a:latin typeface="Arial"/>
                <a:cs typeface="Arial"/>
              </a:rPr>
            </a:br>
            <a:r>
              <a:rPr lang="ru-RU" sz="1600" dirty="0" smtClean="0">
                <a:solidFill>
                  <a:srgbClr val="0A2A30"/>
                </a:solidFill>
                <a:latin typeface="Arial"/>
                <a:cs typeface="Arial"/>
              </a:rPr>
              <a:t>обр</a:t>
            </a:r>
            <a:r>
              <a:rPr lang="ru-RU" sz="1600" spc="-25" dirty="0" smtClean="0">
                <a:solidFill>
                  <a:srgbClr val="0A2A30"/>
                </a:solidFill>
                <a:latin typeface="Arial"/>
                <a:cs typeface="Arial"/>
              </a:rPr>
              <a:t>а</a:t>
            </a:r>
            <a:r>
              <a:rPr lang="ru-RU" sz="1600" spc="-20" dirty="0" smtClean="0">
                <a:solidFill>
                  <a:srgbClr val="0A2A30"/>
                </a:solidFill>
                <a:latin typeface="Arial"/>
                <a:cs typeface="Arial"/>
              </a:rPr>
              <a:t>з</a:t>
            </a:r>
            <a:r>
              <a:rPr lang="ru-RU" sz="1600" dirty="0" smtClean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spc="-25" dirty="0" smtClean="0">
                <a:solidFill>
                  <a:srgbClr val="0A2A30"/>
                </a:solidFill>
                <a:latin typeface="Arial"/>
                <a:cs typeface="Arial"/>
              </a:rPr>
              <a:t>в</a:t>
            </a:r>
            <a:r>
              <a:rPr lang="ru-RU" sz="1600" spc="-50" dirty="0" smtClean="0">
                <a:solidFill>
                  <a:srgbClr val="0A2A30"/>
                </a:solidFill>
                <a:latin typeface="Arial"/>
                <a:cs typeface="Arial"/>
              </a:rPr>
              <a:t>а</a:t>
            </a:r>
            <a:r>
              <a:rPr lang="ru-RU" sz="1600" spc="-30" dirty="0" smtClean="0">
                <a:solidFill>
                  <a:srgbClr val="0A2A30"/>
                </a:solidFill>
                <a:latin typeface="Arial"/>
                <a:cs typeface="Arial"/>
              </a:rPr>
              <a:t>т</a:t>
            </a:r>
            <a:r>
              <a:rPr lang="ru-RU" sz="1600" spc="-75" dirty="0" smtClean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spc="-5" dirty="0" smtClean="0">
                <a:solidFill>
                  <a:srgbClr val="0A2A30"/>
                </a:solidFill>
                <a:latin typeface="Arial"/>
                <a:cs typeface="Arial"/>
              </a:rPr>
              <a:t>льн</a:t>
            </a:r>
            <a:r>
              <a:rPr lang="ru-RU" sz="1600" dirty="0" smtClean="0">
                <a:solidFill>
                  <a:srgbClr val="0A2A30"/>
                </a:solidFill>
                <a:latin typeface="Arial"/>
                <a:cs typeface="Arial"/>
              </a:rPr>
              <a:t>ой</a:t>
            </a:r>
            <a:r>
              <a:rPr lang="ru-RU" sz="1600" spc="-45" dirty="0" smtClean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spc="-10" dirty="0">
                <a:solidFill>
                  <a:srgbClr val="0A2A30"/>
                </a:solidFill>
                <a:latin typeface="Arial"/>
                <a:cs typeface="Arial"/>
              </a:rPr>
              <a:t>п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рограммы</a:t>
            </a:r>
            <a:r>
              <a:rPr lang="ru-RU" sz="1600" spc="-45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spc="5" dirty="0">
                <a:solidFill>
                  <a:srgbClr val="0A2A30"/>
                </a:solidFill>
                <a:latin typeface="Arial"/>
                <a:cs typeface="Arial"/>
              </a:rPr>
              <a:t>с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р</a:t>
            </a:r>
            <a:r>
              <a:rPr lang="ru-RU" sz="1600" spc="-50" dirty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spc="-5" dirty="0">
                <a:solidFill>
                  <a:srgbClr val="0A2A30"/>
                </a:solidFill>
                <a:latin typeface="Arial"/>
                <a:cs typeface="Arial"/>
              </a:rPr>
              <a:t>дн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spc="-50" dirty="0">
                <a:solidFill>
                  <a:srgbClr val="0A2A30"/>
                </a:solidFill>
                <a:latin typeface="Arial"/>
                <a:cs typeface="Arial"/>
              </a:rPr>
              <a:t>г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 </a:t>
            </a:r>
            <a:r>
              <a:rPr lang="ru-RU" sz="1600" spc="-10" dirty="0">
                <a:solidFill>
                  <a:srgbClr val="0A2A30"/>
                </a:solidFill>
                <a:latin typeface="Arial"/>
                <a:cs typeface="Arial"/>
              </a:rPr>
              <a:t>п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ро</a:t>
            </a:r>
            <a:r>
              <a:rPr lang="ru-RU" sz="1600" spc="-10" dirty="0">
                <a:solidFill>
                  <a:srgbClr val="0A2A30"/>
                </a:solidFill>
                <a:latin typeface="Arial"/>
                <a:cs typeface="Arial"/>
              </a:rPr>
              <a:t>ф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е</a:t>
            </a:r>
            <a:r>
              <a:rPr lang="ru-RU" sz="1600" spc="5" dirty="0">
                <a:solidFill>
                  <a:srgbClr val="0A2A30"/>
                </a:solidFill>
                <a:latin typeface="Arial"/>
                <a:cs typeface="Arial"/>
              </a:rPr>
              <a:t>сс</a:t>
            </a:r>
            <a:r>
              <a:rPr lang="ru-RU" sz="1600" spc="-5" dirty="0">
                <a:solidFill>
                  <a:srgbClr val="0A2A30"/>
                </a:solidFill>
                <a:latin typeface="Arial"/>
                <a:cs typeface="Arial"/>
              </a:rPr>
              <a:t>и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spc="-5" dirty="0">
                <a:solidFill>
                  <a:srgbClr val="0A2A30"/>
                </a:solidFill>
                <a:latin typeface="Arial"/>
                <a:cs typeface="Arial"/>
              </a:rPr>
              <a:t>н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а</a:t>
            </a:r>
            <a:r>
              <a:rPr lang="ru-RU" sz="1600" spc="-5" dirty="0">
                <a:solidFill>
                  <a:srgbClr val="0A2A30"/>
                </a:solidFill>
                <a:latin typeface="Arial"/>
                <a:cs typeface="Arial"/>
              </a:rPr>
              <a:t>л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ь</a:t>
            </a:r>
            <a:r>
              <a:rPr lang="ru-RU" sz="1600" spc="-5" dirty="0">
                <a:solidFill>
                  <a:srgbClr val="0A2A30"/>
                </a:solidFill>
                <a:latin typeface="Arial"/>
                <a:cs typeface="Arial"/>
              </a:rPr>
              <a:t>н</a:t>
            </a:r>
            <a:r>
              <a:rPr lang="ru-RU" sz="1600" spc="-15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spc="-50" dirty="0">
                <a:solidFill>
                  <a:srgbClr val="0A2A30"/>
                </a:solidFill>
                <a:latin typeface="Arial"/>
                <a:cs typeface="Arial"/>
              </a:rPr>
              <a:t>г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spc="-40" dirty="0">
                <a:solidFill>
                  <a:srgbClr val="0A2A30"/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обр</a:t>
            </a:r>
            <a:r>
              <a:rPr lang="ru-RU" sz="1600" spc="-25" dirty="0">
                <a:solidFill>
                  <a:srgbClr val="0A2A30"/>
                </a:solidFill>
                <a:latin typeface="Arial"/>
                <a:cs typeface="Arial"/>
              </a:rPr>
              <a:t>а</a:t>
            </a:r>
            <a:r>
              <a:rPr lang="ru-RU" sz="1600" spc="-20" dirty="0">
                <a:solidFill>
                  <a:srgbClr val="0A2A30"/>
                </a:solidFill>
                <a:latin typeface="Arial"/>
                <a:cs typeface="Arial"/>
              </a:rPr>
              <a:t>з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о</a:t>
            </a:r>
            <a:r>
              <a:rPr lang="ru-RU" sz="1600" spc="-20" dirty="0">
                <a:solidFill>
                  <a:srgbClr val="0A2A30"/>
                </a:solidFill>
                <a:latin typeface="Arial"/>
                <a:cs typeface="Arial"/>
              </a:rPr>
              <a:t>в</a:t>
            </a:r>
            <a:r>
              <a:rPr lang="ru-RU" sz="1600" dirty="0">
                <a:solidFill>
                  <a:srgbClr val="0A2A30"/>
                </a:solidFill>
                <a:latin typeface="Arial"/>
                <a:cs typeface="Arial"/>
              </a:rPr>
              <a:t>а</a:t>
            </a:r>
            <a:r>
              <a:rPr lang="ru-RU" sz="1600" spc="-5" dirty="0">
                <a:solidFill>
                  <a:srgbClr val="0A2A30"/>
                </a:solidFill>
                <a:latin typeface="Arial"/>
                <a:cs typeface="Arial"/>
              </a:rPr>
              <a:t>н</a:t>
            </a:r>
            <a:r>
              <a:rPr lang="ru-RU" sz="1600" spc="-20" dirty="0">
                <a:solidFill>
                  <a:srgbClr val="0A2A30"/>
                </a:solidFill>
                <a:latin typeface="Arial"/>
                <a:cs typeface="Arial"/>
              </a:rPr>
              <a:t>и</a:t>
            </a:r>
            <a:r>
              <a:rPr lang="ru-RU" sz="1600" spc="-10" dirty="0">
                <a:solidFill>
                  <a:srgbClr val="0A2A30"/>
                </a:solidFill>
                <a:latin typeface="Arial"/>
                <a:cs typeface="Arial"/>
              </a:rPr>
              <a:t>я</a:t>
            </a:r>
            <a:r>
              <a:rPr lang="ru-RU" sz="1600" dirty="0" smtClean="0">
                <a:solidFill>
                  <a:srgbClr val="0A2A30"/>
                </a:solidFill>
                <a:latin typeface="Arial"/>
                <a:cs typeface="Arial"/>
              </a:rPr>
              <a:t>.</a:t>
            </a:r>
            <a:endParaRPr lang="ru-RU" sz="1600" dirty="0" smtClean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430" y="5010212"/>
            <a:ext cx="32400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144000">
              <a:lnSpc>
                <a:spcPct val="100000"/>
              </a:lnSpc>
            </a:pPr>
            <a:r>
              <a:rPr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spc="-1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</a:t>
            </a:r>
            <a:r>
              <a:rPr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lang="en-US" sz="16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</a:t>
            </a:r>
            <a:r>
              <a:rPr sz="1600" b="1" spc="-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sz="1600" b="1" spc="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sz="1600" b="1" spc="-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b="1" spc="-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-1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</a:t>
            </a:r>
            <a:r>
              <a:rPr sz="1600" b="1" spc="-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sz="1600" b="1" spc="-1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ние</a:t>
            </a:r>
            <a:endParaRPr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4811" y="5108903"/>
            <a:ext cx="3849188" cy="49244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144000">
              <a:lnSpc>
                <a:spcPct val="100000"/>
              </a:lnSpc>
            </a:pPr>
            <a:r>
              <a:rPr sz="1600" b="1" spc="-1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spc="-5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b="1" spc="-1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spc="-15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</a:t>
            </a:r>
            <a:r>
              <a:rPr sz="1600" b="1" spc="-1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sz="1600" b="1" spc="-2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</a:t>
            </a:r>
            <a:r>
              <a:rPr sz="1600" b="1" spc="-1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spc="-15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ссион</a:t>
            </a:r>
            <a:r>
              <a:rPr sz="1600" b="1" spc="-1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</a:t>
            </a:r>
            <a:r>
              <a:rPr sz="1600" b="1" spc="-15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sz="1600" b="1" spc="-1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600" b="1" spc="4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5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sz="1600" b="1" spc="-5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b="1" spc="-1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-15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</a:t>
            </a:r>
            <a:r>
              <a:rPr sz="1600" b="1" spc="-1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sz="1600" b="1" spc="-15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ние</a:t>
            </a:r>
            <a:endParaRPr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89FD5046-76E7-4063-9C1E-95931EFA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0442" y="6052971"/>
            <a:ext cx="8055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МЭО обеспечивает реализацию образовательных программ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среднего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общего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68901" y="3439755"/>
            <a:ext cx="745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6535">
              <a:spcBef>
                <a:spcPts val="600"/>
              </a:spcBef>
            </a:pPr>
            <a:r>
              <a:rPr lang="ru-RU" sz="8000" b="1" dirty="0">
                <a:solidFill>
                  <a:srgbClr val="CF4A3F"/>
                </a:solidFill>
                <a:latin typeface="Symbol"/>
                <a:cs typeface="Symbol"/>
              </a:rPr>
              <a:t></a:t>
            </a:r>
          </a:p>
        </p:txBody>
      </p:sp>
      <p:sp>
        <p:nvSpPr>
          <p:cNvPr id="17" name="object 5"/>
          <p:cNvSpPr/>
          <p:nvPr/>
        </p:nvSpPr>
        <p:spPr>
          <a:xfrm>
            <a:off x="5499898" y="3763369"/>
            <a:ext cx="3104171" cy="973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5" y="5374967"/>
            <a:ext cx="1910669" cy="4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35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4496" y="1476325"/>
            <a:ext cx="3567315" cy="246890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0" y="1477967"/>
            <a:ext cx="3566542" cy="2465822"/>
          </a:xfrm>
          <a:prstGeom prst="rect">
            <a:avLst/>
          </a:prstGeom>
        </p:spPr>
      </p:pic>
      <p:sp>
        <p:nvSpPr>
          <p:cNvPr id="39" name="Прямоугольник с двумя скругленными соседними углами 38"/>
          <p:cNvSpPr/>
          <p:nvPr/>
        </p:nvSpPr>
        <p:spPr>
          <a:xfrm rot="10800000">
            <a:off x="283460" y="3946668"/>
            <a:ext cx="3567313" cy="1366975"/>
          </a:xfrm>
          <a:prstGeom prst="round2SameRect">
            <a:avLst/>
          </a:prstGeom>
          <a:solidFill>
            <a:srgbClr val="85D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 rot="10800000">
            <a:off x="5284498" y="3946668"/>
            <a:ext cx="3567313" cy="1366975"/>
          </a:xfrm>
          <a:prstGeom prst="round2SameRect">
            <a:avLst/>
          </a:prstGeom>
          <a:solidFill>
            <a:srgbClr val="85D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71628" y="24383"/>
            <a:ext cx="1728215" cy="373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4239" y="1474885"/>
            <a:ext cx="5155522" cy="1022146"/>
          </a:xfrm>
          <a:custGeom>
            <a:avLst/>
            <a:gdLst/>
            <a:ahLst/>
            <a:cxnLst/>
            <a:rect l="l" t="t" r="r" b="b"/>
            <a:pathLst>
              <a:path w="4051300" h="1358264">
                <a:moveTo>
                  <a:pt x="3914991" y="0"/>
                </a:moveTo>
                <a:lnTo>
                  <a:pt x="133982" y="11"/>
                </a:lnTo>
                <a:lnTo>
                  <a:pt x="91567" y="7359"/>
                </a:lnTo>
                <a:lnTo>
                  <a:pt x="54776" y="26794"/>
                </a:lnTo>
                <a:lnTo>
                  <a:pt x="25794" y="56133"/>
                </a:lnTo>
                <a:lnTo>
                  <a:pt x="6803" y="93192"/>
                </a:lnTo>
                <a:lnTo>
                  <a:pt x="84" y="133994"/>
                </a:lnTo>
                <a:lnTo>
                  <a:pt x="0" y="1223889"/>
                </a:lnTo>
                <a:lnTo>
                  <a:pt x="971" y="1238518"/>
                </a:lnTo>
                <a:lnTo>
                  <a:pt x="12590" y="1279301"/>
                </a:lnTo>
                <a:lnTo>
                  <a:pt x="35569" y="1313731"/>
                </a:lnTo>
                <a:lnTo>
                  <a:pt x="67724" y="1339626"/>
                </a:lnTo>
                <a:lnTo>
                  <a:pt x="106872" y="1354801"/>
                </a:lnTo>
                <a:lnTo>
                  <a:pt x="135776" y="1357884"/>
                </a:lnTo>
                <a:lnTo>
                  <a:pt x="3916786" y="1357872"/>
                </a:lnTo>
                <a:lnTo>
                  <a:pt x="3959201" y="1350524"/>
                </a:lnTo>
                <a:lnTo>
                  <a:pt x="3995992" y="1331089"/>
                </a:lnTo>
                <a:lnTo>
                  <a:pt x="4024974" y="1301750"/>
                </a:lnTo>
                <a:lnTo>
                  <a:pt x="4043964" y="1264691"/>
                </a:lnTo>
                <a:lnTo>
                  <a:pt x="4050684" y="1223889"/>
                </a:lnTo>
                <a:lnTo>
                  <a:pt x="4050768" y="133994"/>
                </a:lnTo>
                <a:lnTo>
                  <a:pt x="4049797" y="119365"/>
                </a:lnTo>
                <a:lnTo>
                  <a:pt x="4038177" y="78582"/>
                </a:lnTo>
                <a:lnTo>
                  <a:pt x="4015199" y="44152"/>
                </a:lnTo>
                <a:lnTo>
                  <a:pt x="3983044" y="18257"/>
                </a:lnTo>
                <a:lnTo>
                  <a:pt x="3943896" y="3082"/>
                </a:lnTo>
                <a:lnTo>
                  <a:pt x="391499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effectLst>
            <a:glow rad="63500">
              <a:schemeClr val="bg1"/>
            </a:glo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52025" y="1764776"/>
            <a:ext cx="4439950" cy="677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3900"/>
              </a:lnSpc>
              <a:spcBef>
                <a:spcPts val="600"/>
              </a:spcBef>
            </a:pP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тре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бн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и во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800" b="1" spc="-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ти </a:t>
            </a:r>
            <a:r>
              <a:rPr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sz="18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чн</a:t>
            </a:r>
            <a:r>
              <a:rPr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8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73900"/>
              </a:lnSpc>
              <a:spcBef>
                <a:spcPts val="600"/>
              </a:spcBef>
            </a:pP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оз</a:t>
            </a:r>
            <a:r>
              <a:rPr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2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сти</a:t>
            </a:r>
            <a:r>
              <a:rPr sz="12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роени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2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sz="12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sz="12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2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став</a:t>
            </a:r>
            <a:r>
              <a:rPr sz="12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2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2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ща</a:t>
            </a:r>
            <a:r>
              <a:rPr sz="12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73900"/>
              </a:lnSpc>
              <a:spcBef>
                <a:spcPts val="600"/>
              </a:spcBef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навыков и компетенций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века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89FD5046-76E7-4063-9C1E-95931EFABB29}"/>
              </a:ext>
            </a:extLst>
          </p:cNvPr>
          <p:cNvSpPr txBox="1">
            <a:spLocks/>
          </p:cNvSpPr>
          <p:nvPr/>
        </p:nvSpPr>
        <p:spPr>
          <a:xfrm>
            <a:off x="-9209" y="475308"/>
            <a:ext cx="9143999" cy="834774"/>
          </a:xfrm>
          <a:prstGeom prst="rect">
            <a:avLst/>
          </a:prstGeom>
          <a:solidFill>
            <a:srgbClr val="85DBE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>
              <a:lnSpc>
                <a:spcPct val="10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МЭО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компонент образовательной программы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части реализации ФГОС общего образования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16"/>
          <p:cNvSpPr/>
          <p:nvPr/>
        </p:nvSpPr>
        <p:spPr>
          <a:xfrm>
            <a:off x="5284498" y="5743682"/>
            <a:ext cx="3575233" cy="914400"/>
          </a:xfrm>
          <a:custGeom>
            <a:avLst/>
            <a:gdLst/>
            <a:ahLst/>
            <a:cxnLst/>
            <a:rect l="l" t="t" r="r" b="b"/>
            <a:pathLst>
              <a:path w="3313429" h="914400">
                <a:moveTo>
                  <a:pt x="3160776" y="0"/>
                </a:moveTo>
                <a:lnTo>
                  <a:pt x="138125" y="659"/>
                </a:lnTo>
                <a:lnTo>
                  <a:pt x="96611" y="10534"/>
                </a:lnTo>
                <a:lnTo>
                  <a:pt x="60377" y="30908"/>
                </a:lnTo>
                <a:lnTo>
                  <a:pt x="31158" y="60048"/>
                </a:lnTo>
                <a:lnTo>
                  <a:pt x="10687" y="96221"/>
                </a:lnTo>
                <a:lnTo>
                  <a:pt x="700" y="137696"/>
                </a:lnTo>
                <a:lnTo>
                  <a:pt x="0" y="152399"/>
                </a:lnTo>
                <a:lnTo>
                  <a:pt x="645" y="761987"/>
                </a:lnTo>
                <a:lnTo>
                  <a:pt x="5994" y="804452"/>
                </a:lnTo>
                <a:lnTo>
                  <a:pt x="23063" y="842640"/>
                </a:lnTo>
                <a:lnTo>
                  <a:pt x="49476" y="874390"/>
                </a:lnTo>
                <a:lnTo>
                  <a:pt x="83497" y="897968"/>
                </a:lnTo>
                <a:lnTo>
                  <a:pt x="123394" y="911642"/>
                </a:lnTo>
                <a:lnTo>
                  <a:pt x="152400" y="914399"/>
                </a:lnTo>
                <a:lnTo>
                  <a:pt x="3175059" y="913739"/>
                </a:lnTo>
                <a:lnTo>
                  <a:pt x="3216571" y="903860"/>
                </a:lnTo>
                <a:lnTo>
                  <a:pt x="3252803" y="883483"/>
                </a:lnTo>
                <a:lnTo>
                  <a:pt x="3282020" y="854340"/>
                </a:lnTo>
                <a:lnTo>
                  <a:pt x="3302489" y="818165"/>
                </a:lnTo>
                <a:lnTo>
                  <a:pt x="3312475" y="776690"/>
                </a:lnTo>
                <a:lnTo>
                  <a:pt x="3313176" y="761987"/>
                </a:lnTo>
                <a:lnTo>
                  <a:pt x="3312531" y="152399"/>
                </a:lnTo>
                <a:lnTo>
                  <a:pt x="3307184" y="109943"/>
                </a:lnTo>
                <a:lnTo>
                  <a:pt x="3290115" y="71755"/>
                </a:lnTo>
                <a:lnTo>
                  <a:pt x="3263703" y="40006"/>
                </a:lnTo>
                <a:lnTo>
                  <a:pt x="3229680" y="16429"/>
                </a:lnTo>
                <a:lnTo>
                  <a:pt x="3189782" y="2757"/>
                </a:lnTo>
                <a:lnTo>
                  <a:pt x="316077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19"/>
          <p:cNvSpPr/>
          <p:nvPr/>
        </p:nvSpPr>
        <p:spPr>
          <a:xfrm>
            <a:off x="6829544" y="5313643"/>
            <a:ext cx="485140" cy="595504"/>
          </a:xfrm>
          <a:custGeom>
            <a:avLst/>
            <a:gdLst/>
            <a:ahLst/>
            <a:cxnLst/>
            <a:rect l="l" t="t" r="r" b="b"/>
            <a:pathLst>
              <a:path w="485139" h="489585">
                <a:moveTo>
                  <a:pt x="363473" y="242315"/>
                </a:moveTo>
                <a:lnTo>
                  <a:pt x="121157" y="242315"/>
                </a:lnTo>
                <a:lnTo>
                  <a:pt x="121157" y="489203"/>
                </a:lnTo>
                <a:lnTo>
                  <a:pt x="363473" y="489203"/>
                </a:lnTo>
                <a:lnTo>
                  <a:pt x="363473" y="242315"/>
                </a:lnTo>
                <a:close/>
              </a:path>
              <a:path w="485139" h="489585">
                <a:moveTo>
                  <a:pt x="242315" y="0"/>
                </a:moveTo>
                <a:lnTo>
                  <a:pt x="0" y="242315"/>
                </a:lnTo>
                <a:lnTo>
                  <a:pt x="484631" y="242315"/>
                </a:lnTo>
                <a:lnTo>
                  <a:pt x="242315" y="0"/>
                </a:lnTo>
                <a:close/>
              </a:path>
            </a:pathLst>
          </a:custGeom>
          <a:gradFill>
            <a:gsLst>
              <a:gs pos="0">
                <a:srgbClr val="85DBE9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40598" y="4067465"/>
            <a:ext cx="32861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spc="-85" dirty="0" err="1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  <a:r>
              <a:rPr sz="16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ова</a:t>
            </a:r>
            <a:r>
              <a:rPr sz="16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ия</a:t>
            </a:r>
            <a:r>
              <a:rPr sz="16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spc="-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дар</a:t>
            </a:r>
            <a:r>
              <a:rPr sz="16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тва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59501" y="4296798"/>
            <a:ext cx="1417079" cy="477520"/>
          </a:xfrm>
          <a:custGeom>
            <a:avLst/>
            <a:gdLst/>
            <a:ahLst/>
            <a:cxnLst/>
            <a:rect l="l" t="t" r="r" b="b"/>
            <a:pathLst>
              <a:path w="1018539" h="477520">
                <a:moveTo>
                  <a:pt x="877685" y="380136"/>
                </a:moveTo>
                <a:lnTo>
                  <a:pt x="237032" y="380136"/>
                </a:lnTo>
                <a:lnTo>
                  <a:pt x="780186" y="382219"/>
                </a:lnTo>
                <a:lnTo>
                  <a:pt x="779818" y="477253"/>
                </a:lnTo>
                <a:lnTo>
                  <a:pt x="877685" y="380136"/>
                </a:lnTo>
                <a:close/>
              </a:path>
              <a:path w="1018539" h="477520">
                <a:moveTo>
                  <a:pt x="238493" y="0"/>
                </a:moveTo>
                <a:lnTo>
                  <a:pt x="0" y="236664"/>
                </a:lnTo>
                <a:lnTo>
                  <a:pt x="236664" y="475170"/>
                </a:lnTo>
                <a:lnTo>
                  <a:pt x="237032" y="380136"/>
                </a:lnTo>
                <a:lnTo>
                  <a:pt x="877685" y="380136"/>
                </a:lnTo>
                <a:lnTo>
                  <a:pt x="1018311" y="240588"/>
                </a:lnTo>
                <a:lnTo>
                  <a:pt x="875952" y="97129"/>
                </a:lnTo>
                <a:lnTo>
                  <a:pt x="781278" y="97129"/>
                </a:lnTo>
                <a:lnTo>
                  <a:pt x="238125" y="95034"/>
                </a:lnTo>
                <a:lnTo>
                  <a:pt x="238493" y="0"/>
                </a:lnTo>
                <a:close/>
              </a:path>
              <a:path w="1018539" h="477520">
                <a:moveTo>
                  <a:pt x="781646" y="2095"/>
                </a:moveTo>
                <a:lnTo>
                  <a:pt x="781278" y="97129"/>
                </a:lnTo>
                <a:lnTo>
                  <a:pt x="875952" y="97129"/>
                </a:lnTo>
                <a:lnTo>
                  <a:pt x="781646" y="2095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8998" y="4435222"/>
            <a:ext cx="330304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0865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Личностные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70865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компетенции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70865"/>
            <a:r>
              <a:rPr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Общ</a:t>
            </a:r>
            <a:r>
              <a:rPr sz="11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епро</a:t>
            </a:r>
            <a:r>
              <a:rPr sz="1100" b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1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сс</a:t>
            </a:r>
            <a:r>
              <a:rPr sz="11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ион</a:t>
            </a:r>
            <a:r>
              <a:rPr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1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льн</a:t>
            </a:r>
            <a:r>
              <a:rPr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1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</a:t>
            </a:r>
            <a:r>
              <a:rPr sz="11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ии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70865"/>
            <a:r>
              <a:rPr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1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sz="1100" b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1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сс</a:t>
            </a:r>
            <a:r>
              <a:rPr sz="11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ион</a:t>
            </a:r>
            <a:r>
              <a:rPr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1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льн</a:t>
            </a:r>
            <a:r>
              <a:rPr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sz="11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1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</a:t>
            </a:r>
            <a:r>
              <a:rPr sz="11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ии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4269" y="5743682"/>
            <a:ext cx="3575233" cy="914400"/>
          </a:xfrm>
          <a:custGeom>
            <a:avLst/>
            <a:gdLst/>
            <a:ahLst/>
            <a:cxnLst/>
            <a:rect l="l" t="t" r="r" b="b"/>
            <a:pathLst>
              <a:path w="3313429" h="914400">
                <a:moveTo>
                  <a:pt x="3160776" y="0"/>
                </a:moveTo>
                <a:lnTo>
                  <a:pt x="138125" y="659"/>
                </a:lnTo>
                <a:lnTo>
                  <a:pt x="96611" y="10534"/>
                </a:lnTo>
                <a:lnTo>
                  <a:pt x="60377" y="30908"/>
                </a:lnTo>
                <a:lnTo>
                  <a:pt x="31158" y="60048"/>
                </a:lnTo>
                <a:lnTo>
                  <a:pt x="10687" y="96221"/>
                </a:lnTo>
                <a:lnTo>
                  <a:pt x="700" y="137696"/>
                </a:lnTo>
                <a:lnTo>
                  <a:pt x="0" y="152399"/>
                </a:lnTo>
                <a:lnTo>
                  <a:pt x="645" y="761987"/>
                </a:lnTo>
                <a:lnTo>
                  <a:pt x="5994" y="804452"/>
                </a:lnTo>
                <a:lnTo>
                  <a:pt x="23063" y="842640"/>
                </a:lnTo>
                <a:lnTo>
                  <a:pt x="49476" y="874390"/>
                </a:lnTo>
                <a:lnTo>
                  <a:pt x="83497" y="897968"/>
                </a:lnTo>
                <a:lnTo>
                  <a:pt x="123394" y="911642"/>
                </a:lnTo>
                <a:lnTo>
                  <a:pt x="152400" y="914399"/>
                </a:lnTo>
                <a:lnTo>
                  <a:pt x="3175059" y="913739"/>
                </a:lnTo>
                <a:lnTo>
                  <a:pt x="3216571" y="903860"/>
                </a:lnTo>
                <a:lnTo>
                  <a:pt x="3252803" y="883483"/>
                </a:lnTo>
                <a:lnTo>
                  <a:pt x="3282020" y="854340"/>
                </a:lnTo>
                <a:lnTo>
                  <a:pt x="3302489" y="818165"/>
                </a:lnTo>
                <a:lnTo>
                  <a:pt x="3312475" y="776690"/>
                </a:lnTo>
                <a:lnTo>
                  <a:pt x="3313176" y="761987"/>
                </a:lnTo>
                <a:lnTo>
                  <a:pt x="3312531" y="152399"/>
                </a:lnTo>
                <a:lnTo>
                  <a:pt x="3307184" y="109943"/>
                </a:lnTo>
                <a:lnTo>
                  <a:pt x="3290115" y="71755"/>
                </a:lnTo>
                <a:lnTo>
                  <a:pt x="3263703" y="40006"/>
                </a:lnTo>
                <a:lnTo>
                  <a:pt x="3229680" y="16429"/>
                </a:lnTo>
                <a:lnTo>
                  <a:pt x="3189782" y="2757"/>
                </a:lnTo>
                <a:lnTo>
                  <a:pt x="316077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9028" y="5906465"/>
            <a:ext cx="32657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фесси</a:t>
            </a:r>
            <a:r>
              <a:rPr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</a:t>
            </a:r>
            <a:r>
              <a:rPr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 </a:t>
            </a:r>
            <a:r>
              <a:rPr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29315" y="5313643"/>
            <a:ext cx="485140" cy="595504"/>
          </a:xfrm>
          <a:custGeom>
            <a:avLst/>
            <a:gdLst/>
            <a:ahLst/>
            <a:cxnLst/>
            <a:rect l="l" t="t" r="r" b="b"/>
            <a:pathLst>
              <a:path w="485139" h="489585">
                <a:moveTo>
                  <a:pt x="363473" y="242315"/>
                </a:moveTo>
                <a:lnTo>
                  <a:pt x="121157" y="242315"/>
                </a:lnTo>
                <a:lnTo>
                  <a:pt x="121157" y="489203"/>
                </a:lnTo>
                <a:lnTo>
                  <a:pt x="363473" y="489203"/>
                </a:lnTo>
                <a:lnTo>
                  <a:pt x="363473" y="242315"/>
                </a:lnTo>
                <a:close/>
              </a:path>
              <a:path w="485139" h="489585">
                <a:moveTo>
                  <a:pt x="242315" y="0"/>
                </a:moveTo>
                <a:lnTo>
                  <a:pt x="0" y="242315"/>
                </a:lnTo>
                <a:lnTo>
                  <a:pt x="484631" y="242315"/>
                </a:lnTo>
                <a:lnTo>
                  <a:pt x="242315" y="0"/>
                </a:lnTo>
                <a:close/>
              </a:path>
            </a:pathLst>
          </a:custGeom>
          <a:gradFill>
            <a:gsLst>
              <a:gs pos="0">
                <a:srgbClr val="85DBE9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21041" y="6044965"/>
            <a:ext cx="170214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8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r>
              <a:rPr sz="18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8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10"/>
          <p:cNvSpPr txBox="1"/>
          <p:nvPr/>
        </p:nvSpPr>
        <p:spPr>
          <a:xfrm>
            <a:off x="538308" y="4067465"/>
            <a:ext cx="332119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000" marR="570865" indent="-144000"/>
            <a:r>
              <a:rPr sz="1600" b="1" spc="-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  <a:r>
              <a:rPr sz="16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ова</a:t>
            </a:r>
            <a:r>
              <a:rPr sz="16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ия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работодателя </a:t>
            </a:r>
          </a:p>
        </p:txBody>
      </p:sp>
      <p:sp>
        <p:nvSpPr>
          <p:cNvPr id="32" name="object 7"/>
          <p:cNvSpPr txBox="1"/>
          <p:nvPr/>
        </p:nvSpPr>
        <p:spPr>
          <a:xfrm>
            <a:off x="5573066" y="4435222"/>
            <a:ext cx="296039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0"/>
            <a:r>
              <a:rPr sz="11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11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щи</a:t>
            </a:r>
            <a:r>
              <a:rPr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1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компетенции </a:t>
            </a:r>
            <a:r>
              <a:rPr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общеоб</a:t>
            </a:r>
            <a:r>
              <a:rPr sz="11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1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1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100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1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ьны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, л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ичн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ост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е,</a:t>
            </a:r>
            <a:r>
              <a:rPr sz="11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общек</a:t>
            </a:r>
            <a:r>
              <a:rPr sz="1100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100" spc="-8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11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1750"/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Уро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1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11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ква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кац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о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зо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ния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8"/>
          <p:cNvSpPr/>
          <p:nvPr/>
        </p:nvSpPr>
        <p:spPr>
          <a:xfrm>
            <a:off x="3852718" y="5967200"/>
            <a:ext cx="1417079" cy="477520"/>
          </a:xfrm>
          <a:custGeom>
            <a:avLst/>
            <a:gdLst/>
            <a:ahLst/>
            <a:cxnLst/>
            <a:rect l="l" t="t" r="r" b="b"/>
            <a:pathLst>
              <a:path w="1018539" h="477520">
                <a:moveTo>
                  <a:pt x="877685" y="380136"/>
                </a:moveTo>
                <a:lnTo>
                  <a:pt x="237032" y="380136"/>
                </a:lnTo>
                <a:lnTo>
                  <a:pt x="780186" y="382219"/>
                </a:lnTo>
                <a:lnTo>
                  <a:pt x="779818" y="477253"/>
                </a:lnTo>
                <a:lnTo>
                  <a:pt x="877685" y="380136"/>
                </a:lnTo>
                <a:close/>
              </a:path>
              <a:path w="1018539" h="477520">
                <a:moveTo>
                  <a:pt x="238493" y="0"/>
                </a:moveTo>
                <a:lnTo>
                  <a:pt x="0" y="236664"/>
                </a:lnTo>
                <a:lnTo>
                  <a:pt x="236664" y="475170"/>
                </a:lnTo>
                <a:lnTo>
                  <a:pt x="237032" y="380136"/>
                </a:lnTo>
                <a:lnTo>
                  <a:pt x="877685" y="380136"/>
                </a:lnTo>
                <a:lnTo>
                  <a:pt x="1018311" y="240588"/>
                </a:lnTo>
                <a:lnTo>
                  <a:pt x="875952" y="97129"/>
                </a:lnTo>
                <a:lnTo>
                  <a:pt x="781278" y="97129"/>
                </a:lnTo>
                <a:lnTo>
                  <a:pt x="238125" y="95034"/>
                </a:lnTo>
                <a:lnTo>
                  <a:pt x="238493" y="0"/>
                </a:lnTo>
                <a:close/>
              </a:path>
              <a:path w="1018539" h="477520">
                <a:moveTo>
                  <a:pt x="781646" y="2095"/>
                </a:moveTo>
                <a:lnTo>
                  <a:pt x="781278" y="97129"/>
                </a:lnTo>
                <a:lnTo>
                  <a:pt x="875952" y="97129"/>
                </a:lnTo>
                <a:lnTo>
                  <a:pt x="781646" y="209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8"/>
          <p:cNvSpPr/>
          <p:nvPr/>
        </p:nvSpPr>
        <p:spPr>
          <a:xfrm rot="5400000" flipH="1">
            <a:off x="4966760" y="2997074"/>
            <a:ext cx="1391651" cy="458745"/>
          </a:xfrm>
          <a:custGeom>
            <a:avLst/>
            <a:gdLst/>
            <a:ahLst/>
            <a:cxnLst/>
            <a:rect l="l" t="t" r="r" b="b"/>
            <a:pathLst>
              <a:path w="1018539" h="477520">
                <a:moveTo>
                  <a:pt x="877685" y="380136"/>
                </a:moveTo>
                <a:lnTo>
                  <a:pt x="237032" y="380136"/>
                </a:lnTo>
                <a:lnTo>
                  <a:pt x="780186" y="382219"/>
                </a:lnTo>
                <a:lnTo>
                  <a:pt x="779818" y="477253"/>
                </a:lnTo>
                <a:lnTo>
                  <a:pt x="877685" y="380136"/>
                </a:lnTo>
                <a:close/>
              </a:path>
              <a:path w="1018539" h="477520">
                <a:moveTo>
                  <a:pt x="238493" y="0"/>
                </a:moveTo>
                <a:lnTo>
                  <a:pt x="0" y="236664"/>
                </a:lnTo>
                <a:lnTo>
                  <a:pt x="236664" y="475170"/>
                </a:lnTo>
                <a:lnTo>
                  <a:pt x="237032" y="380136"/>
                </a:lnTo>
                <a:lnTo>
                  <a:pt x="877685" y="380136"/>
                </a:lnTo>
                <a:lnTo>
                  <a:pt x="1018311" y="240588"/>
                </a:lnTo>
                <a:lnTo>
                  <a:pt x="875952" y="97129"/>
                </a:lnTo>
                <a:lnTo>
                  <a:pt x="781278" y="97129"/>
                </a:lnTo>
                <a:lnTo>
                  <a:pt x="238125" y="95034"/>
                </a:lnTo>
                <a:lnTo>
                  <a:pt x="238493" y="0"/>
                </a:lnTo>
                <a:close/>
              </a:path>
              <a:path w="1018539" h="477520">
                <a:moveTo>
                  <a:pt x="781646" y="2095"/>
                </a:moveTo>
                <a:lnTo>
                  <a:pt x="781278" y="97129"/>
                </a:lnTo>
                <a:lnTo>
                  <a:pt x="875952" y="97129"/>
                </a:lnTo>
                <a:lnTo>
                  <a:pt x="781646" y="2095"/>
                </a:lnTo>
                <a:close/>
              </a:path>
            </a:pathLst>
          </a:custGeom>
          <a:gradFill>
            <a:gsLst>
              <a:gs pos="0">
                <a:srgbClr val="85DBE9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glow rad="63500">
              <a:schemeClr val="bg1"/>
            </a:glo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8"/>
          <p:cNvSpPr/>
          <p:nvPr/>
        </p:nvSpPr>
        <p:spPr>
          <a:xfrm rot="5400000" flipH="1">
            <a:off x="2768139" y="2997074"/>
            <a:ext cx="1391651" cy="458745"/>
          </a:xfrm>
          <a:custGeom>
            <a:avLst/>
            <a:gdLst/>
            <a:ahLst/>
            <a:cxnLst/>
            <a:rect l="l" t="t" r="r" b="b"/>
            <a:pathLst>
              <a:path w="1018539" h="477520">
                <a:moveTo>
                  <a:pt x="877685" y="380136"/>
                </a:moveTo>
                <a:lnTo>
                  <a:pt x="237032" y="380136"/>
                </a:lnTo>
                <a:lnTo>
                  <a:pt x="780186" y="382219"/>
                </a:lnTo>
                <a:lnTo>
                  <a:pt x="779818" y="477253"/>
                </a:lnTo>
                <a:lnTo>
                  <a:pt x="877685" y="380136"/>
                </a:lnTo>
                <a:close/>
              </a:path>
              <a:path w="1018539" h="477520">
                <a:moveTo>
                  <a:pt x="238493" y="0"/>
                </a:moveTo>
                <a:lnTo>
                  <a:pt x="0" y="236664"/>
                </a:lnTo>
                <a:lnTo>
                  <a:pt x="236664" y="475170"/>
                </a:lnTo>
                <a:lnTo>
                  <a:pt x="237032" y="380136"/>
                </a:lnTo>
                <a:lnTo>
                  <a:pt x="877685" y="380136"/>
                </a:lnTo>
                <a:lnTo>
                  <a:pt x="1018311" y="240588"/>
                </a:lnTo>
                <a:lnTo>
                  <a:pt x="875952" y="97129"/>
                </a:lnTo>
                <a:lnTo>
                  <a:pt x="781278" y="97129"/>
                </a:lnTo>
                <a:lnTo>
                  <a:pt x="238125" y="95034"/>
                </a:lnTo>
                <a:lnTo>
                  <a:pt x="238493" y="0"/>
                </a:lnTo>
                <a:close/>
              </a:path>
              <a:path w="1018539" h="477520">
                <a:moveTo>
                  <a:pt x="781646" y="2095"/>
                </a:moveTo>
                <a:lnTo>
                  <a:pt x="781278" y="97129"/>
                </a:lnTo>
                <a:lnTo>
                  <a:pt x="875952" y="97129"/>
                </a:lnTo>
                <a:lnTo>
                  <a:pt x="781646" y="2095"/>
                </a:lnTo>
                <a:close/>
              </a:path>
            </a:pathLst>
          </a:custGeom>
          <a:gradFill>
            <a:gsLst>
              <a:gs pos="0">
                <a:srgbClr val="85DBE9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glow rad="63500">
              <a:schemeClr val="bg1"/>
            </a:glow>
          </a:effectLst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121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275844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9FD5046-76E7-4063-9C1E-95931EFA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МЭО. Дети с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ограниченными возможностями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здоровья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7420" y="4299125"/>
            <a:ext cx="8231780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B6452D"/>
              </a:buClr>
              <a:buSzPct val="120000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АДАПТИРОВАННЫ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ОБРАЗОВАТЕЛЬНЫЕ ПРОГРАММЫ: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Дети с нарушением речи</a:t>
            </a:r>
          </a:p>
          <a:p>
            <a:pPr marL="285750" indent="-285750">
              <a:spcAft>
                <a:spcPts val="8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Дети с тяжёлым нарушением речи</a:t>
            </a:r>
          </a:p>
          <a:p>
            <a:pPr marL="285750" indent="-285750">
              <a:spcAft>
                <a:spcPts val="8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Дети с задержкой психического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(темповое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временное отставание)</a:t>
            </a:r>
          </a:p>
          <a:p>
            <a:pPr marL="285750" indent="-285750">
              <a:spcAft>
                <a:spcPts val="8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Дети с задержкой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психологического развития церебрально-органического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генеза)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Дети с легкой степенью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умственной отсталостью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957" y="1470302"/>
            <a:ext cx="2991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irce Bold" panose="020B0602020203020203" pitchFamily="34" charset="-52"/>
              </a:rPr>
              <a:t>Обеспечение </a:t>
            </a:r>
            <a:r>
              <a:rPr lang="ru-RU" dirty="0" smtClean="0">
                <a:latin typeface="Circe Bold" panose="020B0602020203020203" pitchFamily="34" charset="-52"/>
              </a:rPr>
              <a:t>адаптивной дифференцированной образовательной среды </a:t>
            </a:r>
            <a:r>
              <a:rPr lang="ru-RU" dirty="0">
                <a:latin typeface="Circe Bold" panose="020B0602020203020203" pitchFamily="34" charset="-52"/>
              </a:rPr>
              <a:t>для детей </a:t>
            </a:r>
            <a:r>
              <a:rPr lang="ru-RU" dirty="0" smtClean="0">
                <a:latin typeface="Circe Bold" panose="020B0602020203020203" pitchFamily="34" charset="-52"/>
              </a:rPr>
              <a:t>с особыми образовательными потребностями</a:t>
            </a:r>
            <a:endParaRPr lang="ru-RU" dirty="0"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658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89FD5046-76E7-4063-9C1E-95931EFA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МЭО. Одарённые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высокомотивированные дети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734" y="4162943"/>
            <a:ext cx="84676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высокомотивированных и одарённых детей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основе персонализированного обучения и реализации индивидуальных образовательных маршрутов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734" y="5135566"/>
            <a:ext cx="34863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учебного процесса: </a:t>
            </a:r>
          </a:p>
          <a:p>
            <a:pPr marL="612000" lvl="2" indent="-1440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олимпиадам</a:t>
            </a:r>
          </a:p>
          <a:p>
            <a:pPr marL="612000" lvl="2" indent="-1440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Внутришкольная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сеть</a:t>
            </a:r>
          </a:p>
          <a:p>
            <a:pPr marL="612000" lvl="2" indent="-1440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Региональная сеть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5874" y="5135566"/>
            <a:ext cx="42672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Специализированные цифровые учебные материалы, в том числе: </a:t>
            </a:r>
          </a:p>
          <a:p>
            <a:pPr marL="612000" lvl="2" indent="-1714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Сборники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подготовке к олимпиадам</a:t>
            </a:r>
          </a:p>
          <a:p>
            <a:pPr marL="612000" lvl="2" indent="-1714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Сборники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межпредметных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заданий</a:t>
            </a:r>
          </a:p>
          <a:p>
            <a:pPr marL="612000" lvl="2" indent="-1714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Сборники проектной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исследовательской деятельности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9FD5046-76E7-4063-9C1E-95931EFA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Технические требования к устройствам пользователей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081" y="1727887"/>
            <a:ext cx="4278628" cy="387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9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Диагональ экрана: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10′</a:t>
            </a:r>
          </a:p>
          <a:p>
            <a:pPr marL="285750" indent="-285750">
              <a:spcAft>
                <a:spcPts val="9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Персональный компьютер/Ноутбук/ Планшет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CPU: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от 1,1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Мгц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9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Оперативная память (RAM):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2Gb</a:t>
            </a:r>
          </a:p>
          <a:p>
            <a:pPr marL="285750" indent="-285750">
              <a:spcAft>
                <a:spcPts val="9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Место для хранения информации (ROM):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 менее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9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Рекомендуемые браузеры для работы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 МЭО: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Chrome последняя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версия, Спутник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9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Поддерживаемые платформы: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XP SP3/7/8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выше;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6.0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 выше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4.0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выше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10.8.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58" y="1196752"/>
            <a:ext cx="4267242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5416731"/>
            <a:ext cx="9143999" cy="1441269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89FD5046-76E7-4063-9C1E-95931EFA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254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151644"/>
              </p:ext>
            </p:extLst>
          </p:nvPr>
        </p:nvGraphicFramePr>
        <p:xfrm>
          <a:off x="239486" y="1497874"/>
          <a:ext cx="8665029" cy="357051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243943"/>
                <a:gridCol w="5421086"/>
              </a:tblGrid>
              <a:tr h="913829">
                <a:tc>
                  <a:txBody>
                    <a:bodyPr/>
                    <a:lstStyle/>
                    <a:p>
                      <a:pPr marL="288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Варианты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подключения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596" marR="90596" marT="0" marB="0" anchor="ctr"/>
                </a:tc>
                <a:tc>
                  <a:txBody>
                    <a:bodyPr/>
                    <a:lstStyle/>
                    <a:p>
                      <a:pPr marL="288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Цена за </a:t>
                      </a:r>
                      <a:r>
                        <a:rPr lang="ru-RU" sz="1600" dirty="0" smtClean="0">
                          <a:effectLst/>
                        </a:rPr>
                        <a:t>пакет* учебных онлайн курсов на 1 учащегося </a:t>
                      </a:r>
                      <a:r>
                        <a:rPr lang="ru-RU" sz="1600" dirty="0">
                          <a:effectLst/>
                        </a:rPr>
                        <a:t>в год, руб.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596" marR="90596" marT="0" marB="0" anchor="ctr"/>
                </a:tc>
              </a:tr>
              <a:tr h="597835">
                <a:tc>
                  <a:txBody>
                    <a:bodyPr/>
                    <a:lstStyle/>
                    <a:p>
                      <a:pPr marL="288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Отдельные классы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596" marR="90596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800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596" marR="90596" marT="0" marB="0" anchor="ctr"/>
                </a:tc>
              </a:tr>
              <a:tr h="1235309">
                <a:tc>
                  <a:txBody>
                    <a:bodyPr/>
                    <a:lstStyle/>
                    <a:p>
                      <a:pPr marL="288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Пакетное подключение </a:t>
                      </a:r>
                      <a:r>
                        <a:rPr lang="ru-RU" sz="1600" dirty="0" smtClean="0">
                          <a:effectLst/>
                        </a:rPr>
                        <a:t>по уровням </a:t>
                      </a:r>
                      <a:r>
                        <a:rPr lang="ru-RU" sz="1600" dirty="0">
                          <a:effectLst/>
                        </a:rPr>
                        <a:t>общего образования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596" marR="90596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720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596" marR="90596" marT="0" marB="0" anchor="ctr"/>
                </a:tc>
              </a:tr>
              <a:tr h="823540">
                <a:tc>
                  <a:txBody>
                    <a:bodyPr/>
                    <a:lstStyle/>
                    <a:p>
                      <a:pPr marL="288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Пакетное подключение </a:t>
                      </a:r>
                      <a:r>
                        <a:rPr lang="ru-RU" sz="1600" dirty="0" smtClean="0">
                          <a:effectLst/>
                        </a:rPr>
                        <a:t>всей школы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596" marR="90596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650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596" marR="90596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2181" y="5675700"/>
            <a:ext cx="7959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*Пакет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учебных онлайн курсов на 1 учащегося включает все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соответствующего класса.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онлайн курсов в одном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классе – 10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97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9FD5046-76E7-4063-9C1E-95931EFA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7963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Непрерывное Профессиональное развитие педагогов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3286" y="1314909"/>
            <a:ext cx="352108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работы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 системой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Открытые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 актуальной тематике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современного образования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 курсах повышения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обучения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 индивидуальной модульной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программе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Практические занятия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 работе с системой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</a:p>
          <a:p>
            <a:pPr marL="285750" indent="-285750">
              <a:spcAft>
                <a:spcPts val="18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мастерские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воркшопы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86989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4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89FD5046-76E7-4063-9C1E-95931EFA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7963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66607" y="1446709"/>
            <a:ext cx="499872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 реализации требований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ФГОС с целью достижения новых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результатов и формирования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цифровых компетенций у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Интеграция всех видов образовательной деятельности учащихся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как в системе основного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(урочной и внеурочной),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так и в системе дополнительного образования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16000" indent="-216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Персонализация обучения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образовательными потребностями и психофизиологическими особенностями обучающихся.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проектной и исследовательской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деятельности, а также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социальных практик в соответствии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 задачами социально-экономического развития региона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Непрерывное профессиональное развитие педагогов в контексте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формирования компетенций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необходимых для реализации федерального проекта «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Цифровая школа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216000" indent="-216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Создание особых условий для работы с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одаренными и высокомотивированными детьми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 олимпиадам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16000" indent="-216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механизмов для реализации инклюзивного образования детей с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ограниченными возможностями здоровья (ОВЗ). </a:t>
            </a:r>
          </a:p>
          <a:p>
            <a:pPr marL="216000" indent="-216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 учащихся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 аттестационным процедурам различных видов: ЕГЭ,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ОГЭ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ВПР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  <a:p>
            <a:pPr marL="216000" indent="-216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сетей, в том числе профессиональных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 социальных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16000" indent="-216000">
              <a:spcAft>
                <a:spcPts val="60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Рост эффективности бюджетных расходов, оптимизация образовательного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 за счёт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введения модели 24:7:365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8042"/>
            <a:ext cx="3583032" cy="56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298336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9FD5046-76E7-4063-9C1E-95931EFA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9448" y="4409321"/>
            <a:ext cx="842228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8575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 И ПСИХОЛОГИЧЕСКИЙ КОМФОРТ ДЕТЕЙ</a:t>
            </a:r>
          </a:p>
          <a:p>
            <a:pPr marL="216000" indent="-28575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МОТИВАЦИЯ ДЕТЕЙ К УЧЕНИЮ</a:t>
            </a:r>
          </a:p>
          <a:p>
            <a:pPr marL="216000" indent="-28575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РОДИТЕЛЕЙ:</a:t>
            </a:r>
          </a:p>
          <a:p>
            <a:pPr marL="673200" lvl="2" indent="-144000">
              <a:spcAft>
                <a:spcPts val="400"/>
              </a:spcAft>
              <a:buClr>
                <a:srgbClr val="B6452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формировании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своевременной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коррекции индивидуальных образовательных маршрутов своих детей;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200" lvl="2" indent="-144000">
              <a:spcAft>
                <a:spcPts val="400"/>
              </a:spcAft>
              <a:buClr>
                <a:srgbClr val="B6452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контроле за реализацией индивидуальных учебных планов своих детей и уровне их учебных достижений;</a:t>
            </a:r>
          </a:p>
          <a:p>
            <a:pPr marL="673200" lvl="2" indent="-144000">
              <a:spcAft>
                <a:spcPts val="400"/>
              </a:spcAft>
              <a:buClr>
                <a:srgbClr val="B6452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оперативной коммуникации со всеми участниками образовательных отношений по всем вопросам образовательного процесса своих детей.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49" y="1426271"/>
            <a:ext cx="3757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12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ЭФФЕКТИВНАЯ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обучающимся по всем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вопросам текущей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учебной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2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психологов, педагогов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социальных педагогов, других специалистов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2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 И КОМПЕТЕНЦИЙ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XXI ВЕКА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9FD5046-76E7-4063-9C1E-95931EFA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Обучающимся</a:t>
            </a:r>
            <a:endParaRPr lang="ru-RU" sz="320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8011" y="1457186"/>
            <a:ext cx="51293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ПЕРСОНАЛИЗАЦИЯ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СОЦИАЛЬНОЙ ОБРАЗОВАТЕЛЬНОЙ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 всеми участниками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отношений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ПРАКТИКООРИЕНТИРОВАННАЯ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ПРОЕКТНАЯ 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УЧЕБНО—ИССЛЕДОВАТЕЛЬСКАЯ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с использованием образовательных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онлайн-ресурсов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КОМФОРТНАЯ ОБРАЗОВАТЕЛЬНАЯ СРЕДА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 счёт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использования привычных для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устройств и реализации различных видов деятельности в ходе образовательного процесса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МОТИВАЦИИ, ДЕЯТЕЛЬНОСТНЫХ И КОГНИТИВНЫХ РЕСУРСОВ ЛИЧНОСТИ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том числе за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счёт современных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систем оценивания (критериального, формирующего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УЧАСТВОВАТЬ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планировании, организации и в управлении своей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собственной образовательной деятельности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ЭФФЕКТИВНАЯ ПОДГОТОВКА к ОГЭ 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ПОЗИТИВНАЯ СОЦИАЛИЗАЦИЯ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49" y="1196752"/>
            <a:ext cx="3396749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079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Миссия компании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436" y="1559707"/>
            <a:ext cx="53362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безопасной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цифровой образовательной среды</a:t>
            </a: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цифровой грамотности (сетевой компетентности) детей и молодежи</a:t>
            </a: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доступности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качественного образования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категорий обучающихся,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том числе учащихся с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ОВЗ, высокомотивированных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одаренных детей</a:t>
            </a: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условий для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персонифицированного учения обучающихся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склонностями, способностями, потребностями, перспективными запросами региональной экономики</a:t>
            </a: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Непрерывное профессиональное развитие педагогов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1559707"/>
            <a:ext cx="2463800" cy="49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-4499" y="5435601"/>
            <a:ext cx="9148499" cy="14224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solidFill>
                <a:srgbClr val="008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44" y="4653136"/>
            <a:ext cx="8208912" cy="416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FontTx/>
              <a:buNone/>
              <a:defRPr/>
            </a:pPr>
            <a:endParaRPr lang="ru-RU" altLang="ru-RU" sz="1400" b="0" kern="0" dirty="0" smtClean="0">
              <a:solidFill>
                <a:srgbClr val="000000"/>
              </a:solidFill>
            </a:endParaRPr>
          </a:p>
        </p:txBody>
      </p:sp>
      <p:sp>
        <p:nvSpPr>
          <p:cNvPr id="49157" name="Объект 2"/>
          <p:cNvSpPr>
            <a:spLocks noGrp="1"/>
          </p:cNvSpPr>
          <p:nvPr>
            <p:ph idx="1"/>
          </p:nvPr>
        </p:nvSpPr>
        <p:spPr>
          <a:xfrm>
            <a:off x="468313" y="4652963"/>
            <a:ext cx="8207375" cy="415925"/>
          </a:xfrm>
        </p:spPr>
        <p:txBody>
          <a:bodyPr anchor="ctr"/>
          <a:lstStyle/>
          <a:p>
            <a:pPr marL="0" indent="0" algn="r">
              <a:buFontTx/>
              <a:buNone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solidFill>
                <a:srgbClr val="008000"/>
              </a:solidFill>
            </a:endParaRPr>
          </a:p>
        </p:txBody>
      </p:sp>
      <p:pic>
        <p:nvPicPr>
          <p:cNvPr id="4916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Объект 2"/>
          <p:cNvSpPr txBox="1">
            <a:spLocks/>
          </p:cNvSpPr>
          <p:nvPr/>
        </p:nvSpPr>
        <p:spPr bwMode="auto">
          <a:xfrm>
            <a:off x="5970494" y="5679283"/>
            <a:ext cx="2698844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Тел.: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+7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(495)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249-90-11 доб.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___</a:t>
            </a:r>
            <a:b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Моб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7 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hlinkClick r:id="rId5"/>
              </a:rPr>
              <a:t>_________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hlinkClick r:id="rId5"/>
              </a:rPr>
              <a:t>@mob-edu.ru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1200" b="0" dirty="0" smtClean="0">
                <a:solidFill>
                  <a:schemeClr val="accent6">
                    <a:lumMod val="50000"/>
                  </a:schemeClr>
                </a:solidFill>
                <a:hlinkClick r:id="rId6"/>
              </a:rPr>
              <a:t>www.mob-edu.ru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0" y="2528888"/>
            <a:ext cx="9144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3200" kern="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altLang="ru-RU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65668" y="5679283"/>
            <a:ext cx="4432034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solidFill>
                  <a:srgbClr val="066B7C"/>
                </a:solidFill>
              </a:rPr>
              <a:t> </a:t>
            </a:r>
            <a:r>
              <a:rPr lang="ru-RU" alt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_______________________</a:t>
            </a:r>
            <a:endParaRPr lang="ru-RU" sz="1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/>
              <a:t>Руководитель Образовательных Проектов</a:t>
            </a:r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/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ООО «Мобильное Электронное Образование»</a:t>
            </a:r>
            <a:endParaRPr lang="en-US" altLang="ru-RU" sz="12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0" y="1200150"/>
            <a:ext cx="9144000" cy="5657850"/>
          </a:xfrm>
          <a:prstGeom prst="rect">
            <a:avLst/>
          </a:prstGeom>
        </p:spPr>
      </p:pic>
      <p:cxnSp>
        <p:nvCxnSpPr>
          <p:cNvPr id="87" name="Прямая соединительная линия 74"/>
          <p:cNvCxnSpPr>
            <a:cxnSpLocks noChangeShapeType="1"/>
          </p:cNvCxnSpPr>
          <p:nvPr/>
        </p:nvCxnSpPr>
        <p:spPr bwMode="auto">
          <a:xfrm flipV="1">
            <a:off x="1264850" y="3849779"/>
            <a:ext cx="299631" cy="759456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Прямая соединительная линия 89"/>
          <p:cNvCxnSpPr>
            <a:cxnSpLocks noChangeShapeType="1"/>
            <a:endCxn id="76" idx="1"/>
          </p:cNvCxnSpPr>
          <p:nvPr/>
        </p:nvCxnSpPr>
        <p:spPr bwMode="auto">
          <a:xfrm>
            <a:off x="2322254" y="3546039"/>
            <a:ext cx="746384" cy="207599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5416460" y="3518325"/>
            <a:ext cx="754971" cy="325804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Прямая соединительная линия 93"/>
          <p:cNvCxnSpPr>
            <a:cxnSpLocks noChangeShapeType="1"/>
          </p:cNvCxnSpPr>
          <p:nvPr/>
        </p:nvCxnSpPr>
        <p:spPr bwMode="auto">
          <a:xfrm flipV="1">
            <a:off x="1640088" y="5168198"/>
            <a:ext cx="745081" cy="203374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Прямая соединительная линия 95"/>
          <p:cNvCxnSpPr>
            <a:cxnSpLocks noChangeShapeType="1"/>
          </p:cNvCxnSpPr>
          <p:nvPr/>
        </p:nvCxnSpPr>
        <p:spPr bwMode="auto">
          <a:xfrm>
            <a:off x="3204478" y="4806512"/>
            <a:ext cx="2333792" cy="457376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Прямая соединительная линия 98"/>
          <p:cNvCxnSpPr>
            <a:cxnSpLocks noChangeShapeType="1"/>
          </p:cNvCxnSpPr>
          <p:nvPr/>
        </p:nvCxnSpPr>
        <p:spPr bwMode="auto">
          <a:xfrm flipV="1">
            <a:off x="6505575" y="4975756"/>
            <a:ext cx="1012825" cy="103187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Прямая соединительная линия 100"/>
          <p:cNvCxnSpPr>
            <a:cxnSpLocks noChangeShapeType="1"/>
          </p:cNvCxnSpPr>
          <p:nvPr/>
        </p:nvCxnSpPr>
        <p:spPr bwMode="auto">
          <a:xfrm flipH="1" flipV="1">
            <a:off x="6837363" y="3862654"/>
            <a:ext cx="937738" cy="1026689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6FA1F1-BD3C-494E-BBB6-81CD03D2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>
            <a:noAutofit/>
          </a:bodyPr>
          <a:lstStyle/>
          <a:p>
            <a:pPr marL="432000" algn="ctr">
              <a:lnSpc>
                <a:spcPct val="10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 решений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3"/>
          <p:cNvGrpSpPr>
            <a:grpSpLocks/>
          </p:cNvGrpSpPr>
          <p:nvPr/>
        </p:nvGrpSpPr>
        <p:grpSpPr bwMode="auto">
          <a:xfrm>
            <a:off x="215900" y="4506912"/>
            <a:ext cx="1836738" cy="1700212"/>
            <a:chOff x="404743" y="4710113"/>
            <a:chExt cx="1836423" cy="1700212"/>
          </a:xfrm>
        </p:grpSpPr>
        <p:sp>
          <p:nvSpPr>
            <p:cNvPr id="47" name="Скругленный прямоугольник 46"/>
            <p:cNvSpPr/>
            <p:nvPr/>
          </p:nvSpPr>
          <p:spPr bwMode="auto">
            <a:xfrm>
              <a:off x="404743" y="5859463"/>
              <a:ext cx="1836423" cy="5508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8" name="TextBox 25"/>
            <p:cNvSpPr txBox="1">
              <a:spLocks noChangeArrowheads="1"/>
            </p:cNvSpPr>
            <p:nvPr/>
          </p:nvSpPr>
          <p:spPr bwMode="auto">
            <a:xfrm>
              <a:off x="406627" y="5877285"/>
              <a:ext cx="1832654" cy="49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 dirty="0">
                  <a:solidFill>
                    <a:srgbClr val="066B7C"/>
                  </a:solidFill>
                </a:rPr>
                <a:t>Цифровой</a:t>
              </a:r>
              <a:r>
                <a:rPr lang="en-US" altLang="ru-RU" sz="1200" dirty="0">
                  <a:solidFill>
                    <a:srgbClr val="066B7C"/>
                  </a:solidFill>
                </a:rPr>
                <a:t> </a:t>
              </a:r>
              <a:r>
                <a:rPr lang="ru-RU" altLang="ru-RU" sz="1200" dirty="0">
                  <a:solidFill>
                    <a:srgbClr val="066B7C"/>
                  </a:solidFill>
                </a:rPr>
                <a:t>контент для 1-11 классов</a:t>
              </a:r>
              <a:r>
                <a:rPr lang="en-US" altLang="ru-RU" sz="1200" dirty="0">
                  <a:solidFill>
                    <a:srgbClr val="066B7C"/>
                  </a:solidFill>
                </a:rPr>
                <a:t> </a:t>
              </a:r>
              <a:endParaRPr lang="ru-RU" altLang="ru-RU" sz="1200" dirty="0">
                <a:solidFill>
                  <a:srgbClr val="066B7C"/>
                </a:solidFill>
              </a:endParaRPr>
            </a:p>
          </p:txBody>
        </p:sp>
        <p:grpSp>
          <p:nvGrpSpPr>
            <p:cNvPr id="49" name="Группа 29"/>
            <p:cNvGrpSpPr>
              <a:grpSpLocks/>
            </p:cNvGrpSpPr>
            <p:nvPr/>
          </p:nvGrpSpPr>
          <p:grpSpPr bwMode="auto">
            <a:xfrm>
              <a:off x="746887" y="4710113"/>
              <a:ext cx="1152134" cy="1152643"/>
              <a:chOff x="771112" y="4530601"/>
              <a:chExt cx="1152128" cy="1152128"/>
            </a:xfrm>
          </p:grpSpPr>
          <p:sp>
            <p:nvSpPr>
              <p:cNvPr id="50" name="Овал 49"/>
              <p:cNvSpPr/>
              <p:nvPr/>
            </p:nvSpPr>
            <p:spPr bwMode="auto">
              <a:xfrm>
                <a:off x="771112" y="4530601"/>
                <a:ext cx="1152128" cy="1152128"/>
              </a:xfrm>
              <a:prstGeom prst="ellipse">
                <a:avLst/>
              </a:prstGeom>
              <a:solidFill>
                <a:srgbClr val="61BB57"/>
              </a:solidFill>
              <a:ln w="38100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114300" dir="5400000" rotWithShape="0">
                  <a:schemeClr val="bg1"/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008000"/>
                  </a:solidFill>
                </a:endParaRPr>
              </a:p>
            </p:txBody>
          </p:sp>
          <p:pic>
            <p:nvPicPr>
              <p:cNvPr id="51" name="Picture 5" descr="T:\Полищук\Презентации\Презентация МЭО краткая июль 2016\mm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403" y="4673237"/>
                <a:ext cx="863546" cy="864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2" name="Группа 40"/>
          <p:cNvGrpSpPr>
            <a:grpSpLocks/>
          </p:cNvGrpSpPr>
          <p:nvPr/>
        </p:nvGrpSpPr>
        <p:grpSpPr bwMode="auto">
          <a:xfrm>
            <a:off x="2149475" y="4500562"/>
            <a:ext cx="1414463" cy="1706562"/>
            <a:chOff x="2605548" y="4530601"/>
            <a:chExt cx="1415575" cy="1706713"/>
          </a:xfrm>
        </p:grpSpPr>
        <p:sp>
          <p:nvSpPr>
            <p:cNvPr id="53" name="Скругленный прямоугольник 52"/>
            <p:cNvSpPr/>
            <p:nvPr/>
          </p:nvSpPr>
          <p:spPr bwMode="auto">
            <a:xfrm>
              <a:off x="2605548" y="5680053"/>
              <a:ext cx="1415575" cy="5572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2641277" y="5727898"/>
              <a:ext cx="1344117" cy="46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200" dirty="0">
                  <a:solidFill>
                    <a:srgbClr val="066B7C"/>
                  </a:solidFill>
                </a:rPr>
                <a:t>Лицензионное</a:t>
              </a:r>
            </a:p>
            <a:p>
              <a:pPr algn="ctr"/>
              <a:r>
                <a:rPr lang="ru-RU" altLang="ru-RU" sz="1200" dirty="0">
                  <a:solidFill>
                    <a:srgbClr val="066B7C"/>
                  </a:solidFill>
                </a:rPr>
                <a:t>ПО</a:t>
              </a:r>
            </a:p>
          </p:txBody>
        </p:sp>
        <p:grpSp>
          <p:nvGrpSpPr>
            <p:cNvPr id="55" name="Группа 28"/>
            <p:cNvGrpSpPr>
              <a:grpSpLocks/>
            </p:cNvGrpSpPr>
            <p:nvPr/>
          </p:nvGrpSpPr>
          <p:grpSpPr bwMode="auto">
            <a:xfrm>
              <a:off x="2737271" y="4530601"/>
              <a:ext cx="1152128" cy="1152128"/>
              <a:chOff x="2737271" y="4530601"/>
              <a:chExt cx="1152128" cy="1152128"/>
            </a:xfrm>
          </p:grpSpPr>
          <p:sp>
            <p:nvSpPr>
              <p:cNvPr id="56" name="Овал 55"/>
              <p:cNvSpPr/>
              <p:nvPr/>
            </p:nvSpPr>
            <p:spPr bwMode="auto">
              <a:xfrm>
                <a:off x="2737271" y="4530601"/>
                <a:ext cx="1152128" cy="1152128"/>
              </a:xfrm>
              <a:prstGeom prst="ellipse">
                <a:avLst/>
              </a:prstGeom>
              <a:solidFill>
                <a:srgbClr val="0BB6D2"/>
              </a:solidFill>
              <a:ln w="38100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114300" dir="5400000" rotWithShape="0">
                  <a:schemeClr val="bg1"/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008000"/>
                  </a:solidFill>
                </a:endParaRPr>
              </a:p>
            </p:txBody>
          </p:sp>
          <p:pic>
            <p:nvPicPr>
              <p:cNvPr id="57" name="Picture 3" descr="T:\Полищук\Презентации\Презентация МЭО краткая июль 2016\copywrite white icon png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5633" y="4698965"/>
                <a:ext cx="815406" cy="815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8" name="Группа 4"/>
          <p:cNvGrpSpPr>
            <a:grpSpLocks/>
          </p:cNvGrpSpPr>
          <p:nvPr/>
        </p:nvGrpSpPr>
        <p:grpSpPr bwMode="auto">
          <a:xfrm>
            <a:off x="4716463" y="4492624"/>
            <a:ext cx="2427287" cy="1706563"/>
            <a:chOff x="4676675" y="4695825"/>
            <a:chExt cx="2427639" cy="1706563"/>
          </a:xfrm>
        </p:grpSpPr>
        <p:sp>
          <p:nvSpPr>
            <p:cNvPr id="59" name="Скругленный прямоугольник 58"/>
            <p:cNvSpPr/>
            <p:nvPr/>
          </p:nvSpPr>
          <p:spPr bwMode="auto">
            <a:xfrm>
              <a:off x="4676675" y="5811838"/>
              <a:ext cx="2427639" cy="5905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0" name="TextBox 15"/>
            <p:cNvSpPr txBox="1">
              <a:spLocks noChangeArrowheads="1"/>
            </p:cNvSpPr>
            <p:nvPr/>
          </p:nvSpPr>
          <p:spPr bwMode="auto">
            <a:xfrm>
              <a:off x="4706661" y="5871234"/>
              <a:ext cx="2367666" cy="46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200" dirty="0">
                  <a:solidFill>
                    <a:srgbClr val="066B7C"/>
                  </a:solidFill>
                </a:rPr>
                <a:t>Комплекс образовательных услуг и сервисов</a:t>
              </a:r>
            </a:p>
          </p:txBody>
        </p:sp>
        <p:grpSp>
          <p:nvGrpSpPr>
            <p:cNvPr id="61" name="Группа 21"/>
            <p:cNvGrpSpPr>
              <a:grpSpLocks/>
            </p:cNvGrpSpPr>
            <p:nvPr/>
          </p:nvGrpSpPr>
          <p:grpSpPr bwMode="auto">
            <a:xfrm>
              <a:off x="5314599" y="4695825"/>
              <a:ext cx="1151791" cy="1152027"/>
              <a:chOff x="4626005" y="5259065"/>
              <a:chExt cx="1152128" cy="1152128"/>
            </a:xfrm>
          </p:grpSpPr>
          <p:sp>
            <p:nvSpPr>
              <p:cNvPr id="62" name="Овал 61"/>
              <p:cNvSpPr/>
              <p:nvPr/>
            </p:nvSpPr>
            <p:spPr bwMode="auto">
              <a:xfrm>
                <a:off x="4626005" y="5259065"/>
                <a:ext cx="1152128" cy="1152128"/>
              </a:xfrm>
              <a:prstGeom prst="ellipse">
                <a:avLst/>
              </a:prstGeom>
              <a:solidFill>
                <a:srgbClr val="500000"/>
              </a:solidFill>
              <a:ln w="38100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114300" dir="5400000" rotWithShape="0">
                  <a:schemeClr val="bg1"/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008000"/>
                  </a:solidFill>
                </a:endParaRPr>
              </a:p>
            </p:txBody>
          </p:sp>
          <p:pic>
            <p:nvPicPr>
              <p:cNvPr id="63" name="Picture 2" descr="T:\Полищук\Презентации\Презентация МЭО краткая июль 2016\comments white 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5809" y="5512047"/>
                <a:ext cx="753581" cy="616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4" name="Группа 48"/>
          <p:cNvGrpSpPr>
            <a:grpSpLocks/>
          </p:cNvGrpSpPr>
          <p:nvPr/>
        </p:nvGrpSpPr>
        <p:grpSpPr bwMode="auto">
          <a:xfrm>
            <a:off x="7222132" y="4506911"/>
            <a:ext cx="1780582" cy="1693485"/>
            <a:chOff x="7088610" y="4530601"/>
            <a:chExt cx="1781224" cy="1692484"/>
          </a:xfrm>
        </p:grpSpPr>
        <p:sp>
          <p:nvSpPr>
            <p:cNvPr id="65" name="Скругленный прямоугольник 64"/>
            <p:cNvSpPr/>
            <p:nvPr/>
          </p:nvSpPr>
          <p:spPr bwMode="auto">
            <a:xfrm>
              <a:off x="7102309" y="5658646"/>
              <a:ext cx="1675417" cy="5568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6" name="TextBox 23"/>
            <p:cNvSpPr txBox="1">
              <a:spLocks noChangeArrowheads="1"/>
            </p:cNvSpPr>
            <p:nvPr/>
          </p:nvSpPr>
          <p:spPr bwMode="auto">
            <a:xfrm>
              <a:off x="7088610" y="5687871"/>
              <a:ext cx="1781224" cy="53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altLang="ru-RU" sz="1200" dirty="0" smtClean="0">
                  <a:solidFill>
                    <a:srgbClr val="066B7C"/>
                  </a:solidFill>
                </a:rPr>
                <a:t>Современные образовательные </a:t>
              </a:r>
              <a:endParaRPr lang="ru-RU" altLang="ru-RU" sz="1200" dirty="0">
                <a:solidFill>
                  <a:srgbClr val="066B7C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ru-RU" altLang="ru-RU" sz="1200" dirty="0">
                  <a:solidFill>
                    <a:srgbClr val="066B7C"/>
                  </a:solidFill>
                </a:rPr>
                <a:t>технологии</a:t>
              </a:r>
            </a:p>
          </p:txBody>
        </p:sp>
        <p:grpSp>
          <p:nvGrpSpPr>
            <p:cNvPr id="67" name="Группа 30"/>
            <p:cNvGrpSpPr>
              <a:grpSpLocks/>
            </p:cNvGrpSpPr>
            <p:nvPr/>
          </p:nvGrpSpPr>
          <p:grpSpPr bwMode="auto">
            <a:xfrm>
              <a:off x="7363953" y="4530601"/>
              <a:ext cx="1152128" cy="1152128"/>
              <a:chOff x="7226090" y="4530601"/>
              <a:chExt cx="1152128" cy="1152128"/>
            </a:xfrm>
          </p:grpSpPr>
          <p:sp>
            <p:nvSpPr>
              <p:cNvPr id="68" name="Овал 67"/>
              <p:cNvSpPr/>
              <p:nvPr/>
            </p:nvSpPr>
            <p:spPr bwMode="auto">
              <a:xfrm>
                <a:off x="7226090" y="4530601"/>
                <a:ext cx="1152128" cy="115212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114300" dir="5400000" rotWithShape="0">
                  <a:schemeClr val="bg1"/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008000"/>
                  </a:solidFill>
                </a:endParaRPr>
              </a:p>
            </p:txBody>
          </p:sp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tretch>
                <a:fillRect/>
              </a:stretch>
            </p:blipFill>
            <p:spPr>
              <a:xfrm>
                <a:off x="7503916" y="4807137"/>
                <a:ext cx="596476" cy="596472"/>
              </a:xfrm>
              <a:prstGeom prst="rect">
                <a:avLst/>
              </a:prstGeom>
              <a:solidFill>
                <a:srgbClr val="FFC000"/>
              </a:solidFill>
              <a:ln w="25400" cmpd="sng">
                <a:solidFill>
                  <a:schemeClr val="bg1"/>
                </a:solidFill>
              </a:ln>
            </p:spPr>
          </p:pic>
        </p:grpSp>
      </p:grpSp>
      <p:grpSp>
        <p:nvGrpSpPr>
          <p:cNvPr id="70" name="Группа 64"/>
          <p:cNvGrpSpPr>
            <a:grpSpLocks/>
          </p:cNvGrpSpPr>
          <p:nvPr/>
        </p:nvGrpSpPr>
        <p:grpSpPr bwMode="auto">
          <a:xfrm>
            <a:off x="633413" y="1851019"/>
            <a:ext cx="1862137" cy="2114550"/>
            <a:chOff x="837560" y="2200880"/>
            <a:chExt cx="1862232" cy="2113971"/>
          </a:xfrm>
        </p:grpSpPr>
        <p:pic>
          <p:nvPicPr>
            <p:cNvPr id="71" name="Рисунок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60" y="2200880"/>
              <a:ext cx="1862232" cy="176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Скругленный прямоугольник 71"/>
            <p:cNvSpPr/>
            <p:nvPr/>
          </p:nvSpPr>
          <p:spPr bwMode="auto">
            <a:xfrm>
              <a:off x="897888" y="3664154"/>
              <a:ext cx="1695536" cy="650697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3" name="Подзаголовок 2"/>
            <p:cNvSpPr txBox="1">
              <a:spLocks/>
            </p:cNvSpPr>
            <p:nvPr/>
          </p:nvSpPr>
          <p:spPr bwMode="auto">
            <a:xfrm>
              <a:off x="1017573" y="3732321"/>
              <a:ext cx="1457128" cy="472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ru-RU" altLang="ru-RU" sz="1400" dirty="0">
                  <a:solidFill>
                    <a:srgbClr val="066B7C"/>
                  </a:solidFill>
                </a:rPr>
                <a:t>Интуитивные инструменты</a:t>
              </a:r>
              <a:endParaRPr lang="ru-RU" altLang="ru-RU" sz="14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Группа 62"/>
          <p:cNvGrpSpPr>
            <a:grpSpLocks/>
          </p:cNvGrpSpPr>
          <p:nvPr/>
        </p:nvGrpSpPr>
        <p:grpSpPr bwMode="auto">
          <a:xfrm>
            <a:off x="3068638" y="1681157"/>
            <a:ext cx="2435225" cy="2284412"/>
            <a:chOff x="3210220" y="2188734"/>
            <a:chExt cx="2434952" cy="2284382"/>
          </a:xfrm>
        </p:grpSpPr>
        <p:pic>
          <p:nvPicPr>
            <p:cNvPr id="75" name="Рисунок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852" y="2188734"/>
              <a:ext cx="2367972" cy="224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Скругленный прямоугольник 75"/>
            <p:cNvSpPr/>
            <p:nvPr/>
          </p:nvSpPr>
          <p:spPr bwMode="auto">
            <a:xfrm>
              <a:off x="3210220" y="4049260"/>
              <a:ext cx="2434952" cy="423856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7" name="Подзаголовок 2"/>
            <p:cNvSpPr txBox="1">
              <a:spLocks/>
            </p:cNvSpPr>
            <p:nvPr/>
          </p:nvSpPr>
          <p:spPr bwMode="auto">
            <a:xfrm>
              <a:off x="3321333" y="4115405"/>
              <a:ext cx="2212727" cy="249235"/>
            </a:xfrm>
            <a:prstGeom prst="rect">
              <a:avLst/>
            </a:prstGeom>
            <a:solidFill>
              <a:srgbClr val="F8F8F8">
                <a:alpha val="69020"/>
              </a:srgbClr>
            </a:solidFill>
            <a:ln>
              <a:noFill/>
            </a:ln>
            <a:effectLst/>
            <a:extLst/>
          </p:spPr>
          <p:txBody>
            <a:bodyPr/>
            <a:lstStyle>
              <a:lvl1pPr marL="161925" indent="-161925" algn="l" rtl="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Char char="•"/>
                <a:defRPr sz="2000">
                  <a:solidFill>
                    <a:srgbClr val="292929"/>
                  </a:solidFill>
                  <a:latin typeface="+mn-lt"/>
                  <a:ea typeface="+mn-ea"/>
                  <a:cs typeface="+mn-cs"/>
                </a:defRPr>
              </a:lvl1pPr>
              <a:lvl2pPr marL="344488" indent="-180975" algn="l" rtl="0" eaLnBrk="0" fontAlgn="base" hangingPunct="0">
                <a:spcBef>
                  <a:spcPct val="20000"/>
                </a:spcBef>
                <a:spcAft>
                  <a:spcPct val="30000"/>
                </a:spcAft>
                <a:buClr>
                  <a:schemeClr val="folHlink"/>
                </a:buClr>
                <a:buChar char="•"/>
                <a:defRPr>
                  <a:solidFill>
                    <a:srgbClr val="292929"/>
                  </a:solidFill>
                  <a:latin typeface="+mn-lt"/>
                  <a:cs typeface="+mn-cs"/>
                </a:defRPr>
              </a:lvl2pPr>
              <a:lvl3pPr marL="536575" indent="-190500" algn="l" rtl="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600">
                  <a:solidFill>
                    <a:srgbClr val="292929"/>
                  </a:solidFill>
                  <a:latin typeface="+mn-lt"/>
                  <a:cs typeface="+mn-cs"/>
                </a:defRPr>
              </a:lvl3pPr>
              <a:lvl4pPr marL="709613" indent="-171450" algn="l" rtl="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Char char="•"/>
                <a:defRPr sz="1400">
                  <a:solidFill>
                    <a:srgbClr val="292929"/>
                  </a:solidFill>
                  <a:latin typeface="+mn-lt"/>
                  <a:cs typeface="+mn-cs"/>
                </a:defRPr>
              </a:lvl4pPr>
              <a:lvl5pPr marL="876300" indent="-1619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+mn-lt"/>
                  <a:cs typeface="+mn-cs"/>
                </a:defRPr>
              </a:lvl5pPr>
              <a:lvl6pPr marL="1333500" indent="-161925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+mn-lt"/>
                  <a:cs typeface="+mn-cs"/>
                </a:defRPr>
              </a:lvl6pPr>
              <a:lvl7pPr marL="1790700" indent="-161925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+mn-lt"/>
                  <a:cs typeface="+mn-cs"/>
                </a:defRPr>
              </a:lvl7pPr>
              <a:lvl8pPr marL="2247900" indent="-161925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+mn-lt"/>
                  <a:cs typeface="+mn-cs"/>
                </a:defRPr>
              </a:lvl8pPr>
              <a:lvl9pPr marL="2705100" indent="-161925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rgbClr val="292929"/>
                  </a:solidFill>
                  <a:latin typeface="+mn-lt"/>
                  <a:cs typeface="+mn-cs"/>
                </a:defRPr>
              </a:lvl9pPr>
            </a:lstStyle>
            <a:p>
              <a:pPr marL="0" indent="0" algn="ctr">
                <a:buFontTx/>
                <a:buNone/>
                <a:defRPr/>
              </a:pPr>
              <a:r>
                <a:rPr lang="ru-RU" sz="1400" b="1" kern="0" dirty="0" smtClean="0">
                  <a:solidFill>
                    <a:srgbClr val="066B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Облачные технологии</a:t>
              </a:r>
              <a:endParaRPr lang="ru-RU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69"/>
          <p:cNvGrpSpPr>
            <a:grpSpLocks/>
          </p:cNvGrpSpPr>
          <p:nvPr/>
        </p:nvGrpSpPr>
        <p:grpSpPr bwMode="auto">
          <a:xfrm>
            <a:off x="6075363" y="1747832"/>
            <a:ext cx="2435225" cy="2217737"/>
            <a:chOff x="6280156" y="2065210"/>
            <a:chExt cx="2434952" cy="2218299"/>
          </a:xfrm>
        </p:grpSpPr>
        <p:pic>
          <p:nvPicPr>
            <p:cNvPr id="79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273" y="2065210"/>
              <a:ext cx="1923449" cy="182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Скругленный прямоугольник 79"/>
            <p:cNvSpPr/>
            <p:nvPr/>
          </p:nvSpPr>
          <p:spPr bwMode="auto">
            <a:xfrm>
              <a:off x="6280156" y="3607063"/>
              <a:ext cx="2434952" cy="676446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1" name="Подзаголовок 2"/>
            <p:cNvSpPr txBox="1">
              <a:spLocks/>
            </p:cNvSpPr>
            <p:nvPr/>
          </p:nvSpPr>
          <p:spPr bwMode="auto">
            <a:xfrm>
              <a:off x="6403283" y="3693017"/>
              <a:ext cx="2188699" cy="504057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ru-RU" altLang="ru-RU" sz="1400" dirty="0">
                  <a:solidFill>
                    <a:srgbClr val="066B7C"/>
                  </a:solidFill>
                </a:rPr>
                <a:t>Кроссплатформенное решение</a:t>
              </a:r>
              <a:endParaRPr lang="ru-RU" altLang="ru-RU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2" name="Группа 7"/>
          <p:cNvGrpSpPr>
            <a:grpSpLocks/>
          </p:cNvGrpSpPr>
          <p:nvPr/>
        </p:nvGrpSpPr>
        <p:grpSpPr bwMode="auto">
          <a:xfrm>
            <a:off x="3562350" y="4498974"/>
            <a:ext cx="1150938" cy="1706563"/>
            <a:chOff x="3527884" y="4702569"/>
            <a:chExt cx="1151713" cy="1706562"/>
          </a:xfrm>
        </p:grpSpPr>
        <p:sp>
          <p:nvSpPr>
            <p:cNvPr id="83" name="Скругленный прямоугольник 82"/>
            <p:cNvSpPr/>
            <p:nvPr/>
          </p:nvSpPr>
          <p:spPr bwMode="auto">
            <a:xfrm>
              <a:off x="3604135" y="5839218"/>
              <a:ext cx="999210" cy="5699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4" name="TextBox 19"/>
            <p:cNvSpPr txBox="1">
              <a:spLocks noChangeArrowheads="1"/>
            </p:cNvSpPr>
            <p:nvPr/>
          </p:nvSpPr>
          <p:spPr bwMode="auto">
            <a:xfrm>
              <a:off x="3630033" y="5992026"/>
              <a:ext cx="9474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200" dirty="0">
                  <a:solidFill>
                    <a:srgbClr val="066B7C"/>
                  </a:solidFill>
                </a:rPr>
                <a:t>Кадры</a:t>
              </a:r>
            </a:p>
          </p:txBody>
        </p:sp>
        <p:sp>
          <p:nvSpPr>
            <p:cNvPr id="85" name="Овал 84"/>
            <p:cNvSpPr/>
            <p:nvPr/>
          </p:nvSpPr>
          <p:spPr bwMode="auto">
            <a:xfrm>
              <a:off x="3527884" y="4702569"/>
              <a:ext cx="1151713" cy="115202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114300" dir="5400000" rotWithShape="0">
                <a:schemeClr val="bg1"/>
              </a:outerShdw>
            </a:effectLst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srgbClr val="008000"/>
                </a:solidFill>
              </a:endParaRPr>
            </a:p>
          </p:txBody>
        </p:sp>
        <p:pic>
          <p:nvPicPr>
            <p:cNvPr id="86" name="Рисунок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789" y="4893311"/>
              <a:ext cx="859902" cy="65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36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190159"/>
            <a:ext cx="3930163" cy="5667841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079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Цифровая образовательная среда МЭО. Основные характеристики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5997" y="1979735"/>
            <a:ext cx="3121265" cy="410454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Интуитивность</a:t>
            </a:r>
          </a:p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Персонализация</a:t>
            </a:r>
          </a:p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Междисциплинарность</a:t>
            </a:r>
          </a:p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 к познанию </a:t>
            </a:r>
          </a:p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Позитивная социализация</a:t>
            </a:r>
          </a:p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навыков 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компетенций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</a:t>
            </a:r>
          </a:p>
          <a:p>
            <a:pPr marL="288000" indent="-2880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T:\Полищук\Сайт\Субъектам РФ\Страница Апробация\Апробация МЭ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269" y="1436339"/>
            <a:ext cx="4548125" cy="34110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64268" y="5138363"/>
            <a:ext cx="48797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образовательного процесса</a:t>
            </a:r>
          </a:p>
          <a:p>
            <a:pPr marL="288000" indent="-288000">
              <a:spcBef>
                <a:spcPts val="12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и учебно-исследовательская деятельность </a:t>
            </a:r>
          </a:p>
          <a:p>
            <a:pPr marL="285750" indent="-285750">
              <a:spcBef>
                <a:spcPts val="12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Формирующая и констатирующая система оценивания</a:t>
            </a:r>
          </a:p>
          <a:p>
            <a:pPr marL="285750" indent="-285750">
              <a:spcBef>
                <a:spcPts val="12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Совместная деятельность и сотрудничество</a:t>
            </a:r>
          </a:p>
          <a:p>
            <a:pPr marL="285750" indent="-285750">
              <a:spcBef>
                <a:spcPts val="1200"/>
              </a:spcBef>
              <a:buClr>
                <a:srgbClr val="B6452D"/>
              </a:buClr>
              <a:buFont typeface="Wingdings" panose="05000000000000000000" pitchFamily="2" charset="2"/>
              <a:buChar char="§"/>
            </a:pPr>
            <a:endParaRPr lang="ru-RU" sz="13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C7869F-A9B0-4A7B-BF40-062891AB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667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возможности</a:t>
            </a:r>
          </a:p>
        </p:txBody>
      </p:sp>
      <p:pic>
        <p:nvPicPr>
          <p:cNvPr id="2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6" y="1563688"/>
            <a:ext cx="85820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Группа 7"/>
          <p:cNvGrpSpPr>
            <a:grpSpLocks/>
          </p:cNvGrpSpPr>
          <p:nvPr/>
        </p:nvGrpSpPr>
        <p:grpSpPr bwMode="auto">
          <a:xfrm>
            <a:off x="209299" y="1554896"/>
            <a:ext cx="8712439" cy="4802309"/>
            <a:chOff x="176210" y="1884090"/>
            <a:chExt cx="8712439" cy="480285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76214" y="1884091"/>
              <a:ext cx="2246215" cy="1976212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44000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Непрерывное профессиональное  развитие</a:t>
              </a:r>
            </a:p>
            <a:p>
              <a:pPr marL="144000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формирование сетевого профессионального педагогического сообщества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55405" y="5704590"/>
              <a:ext cx="2005962" cy="982359"/>
            </a:xfrm>
            <a:prstGeom prst="rect">
              <a:avLst/>
            </a:prstGeom>
            <a:solidFill>
              <a:srgbClr val="61B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44000">
                <a:lnSpc>
                  <a:spcPct val="80000"/>
                </a:lnSpc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Одарённые и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высоко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мотивированные  </a:t>
              </a: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дети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512649" y="1884090"/>
              <a:ext cx="2068513" cy="1247917"/>
            </a:xfrm>
            <a:prstGeom prst="rect">
              <a:avLst/>
            </a:prstGeom>
            <a:solidFill>
              <a:srgbClr val="61B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8000" indent="-216000">
                <a:lnSpc>
                  <a:spcPct val="80000"/>
                </a:lnSpc>
                <a:spcBef>
                  <a:spcPts val="8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Сельские школы</a:t>
              </a:r>
            </a:p>
            <a:p>
              <a:pPr marL="288000" indent="-216000">
                <a:lnSpc>
                  <a:spcPct val="80000"/>
                </a:lnSpc>
                <a:spcBef>
                  <a:spcPts val="8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Школы, находящиеся в</a:t>
              </a:r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труднодоступных районах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6210" y="3902033"/>
              <a:ext cx="2246214" cy="1124079"/>
            </a:xfrm>
            <a:prstGeom prst="rect">
              <a:avLst/>
            </a:prstGeom>
            <a:solidFill>
              <a:srgbClr val="FDC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44000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Школы,</a:t>
              </a:r>
            </a:p>
            <a:p>
              <a:pPr marL="144000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показывающие</a:t>
              </a:r>
            </a:p>
            <a:p>
              <a:pPr marL="144000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стабильно низкие</a:t>
              </a:r>
            </a:p>
            <a:p>
              <a:pPr marL="144000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628714" y="1884090"/>
              <a:ext cx="2259935" cy="1247918"/>
            </a:xfrm>
            <a:prstGeom prst="rect">
              <a:avLst/>
            </a:prstGeom>
            <a:solidFill>
              <a:srgbClr val="FDC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2000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Соотечественники </a:t>
              </a:r>
              <a:b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рубежом</a:t>
              </a:r>
            </a:p>
          </p:txBody>
        </p:sp>
        <p:sp>
          <p:nvSpPr>
            <p:cNvPr id="35" name="TextBox 36"/>
            <p:cNvSpPr txBox="1">
              <a:spLocks noChangeArrowheads="1"/>
            </p:cNvSpPr>
            <p:nvPr/>
          </p:nvSpPr>
          <p:spPr bwMode="auto">
            <a:xfrm>
              <a:off x="7052649" y="3181468"/>
              <a:ext cx="1836000" cy="157698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16000" indent="-144000">
                <a:spcBef>
                  <a:spcPts val="1200"/>
                </a:spcBef>
                <a:buFont typeface="Wingdings" panose="05000000000000000000" pitchFamily="2" charset="2"/>
                <a:buChar char="§"/>
              </a:pPr>
              <a:r>
                <a:rPr lang="ru-RU" altLang="ru-RU" sz="1200" dirty="0" smtClean="0">
                  <a:solidFill>
                    <a:schemeClr val="bg1"/>
                  </a:solidFill>
                </a:rPr>
                <a:t>Семейное</a:t>
              </a:r>
              <a:r>
                <a:rPr lang="en-US" altLang="ru-RU" sz="1200" dirty="0" smtClean="0">
                  <a:solidFill>
                    <a:schemeClr val="bg1"/>
                  </a:solidFill>
                </a:rPr>
                <a:t> </a:t>
              </a:r>
              <a:r>
                <a:rPr lang="ru-RU" altLang="ru-RU" sz="1200" dirty="0" smtClean="0">
                  <a:solidFill>
                    <a:schemeClr val="bg1"/>
                  </a:solidFill>
                </a:rPr>
                <a:t>обучение</a:t>
              </a:r>
            </a:p>
            <a:p>
              <a:pPr marL="216000" indent="-144000">
                <a:spcBef>
                  <a:spcPts val="1200"/>
                </a:spcBef>
                <a:buFont typeface="Wingdings" panose="05000000000000000000" pitchFamily="2" charset="2"/>
                <a:buChar char="§"/>
              </a:pPr>
              <a:r>
                <a:rPr lang="ru-RU" altLang="ru-RU" sz="1200" dirty="0" smtClean="0">
                  <a:solidFill>
                    <a:schemeClr val="bg1"/>
                  </a:solidFill>
                </a:rPr>
                <a:t>Самообразование </a:t>
              </a:r>
              <a:endParaRPr lang="ru-RU" alt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4511179" y="3180884"/>
              <a:ext cx="2502747" cy="2871253"/>
            </a:xfrm>
            <a:prstGeom prst="rect">
              <a:avLst/>
            </a:prstGeom>
            <a:solidFill>
              <a:srgbClr val="1F1F1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44000">
                <a:spcBef>
                  <a:spcPts val="1200"/>
                </a:spcBef>
                <a:defRPr/>
              </a:pP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Обучение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детей с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ОВЗ:</a:t>
              </a:r>
            </a:p>
            <a:p>
              <a:pPr marL="315450" indent="-171450">
                <a:spcBef>
                  <a:spcPts val="12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инклюзия, </a:t>
              </a:r>
            </a:p>
            <a:p>
              <a:pPr marL="315450" indent="-171450">
                <a:spcBef>
                  <a:spcPts val="12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надомное обучение,</a:t>
              </a:r>
            </a:p>
            <a:p>
              <a:pPr marL="315450" indent="-171450">
                <a:spcBef>
                  <a:spcPts val="12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обучение в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специализированных образовательных организациях</a:t>
              </a:r>
            </a:p>
            <a:p>
              <a:pPr marL="315450" indent="-171450">
                <a:spcBef>
                  <a:spcPts val="12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бучение детей, находящихся на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длительном лечении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052649" y="5658010"/>
              <a:ext cx="1835999" cy="1026497"/>
            </a:xfrm>
            <a:prstGeom prst="rect">
              <a:avLst/>
            </a:prstGeom>
            <a:solidFill>
              <a:srgbClr val="61B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16000">
                <a:defRPr/>
              </a:pPr>
              <a:r>
                <a:rPr lang="ru-RU" sz="1600" b="1" dirty="0">
                  <a:solidFill>
                    <a:srgbClr val="FFFF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 </a:t>
              </a:r>
              <a:br>
                <a:rPr lang="ru-RU" sz="1600" b="1" dirty="0">
                  <a:solidFill>
                    <a:srgbClr val="FFFF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rgbClr val="FFFF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ОГЭ и ЕГЭ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511179" y="6093889"/>
              <a:ext cx="2502747" cy="590618"/>
            </a:xfrm>
            <a:prstGeom prst="rect">
              <a:avLst/>
            </a:prstGeom>
            <a:solidFill>
              <a:srgbClr val="FDC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Репетитор-онлайн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052649" y="4793025"/>
              <a:ext cx="1836000" cy="828095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2000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Дополнительное образование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44"/>
            <p:cNvSpPr txBox="1">
              <a:spLocks noChangeArrowheads="1"/>
            </p:cNvSpPr>
            <p:nvPr/>
          </p:nvSpPr>
          <p:spPr bwMode="auto">
            <a:xfrm>
              <a:off x="2555776" y="2024844"/>
              <a:ext cx="17641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1800" dirty="0">
                  <a:solidFill>
                    <a:schemeClr val="bg1"/>
                  </a:solidFill>
                </a:rPr>
                <a:t>МАССОВАЯ ШКОЛА</a:t>
              </a:r>
            </a:p>
          </p:txBody>
        </p:sp>
      </p:grpSp>
      <p:sp>
        <p:nvSpPr>
          <p:cNvPr id="36" name="Прямоугольник 35"/>
          <p:cNvSpPr/>
          <p:nvPr/>
        </p:nvSpPr>
        <p:spPr bwMode="auto">
          <a:xfrm>
            <a:off x="202593" y="4747075"/>
            <a:ext cx="2246214" cy="577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4000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образование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9" y="5374958"/>
            <a:ext cx="2239508" cy="97980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 bwMode="auto">
          <a:xfrm>
            <a:off x="202594" y="5374958"/>
            <a:ext cx="2246214" cy="979805"/>
          </a:xfrm>
          <a:prstGeom prst="rect">
            <a:avLst/>
          </a:prstGeom>
          <a:solidFill>
            <a:schemeClr val="tx1">
              <a:lumMod val="90000"/>
              <a:lumOff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4000"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Среднее Профессиональное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бразование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FB104D-4F29-43A4-886E-15FEC47D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7963"/>
            <a:ext cx="9144000" cy="720080"/>
          </a:xfrm>
        </p:spPr>
        <p:txBody>
          <a:bodyPr>
            <a:normAutofit/>
          </a:bodyPr>
          <a:lstStyle/>
          <a:p>
            <a:pPr marL="4320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Методологические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419" y="1329595"/>
            <a:ext cx="470535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Всестороннее развитие личности</a:t>
            </a:r>
          </a:p>
          <a:p>
            <a:pPr marL="285750" indent="-285750">
              <a:spcBef>
                <a:spcPts val="600"/>
              </a:spcBef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Системно-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деятельностный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</a:t>
            </a:r>
          </a:p>
          <a:p>
            <a:pPr marL="285750" indent="-285750">
              <a:spcBef>
                <a:spcPts val="600"/>
              </a:spcBef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Духовно-нравственное развитие обучающихся</a:t>
            </a:r>
          </a:p>
          <a:p>
            <a:pPr marL="285750" indent="-285750">
              <a:spcBef>
                <a:spcPts val="600"/>
              </a:spcBef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социального 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эмоционального интеллекта</a:t>
            </a:r>
          </a:p>
          <a:p>
            <a:pPr marL="285750" indent="-285750">
              <a:spcBef>
                <a:spcPts val="600"/>
              </a:spcBef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Междисциплинарность</a:t>
            </a:r>
          </a:p>
          <a:p>
            <a:pPr marL="285750" indent="-285750">
              <a:spcBef>
                <a:spcPts val="600"/>
              </a:spcBef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Ориентация на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личностно-значимую практико-ориентированную деятельность</a:t>
            </a:r>
          </a:p>
          <a:p>
            <a:pPr marL="285750" indent="-285750">
              <a:spcBef>
                <a:spcPts val="600"/>
              </a:spcBef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Мотивация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познанию</a:t>
            </a:r>
          </a:p>
          <a:p>
            <a:pPr marL="285750" indent="-285750">
              <a:spcBef>
                <a:spcPts val="600"/>
              </a:spcBef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Позитивная социализация</a:t>
            </a:r>
          </a:p>
          <a:p>
            <a:pPr marL="285750" indent="-285750">
              <a:spcBef>
                <a:spcPts val="600"/>
              </a:spcBef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Эффективная коммуникация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продуктивное сотрудничество 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совместная деятельность</a:t>
            </a:r>
          </a:p>
          <a:p>
            <a:pPr marL="285750" indent="-285750">
              <a:spcBef>
                <a:spcPts val="600"/>
              </a:spcBef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Единство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 деятельности обучающихся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96808"/>
            <a:ext cx="4267200" cy="56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FD80AF-98E8-4545-822C-D0301B89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" y="467963"/>
            <a:ext cx="9026144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875" y="2030079"/>
            <a:ext cx="253365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420+</a:t>
            </a:r>
          </a:p>
          <a:p>
            <a:pPr marL="285750" indent="-285750">
              <a:lnSpc>
                <a:spcPct val="80000"/>
              </a:lnSpc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900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0986" y="2434169"/>
            <a:ext cx="1310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986" y="4205354"/>
            <a:ext cx="747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ШКОЛ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986" y="5961158"/>
            <a:ext cx="1689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38" y="1442047"/>
            <a:ext cx="7256567" cy="50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3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716473-5917-4CFF-8CAD-082F2B5C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254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сад для воспитателей и детей</a:t>
            </a:r>
            <a:r>
              <a:rPr lang="ru-RU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2713" y="1249134"/>
            <a:ext cx="43533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требований ФГОС</a:t>
            </a:r>
          </a:p>
          <a:p>
            <a:pPr marL="285750" indent="-28575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Преемственность с программой начального образования</a:t>
            </a:r>
          </a:p>
          <a:p>
            <a:pPr marL="285750" indent="-28575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Универсальность: подходит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программ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  <a:p>
            <a:pPr marL="285750" indent="-28575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Системно организованная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на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(по 36 тем 180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занятий в каждом)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каждого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занятия</a:t>
            </a:r>
          </a:p>
          <a:p>
            <a:pPr marL="285750" indent="-28575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Хрестоматийные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теме</a:t>
            </a:r>
          </a:p>
          <a:p>
            <a:pPr marL="285750" indent="-28575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Интерактивные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мультимедийные объекты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Безопасность,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СанПин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Вовлеченность семей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267242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" y="1199503"/>
            <a:ext cx="8856617" cy="5664545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FD5046-76E7-4063-9C1E-95931EFA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64179" y="3642019"/>
            <a:ext cx="3875314" cy="302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100" dirty="0">
                <a:latin typeface="Circe" panose="020B0502020203020203" pitchFamily="34" charset="-52"/>
              </a:rPr>
              <a:t>р</a:t>
            </a:r>
            <a:r>
              <a:rPr lang="ru-RU" sz="1100" dirty="0" smtClean="0">
                <a:latin typeface="Circe" panose="020B0502020203020203" pitchFamily="34" charset="-52"/>
              </a:rPr>
              <a:t>еализация требований ФГОС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Circe" panose="020B0502020203020203" pitchFamily="34" charset="-52"/>
              </a:rPr>
              <a:t>от </a:t>
            </a:r>
            <a:r>
              <a:rPr lang="ru-RU" sz="1100" dirty="0">
                <a:latin typeface="Circe" panose="020B0502020203020203" pitchFamily="34" charset="-52"/>
              </a:rPr>
              <a:t>обучения к созиданию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100" dirty="0">
                <a:latin typeface="Circe" panose="020B0502020203020203" pitchFamily="34" charset="-52"/>
              </a:rPr>
              <a:t>достижение планируемых </a:t>
            </a:r>
            <a:r>
              <a:rPr lang="ru-RU" sz="1100" dirty="0" smtClean="0">
                <a:latin typeface="Circe" panose="020B0502020203020203" pitchFamily="34" charset="-52"/>
              </a:rPr>
              <a:t>результатов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100" dirty="0">
                <a:latin typeface="Circe" panose="020B0502020203020203" pitchFamily="34" charset="-52"/>
              </a:rPr>
              <a:t>ц</a:t>
            </a:r>
            <a:r>
              <a:rPr lang="ru-RU" sz="1100" dirty="0" smtClean="0">
                <a:latin typeface="Circe" panose="020B0502020203020203" pitchFamily="34" charset="-52"/>
              </a:rPr>
              <a:t>ифровой контент </a:t>
            </a:r>
            <a:r>
              <a:rPr lang="en-US" sz="1100" dirty="0">
                <a:latin typeface="Circe" panose="020B0502020203020203" pitchFamily="34" charset="-52"/>
              </a:rPr>
              <a:t>—</a:t>
            </a:r>
            <a:r>
              <a:rPr lang="ru-RU" sz="1100" dirty="0" smtClean="0">
                <a:latin typeface="Circe" panose="020B0502020203020203" pitchFamily="34" charset="-52"/>
              </a:rPr>
              <a:t> положительная </a:t>
            </a:r>
            <a:br>
              <a:rPr lang="ru-RU" sz="1100" dirty="0" smtClean="0">
                <a:latin typeface="Circe" panose="020B0502020203020203" pitchFamily="34" charset="-52"/>
              </a:rPr>
            </a:br>
            <a:r>
              <a:rPr lang="ru-RU" sz="1100" dirty="0" smtClean="0">
                <a:latin typeface="Circe" panose="020B0502020203020203" pitchFamily="34" charset="-52"/>
              </a:rPr>
              <a:t>психолого-педагогическая экспертиза РАН и рекомендации к использованию при реализации аккредитованных программ;  положительное заключение на соответствие требованиям </a:t>
            </a:r>
            <a:r>
              <a:rPr lang="ru-RU" sz="1100" dirty="0" err="1" smtClean="0">
                <a:latin typeface="Circe" panose="020B0502020203020203" pitchFamily="34" charset="-52"/>
              </a:rPr>
              <a:t>СанПин</a:t>
            </a:r>
            <a:r>
              <a:rPr lang="ru-RU" sz="1100" dirty="0" smtClean="0">
                <a:latin typeface="Circe" panose="020B0502020203020203" pitchFamily="34" charset="-52"/>
              </a:rPr>
              <a:t>;  </a:t>
            </a:r>
            <a:endParaRPr lang="ru-RU" sz="1100" dirty="0">
              <a:latin typeface="Circe" panose="020B0502020203020203" pitchFamily="34" charset="-52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100" dirty="0">
                <a:latin typeface="Circe" panose="020B0502020203020203" pitchFamily="34" charset="-52"/>
              </a:rPr>
              <a:t>ситуация личностной успешности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100" dirty="0">
                <a:latin typeface="Circe" panose="020B0502020203020203" pitchFamily="34" charset="-52"/>
              </a:rPr>
              <a:t>проектная и исследовательская деятельность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100" dirty="0" err="1" smtClean="0">
                <a:latin typeface="Circe" panose="020B0502020203020203" pitchFamily="34" charset="-52"/>
              </a:rPr>
              <a:t>междисциплинарность</a:t>
            </a:r>
            <a:endParaRPr lang="ru-RU" sz="1100" dirty="0">
              <a:latin typeface="Circe" panose="020B0502020203020203" pitchFamily="34" charset="-52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100" dirty="0">
                <a:latin typeface="Circe" panose="020B0502020203020203" pitchFamily="34" charset="-52"/>
              </a:rPr>
              <a:t>индивидуализация и персонализация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100" dirty="0">
                <a:latin typeface="Circe" panose="020B0502020203020203" pitchFamily="34" charset="-52"/>
              </a:rPr>
              <a:t>свободный и ответственный выбор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100" dirty="0">
                <a:latin typeface="Circe" panose="020B0502020203020203" pitchFamily="34" charset="-52"/>
              </a:rPr>
              <a:t>позитивная социализация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100" dirty="0">
                <a:latin typeface="Circe" panose="020B0502020203020203" pitchFamily="34" charset="-52"/>
              </a:rPr>
              <a:t>формирование </a:t>
            </a:r>
            <a:r>
              <a:rPr lang="ru-RU" sz="1100" dirty="0" smtClean="0">
                <a:latin typeface="Circe" panose="020B0502020203020203" pitchFamily="34" charset="-52"/>
              </a:rPr>
              <a:t>эмоционального и социального интеллекта</a:t>
            </a:r>
          </a:p>
        </p:txBody>
      </p:sp>
    </p:spTree>
    <p:extLst>
      <p:ext uri="{BB962C8B-B14F-4D97-AF65-F5344CB8AC3E}">
        <p14:creationId xmlns:p14="http://schemas.microsoft.com/office/powerpoint/2010/main" val="1769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Выявление межпредметных связей с использованием заданий с открытым</Template>
  <TotalTime>5806</TotalTime>
  <Words>632</Words>
  <Application>Microsoft Office PowerPoint</Application>
  <PresentationFormat>Экран (4:3)</PresentationFormat>
  <Paragraphs>221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Интеграл</vt:lpstr>
      <vt:lpstr>Презентация PowerPoint</vt:lpstr>
      <vt:lpstr>Миссия компании</vt:lpstr>
      <vt:lpstr>Комплекс решений</vt:lpstr>
      <vt:lpstr>Цифровая образовательная среда МЭО. Основные характеристики</vt:lpstr>
      <vt:lpstr>Равные образовательные возможности</vt:lpstr>
      <vt:lpstr>Методологические основы</vt:lpstr>
      <vt:lpstr>География</vt:lpstr>
      <vt:lpstr>Детский сад для воспитателей и детей </vt:lpstr>
      <vt:lpstr>Школа</vt:lpstr>
      <vt:lpstr>СПО</vt:lpstr>
      <vt:lpstr>Презентация PowerPoint</vt:lpstr>
      <vt:lpstr>МЭО. Дети с ограниченными возможностями здоровья</vt:lpstr>
      <vt:lpstr>МЭО. Одарённые и высокомотивированные дети</vt:lpstr>
      <vt:lpstr>Технические требования к устройствам пользователей</vt:lpstr>
      <vt:lpstr>Базовая стоимость</vt:lpstr>
      <vt:lpstr>Непрерывное Профессиональное развитие педагогов</vt:lpstr>
      <vt:lpstr>Образовательным организациям</vt:lpstr>
      <vt:lpstr>Семье</vt:lpstr>
      <vt:lpstr>Обучающимся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Долгова Татьяна</dc:creator>
  <cp:lastModifiedBy>Гергерт Анна</cp:lastModifiedBy>
  <cp:revision>167</cp:revision>
  <cp:lastPrinted>2018-07-13T10:37:24Z</cp:lastPrinted>
  <dcterms:created xsi:type="dcterms:W3CDTF">2018-06-15T09:46:19Z</dcterms:created>
  <dcterms:modified xsi:type="dcterms:W3CDTF">2020-01-31T16:06:02Z</dcterms:modified>
</cp:coreProperties>
</file>