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73" r:id="rId3"/>
    <p:sldId id="353" r:id="rId4"/>
    <p:sldId id="359" r:id="rId5"/>
    <p:sldId id="367" r:id="rId6"/>
    <p:sldId id="411" r:id="rId7"/>
    <p:sldId id="413" r:id="rId8"/>
    <p:sldId id="414" r:id="rId9"/>
    <p:sldId id="377" r:id="rId10"/>
    <p:sldId id="374" r:id="rId11"/>
    <p:sldId id="387" r:id="rId12"/>
    <p:sldId id="380" r:id="rId13"/>
    <p:sldId id="375" r:id="rId14"/>
    <p:sldId id="385" r:id="rId15"/>
    <p:sldId id="379" r:id="rId16"/>
    <p:sldId id="382" r:id="rId17"/>
    <p:sldId id="415" r:id="rId18"/>
    <p:sldId id="416" r:id="rId19"/>
    <p:sldId id="3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зайнер" initials="Д" lastIdx="1" clrIdx="0">
    <p:extLst>
      <p:ext uri="{19B8F6BF-5375-455C-9EA6-DF929625EA0E}">
        <p15:presenceInfo xmlns:p15="http://schemas.microsoft.com/office/powerpoint/2012/main" userId="Дизайне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3C4"/>
    <a:srgbClr val="0000FF"/>
    <a:srgbClr val="FF0066"/>
    <a:srgbClr val="C2D1DD"/>
    <a:srgbClr val="BCC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>
      <p:cViewPr varScale="1">
        <p:scale>
          <a:sx n="112" d="100"/>
          <a:sy n="112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280080672406561"/>
          <c:y val="0.2088666234138753"/>
          <c:w val="0.47334304124938498"/>
          <c:h val="0.719799032415186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ЯНАО</c:v>
                </c:pt>
              </c:strCache>
            </c:strRef>
          </c:tx>
          <c:spPr>
            <a:solidFill>
              <a:srgbClr val="00B0F0"/>
            </a:solidFill>
            <a:ln w="19014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органов дыхания</c:v>
                </c:pt>
                <c:pt idx="1">
                  <c:v>Болезни органов пищеварения</c:v>
                </c:pt>
                <c:pt idx="2">
                  <c:v>Внешние причины</c:v>
                </c:pt>
                <c:pt idx="3">
                  <c:v>Новообразования</c:v>
                </c:pt>
                <c:pt idx="4">
                  <c:v>Болезни системы кровообращения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19.7</c:v>
                </c:pt>
                <c:pt idx="1">
                  <c:v>28.6</c:v>
                </c:pt>
                <c:pt idx="2">
                  <c:v>86.2</c:v>
                </c:pt>
                <c:pt idx="3">
                  <c:v>89.1</c:v>
                </c:pt>
                <c:pt idx="4">
                  <c:v>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8C-4E1F-9CB9-625D80204B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0066"/>
            </a:solidFill>
            <a:ln w="19014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органов дыхания</c:v>
                </c:pt>
                <c:pt idx="1">
                  <c:v>Болезни органов пищеварения</c:v>
                </c:pt>
                <c:pt idx="2">
                  <c:v>Внешние причины</c:v>
                </c:pt>
                <c:pt idx="3">
                  <c:v>Новообразования</c:v>
                </c:pt>
                <c:pt idx="4">
                  <c:v>Болезни системы кровообращения 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41.3</c:v>
                </c:pt>
                <c:pt idx="1">
                  <c:v>62.4</c:v>
                </c:pt>
                <c:pt idx="2">
                  <c:v>94.6</c:v>
                </c:pt>
                <c:pt idx="3">
                  <c:v>196.9</c:v>
                </c:pt>
                <c:pt idx="4">
                  <c:v>584.70000000000005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8C-4E1F-9CB9-625D80204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0328072"/>
        <c:axId val="300322976"/>
      </c:barChart>
      <c:catAx>
        <c:axId val="300328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322976"/>
        <c:crosses val="autoZero"/>
        <c:auto val="1"/>
        <c:lblAlgn val="ctr"/>
        <c:lblOffset val="100"/>
        <c:noMultiLvlLbl val="0"/>
      </c:catAx>
      <c:valAx>
        <c:axId val="3003229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98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198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(на 100 </a:t>
                </a:r>
                <a:r>
                  <a:rPr lang="ru-RU" sz="1198" b="1" i="0" u="none" strike="noStrike" baseline="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тыс.)</a:t>
                </a:r>
                <a:endParaRPr lang="ru-RU" sz="1198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700509363637422"/>
              <c:y val="0.806116968256272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crossAx val="300328072"/>
        <c:crosses val="autoZero"/>
        <c:crossBetween val="between"/>
      </c:valAx>
      <c:spPr>
        <a:noFill/>
        <a:ln w="3175">
          <a:solidFill>
            <a:schemeClr val="bg1">
              <a:lumMod val="8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53197719059367932"/>
          <c:y val="0.93900573624457795"/>
          <c:w val="0.37321957981986736"/>
          <c:h val="4.6352285588563129E-2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2DA8D-60FF-46B9-9A25-008EC14EF8D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BB8FAC4-ECDE-4A98-B55F-2D32542238A8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психологическая поддержка лиц, столкнувшихся с проблемой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онкопатологии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8C9D8-E901-4B2D-A9A6-3323027F1F75}" type="parTrans" cxnId="{83799904-3D7B-4FDA-8904-AD4BF52E5A9F}">
      <dgm:prSet/>
      <dgm:spPr/>
      <dgm:t>
        <a:bodyPr/>
        <a:lstStyle/>
        <a:p>
          <a:endParaRPr lang="ru-RU"/>
        </a:p>
      </dgm:t>
    </dgm:pt>
    <dgm:pt modelId="{D5436D7C-9411-42F8-A49B-38CBD484ED9E}" type="sibTrans" cxnId="{83799904-3D7B-4FDA-8904-AD4BF52E5A9F}">
      <dgm:prSet/>
      <dgm:spPr/>
      <dgm:t>
        <a:bodyPr/>
        <a:lstStyle/>
        <a:p>
          <a:endParaRPr lang="ru-RU"/>
        </a:p>
      </dgm:t>
    </dgm:pt>
    <dgm:pt modelId="{97EB571D-8757-4407-9EDC-94B19948923B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раскрытие положительных эмоций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онковыздоравливающих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людей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67D52-2B5B-44AD-AA34-E1ECDF2D22AD}" type="parTrans" cxnId="{4DFE5B4B-5F68-4C37-9817-C2800FC5A57C}">
      <dgm:prSet/>
      <dgm:spPr/>
      <dgm:t>
        <a:bodyPr/>
        <a:lstStyle/>
        <a:p>
          <a:endParaRPr lang="ru-RU"/>
        </a:p>
      </dgm:t>
    </dgm:pt>
    <dgm:pt modelId="{67B9BB79-BA0C-4D1A-AA73-E5F5810183CA}" type="sibTrans" cxnId="{4DFE5B4B-5F68-4C37-9817-C2800FC5A57C}">
      <dgm:prSet/>
      <dgm:spPr/>
      <dgm:t>
        <a:bodyPr/>
        <a:lstStyle/>
        <a:p>
          <a:endParaRPr lang="ru-RU"/>
        </a:p>
      </dgm:t>
    </dgm:pt>
    <dgm:pt modelId="{AE1D06FE-FF52-417E-9DBA-CA6ED722D41A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информированности населения ЯНАО по вопросам здорового образа жизни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C8FF14-F963-4D9F-9EBF-BBBAA6AF41C6}" type="parTrans" cxnId="{7AE9817A-FAAE-49A7-8F66-CB1CCF61618B}">
      <dgm:prSet/>
      <dgm:spPr/>
      <dgm:t>
        <a:bodyPr/>
        <a:lstStyle/>
        <a:p>
          <a:endParaRPr lang="ru-RU"/>
        </a:p>
      </dgm:t>
    </dgm:pt>
    <dgm:pt modelId="{9371236C-747E-489D-BDD4-917C6952F039}" type="sibTrans" cxnId="{7AE9817A-FAAE-49A7-8F66-CB1CCF61618B}">
      <dgm:prSet/>
      <dgm:spPr/>
      <dgm:t>
        <a:bodyPr/>
        <a:lstStyle/>
        <a:p>
          <a:endParaRPr lang="ru-RU"/>
        </a:p>
      </dgm:t>
    </dgm:pt>
    <dgm:pt modelId="{89A694E5-7A03-4C59-90A3-9D6F119E76F9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обучение навыкам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самообследования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молочных желез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E46748-ADB6-46AF-94C1-43A60ED626A9}" type="parTrans" cxnId="{CFFF4A57-D037-43A3-9161-367CED133112}">
      <dgm:prSet/>
      <dgm:spPr/>
      <dgm:t>
        <a:bodyPr/>
        <a:lstStyle/>
        <a:p>
          <a:endParaRPr lang="ru-RU"/>
        </a:p>
      </dgm:t>
    </dgm:pt>
    <dgm:pt modelId="{371A5269-0AFF-467A-8501-7136723FF547}" type="sibTrans" cxnId="{CFFF4A57-D037-43A3-9161-367CED133112}">
      <dgm:prSet/>
      <dgm:spPr/>
      <dgm:t>
        <a:bodyPr/>
        <a:lstStyle/>
        <a:p>
          <a:endParaRPr lang="ru-RU"/>
        </a:p>
      </dgm:t>
    </dgm:pt>
    <dgm:pt modelId="{EA8962FE-FBA6-4919-BA8A-D0C8B3D323A9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онконастороженности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медицинских работников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A867E-0DFF-439F-815D-201D273B46A9}" type="parTrans" cxnId="{0EA3B802-5D59-41AC-BDE7-121B861058A0}">
      <dgm:prSet/>
      <dgm:spPr/>
      <dgm:t>
        <a:bodyPr/>
        <a:lstStyle/>
        <a:p>
          <a:endParaRPr lang="ru-RU"/>
        </a:p>
      </dgm:t>
    </dgm:pt>
    <dgm:pt modelId="{BB921B65-7BB7-4AC4-8827-85CD2CE4F46F}" type="sibTrans" cxnId="{0EA3B802-5D59-41AC-BDE7-121B861058A0}">
      <dgm:prSet/>
      <dgm:spPr/>
      <dgm:t>
        <a:bodyPr/>
        <a:lstStyle/>
        <a:p>
          <a:endParaRPr lang="ru-RU"/>
        </a:p>
      </dgm:t>
    </dgm:pt>
    <dgm:pt modelId="{64EB5EFD-AD0F-40E7-94DA-C6F24F7307F7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новых технологий, как способа социокультурной реабилитации граждан, столкнувшимся с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онкопатологией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0C122-3765-470C-9BF6-196702FF724C}" type="parTrans" cxnId="{2F844FC7-D571-44D7-A974-5E1180EF68DE}">
      <dgm:prSet/>
      <dgm:spPr/>
      <dgm:t>
        <a:bodyPr/>
        <a:lstStyle/>
        <a:p>
          <a:endParaRPr lang="ru-RU"/>
        </a:p>
      </dgm:t>
    </dgm:pt>
    <dgm:pt modelId="{57B0145B-FAFF-426C-A85B-DCCB89910399}" type="sibTrans" cxnId="{2F844FC7-D571-44D7-A974-5E1180EF68DE}">
      <dgm:prSet/>
      <dgm:spPr/>
      <dgm:t>
        <a:bodyPr/>
        <a:lstStyle/>
        <a:p>
          <a:endParaRPr lang="ru-RU"/>
        </a:p>
      </dgm:t>
    </dgm:pt>
    <dgm:pt modelId="{9F7C7D93-AE0C-45E3-8D28-39ED0986A5FE}" type="pres">
      <dgm:prSet presAssocID="{4832DA8D-60FF-46B9-9A25-008EC14EF8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60299-FD58-4224-9131-A38B4F6BDA96}" type="pres">
      <dgm:prSet presAssocID="{DBB8FAC4-ECDE-4A98-B55F-2D32542238A8}" presName="parentText" presStyleLbl="node1" presStyleIdx="0" presStyleCnt="6" custLinFactNeighborX="-486" custLinFactNeighborY="49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51149-D1AD-40A9-9F21-137D3E513ADB}" type="pres">
      <dgm:prSet presAssocID="{D5436D7C-9411-42F8-A49B-38CBD484ED9E}" presName="spacer" presStyleCnt="0"/>
      <dgm:spPr/>
    </dgm:pt>
    <dgm:pt modelId="{665429C8-3AF1-427B-8207-1062D2A7BC26}" type="pres">
      <dgm:prSet presAssocID="{97EB571D-8757-4407-9EDC-94B19948923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96AD0-F433-45BC-9A88-32B5BB644137}" type="pres">
      <dgm:prSet presAssocID="{67B9BB79-BA0C-4D1A-AA73-E5F5810183CA}" presName="spacer" presStyleCnt="0"/>
      <dgm:spPr/>
    </dgm:pt>
    <dgm:pt modelId="{CCC7F53F-2B07-4B41-AD6F-5E3D13809931}" type="pres">
      <dgm:prSet presAssocID="{AE1D06FE-FF52-417E-9DBA-CA6ED722D41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CCE83-FD12-4075-80AF-9B01EE6C83C6}" type="pres">
      <dgm:prSet presAssocID="{9371236C-747E-489D-BDD4-917C6952F039}" presName="spacer" presStyleCnt="0"/>
      <dgm:spPr/>
    </dgm:pt>
    <dgm:pt modelId="{0ACDE792-6AB6-4D86-AF2C-BC5BE2C6EC7A}" type="pres">
      <dgm:prSet presAssocID="{89A694E5-7A03-4C59-90A3-9D6F119E76F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DC949-CDF0-4C1E-A5F1-D5E77C22FF83}" type="pres">
      <dgm:prSet presAssocID="{371A5269-0AFF-467A-8501-7136723FF547}" presName="spacer" presStyleCnt="0"/>
      <dgm:spPr/>
    </dgm:pt>
    <dgm:pt modelId="{066F07DD-87FD-46A7-9E44-70B9848355BF}" type="pres">
      <dgm:prSet presAssocID="{EA8962FE-FBA6-4919-BA8A-D0C8B3D323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45185-D51D-4B14-A761-75C29E2B1BFD}" type="pres">
      <dgm:prSet presAssocID="{BB921B65-7BB7-4AC4-8827-85CD2CE4F46F}" presName="spacer" presStyleCnt="0"/>
      <dgm:spPr/>
    </dgm:pt>
    <dgm:pt modelId="{56DB7A34-839E-42B7-BAC9-93EEA7E80441}" type="pres">
      <dgm:prSet presAssocID="{64EB5EFD-AD0F-40E7-94DA-C6F24F7307F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668E1-D859-42FE-8708-CF2947A2A67E}" type="presOf" srcId="{97EB571D-8757-4407-9EDC-94B19948923B}" destId="{665429C8-3AF1-427B-8207-1062D2A7BC26}" srcOrd="0" destOrd="0" presId="urn:microsoft.com/office/officeart/2005/8/layout/vList2"/>
    <dgm:cxn modelId="{0EA3B802-5D59-41AC-BDE7-121B861058A0}" srcId="{4832DA8D-60FF-46B9-9A25-008EC14EF8D5}" destId="{EA8962FE-FBA6-4919-BA8A-D0C8B3D323A9}" srcOrd="4" destOrd="0" parTransId="{79AA867E-0DFF-439F-815D-201D273B46A9}" sibTransId="{BB921B65-7BB7-4AC4-8827-85CD2CE4F46F}"/>
    <dgm:cxn modelId="{8BF4C59A-8777-4A0B-8698-49338D2553D7}" type="presOf" srcId="{AE1D06FE-FF52-417E-9DBA-CA6ED722D41A}" destId="{CCC7F53F-2B07-4B41-AD6F-5E3D13809931}" srcOrd="0" destOrd="0" presId="urn:microsoft.com/office/officeart/2005/8/layout/vList2"/>
    <dgm:cxn modelId="{8C1B5C63-23B2-4E44-AB9F-F5A56D18764F}" type="presOf" srcId="{89A694E5-7A03-4C59-90A3-9D6F119E76F9}" destId="{0ACDE792-6AB6-4D86-AF2C-BC5BE2C6EC7A}" srcOrd="0" destOrd="0" presId="urn:microsoft.com/office/officeart/2005/8/layout/vList2"/>
    <dgm:cxn modelId="{2F844FC7-D571-44D7-A974-5E1180EF68DE}" srcId="{4832DA8D-60FF-46B9-9A25-008EC14EF8D5}" destId="{64EB5EFD-AD0F-40E7-94DA-C6F24F7307F7}" srcOrd="5" destOrd="0" parTransId="{3210C122-3765-470C-9BF6-196702FF724C}" sibTransId="{57B0145B-FAFF-426C-A85B-DCCB89910399}"/>
    <dgm:cxn modelId="{27E5FDE7-2D55-494C-BFB9-8A0EBD4832F4}" type="presOf" srcId="{EA8962FE-FBA6-4919-BA8A-D0C8B3D323A9}" destId="{066F07DD-87FD-46A7-9E44-70B9848355BF}" srcOrd="0" destOrd="0" presId="urn:microsoft.com/office/officeart/2005/8/layout/vList2"/>
    <dgm:cxn modelId="{384C1455-D78A-4EF2-A770-DB6E77194F39}" type="presOf" srcId="{64EB5EFD-AD0F-40E7-94DA-C6F24F7307F7}" destId="{56DB7A34-839E-42B7-BAC9-93EEA7E80441}" srcOrd="0" destOrd="0" presId="urn:microsoft.com/office/officeart/2005/8/layout/vList2"/>
    <dgm:cxn modelId="{A75CEDB9-E287-484A-AB9A-FA94AA04AD60}" type="presOf" srcId="{DBB8FAC4-ECDE-4A98-B55F-2D32542238A8}" destId="{C8E60299-FD58-4224-9131-A38B4F6BDA96}" srcOrd="0" destOrd="0" presId="urn:microsoft.com/office/officeart/2005/8/layout/vList2"/>
    <dgm:cxn modelId="{CFFF4A57-D037-43A3-9161-367CED133112}" srcId="{4832DA8D-60FF-46B9-9A25-008EC14EF8D5}" destId="{89A694E5-7A03-4C59-90A3-9D6F119E76F9}" srcOrd="3" destOrd="0" parTransId="{B1E46748-ADB6-46AF-94C1-43A60ED626A9}" sibTransId="{371A5269-0AFF-467A-8501-7136723FF547}"/>
    <dgm:cxn modelId="{7AE9817A-FAAE-49A7-8F66-CB1CCF61618B}" srcId="{4832DA8D-60FF-46B9-9A25-008EC14EF8D5}" destId="{AE1D06FE-FF52-417E-9DBA-CA6ED722D41A}" srcOrd="2" destOrd="0" parTransId="{03C8FF14-F963-4D9F-9EBF-BBBAA6AF41C6}" sibTransId="{9371236C-747E-489D-BDD4-917C6952F039}"/>
    <dgm:cxn modelId="{4DFE5B4B-5F68-4C37-9817-C2800FC5A57C}" srcId="{4832DA8D-60FF-46B9-9A25-008EC14EF8D5}" destId="{97EB571D-8757-4407-9EDC-94B19948923B}" srcOrd="1" destOrd="0" parTransId="{30167D52-2B5B-44AD-AA34-E1ECDF2D22AD}" sibTransId="{67B9BB79-BA0C-4D1A-AA73-E5F5810183CA}"/>
    <dgm:cxn modelId="{83799904-3D7B-4FDA-8904-AD4BF52E5A9F}" srcId="{4832DA8D-60FF-46B9-9A25-008EC14EF8D5}" destId="{DBB8FAC4-ECDE-4A98-B55F-2D32542238A8}" srcOrd="0" destOrd="0" parTransId="{10D8C9D8-E901-4B2D-A9A6-3323027F1F75}" sibTransId="{D5436D7C-9411-42F8-A49B-38CBD484ED9E}"/>
    <dgm:cxn modelId="{E5D638E0-C69F-4AA8-969F-8D1650C6FF34}" type="presOf" srcId="{4832DA8D-60FF-46B9-9A25-008EC14EF8D5}" destId="{9F7C7D93-AE0C-45E3-8D28-39ED0986A5FE}" srcOrd="0" destOrd="0" presId="urn:microsoft.com/office/officeart/2005/8/layout/vList2"/>
    <dgm:cxn modelId="{5A783ACC-F6EA-42A8-9665-6674437E3454}" type="presParOf" srcId="{9F7C7D93-AE0C-45E3-8D28-39ED0986A5FE}" destId="{C8E60299-FD58-4224-9131-A38B4F6BDA96}" srcOrd="0" destOrd="0" presId="urn:microsoft.com/office/officeart/2005/8/layout/vList2"/>
    <dgm:cxn modelId="{4B33A7FD-4442-4C39-AC2F-5248E11934AB}" type="presParOf" srcId="{9F7C7D93-AE0C-45E3-8D28-39ED0986A5FE}" destId="{6EB51149-D1AD-40A9-9F21-137D3E513ADB}" srcOrd="1" destOrd="0" presId="urn:microsoft.com/office/officeart/2005/8/layout/vList2"/>
    <dgm:cxn modelId="{EE76471B-2905-4FFA-BDA2-2E33AF86B660}" type="presParOf" srcId="{9F7C7D93-AE0C-45E3-8D28-39ED0986A5FE}" destId="{665429C8-3AF1-427B-8207-1062D2A7BC26}" srcOrd="2" destOrd="0" presId="urn:microsoft.com/office/officeart/2005/8/layout/vList2"/>
    <dgm:cxn modelId="{A77CF9EE-D75C-4FD8-BD07-5A232D2AB7A3}" type="presParOf" srcId="{9F7C7D93-AE0C-45E3-8D28-39ED0986A5FE}" destId="{93496AD0-F433-45BC-9A88-32B5BB644137}" srcOrd="3" destOrd="0" presId="urn:microsoft.com/office/officeart/2005/8/layout/vList2"/>
    <dgm:cxn modelId="{EEB7705D-3C7D-4B31-9473-789276D5B817}" type="presParOf" srcId="{9F7C7D93-AE0C-45E3-8D28-39ED0986A5FE}" destId="{CCC7F53F-2B07-4B41-AD6F-5E3D13809931}" srcOrd="4" destOrd="0" presId="urn:microsoft.com/office/officeart/2005/8/layout/vList2"/>
    <dgm:cxn modelId="{E9ADAB61-D095-4A6E-AB0A-7B5DDB6562F6}" type="presParOf" srcId="{9F7C7D93-AE0C-45E3-8D28-39ED0986A5FE}" destId="{567CCE83-FD12-4075-80AF-9B01EE6C83C6}" srcOrd="5" destOrd="0" presId="urn:microsoft.com/office/officeart/2005/8/layout/vList2"/>
    <dgm:cxn modelId="{86398998-C1E0-4B1F-85FE-22AB933DEFA4}" type="presParOf" srcId="{9F7C7D93-AE0C-45E3-8D28-39ED0986A5FE}" destId="{0ACDE792-6AB6-4D86-AF2C-BC5BE2C6EC7A}" srcOrd="6" destOrd="0" presId="urn:microsoft.com/office/officeart/2005/8/layout/vList2"/>
    <dgm:cxn modelId="{E8E47DDC-59E8-4B45-8122-FB52D0A6596E}" type="presParOf" srcId="{9F7C7D93-AE0C-45E3-8D28-39ED0986A5FE}" destId="{BEDDC949-CDF0-4C1E-A5F1-D5E77C22FF83}" srcOrd="7" destOrd="0" presId="urn:microsoft.com/office/officeart/2005/8/layout/vList2"/>
    <dgm:cxn modelId="{662A6325-C44A-48C8-8FF8-DD7541A487DB}" type="presParOf" srcId="{9F7C7D93-AE0C-45E3-8D28-39ED0986A5FE}" destId="{066F07DD-87FD-46A7-9E44-70B9848355BF}" srcOrd="8" destOrd="0" presId="urn:microsoft.com/office/officeart/2005/8/layout/vList2"/>
    <dgm:cxn modelId="{FE68256F-44F7-416C-AC8E-AF39FF11984F}" type="presParOf" srcId="{9F7C7D93-AE0C-45E3-8D28-39ED0986A5FE}" destId="{A2945185-D51D-4B14-A761-75C29E2B1BFD}" srcOrd="9" destOrd="0" presId="urn:microsoft.com/office/officeart/2005/8/layout/vList2"/>
    <dgm:cxn modelId="{40A3BABF-14A8-43F2-8A7F-C7858DFF14F7}" type="presParOf" srcId="{9F7C7D93-AE0C-45E3-8D28-39ED0986A5FE}" destId="{56DB7A34-839E-42B7-BAC9-93EEA7E8044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B7C56-F04D-496C-ABB1-ED58DBFB251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FAD62E1-8EA3-4981-9C5D-0485023D7B6C}">
      <dgm:prSet custT="1"/>
      <dgm:spPr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профилактика онкологических заболеваний среди граждан, проживающих в экстремальных условиях Крайнего Севера, и поддержка лиц, столкнувшихся с онкологической патологией, для повышения качества и увеличения продолжительности жизни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DBEFA-0D7D-4BB9-993E-512A2F1F5AA7}" type="parTrans" cxnId="{1E54D4A3-77FE-4E11-8E95-85219757165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88080-0643-4167-8FA6-49BACC0FEFFC}" type="sibTrans" cxnId="{1E54D4A3-77FE-4E11-8E95-85219757165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9CD81-B789-483D-A45F-C35FB4F27C40}" type="pres">
      <dgm:prSet presAssocID="{718B7C56-F04D-496C-ABB1-ED58DBFB25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8D3044-B30C-43EE-99B0-878DAB79E05F}" type="pres">
      <dgm:prSet presAssocID="{8FAD62E1-8EA3-4981-9C5D-0485023D7B6C}" presName="parentText" presStyleLbl="node1" presStyleIdx="0" presStyleCnt="1" custLinFactNeighborX="-646" custLinFactNeighborY="-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992DE8-A15F-40FB-8F8C-64C3C3F8CB0C}" type="presOf" srcId="{718B7C56-F04D-496C-ABB1-ED58DBFB2518}" destId="{7239CD81-B789-483D-A45F-C35FB4F27C40}" srcOrd="0" destOrd="0" presId="urn:microsoft.com/office/officeart/2005/8/layout/vList2"/>
    <dgm:cxn modelId="{1E54D4A3-77FE-4E11-8E95-852197571651}" srcId="{718B7C56-F04D-496C-ABB1-ED58DBFB2518}" destId="{8FAD62E1-8EA3-4981-9C5D-0485023D7B6C}" srcOrd="0" destOrd="0" parTransId="{CCCDBEFA-0D7D-4BB9-993E-512A2F1F5AA7}" sibTransId="{B1788080-0643-4167-8FA6-49BACC0FEFFC}"/>
    <dgm:cxn modelId="{7A9C7625-41C0-4561-98D6-128B17E35474}" type="presOf" srcId="{8FAD62E1-8EA3-4981-9C5D-0485023D7B6C}" destId="{718D3044-B30C-43EE-99B0-878DAB79E05F}" srcOrd="0" destOrd="0" presId="urn:microsoft.com/office/officeart/2005/8/layout/vList2"/>
    <dgm:cxn modelId="{E53FE193-9903-4E5E-8ACC-178A71C36B61}" type="presParOf" srcId="{7239CD81-B789-483D-A45F-C35FB4F27C40}" destId="{718D3044-B30C-43EE-99B0-878DAB79E0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FD9406-F9A5-4368-A1A2-AF068972A8C1}" type="doc">
      <dgm:prSet loTypeId="urn:microsoft.com/office/officeart/2005/8/layout/cycle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B67A8D-4CD7-4038-9A7B-77F5C1AA7D0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Департамент здравоохранения ЯНАО</a:t>
          </a:r>
          <a:endParaRPr lang="ru-RU" sz="14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AE5F0-F45B-4C16-B3A7-1DAFD7BAD9D8}" type="parTrans" cxnId="{1D8FAC81-A4D3-4BF2-9D65-EFB54FEB461E}">
      <dgm:prSet/>
      <dgm:spPr/>
      <dgm:t>
        <a:bodyPr/>
        <a:lstStyle/>
        <a:p>
          <a:endParaRPr lang="ru-RU"/>
        </a:p>
      </dgm:t>
    </dgm:pt>
    <dgm:pt modelId="{695A2B1F-3A56-4F4A-B646-43D713A66A99}" type="sibTrans" cxnId="{1D8FAC81-A4D3-4BF2-9D65-EFB54FEB461E}">
      <dgm:prSet/>
      <dgm:spPr/>
      <dgm:t>
        <a:bodyPr/>
        <a:lstStyle/>
        <a:p>
          <a:endParaRPr lang="ru-RU"/>
        </a:p>
      </dgm:t>
    </dgm:pt>
    <dgm:pt modelId="{B26FA09B-1842-4657-A02A-E191D733DE01}">
      <dgm:prSet custT="1"/>
      <dgm:spPr>
        <a:solidFill>
          <a:srgbClr val="FF912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Департамент культуры ЯНАО 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581FC-6E0A-42BB-8D0E-0F0D7F137740}" type="parTrans" cxnId="{D77A415F-6F53-4CA1-A9F8-F3547190537E}">
      <dgm:prSet/>
      <dgm:spPr/>
      <dgm:t>
        <a:bodyPr/>
        <a:lstStyle/>
        <a:p>
          <a:endParaRPr lang="ru-RU"/>
        </a:p>
      </dgm:t>
    </dgm:pt>
    <dgm:pt modelId="{DF493679-12DD-4BA4-9DD0-9BFB7C1BCB51}" type="sibTrans" cxnId="{D77A415F-6F53-4CA1-A9F8-F3547190537E}">
      <dgm:prSet/>
      <dgm:spPr/>
      <dgm:t>
        <a:bodyPr/>
        <a:lstStyle/>
        <a:p>
          <a:endParaRPr lang="ru-RU"/>
        </a:p>
      </dgm:t>
    </dgm:pt>
    <dgm:pt modelId="{DAC199D2-3E6D-46D3-A50B-7FE585C32B2F}">
      <dgm:prSet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Департамент внутренней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политики ЯНАО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13C58-5A80-408F-B03A-4F184B53D1CA}" type="parTrans" cxnId="{AF745D27-077D-4359-857D-EB354A937B94}">
      <dgm:prSet/>
      <dgm:spPr/>
      <dgm:t>
        <a:bodyPr/>
        <a:lstStyle/>
        <a:p>
          <a:endParaRPr lang="ru-RU"/>
        </a:p>
      </dgm:t>
    </dgm:pt>
    <dgm:pt modelId="{4A717A76-6A9E-46C9-A518-9805EA554D8F}" type="sibTrans" cxnId="{AF745D27-077D-4359-857D-EB354A937B94}">
      <dgm:prSet/>
      <dgm:spPr/>
      <dgm:t>
        <a:bodyPr/>
        <a:lstStyle/>
        <a:p>
          <a:endParaRPr lang="ru-RU"/>
        </a:p>
      </dgm:t>
    </dgm:pt>
    <dgm:pt modelId="{2513F5A2-A615-49D6-BD3E-D73B4B3DF660}" type="pres">
      <dgm:prSet presAssocID="{ADFD9406-F9A5-4368-A1A2-AF068972A8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6ABA39-4E5D-48A3-B5AC-8C0BC1D57FC0}" type="pres">
      <dgm:prSet presAssocID="{ADFD9406-F9A5-4368-A1A2-AF068972A8C1}" presName="cycle" presStyleCnt="0"/>
      <dgm:spPr/>
      <dgm:t>
        <a:bodyPr/>
        <a:lstStyle/>
        <a:p>
          <a:endParaRPr lang="ru-RU"/>
        </a:p>
      </dgm:t>
    </dgm:pt>
    <dgm:pt modelId="{4326B325-EEB8-484C-BB0A-5C7D57FCF666}" type="pres">
      <dgm:prSet presAssocID="{D4B67A8D-4CD7-4038-9A7B-77F5C1AA7D04}" presName="nodeFirstNode" presStyleLbl="node1" presStyleIdx="0" presStyleCnt="3" custScaleX="96382" custScaleY="50206" custRadScaleRad="109868" custRadScaleInc="-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1EDBC-2547-46E8-B39B-4353D01EA123}" type="pres">
      <dgm:prSet presAssocID="{695A2B1F-3A56-4F4A-B646-43D713A66A99}" presName="sibTransFirstNode" presStyleLbl="bgShp" presStyleIdx="0" presStyleCnt="1" custAng="0" custLinFactNeighborX="5" custLinFactNeighborY="9279"/>
      <dgm:spPr/>
      <dgm:t>
        <a:bodyPr/>
        <a:lstStyle/>
        <a:p>
          <a:endParaRPr lang="ru-RU"/>
        </a:p>
      </dgm:t>
    </dgm:pt>
    <dgm:pt modelId="{1CA8BCBE-FC9D-4E05-AB9D-E1E200937161}" type="pres">
      <dgm:prSet presAssocID="{B26FA09B-1842-4657-A02A-E191D733DE01}" presName="nodeFollowingNodes" presStyleLbl="node1" presStyleIdx="1" presStyleCnt="3" custScaleX="70335" custScaleY="57454" custRadScaleRad="127140" custRadScaleInc="171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D2B4C-4931-4D97-B5C4-D6C38A2E2896}" type="pres">
      <dgm:prSet presAssocID="{DAC199D2-3E6D-46D3-A50B-7FE585C32B2F}" presName="nodeFollowingNodes" presStyleLbl="node1" presStyleIdx="2" presStyleCnt="3" custScaleX="69431" custScaleY="58859" custRadScaleRad="115739" custRadScaleInc="-188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745D27-077D-4359-857D-EB354A937B94}" srcId="{ADFD9406-F9A5-4368-A1A2-AF068972A8C1}" destId="{DAC199D2-3E6D-46D3-A50B-7FE585C32B2F}" srcOrd="2" destOrd="0" parTransId="{A9813C58-5A80-408F-B03A-4F184B53D1CA}" sibTransId="{4A717A76-6A9E-46C9-A518-9805EA554D8F}"/>
    <dgm:cxn modelId="{1D8FAC81-A4D3-4BF2-9D65-EFB54FEB461E}" srcId="{ADFD9406-F9A5-4368-A1A2-AF068972A8C1}" destId="{D4B67A8D-4CD7-4038-9A7B-77F5C1AA7D04}" srcOrd="0" destOrd="0" parTransId="{77FAE5F0-F45B-4C16-B3A7-1DAFD7BAD9D8}" sibTransId="{695A2B1F-3A56-4F4A-B646-43D713A66A99}"/>
    <dgm:cxn modelId="{0339AE99-E7DF-404F-B151-73F2583C413C}" type="presOf" srcId="{695A2B1F-3A56-4F4A-B646-43D713A66A99}" destId="{B171EDBC-2547-46E8-B39B-4353D01EA123}" srcOrd="0" destOrd="0" presId="urn:microsoft.com/office/officeart/2005/8/layout/cycle3"/>
    <dgm:cxn modelId="{7169ABBD-ADB9-4ACF-869D-8D8AFF37B099}" type="presOf" srcId="{D4B67A8D-4CD7-4038-9A7B-77F5C1AA7D04}" destId="{4326B325-EEB8-484C-BB0A-5C7D57FCF666}" srcOrd="0" destOrd="0" presId="urn:microsoft.com/office/officeart/2005/8/layout/cycle3"/>
    <dgm:cxn modelId="{D77A415F-6F53-4CA1-A9F8-F3547190537E}" srcId="{ADFD9406-F9A5-4368-A1A2-AF068972A8C1}" destId="{B26FA09B-1842-4657-A02A-E191D733DE01}" srcOrd="1" destOrd="0" parTransId="{41B581FC-6E0A-42BB-8D0E-0F0D7F137740}" sibTransId="{DF493679-12DD-4BA4-9DD0-9BFB7C1BCB51}"/>
    <dgm:cxn modelId="{54F45F4C-97EC-484A-92C7-B8D846669AAF}" type="presOf" srcId="{ADFD9406-F9A5-4368-A1A2-AF068972A8C1}" destId="{2513F5A2-A615-49D6-BD3E-D73B4B3DF660}" srcOrd="0" destOrd="0" presId="urn:microsoft.com/office/officeart/2005/8/layout/cycle3"/>
    <dgm:cxn modelId="{3AFBABA6-7B8C-4017-A5C6-427BDD6053D4}" type="presOf" srcId="{DAC199D2-3E6D-46D3-A50B-7FE585C32B2F}" destId="{BB4D2B4C-4931-4D97-B5C4-D6C38A2E2896}" srcOrd="0" destOrd="0" presId="urn:microsoft.com/office/officeart/2005/8/layout/cycle3"/>
    <dgm:cxn modelId="{70063258-8E57-4260-AFD3-A5E60C0A3421}" type="presOf" srcId="{B26FA09B-1842-4657-A02A-E191D733DE01}" destId="{1CA8BCBE-FC9D-4E05-AB9D-E1E200937161}" srcOrd="0" destOrd="0" presId="urn:microsoft.com/office/officeart/2005/8/layout/cycle3"/>
    <dgm:cxn modelId="{4A462C9B-B072-4013-9F4A-7B9F0D2D39C1}" type="presParOf" srcId="{2513F5A2-A615-49D6-BD3E-D73B4B3DF660}" destId="{2D6ABA39-4E5D-48A3-B5AC-8C0BC1D57FC0}" srcOrd="0" destOrd="0" presId="urn:microsoft.com/office/officeart/2005/8/layout/cycle3"/>
    <dgm:cxn modelId="{21335DF8-F360-452A-A7B1-68CC69026B0B}" type="presParOf" srcId="{2D6ABA39-4E5D-48A3-B5AC-8C0BC1D57FC0}" destId="{4326B325-EEB8-484C-BB0A-5C7D57FCF666}" srcOrd="0" destOrd="0" presId="urn:microsoft.com/office/officeart/2005/8/layout/cycle3"/>
    <dgm:cxn modelId="{01D119F7-2DD4-47E0-B19B-7DD32D01586D}" type="presParOf" srcId="{2D6ABA39-4E5D-48A3-B5AC-8C0BC1D57FC0}" destId="{B171EDBC-2547-46E8-B39B-4353D01EA123}" srcOrd="1" destOrd="0" presId="urn:microsoft.com/office/officeart/2005/8/layout/cycle3"/>
    <dgm:cxn modelId="{5BB4B39A-337F-481C-8525-93A6EC9552C0}" type="presParOf" srcId="{2D6ABA39-4E5D-48A3-B5AC-8C0BC1D57FC0}" destId="{1CA8BCBE-FC9D-4E05-AB9D-E1E200937161}" srcOrd="2" destOrd="0" presId="urn:microsoft.com/office/officeart/2005/8/layout/cycle3"/>
    <dgm:cxn modelId="{BF762247-8A7F-4D47-942B-A0334961E294}" type="presParOf" srcId="{2D6ABA39-4E5D-48A3-B5AC-8C0BC1D57FC0}" destId="{BB4D2B4C-4931-4D97-B5C4-D6C38A2E2896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60299-FD58-4224-9131-A38B4F6BDA96}">
      <dsp:nvSpPr>
        <dsp:cNvPr id="0" name=""/>
        <dsp:cNvSpPr/>
      </dsp:nvSpPr>
      <dsp:spPr>
        <a:xfrm>
          <a:off x="0" y="7713"/>
          <a:ext cx="7390551" cy="58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психологическая поддержка лиц, столкнувшихся с проблемой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онкопатологии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14" y="36427"/>
        <a:ext cx="7333123" cy="530771"/>
      </dsp:txXfrm>
    </dsp:sp>
    <dsp:sp modelId="{665429C8-3AF1-427B-8207-1062D2A7BC26}">
      <dsp:nvSpPr>
        <dsp:cNvPr id="0" name=""/>
        <dsp:cNvSpPr/>
      </dsp:nvSpPr>
      <dsp:spPr>
        <a:xfrm>
          <a:off x="0" y="602918"/>
          <a:ext cx="7390551" cy="58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раскрытие положительных эмоций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онковыздоравливающих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людей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14" y="631632"/>
        <a:ext cx="7333123" cy="530771"/>
      </dsp:txXfrm>
    </dsp:sp>
    <dsp:sp modelId="{CCC7F53F-2B07-4B41-AD6F-5E3D13809931}">
      <dsp:nvSpPr>
        <dsp:cNvPr id="0" name=""/>
        <dsp:cNvSpPr/>
      </dsp:nvSpPr>
      <dsp:spPr>
        <a:xfrm>
          <a:off x="0" y="1205039"/>
          <a:ext cx="7390551" cy="58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информированности населения ЯНАО по вопросам здорового образа жизни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14" y="1233753"/>
        <a:ext cx="7333123" cy="530771"/>
      </dsp:txXfrm>
    </dsp:sp>
    <dsp:sp modelId="{0ACDE792-6AB6-4D86-AF2C-BC5BE2C6EC7A}">
      <dsp:nvSpPr>
        <dsp:cNvPr id="0" name=""/>
        <dsp:cNvSpPr/>
      </dsp:nvSpPr>
      <dsp:spPr>
        <a:xfrm>
          <a:off x="0" y="1807160"/>
          <a:ext cx="7390551" cy="58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обучение навыкам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самообследования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молочных желез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14" y="1835874"/>
        <a:ext cx="7333123" cy="530771"/>
      </dsp:txXfrm>
    </dsp:sp>
    <dsp:sp modelId="{066F07DD-87FD-46A7-9E44-70B9848355BF}">
      <dsp:nvSpPr>
        <dsp:cNvPr id="0" name=""/>
        <dsp:cNvSpPr/>
      </dsp:nvSpPr>
      <dsp:spPr>
        <a:xfrm>
          <a:off x="0" y="2409282"/>
          <a:ext cx="7390551" cy="58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онконастороженности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медицинских работников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14" y="2437996"/>
        <a:ext cx="7333123" cy="530771"/>
      </dsp:txXfrm>
    </dsp:sp>
    <dsp:sp modelId="{56DB7A34-839E-42B7-BAC9-93EEA7E80441}">
      <dsp:nvSpPr>
        <dsp:cNvPr id="0" name=""/>
        <dsp:cNvSpPr/>
      </dsp:nvSpPr>
      <dsp:spPr>
        <a:xfrm>
          <a:off x="0" y="3011403"/>
          <a:ext cx="7390551" cy="58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новых технологий, как способа социокультурной реабилитации граждан, столкнувшимся с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онкопатологией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14" y="3040117"/>
        <a:ext cx="7333123" cy="530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D3044-B30C-43EE-99B0-878DAB79E05F}">
      <dsp:nvSpPr>
        <dsp:cNvPr id="0" name=""/>
        <dsp:cNvSpPr/>
      </dsp:nvSpPr>
      <dsp:spPr>
        <a:xfrm>
          <a:off x="0" y="183541"/>
          <a:ext cx="7390551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профилактика онкологических заболеваний среди граждан, проживающих в экстремальных условиях Крайнего Севера, и поддержка лиц, столкнувшихся с онкологической патологией, для повышения качества и увеличения продолжительности жизни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42940"/>
        <a:ext cx="7271753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EDBC-2547-46E8-B39B-4353D01EA123}">
      <dsp:nvSpPr>
        <dsp:cNvPr id="0" name=""/>
        <dsp:cNvSpPr/>
      </dsp:nvSpPr>
      <dsp:spPr>
        <a:xfrm>
          <a:off x="1593505" y="-6171"/>
          <a:ext cx="5358361" cy="5358361"/>
        </a:xfrm>
        <a:prstGeom prst="circularArrow">
          <a:avLst>
            <a:gd name="adj1" fmla="val 5689"/>
            <a:gd name="adj2" fmla="val 340510"/>
            <a:gd name="adj3" fmla="val 12528121"/>
            <a:gd name="adj4" fmla="val 18194309"/>
            <a:gd name="adj5" fmla="val 5908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26B325-EEB8-484C-BB0A-5C7D57FCF666}">
      <dsp:nvSpPr>
        <dsp:cNvPr id="0" name=""/>
        <dsp:cNvSpPr/>
      </dsp:nvSpPr>
      <dsp:spPr>
        <a:xfrm>
          <a:off x="2430059" y="207554"/>
          <a:ext cx="3684716" cy="9596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Департамент здравоохранения ЯНАО</a:t>
          </a:r>
          <a:endParaRPr lang="ru-RU" sz="1400" b="1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6907" y="254402"/>
        <a:ext cx="3591020" cy="866000"/>
      </dsp:txXfrm>
    </dsp:sp>
    <dsp:sp modelId="{1CA8BCBE-FC9D-4E05-AB9D-E1E200937161}">
      <dsp:nvSpPr>
        <dsp:cNvPr id="0" name=""/>
        <dsp:cNvSpPr/>
      </dsp:nvSpPr>
      <dsp:spPr>
        <a:xfrm>
          <a:off x="101566" y="2497278"/>
          <a:ext cx="2688931" cy="1098243"/>
        </a:xfrm>
        <a:prstGeom prst="roundRect">
          <a:avLst/>
        </a:prstGeom>
        <a:solidFill>
          <a:srgbClr val="FF91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Департамент культуры ЯНАО 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178" y="2550890"/>
        <a:ext cx="2581707" cy="991019"/>
      </dsp:txXfrm>
    </dsp:sp>
    <dsp:sp modelId="{BB4D2B4C-4931-4D97-B5C4-D6C38A2E2896}">
      <dsp:nvSpPr>
        <dsp:cNvPr id="0" name=""/>
        <dsp:cNvSpPr/>
      </dsp:nvSpPr>
      <dsp:spPr>
        <a:xfrm>
          <a:off x="5646174" y="1777310"/>
          <a:ext cx="2654370" cy="1125099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Департамент внутренней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политики ЯНАО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1097" y="1832233"/>
        <a:ext cx="2544524" cy="1015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0711B-9443-4581-A668-DD82B22DC46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C9D74-493D-4D2F-89E6-A488D2246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1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3BA8E-BD9E-4543-912C-20C682A9FBC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85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3BA8E-BD9E-4543-912C-20C682A9FBC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9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3BA8E-BD9E-4543-912C-20C682A9FBC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9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4482AF-FC68-41E3-A7C2-BB833D338BF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39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E82944-1C1B-4131-8FC9-06A91F17F11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37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F7160-9F32-447F-94D9-39D913FB4F0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71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2F5A6-83A0-4D61-8167-39C8F1098F4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35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1903C-4E30-4C9F-88E7-F7A8977F37C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337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3F94-9F9D-493C-904A-8E4AE7F8D0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41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BBA8B-8989-4A72-BB30-8DDFBA0F3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82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84034-0606-4D5C-8F16-F397EEA347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43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0E4D2-23F7-4414-AA82-6B6445E1A03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715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543BF-9185-4C5E-9D70-8D0ABD5E042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311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5C2CF-70D6-40C4-8A9B-7A6F94C3B9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6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7026-D801-4DED-A6B7-2EE881C74F8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E8F7-D615-4D85-AFA0-9A6210FC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B3C8A-3C49-4B17-8BEE-84787251CCD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E8F7-D615-4D85-AFA0-9A6210FC4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2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cid:image001.png@01CF7A95.93362A3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242" y="1845424"/>
            <a:ext cx="8737238" cy="156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05325" algn="l"/>
              </a:tabLst>
            </a:pP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итогах реализации межведомственного проекта «Выбор - жизнь» </a:t>
            </a: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территории </a:t>
            </a:r>
            <a:endParaRPr lang="ru-RU" sz="3200" b="1" dirty="0" smtClean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4505325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Ямало-Ненецкого </a:t>
            </a: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автономного </a:t>
            </a: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округа</a:t>
            </a:r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07704" y="3501008"/>
            <a:ext cx="5184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5777774"/>
            <a:ext cx="1698704" cy="230368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29" y="907311"/>
            <a:ext cx="3937113" cy="4727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1461" y="5739069"/>
            <a:ext cx="1602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Евай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Валентина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37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Аксарка</a:t>
            </a:r>
            <a:r>
              <a:rPr lang="ru-RU" b="1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Приуральского </a:t>
            </a:r>
            <a:r>
              <a:rPr lang="ru-RU" b="1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района</a:t>
            </a:r>
            <a:endParaRPr lang="ru-RU" sz="1600" dirty="0">
              <a:solidFill>
                <a:srgbClr val="1903C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112398"/>
            <a:ext cx="8248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 - </a:t>
            </a:r>
            <a:r>
              <a:rPr lang="ru-RU" sz="14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</a:t>
            </a:r>
            <a:r>
              <a:rPr lang="ru-RU" sz="1400" dirty="0" err="1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Лонгортова</a:t>
            </a:r>
            <a:r>
              <a:rPr lang="ru-RU" sz="1400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i="1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-</a:t>
            </a:r>
            <a:r>
              <a:rPr lang="ru-RU" sz="1400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Шагапова</a:t>
            </a:r>
            <a:r>
              <a:rPr lang="ru-RU" sz="1400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Альфия</a:t>
            </a:r>
            <a:r>
              <a:rPr lang="ru-RU" sz="14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Нуримановна</a:t>
            </a:r>
            <a:r>
              <a:rPr lang="ru-RU" sz="14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художник-гример студии визуального креатива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907311"/>
            <a:ext cx="3384375" cy="2475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483302"/>
            <a:ext cx="3384375" cy="24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87624" y="6165304"/>
            <a:ext cx="2088232" cy="283346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615325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Рочева Галина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12935"/>
            <a:ext cx="3548594" cy="53228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3376" y="5885879"/>
            <a:ext cx="4317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</a:t>
            </a:r>
            <a:r>
              <a:rPr lang="ru-RU" sz="1200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</a:t>
            </a:r>
            <a:r>
              <a:rPr lang="ru-RU" sz="1200" dirty="0" err="1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Лонгортова</a:t>
            </a:r>
            <a:endParaRPr lang="ru-RU" sz="1200" dirty="0" smtClean="0">
              <a:solidFill>
                <a:srgbClr val="190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</a:t>
            </a:r>
            <a:r>
              <a:rPr lang="ru-RU" sz="12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Эрдниева </a:t>
            </a:r>
            <a:r>
              <a:rPr lang="ru-RU" sz="1200" dirty="0" err="1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Айса</a:t>
            </a:r>
            <a:r>
              <a:rPr lang="ru-RU" sz="12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художник-гример студии визуального креатива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43604"/>
            <a:ext cx="390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с. Мужи </a:t>
            </a:r>
            <a:r>
              <a:rPr lang="ru-RU" b="1" dirty="0" err="1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Шурышкарского</a:t>
            </a:r>
            <a:r>
              <a:rPr lang="ru-RU" b="1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района</a:t>
            </a:r>
            <a:endParaRPr lang="ru-RU" sz="1600" dirty="0">
              <a:solidFill>
                <a:srgbClr val="1903C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605" y="712935"/>
            <a:ext cx="3447413" cy="2500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605" y="3378891"/>
            <a:ext cx="3465542" cy="25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9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635896" y="6263856"/>
            <a:ext cx="1720759" cy="220952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79912" y="6263856"/>
            <a:ext cx="1676464" cy="220952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6035" y="6263856"/>
            <a:ext cx="2141789" cy="220952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46174" y="3342035"/>
            <a:ext cx="1728764" cy="238080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12313" y="3357343"/>
            <a:ext cx="1728764" cy="238080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639" y="3357343"/>
            <a:ext cx="1413679" cy="238080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84" y="3675609"/>
            <a:ext cx="2897003" cy="2534876"/>
          </a:xfrm>
        </p:spPr>
      </p:pic>
      <p:sp>
        <p:nvSpPr>
          <p:cNvPr id="5" name="Прямоугольник 4"/>
          <p:cNvSpPr/>
          <p:nvPr/>
        </p:nvSpPr>
        <p:spPr>
          <a:xfrm>
            <a:off x="846035" y="6207284"/>
            <a:ext cx="2285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err="1" smtClean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Митрушичева</a:t>
            </a:r>
            <a:r>
              <a:rPr lang="ru-RU" sz="1400" dirty="0" smtClean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Виктория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655" y="3675609"/>
            <a:ext cx="2996812" cy="2531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79912" y="6218810"/>
            <a:ext cx="172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Блинова</a:t>
            </a:r>
            <a:r>
              <a:rPr lang="ru-RU" sz="1400" dirty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 Виктория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791" y="3664083"/>
            <a:ext cx="1915644" cy="25432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35896" y="6218810"/>
            <a:ext cx="189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Хасанова Гульнара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84" y="683677"/>
            <a:ext cx="1837986" cy="2624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97022" y="3307187"/>
            <a:ext cx="1304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Росик</a:t>
            </a:r>
            <a:r>
              <a:rPr lang="ru-RU" sz="1400" dirty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 Никита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683677"/>
            <a:ext cx="1968103" cy="26321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12313" y="3252906"/>
            <a:ext cx="1750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Назарьева</a:t>
            </a:r>
            <a:r>
              <a:rPr lang="ru-RU" dirty="0" smtClean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Оксана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64259"/>
            <a:ext cx="4001467" cy="26439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01931" y="236910"/>
            <a:ext cx="772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1903C4"/>
                </a:solidFill>
                <a:latin typeface="Arial Narrow" panose="020B0606020202030204" pitchFamily="34" charset="0"/>
              </a:rPr>
              <a:t>Фотограф</a:t>
            </a:r>
            <a:r>
              <a:rPr lang="ru-RU" dirty="0">
                <a:solidFill>
                  <a:srgbClr val="1903C4"/>
                </a:solidFill>
                <a:latin typeface="Arial Narrow" panose="020B0606020202030204" pitchFamily="34" charset="0"/>
              </a:rPr>
              <a:t> – Максим </a:t>
            </a:r>
            <a:r>
              <a:rPr lang="ru-RU" dirty="0" smtClean="0">
                <a:solidFill>
                  <a:srgbClr val="1903C4"/>
                </a:solidFill>
                <a:latin typeface="Arial Narrow" panose="020B0606020202030204" pitchFamily="34" charset="0"/>
              </a:rPr>
              <a:t>Трапезников; </a:t>
            </a:r>
            <a:r>
              <a:rPr lang="ru-RU" i="1" dirty="0">
                <a:solidFill>
                  <a:srgbClr val="1903C4"/>
                </a:solidFill>
                <a:latin typeface="Arial Narrow" panose="020B0606020202030204" pitchFamily="34" charset="0"/>
              </a:rPr>
              <a:t>Образ</a:t>
            </a:r>
            <a:r>
              <a:rPr lang="ru-RU" dirty="0">
                <a:solidFill>
                  <a:srgbClr val="1903C4"/>
                </a:solidFill>
                <a:latin typeface="Arial Narrow" panose="020B0606020202030204" pitchFamily="34" charset="0"/>
              </a:rPr>
              <a:t> – Мария Величко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262" y="236910"/>
            <a:ext cx="149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Ноябрьск</a:t>
            </a:r>
            <a:endParaRPr lang="ru-RU" sz="1600" dirty="0">
              <a:solidFill>
                <a:srgbClr val="1903C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02258" y="3287646"/>
            <a:ext cx="1616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Крикливец</a:t>
            </a:r>
            <a:r>
              <a:rPr lang="ru-RU" sz="1400" dirty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 Ольга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5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86253" y="5877272"/>
            <a:ext cx="1766325" cy="310831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512" y="738765"/>
            <a:ext cx="3342698" cy="5010019"/>
          </a:xfrm>
        </p:spPr>
      </p:pic>
      <p:sp>
        <p:nvSpPr>
          <p:cNvPr id="5" name="Прямоугольник 4"/>
          <p:cNvSpPr/>
          <p:nvPr/>
        </p:nvSpPr>
        <p:spPr>
          <a:xfrm>
            <a:off x="3275856" y="305126"/>
            <a:ext cx="2124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903C4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Тазовский район</a:t>
            </a:r>
            <a:endParaRPr lang="ru-RU" dirty="0">
              <a:solidFill>
                <a:srgbClr val="1903C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877274"/>
            <a:ext cx="1574866" cy="310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Дерябина Елена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8562" y="58772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i="1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Фотограф</a:t>
            </a:r>
            <a:r>
              <a:rPr lang="ru-RU" sz="1400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Елена </a:t>
            </a:r>
            <a:r>
              <a:rPr lang="ru-RU" sz="1400" dirty="0" err="1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Кузько</a:t>
            </a:r>
            <a:endParaRPr lang="ru-RU" sz="1400" dirty="0">
              <a:solidFill>
                <a:srgbClr val="1903C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i="1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Парикмахер</a:t>
            </a:r>
            <a:r>
              <a:rPr lang="ru-RU" sz="1400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Лилия Прусакова	</a:t>
            </a:r>
          </a:p>
          <a:p>
            <a:r>
              <a:rPr lang="ru-RU" sz="1400" i="1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Консультант </a:t>
            </a:r>
            <a:r>
              <a:rPr lang="ru-RU" sz="1400" i="1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красоте </a:t>
            </a:r>
            <a:r>
              <a:rPr lang="ru-RU" sz="1400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Ольга </a:t>
            </a:r>
            <a:r>
              <a:rPr lang="ru-RU" sz="1400" dirty="0" err="1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Харитончик</a:t>
            </a:r>
            <a:r>
              <a:rPr lang="ru-RU" sz="1400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190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01" y="735608"/>
            <a:ext cx="3342117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574434" y="3152591"/>
            <a:ext cx="1926337" cy="244248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54154" y="3138069"/>
            <a:ext cx="1926337" cy="244248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09" y="358165"/>
            <a:ext cx="119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903C4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г. Надым</a:t>
            </a:r>
            <a:endParaRPr lang="ru-RU" sz="1600" dirty="0">
              <a:solidFill>
                <a:srgbClr val="1903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736" y="365363"/>
            <a:ext cx="2477495" cy="2741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352507"/>
            <a:ext cx="2461312" cy="2727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8866" y="3106304"/>
            <a:ext cx="1596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Зверева Татьяна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3607" y="3121781"/>
            <a:ext cx="1487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Вальтер Елена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809" y="781318"/>
            <a:ext cx="6091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</a:t>
            </a:r>
            <a:r>
              <a:rPr lang="ru-RU" sz="16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Вячеслав </a:t>
            </a:r>
            <a:r>
              <a:rPr lang="ru-RU" sz="1600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Кусков; </a:t>
            </a:r>
          </a:p>
          <a:p>
            <a:r>
              <a:rPr lang="ru-RU" sz="1600" i="1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</a:t>
            </a:r>
            <a:r>
              <a:rPr lang="ru-RU" sz="1600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Мария </a:t>
            </a:r>
            <a:r>
              <a:rPr lang="ru-RU" sz="1600" dirty="0" err="1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Трубицина</a:t>
            </a:r>
            <a:endParaRPr lang="ru-RU" sz="1600" dirty="0">
              <a:solidFill>
                <a:srgbClr val="190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736" y="3596630"/>
            <a:ext cx="2477495" cy="25922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47311" y="6250703"/>
            <a:ext cx="1827522" cy="276012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3607" y="6234820"/>
            <a:ext cx="161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Туманова Ирина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3573016"/>
            <a:ext cx="2461312" cy="26475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084304" y="6273270"/>
            <a:ext cx="1827522" cy="276012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88106" y="6241505"/>
            <a:ext cx="1378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Щерба Ирина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55" y="1556792"/>
            <a:ext cx="3092054" cy="231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18" y="3938363"/>
            <a:ext cx="2678201" cy="2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0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31372" y="5405067"/>
            <a:ext cx="1894989" cy="277666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3668" y="5405067"/>
            <a:ext cx="1894989" cy="277666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6716" y="5405067"/>
            <a:ext cx="1894989" cy="277666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7169"/>
            <a:ext cx="396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903C4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b="1" dirty="0" err="1">
                <a:solidFill>
                  <a:srgbClr val="1903C4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Тарко</a:t>
            </a:r>
            <a:r>
              <a:rPr lang="ru-RU" b="1" dirty="0">
                <a:solidFill>
                  <a:srgbClr val="1903C4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-Сале </a:t>
            </a:r>
            <a:r>
              <a:rPr lang="ru-RU" b="1" dirty="0" err="1">
                <a:solidFill>
                  <a:srgbClr val="1903C4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Пуровского</a:t>
            </a:r>
            <a:r>
              <a:rPr lang="ru-RU" b="1" dirty="0">
                <a:solidFill>
                  <a:srgbClr val="1903C4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endParaRPr lang="ru-RU" dirty="0">
              <a:solidFill>
                <a:srgbClr val="1903C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196752"/>
            <a:ext cx="2785470" cy="4178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7" y="1196752"/>
            <a:ext cx="2785470" cy="4178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33" y="1196752"/>
            <a:ext cx="2785469" cy="41782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89917" y="5390011"/>
            <a:ext cx="1362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Евлоев</a:t>
            </a:r>
            <a:r>
              <a:rPr lang="ru-RU" sz="1400" dirty="0" smtClean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 Тимур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7239" y="5374956"/>
            <a:ext cx="1343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Ломаев Иван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097" y="5949280"/>
            <a:ext cx="4854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i="1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Фотограф</a:t>
            </a:r>
            <a:r>
              <a:rPr lang="ru-RU" sz="1600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err="1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Варсения</a:t>
            </a:r>
            <a:r>
              <a:rPr lang="ru-RU" sz="1600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Холотян</a:t>
            </a:r>
            <a:endParaRPr lang="ru-RU" sz="1600" dirty="0">
              <a:solidFill>
                <a:srgbClr val="1903C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 - </a:t>
            </a:r>
            <a:r>
              <a:rPr lang="ru-RU" sz="1600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Центра здоровья и красоты "</a:t>
            </a:r>
            <a:r>
              <a:rPr lang="ru-RU" sz="1600" dirty="0" err="1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Lotus</a:t>
            </a:r>
            <a:r>
              <a:rPr lang="ru-RU" sz="1600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ru-RU" sz="1600" dirty="0">
              <a:solidFill>
                <a:srgbClr val="190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5488" y="5374956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Исмаилова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Огылай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29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119237"/>
            <a:ext cx="3326147" cy="209963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Фотовыставка «Красота сильнее рака»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2" y="844779"/>
            <a:ext cx="3106688" cy="20630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916" y="1394585"/>
            <a:ext cx="3133445" cy="20881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01008"/>
            <a:ext cx="3241510" cy="2132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357" y="3933056"/>
            <a:ext cx="3182154" cy="21060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162" y="4233253"/>
            <a:ext cx="3034680" cy="22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8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614"/>
            <a:ext cx="7355160" cy="92211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БЛАГОДАРСТВЕННЫЕ ПИСЬМА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88" y="953344"/>
            <a:ext cx="3854964" cy="5139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556" y="836712"/>
            <a:ext cx="3861892" cy="54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835"/>
            <a:ext cx="8229600" cy="51368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Показатели эффективности </a:t>
            </a: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036" y="705331"/>
            <a:ext cx="5616624" cy="11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информированности целевой аудитории об основных принципах здорового образа жизни, основных факторах риска и мерах профилактики онкологических заболеваний </a:t>
            </a:r>
          </a:p>
        </p:txBody>
      </p:sp>
      <p:pic>
        <p:nvPicPr>
          <p:cNvPr id="7" name="Picture 3" descr="C:\Users\packard\Desktop\trening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982687" cy="173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339674" y="836712"/>
            <a:ext cx="104276" cy="104276"/>
          </a:xfrm>
          <a:prstGeom prst="ellipse">
            <a:avLst/>
          </a:prstGeom>
          <a:solidFill>
            <a:srgbClr val="1903C4"/>
          </a:solidFill>
          <a:ln>
            <a:solidFill>
              <a:srgbClr val="190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5607" y="2012991"/>
            <a:ext cx="104276" cy="104276"/>
          </a:xfrm>
          <a:prstGeom prst="ellipse">
            <a:avLst/>
          </a:prstGeom>
          <a:solidFill>
            <a:srgbClr val="1903C4"/>
          </a:solidFill>
          <a:ln>
            <a:solidFill>
              <a:srgbClr val="190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9674" y="2627580"/>
            <a:ext cx="104276" cy="104276"/>
          </a:xfrm>
          <a:prstGeom prst="ellipse">
            <a:avLst/>
          </a:prstGeom>
          <a:solidFill>
            <a:srgbClr val="1903C4"/>
          </a:solidFill>
          <a:ln>
            <a:solidFill>
              <a:srgbClr val="190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1576" y="2527917"/>
            <a:ext cx="6168656" cy="631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жизни лиц, столкнувшихся с онкологической патологией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1576" y="1889724"/>
            <a:ext cx="5736608" cy="631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онконастороженности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медицинских работников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12" y="3189882"/>
            <a:ext cx="4756252" cy="3509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510" y="2886391"/>
            <a:ext cx="3215683" cy="32156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149080"/>
            <a:ext cx="3586190" cy="25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93A54-9F4C-4005-8DAC-59C5B356095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0" name="Диаграмма 5"/>
          <p:cNvGraphicFramePr>
            <a:graphicFrameLocks/>
          </p:cNvGraphicFramePr>
          <p:nvPr>
            <p:extLst/>
          </p:nvPr>
        </p:nvGraphicFramePr>
        <p:xfrm>
          <a:off x="4932040" y="764704"/>
          <a:ext cx="3907160" cy="522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45968" y="966330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Структура причин </a:t>
            </a:r>
            <a:r>
              <a:rPr lang="ru-RU" sz="2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смертности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населения РФ и ЯНАО</a:t>
            </a:r>
            <a:endParaRPr lang="ru-RU" sz="22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316" y="3284984"/>
            <a:ext cx="42238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РФ В.В. Путин, 2018 г.: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должна выйти на самый высокий уровень в вопросе лечения и профилактики рака.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реализовать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специальную общенациональную программу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борьбе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 онкологическими заболеваниями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028" name="Picture 4" descr="https://pbs.twimg.com/media/DXMVrZ5X0AEb5x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00" y="361062"/>
            <a:ext cx="4078247" cy="27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26812134"/>
              </p:ext>
            </p:extLst>
          </p:nvPr>
        </p:nvGraphicFramePr>
        <p:xfrm>
          <a:off x="899592" y="2771242"/>
          <a:ext cx="7390551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75856" y="2204864"/>
            <a:ext cx="2509020" cy="51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2800" b="1" dirty="0">
                <a:solidFill>
                  <a:srgbClr val="1903C4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141" y="247190"/>
            <a:ext cx="2204450" cy="51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78265796"/>
              </p:ext>
            </p:extLst>
          </p:nvPr>
        </p:nvGraphicFramePr>
        <p:xfrm>
          <a:off x="899591" y="692696"/>
          <a:ext cx="7390551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154" y="206419"/>
            <a:ext cx="1296144" cy="860721"/>
          </a:xfrm>
          <a:prstGeom prst="rect">
            <a:avLst/>
          </a:prstGeom>
        </p:spPr>
      </p:pic>
      <p:pic>
        <p:nvPicPr>
          <p:cNvPr id="10" name="Рисунок 9" descr="cid:image001.png@01CF71D4.4C6D2320"/>
          <p:cNvPicPr/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231187"/>
            <a:ext cx="806896" cy="8935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вал 10"/>
          <p:cNvSpPr/>
          <p:nvPr/>
        </p:nvSpPr>
        <p:spPr>
          <a:xfrm>
            <a:off x="606364" y="13407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6364" y="2996952"/>
            <a:ext cx="144016" cy="144016"/>
          </a:xfrm>
          <a:prstGeom prst="ellipse">
            <a:avLst/>
          </a:prstGeom>
          <a:solidFill>
            <a:srgbClr val="1903C4"/>
          </a:solidFill>
          <a:ln>
            <a:solidFill>
              <a:srgbClr val="190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6364" y="3573016"/>
            <a:ext cx="144016" cy="144016"/>
          </a:xfrm>
          <a:prstGeom prst="ellipse">
            <a:avLst/>
          </a:prstGeom>
          <a:solidFill>
            <a:srgbClr val="1903C4"/>
          </a:solidFill>
          <a:ln>
            <a:solidFill>
              <a:srgbClr val="190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6364" y="4149080"/>
            <a:ext cx="144016" cy="144016"/>
          </a:xfrm>
          <a:prstGeom prst="ellipse">
            <a:avLst/>
          </a:prstGeom>
          <a:solidFill>
            <a:srgbClr val="1903C4"/>
          </a:solidFill>
          <a:ln>
            <a:solidFill>
              <a:srgbClr val="190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1560" y="4797152"/>
            <a:ext cx="144016" cy="144016"/>
          </a:xfrm>
          <a:prstGeom prst="ellipse">
            <a:avLst/>
          </a:prstGeom>
          <a:solidFill>
            <a:srgbClr val="1903C4"/>
          </a:solidFill>
          <a:ln>
            <a:solidFill>
              <a:srgbClr val="190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6364" y="5373216"/>
            <a:ext cx="144016" cy="144016"/>
          </a:xfrm>
          <a:prstGeom prst="ellipse">
            <a:avLst/>
          </a:prstGeom>
          <a:solidFill>
            <a:srgbClr val="1903C4"/>
          </a:solidFill>
          <a:ln>
            <a:solidFill>
              <a:srgbClr val="190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6364" y="6021288"/>
            <a:ext cx="144016" cy="144016"/>
          </a:xfrm>
          <a:prstGeom prst="ellipse">
            <a:avLst/>
          </a:prstGeom>
          <a:solidFill>
            <a:srgbClr val="1903C4"/>
          </a:solidFill>
          <a:ln>
            <a:solidFill>
              <a:srgbClr val="190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71197"/>
              </p:ext>
            </p:extLst>
          </p:nvPr>
        </p:nvGraphicFramePr>
        <p:xfrm>
          <a:off x="257427" y="807912"/>
          <a:ext cx="8856984" cy="54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262472"/>
            <a:ext cx="2520280" cy="2520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2362" y="260648"/>
            <a:ext cx="3879653" cy="51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Участники Проекта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60648"/>
            <a:ext cx="1910886" cy="13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631767" y="5032327"/>
            <a:ext cx="8055034" cy="9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1903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1903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Рак</a:t>
            </a:r>
            <a:r>
              <a:rPr kumimoji="0" lang="ru-RU" sz="2400" b="1" u="none" strike="noStrike" kern="0" cap="none" spc="0" normalizeH="0" noProof="0" dirty="0" smtClean="0">
                <a:ln>
                  <a:noFill/>
                </a:ln>
                <a:solidFill>
                  <a:srgbClr val="1903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1903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молочной железы выявлен у 17%</a:t>
            </a:r>
            <a:r>
              <a:rPr kumimoji="0" lang="ru-RU" sz="2400" b="1" u="none" strike="noStrike" kern="0" cap="none" spc="0" normalizeH="0" noProof="0" dirty="0" smtClean="0">
                <a:ln>
                  <a:noFill/>
                </a:ln>
                <a:solidFill>
                  <a:srgbClr val="1903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женщин ЯНАО</a:t>
            </a:r>
            <a:endParaRPr kumimoji="0" lang="ru-RU" sz="2400" b="1" u="none" strike="noStrike" kern="0" cap="none" spc="0" normalizeH="0" baseline="0" noProof="0" dirty="0" smtClean="0">
              <a:ln>
                <a:noFill/>
              </a:ln>
              <a:solidFill>
                <a:srgbClr val="1903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7211"/>
            <a:ext cx="8691353" cy="791509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по </a:t>
            </a:r>
            <a:r>
              <a:rPr lang="ru-RU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самообследованию</a:t>
            </a:r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молочных </a:t>
            </a: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284478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3D40A-7384-477C-8806-C4FB977E7F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" y="1022520"/>
            <a:ext cx="6091168" cy="4061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990405"/>
            <a:ext cx="2861750" cy="40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91353" cy="791509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Психологический тренинг </a:t>
            </a: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песочной терапии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284478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3D40A-7384-477C-8806-C4FB977E7F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98" y="1439068"/>
            <a:ext cx="2640294" cy="3960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731" y="1349569"/>
            <a:ext cx="2579693" cy="1929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79" y="3300342"/>
            <a:ext cx="3192186" cy="2127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895" y="1430448"/>
            <a:ext cx="264604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615143" y="5606231"/>
            <a:ext cx="8071658" cy="99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1903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ctr">
              <a:buNone/>
            </a:pPr>
            <a:r>
              <a:rPr lang="ru-RU" sz="1600" b="1" kern="0" dirty="0" smtClean="0">
                <a:solidFill>
                  <a:srgbClr val="1903C4"/>
                </a:solidFill>
              </a:rPr>
              <a:t>Только </a:t>
            </a:r>
            <a:r>
              <a:rPr lang="ru-RU" sz="1600" b="1" kern="0" dirty="0">
                <a:solidFill>
                  <a:srgbClr val="1903C4"/>
                </a:solidFill>
              </a:rPr>
              <a:t>за один день </a:t>
            </a:r>
            <a:r>
              <a:rPr lang="ru-RU" sz="1600" b="1" kern="0" dirty="0" smtClean="0">
                <a:solidFill>
                  <a:srgbClr val="1903C4"/>
                </a:solidFill>
              </a:rPr>
              <a:t>- принято </a:t>
            </a:r>
            <a:r>
              <a:rPr lang="ru-RU" sz="1600" b="1" kern="0" dirty="0">
                <a:solidFill>
                  <a:srgbClr val="1903C4"/>
                </a:solidFill>
              </a:rPr>
              <a:t>627 человек, </a:t>
            </a:r>
            <a:endParaRPr lang="ru-RU" sz="1600" b="1" kern="0" dirty="0" smtClean="0">
              <a:solidFill>
                <a:srgbClr val="1903C4"/>
              </a:solidFill>
            </a:endParaRPr>
          </a:p>
          <a:p>
            <a:pPr marL="0" lvl="0" indent="0" algn="ctr">
              <a:buNone/>
            </a:pPr>
            <a:r>
              <a:rPr lang="ru-RU" sz="1600" b="1" kern="0" dirty="0" smtClean="0">
                <a:solidFill>
                  <a:srgbClr val="1903C4"/>
                </a:solidFill>
              </a:rPr>
              <a:t>выявлено </a:t>
            </a:r>
            <a:r>
              <a:rPr lang="ru-RU" sz="1600" b="1" kern="0" dirty="0">
                <a:solidFill>
                  <a:srgbClr val="1903C4"/>
                </a:solidFill>
              </a:rPr>
              <a:t>7 случаев рака, подозрение на заболевание у 112 </a:t>
            </a:r>
            <a:r>
              <a:rPr lang="ru-RU" sz="1600" b="1" kern="0" dirty="0" smtClean="0">
                <a:solidFill>
                  <a:srgbClr val="1903C4"/>
                </a:solidFill>
              </a:rPr>
              <a:t>человек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1903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691353" cy="791509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</a:t>
            </a:r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ранней диагностики рака головы и </a:t>
            </a: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284478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3D40A-7384-477C-8806-C4FB977E7F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98" y="4221088"/>
            <a:ext cx="2461681" cy="1733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342" y="4221088"/>
            <a:ext cx="2238149" cy="1717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055" y="4221088"/>
            <a:ext cx="2598830" cy="1733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08" y="800418"/>
            <a:ext cx="2325559" cy="3312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509" y="1492566"/>
            <a:ext cx="2754156" cy="17832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1" y="1485282"/>
            <a:ext cx="2533878" cy="16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372200" y="4860087"/>
            <a:ext cx="1773865" cy="253893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6399" y="4845929"/>
            <a:ext cx="2197405" cy="253893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5749" y="4845931"/>
            <a:ext cx="1916294" cy="253893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474" y="943026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903C4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г. Салехард</a:t>
            </a:r>
            <a:endParaRPr lang="ru-RU" sz="1600" dirty="0">
              <a:solidFill>
                <a:srgbClr val="1903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749" y="4806203"/>
            <a:ext cx="1916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Ширяевская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Оксана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11" y="1484785"/>
            <a:ext cx="2974514" cy="33072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484784"/>
            <a:ext cx="2205273" cy="33072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061" y="1484784"/>
            <a:ext cx="3321419" cy="33214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61174" y="4818988"/>
            <a:ext cx="2112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Грабовская Анастасия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61821" y="4818988"/>
            <a:ext cx="168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Крылова Татьяна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474" y="587727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 – Марина </a:t>
            </a:r>
            <a:r>
              <a:rPr lang="ru-RU" sz="1600" dirty="0" err="1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Лонгортова</a:t>
            </a:r>
            <a:r>
              <a:rPr lang="ru-RU" sz="1600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</a:t>
            </a:r>
            <a:r>
              <a:rPr lang="ru-RU" sz="16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err="1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Шагапова</a:t>
            </a:r>
            <a:r>
              <a:rPr lang="ru-RU" sz="16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Альфия</a:t>
            </a:r>
            <a:r>
              <a:rPr lang="ru-RU" sz="16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Нуримановна</a:t>
            </a:r>
            <a:r>
              <a:rPr lang="ru-RU" sz="16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художник-гример студии визуального креатива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Участники проекта «Красота сильнее рака»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6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03442" y="6199204"/>
            <a:ext cx="1698704" cy="230368"/>
          </a:xfrm>
          <a:prstGeom prst="rect">
            <a:avLst/>
          </a:prstGeom>
          <a:solidFill>
            <a:srgbClr val="190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03C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800" y="4818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</a:t>
            </a:r>
            <a:r>
              <a:rPr lang="ru-RU" b="1" dirty="0" smtClean="0">
                <a:solidFill>
                  <a:srgbClr val="1903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Муравленко</a:t>
            </a:r>
            <a:endParaRPr lang="ru-RU" sz="1600" dirty="0">
              <a:solidFill>
                <a:srgbClr val="1903C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6069" y="616145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Осинцева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Наталья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27800" y="61029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 - </a:t>
            </a:r>
            <a:r>
              <a:rPr lang="ru-RU" sz="1400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 Трапезников</a:t>
            </a:r>
          </a:p>
          <a:p>
            <a:r>
              <a:rPr lang="ru-RU" sz="1400" i="1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- </a:t>
            </a:r>
            <a:r>
              <a:rPr lang="ru-RU" sz="1400" dirty="0" smtClean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Маргарита </a:t>
            </a:r>
            <a:r>
              <a:rPr lang="ru-RU" sz="1400" dirty="0">
                <a:solidFill>
                  <a:srgbClr val="190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Абдуллина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970608"/>
            <a:ext cx="3456384" cy="248204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99" y="958932"/>
            <a:ext cx="4392488" cy="516942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5" y="3620890"/>
            <a:ext cx="3456383" cy="24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90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5410</TotalTime>
  <Words>403</Words>
  <Application>Microsoft Office PowerPoint</Application>
  <PresentationFormat>Экран (4:3)</PresentationFormat>
  <Paragraphs>88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PT Astra Serif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Мастер-класс по самообследованию молочных желез</vt:lpstr>
      <vt:lpstr>Психологический тренинг  с использованием песочной терапии</vt:lpstr>
      <vt:lpstr> Неделя ранней диагностики рака головы и шеи</vt:lpstr>
      <vt:lpstr>Участники проекта «Красота сильнее рака»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Фотовыставка «Красота сильнее рака»</vt:lpstr>
      <vt:lpstr>БЛАГОДАРСТВЕННЫЕ ПИСЬМА</vt:lpstr>
      <vt:lpstr>Показатели эффективности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ЯНАО «Центр медицинской профилактики»</dc:title>
  <dc:creator>packard</dc:creator>
  <cp:lastModifiedBy>User</cp:lastModifiedBy>
  <cp:revision>355</cp:revision>
  <dcterms:created xsi:type="dcterms:W3CDTF">2016-02-13T13:51:40Z</dcterms:created>
  <dcterms:modified xsi:type="dcterms:W3CDTF">2020-02-20T11:12:12Z</dcterms:modified>
</cp:coreProperties>
</file>