
<file path=[Content_Types].xml><?xml version="1.0" encoding="utf-8"?>
<Types xmlns="http://schemas.openxmlformats.org/package/2006/content-types">
  <Default ContentType="image/svg+xml" Extension="svg"/>
  <Default ContentType="application/xml" Extension="xml"/>
  <Default ContentType="image/png" Extension="png"/>
  <Default ContentType="image/jpeg" Extension="jpeg"/>
  <Default ContentType="application/vnd.openxmlformats-package.relationships+xml" Extension="rels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13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tags+xml" PartName="/ppt/tags/tag2.xml"/>
  <Override ContentType="application/vnd.openxmlformats-officedocument.presentationml.tags+xml" PartName="/ppt/tags/tag1.xml"/>
  <Override ContentType="application/vnd.openxmlformats-officedocument.presentationml.tags+xml" PartName="/ppt/tags/tag3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48" r:id="rId4"/>
    <p:sldMasterId id="214748364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6858000" cx="9144000"/>
  <p:notesSz cx="6797675" cy="9926625"/>
  <p:defaultTextStyle>
    <a:defPPr lvl="0">
      <a:defRPr lang="en-US"/>
    </a:defPPr>
    <a:lvl1pPr defTabSz="4572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4572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4572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4572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4572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4572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4572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4572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4572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1344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32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44" orient="horz"/>
        <p:guide pos="2880"/>
        <p:guide pos="432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8056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59" cy="498056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586841C1-8CFC-4A10-86DC-E5C8C15AD1D5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30" tIns="45716" rIns="91430" bIns="4571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7"/>
            <a:ext cx="2945659" cy="49805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28587"/>
            <a:ext cx="2945659" cy="49805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79A85C2C-2C20-40C6-9386-811BECB79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0967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вительство 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700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53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054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297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352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604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87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вительство НО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806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вительство НО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26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557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56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34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35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34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2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 userDrawn="1"/>
        </p:nvCxnSpPr>
        <p:spPr>
          <a:xfrm>
            <a:off x="685800" y="1285540"/>
            <a:ext cx="8750122" cy="0"/>
          </a:xfrm>
          <a:prstGeom prst="line">
            <a:avLst/>
          </a:prstGeom>
          <a:ln w="28575">
            <a:solidFill>
              <a:srgbClr val="F348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63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rgbClr val="004B57"/>
          </a:solidFill>
          <a:latin typeface="Fedra Sans Pro Medium" panose="020B060404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94FAB-1076-432D-83D5-95EF1DA8B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99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ritin@mail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earchnow@list.ru" TargetMode="External"/><Relationship Id="rId5" Type="http://schemas.openxmlformats.org/officeDocument/2006/relationships/hyperlink" Target="mailto:ei.bolshakov@novreg.ru" TargetMode="External"/><Relationship Id="rId4" Type="http://schemas.openxmlformats.org/officeDocument/2006/relationships/hyperlink" Target="http://185.189.14.76/digitalnovgorod/NOVOB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6.sv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19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</a:t>
            </a:r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ОБЛАСТИ</a:t>
            </a:r>
          </a:p>
          <a:p>
            <a:pPr algn="ctr"/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4572000"/>
          </a:xfrm>
          <a:prstGeom prst="rect">
            <a:avLst/>
          </a:prstGeom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1552576" y="1514103"/>
            <a:ext cx="7323242" cy="25754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ru-RU" sz="36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ПАСПОРТ РЕШЕНИЯ</a:t>
            </a:r>
          </a:p>
          <a:p>
            <a:pPr algn="r"/>
            <a:r>
              <a:rPr lang="ru-RU" sz="18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доступности первичной медицинской помощи за счет использования данных</a:t>
            </a:r>
            <a:endParaRPr lang="ru-RU" sz="18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ru-RU" sz="1800" b="1" i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305300" y="3676278"/>
            <a:ext cx="4570518" cy="25754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ru-RU" sz="20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Команда Новгородской области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52700" y="4218831"/>
            <a:ext cx="6323117" cy="25754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ru-RU" sz="11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Участники:</a:t>
            </a:r>
          </a:p>
          <a:p>
            <a:pPr algn="r"/>
            <a:r>
              <a:rPr lang="ru-RU" sz="1600" b="1" dirty="0" err="1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Бритин</a:t>
            </a:r>
            <a:r>
              <a:rPr lang="ru-RU" sz="16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Дмитрий</a:t>
            </a:r>
          </a:p>
          <a:p>
            <a:pPr algn="r"/>
            <a:r>
              <a:rPr lang="ru-RU" sz="16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Большаков Евгений</a:t>
            </a:r>
          </a:p>
          <a:p>
            <a:pPr algn="r"/>
            <a:r>
              <a:rPr lang="ru-RU" sz="16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Рязанцев Пётр</a:t>
            </a:r>
            <a:r>
              <a:rPr lang="ru-RU" sz="20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762500" y="4067175"/>
            <a:ext cx="4113317" cy="0"/>
          </a:xfrm>
          <a:prstGeom prst="line">
            <a:avLst/>
          </a:prstGeom>
          <a:ln>
            <a:solidFill>
              <a:srgbClr val="F3484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2419350" y="5771406"/>
            <a:ext cx="6323117" cy="25754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ru-RU" sz="11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Ссылка:</a:t>
            </a:r>
          </a:p>
          <a:p>
            <a:pPr algn="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</a:rPr>
              <a:t>https://</a:t>
            </a:r>
            <a:r>
              <a:rPr lang="en-US" sz="10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git.asi.ru/dmitry_britin/medicineaccess</a:t>
            </a:r>
            <a:r>
              <a:rPr lang="ru-RU" sz="10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r>
              <a:rPr lang="en-US" sz="11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http://185.189.14.76/digitalnovgorod/NOVOBL/#</a:t>
            </a:r>
            <a:endParaRPr lang="ru-RU" sz="1100" b="1" dirty="0" smtClean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92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ru-RU" altLang="ru-RU" sz="5000" dirty="0" smtClean="0">
                <a:solidFill>
                  <a:srgbClr val="F34840"/>
                </a:solidFill>
              </a:rPr>
              <a:t>9</a:t>
            </a:r>
            <a:endParaRPr lang="ru-RU" altLang="ru-RU" sz="5000" dirty="0">
              <a:solidFill>
                <a:srgbClr val="F34840"/>
              </a:solidFill>
            </a:endParaRPr>
          </a:p>
        </p:txBody>
      </p:sp>
      <p:sp>
        <p:nvSpPr>
          <p:cNvPr id="16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756138" y="1360631"/>
            <a:ext cx="7536962" cy="5079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ПРЕИМУЩЕСТВА И НЕДОСТАТКИ РЕШЕНИЯ</a:t>
            </a:r>
            <a:endParaRPr lang="ru-RU" sz="18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ColumnContent">
            <a:extLst>
              <a:ext uri="{FF2B5EF4-FFF2-40B4-BE49-F238E27FC236}">
                <a16:creationId xmlns="" xmlns:a16="http://schemas.microsoft.com/office/drawing/2014/main" id="{64C57403-F0B4-42DE-A315-5C9086C5610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6383" y="1360632"/>
            <a:ext cx="8175825" cy="37084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lvl="0">
              <a:buClr>
                <a:srgbClr val="C00000"/>
              </a:buClr>
            </a:pPr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8975" lvl="2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</a:t>
            </a:r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ОБЛАСТИ</a:t>
            </a:r>
          </a:p>
          <a:p>
            <a:pPr algn="ctr"/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ColumnContent">
            <a:extLst>
              <a:ext uri="{FF2B5EF4-FFF2-40B4-BE49-F238E27FC236}">
                <a16:creationId xmlns:a16="http://schemas.microsoft.com/office/drawing/2014/main" xmlns="" id="{6DC21193-5D3A-49A5-A3E7-EE3C7BE1D01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38594" y="1855892"/>
            <a:ext cx="7254506" cy="135894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lIns="0" tIns="0" rIns="0" bIns="0"/>
          <a:lstStyle/>
          <a:p>
            <a:pPr marL="571500" lvl="1" indent="-457200"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ru-RU" dirty="0"/>
          </a:p>
          <a:p>
            <a:pPr marL="192088" indent="-171450" algn="just">
              <a:buFontTx/>
              <a:buChar char="-"/>
            </a:pPr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1A9E967-AA29-4192-92E5-11A1DFF10CA0}"/>
              </a:ext>
            </a:extLst>
          </p:cNvPr>
          <p:cNvSpPr/>
          <p:nvPr/>
        </p:nvSpPr>
        <p:spPr>
          <a:xfrm>
            <a:off x="3321194" y="3306809"/>
            <a:ext cx="5256585" cy="698255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 algn="just">
              <a:buClr>
                <a:srgbClr val="C00000"/>
              </a:buClr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Выполняет требования открытости исходного кода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lvl="1" algn="just">
              <a:buClr>
                <a:srgbClr val="C00000"/>
              </a:buClr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669DF2CC-E441-4AEF-8BEE-CBB4E8BDCF2A}"/>
              </a:ext>
            </a:extLst>
          </p:cNvPr>
          <p:cNvSpPr/>
          <p:nvPr/>
        </p:nvSpPr>
        <p:spPr>
          <a:xfrm>
            <a:off x="3275855" y="2247701"/>
            <a:ext cx="5256583" cy="911053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lvl="1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Масштабируемо после верификации кода относительно НПА региона и информационных систем региона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E9860B72-1BBD-458B-9C71-DF3ACF335222}"/>
              </a:ext>
            </a:extLst>
          </p:cNvPr>
          <p:cNvSpPr/>
          <p:nvPr/>
        </p:nvSpPr>
        <p:spPr>
          <a:xfrm>
            <a:off x="3092685" y="2097073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xmlns="" id="{77A3B25B-EFED-4EDD-81C4-69194C1671EF}"/>
              </a:ext>
            </a:extLst>
          </p:cNvPr>
          <p:cNvSpPr/>
          <p:nvPr/>
        </p:nvSpPr>
        <p:spPr>
          <a:xfrm>
            <a:off x="3114766" y="3144280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CA2E5700-AADF-4E0A-AF63-38B0A189C018}"/>
              </a:ext>
            </a:extLst>
          </p:cNvPr>
          <p:cNvSpPr/>
          <p:nvPr/>
        </p:nvSpPr>
        <p:spPr>
          <a:xfrm>
            <a:off x="3305319" y="4197166"/>
            <a:ext cx="5256584" cy="751746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lvl="1" algn="just">
              <a:buClr>
                <a:srgbClr val="C00000"/>
              </a:buClr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Программные интерфейсы спроектированы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частично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xmlns="" id="{794740EA-200F-4D23-82A9-07F9D0B1E463}"/>
              </a:ext>
            </a:extLst>
          </p:cNvPr>
          <p:cNvSpPr/>
          <p:nvPr/>
        </p:nvSpPr>
        <p:spPr>
          <a:xfrm>
            <a:off x="3144231" y="4141604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pic>
        <p:nvPicPr>
          <p:cNvPr id="5123" name="Picture 3" descr="C:\Users\ПК\Dropbox\ГосУправление\Цифровые решения для регионов\Kreditnaya-karta-renessans-kredit-ris-3-min-e15338197738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33" y="2679810"/>
            <a:ext cx="1929728" cy="189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17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rgbClr val="F34840"/>
                </a:solidFill>
              </a:rPr>
              <a:t>10</a:t>
            </a:r>
            <a:endParaRPr lang="ru-RU" altLang="ru-RU" sz="5000" dirty="0">
              <a:solidFill>
                <a:srgbClr val="F34840"/>
              </a:solidFill>
            </a:endParaRPr>
          </a:p>
        </p:txBody>
      </p:sp>
      <p:sp>
        <p:nvSpPr>
          <p:cNvPr id="16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716383" y="1253629"/>
            <a:ext cx="7536962" cy="5079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endParaRPr lang="ru-RU" sz="18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ColumnContent">
            <a:extLst>
              <a:ext uri="{FF2B5EF4-FFF2-40B4-BE49-F238E27FC236}">
                <a16:creationId xmlns="" xmlns:a16="http://schemas.microsoft.com/office/drawing/2014/main" id="{64C57403-F0B4-42DE-A315-5C9086C5610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6383" y="1360632"/>
            <a:ext cx="8175825" cy="37084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lvl="0">
              <a:buClr>
                <a:srgbClr val="C00000"/>
              </a:buClr>
            </a:pPr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8975" lvl="2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</a:t>
            </a:r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ОБЛАСТИ</a:t>
            </a:r>
          </a:p>
          <a:p>
            <a:pPr algn="ctr"/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ColumnContent">
            <a:extLst>
              <a:ext uri="{FF2B5EF4-FFF2-40B4-BE49-F238E27FC236}">
                <a16:creationId xmlns:a16="http://schemas.microsoft.com/office/drawing/2014/main" xmlns="" id="{6DC21193-5D3A-49A5-A3E7-EE3C7BE1D01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38594" y="1989242"/>
            <a:ext cx="7254506" cy="135894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lIns="0" tIns="0" rIns="0" bIns="0"/>
          <a:lstStyle/>
          <a:p>
            <a:pPr marL="571500" lvl="1" indent="-457200"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07D7AA50-30E7-48D2-9976-1AE5517968FC}"/>
              </a:ext>
            </a:extLst>
          </p:cNvPr>
          <p:cNvSpPr/>
          <p:nvPr/>
        </p:nvSpPr>
        <p:spPr>
          <a:xfrm>
            <a:off x="702234" y="1707896"/>
            <a:ext cx="8189974" cy="612000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lvl="1"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Цифровое решение после устранения замечаний может использоваться в качестве помощника при принятии решения по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транспортировке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пациентов</a:t>
            </a:r>
          </a:p>
          <a:p>
            <a:pPr algn="just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D78D3638-25AE-49E2-916A-67AA3AE6676B}"/>
              </a:ext>
            </a:extLst>
          </p:cNvPr>
          <p:cNvSpPr/>
          <p:nvPr/>
        </p:nvSpPr>
        <p:spPr>
          <a:xfrm>
            <a:off x="702234" y="2476606"/>
            <a:ext cx="8189974" cy="448338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lvl="1">
              <a:buClr>
                <a:srgbClr val="C00000"/>
              </a:buClr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Необходима верификаци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 цифрового кода в отношении НПА региона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33DE7188-90D6-4BF2-A703-929647D46CC0}"/>
              </a:ext>
            </a:extLst>
          </p:cNvPr>
          <p:cNvSpPr/>
          <p:nvPr/>
        </p:nvSpPr>
        <p:spPr>
          <a:xfrm>
            <a:off x="475795" y="1616354"/>
            <a:ext cx="322177" cy="29054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xmlns="" id="{C3BD025E-E662-4E88-98A6-DD0640F9CB37}"/>
              </a:ext>
            </a:extLst>
          </p:cNvPr>
          <p:cNvSpPr/>
          <p:nvPr/>
        </p:nvSpPr>
        <p:spPr>
          <a:xfrm>
            <a:off x="456146" y="2325978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80" y="4200522"/>
            <a:ext cx="5184399" cy="265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615" y="4054700"/>
            <a:ext cx="3456385" cy="2779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D78D3638-25AE-49E2-916A-67AA3AE6676B}"/>
              </a:ext>
            </a:extLst>
          </p:cNvPr>
          <p:cNvSpPr/>
          <p:nvPr/>
        </p:nvSpPr>
        <p:spPr>
          <a:xfrm>
            <a:off x="702234" y="3112086"/>
            <a:ext cx="8189974" cy="892050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lvl="1">
              <a:buClr>
                <a:srgbClr val="C00000"/>
              </a:buClr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Внедрение цифрового решения целесообразно на территории субъекта РФ, регламент работы СМП и НПА которого соответствует техническому заданию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C3BD025E-E662-4E88-98A6-DD0640F9CB37}"/>
              </a:ext>
            </a:extLst>
          </p:cNvPr>
          <p:cNvSpPr/>
          <p:nvPr/>
        </p:nvSpPr>
        <p:spPr>
          <a:xfrm>
            <a:off x="475196" y="2976330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77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rgbClr val="F34840"/>
                </a:solidFill>
              </a:rPr>
              <a:t>11</a:t>
            </a:r>
            <a:endParaRPr lang="ru-RU" altLang="ru-RU" sz="5000" dirty="0">
              <a:solidFill>
                <a:srgbClr val="F3484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722D961E-AD5D-42BB-B69D-4B0519F98DDA}"/>
              </a:ext>
            </a:extLst>
          </p:cNvPr>
          <p:cNvSpPr txBox="1"/>
          <p:nvPr/>
        </p:nvSpPr>
        <p:spPr>
          <a:xfrm>
            <a:off x="682994" y="1393669"/>
            <a:ext cx="8222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ru-RU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КОНТАКТЫ КОМАНДЫ</a:t>
            </a:r>
            <a:endParaRPr lang="ru-RU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</a:t>
            </a:r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ОБЛАСТИ</a:t>
            </a:r>
          </a:p>
          <a:p>
            <a:pPr algn="ctr"/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82994" y="954300"/>
            <a:ext cx="8061511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dirty="0" smtClean="0">
              <a:solidFill>
                <a:schemeClr val="accent1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  <a:sym typeface="Arial"/>
            </a:endParaRPr>
          </a:p>
          <a:p>
            <a:endParaRPr lang="en-US" dirty="0" smtClean="0">
              <a:latin typeface="Times New Roman" pitchFamily="18" charset="0"/>
              <a:ea typeface="Open Sans" panose="020B0606030504020204" pitchFamily="34" charset="0"/>
              <a:cs typeface="Times New Roman" pitchFamily="18" charset="0"/>
              <a:sym typeface="Arial"/>
            </a:endParaRPr>
          </a:p>
          <a:p>
            <a:r>
              <a:rPr lang="ru-RU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Разработчик </a:t>
            </a:r>
            <a:r>
              <a:rPr lang="en-US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- </a:t>
            </a:r>
            <a:r>
              <a:rPr lang="ru-RU" dirty="0" err="1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Бритин</a:t>
            </a:r>
            <a:r>
              <a:rPr lang="ru-RU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 Дмитрий  </a:t>
            </a:r>
            <a:endParaRPr lang="en-US" dirty="0" smtClean="0">
              <a:latin typeface="Times New Roman" pitchFamily="18" charset="0"/>
              <a:ea typeface="Open Sans" panose="020B0606030504020204" pitchFamily="34" charset="0"/>
              <a:cs typeface="Times New Roman" pitchFamily="18" charset="0"/>
              <a:sym typeface="Arial"/>
            </a:endParaRPr>
          </a:p>
          <a:p>
            <a:endParaRPr lang="ru-RU" dirty="0" smtClean="0">
              <a:latin typeface="Times New Roman" pitchFamily="18" charset="0"/>
              <a:ea typeface="Open Sans" panose="020B0606030504020204" pitchFamily="34" charset="0"/>
              <a:cs typeface="Times New Roman" pitchFamily="18" charset="0"/>
              <a:sym typeface="Arial"/>
            </a:endParaRPr>
          </a:p>
          <a:p>
            <a:r>
              <a:rPr lang="ru-RU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Почта: </a:t>
            </a:r>
            <a:r>
              <a:rPr lang="en-US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  <a:hlinkClick r:id="rId3"/>
              </a:rPr>
              <a:t>britin@mail.ru</a:t>
            </a:r>
            <a:r>
              <a:rPr lang="en-US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, </a:t>
            </a:r>
            <a:endParaRPr lang="ru-RU" dirty="0" smtClean="0">
              <a:latin typeface="Times New Roman" pitchFamily="18" charset="0"/>
              <a:ea typeface="Open Sans" panose="020B0606030504020204" pitchFamily="34" charset="0"/>
              <a:cs typeface="Times New Roman" pitchFamily="18" charset="0"/>
              <a:sym typeface="Arial"/>
            </a:endParaRPr>
          </a:p>
          <a:p>
            <a:r>
              <a:rPr lang="ru-RU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Телефон: </a:t>
            </a:r>
            <a:r>
              <a:rPr lang="en-US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+7</a:t>
            </a:r>
            <a:r>
              <a:rPr lang="ru-RU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 (</a:t>
            </a:r>
            <a:r>
              <a:rPr lang="en-US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911</a:t>
            </a:r>
            <a:r>
              <a:rPr lang="ru-RU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) </a:t>
            </a:r>
            <a:r>
              <a:rPr lang="en-US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602</a:t>
            </a:r>
            <a:r>
              <a:rPr lang="ru-RU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-</a:t>
            </a:r>
            <a:r>
              <a:rPr lang="en-US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16</a:t>
            </a:r>
            <a:r>
              <a:rPr lang="ru-RU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-</a:t>
            </a:r>
            <a:r>
              <a:rPr lang="en-US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88</a:t>
            </a:r>
            <a:endParaRPr lang="ru-RU" dirty="0" smtClean="0">
              <a:latin typeface="Times New Roman" pitchFamily="18" charset="0"/>
              <a:ea typeface="Open Sans" panose="020B0606030504020204" pitchFamily="34" charset="0"/>
              <a:cs typeface="Times New Roman" pitchFamily="18" charset="0"/>
              <a:sym typeface="Arial"/>
            </a:endParaRPr>
          </a:p>
          <a:p>
            <a:r>
              <a:rPr lang="ru-RU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Проект: </a:t>
            </a:r>
            <a:r>
              <a:rPr lang="en-US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  <a:hlinkClick r:id="rId4"/>
              </a:rPr>
              <a:t>http://</a:t>
            </a:r>
            <a:r>
              <a:rPr lang="en-US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  <a:hlinkClick r:id="rId4"/>
              </a:rPr>
              <a:t>185.189.14.76/digitalnovgorod/NOVOBL</a:t>
            </a:r>
            <a:endParaRPr lang="ru-RU" dirty="0" smtClean="0">
              <a:latin typeface="Times New Roman" pitchFamily="18" charset="0"/>
              <a:ea typeface="Open Sans" panose="020B0606030504020204" pitchFamily="34" charset="0"/>
              <a:cs typeface="Times New Roman" pitchFamily="18" charset="0"/>
              <a:sym typeface="Arial"/>
            </a:endParaRPr>
          </a:p>
          <a:p>
            <a:endParaRPr lang="ru-RU" dirty="0" smtClean="0">
              <a:latin typeface="Times New Roman" pitchFamily="18" charset="0"/>
              <a:ea typeface="Open Sans" panose="020B0606030504020204" pitchFamily="34" charset="0"/>
              <a:cs typeface="Times New Roman" pitchFamily="18" charset="0"/>
              <a:sym typeface="Arial"/>
            </a:endParaRPr>
          </a:p>
          <a:p>
            <a:r>
              <a:rPr lang="ru-RU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Участники от региона:</a:t>
            </a:r>
          </a:p>
          <a:p>
            <a:r>
              <a:rPr lang="ru-RU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Большаков Евгений Игоревич,</a:t>
            </a:r>
          </a:p>
          <a:p>
            <a:r>
              <a:rPr lang="ru-RU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заместитель министра-начальник отдела правовой и кадровой работы министерства здравоохранения Новгородской области </a:t>
            </a:r>
          </a:p>
          <a:p>
            <a:r>
              <a:rPr lang="ru-RU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8-8162-773-413, </a:t>
            </a:r>
            <a:r>
              <a:rPr lang="ru-RU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  <a:hlinkClick r:id="rId5"/>
              </a:rPr>
              <a:t>ei.bolshakov@novreg.ru</a:t>
            </a:r>
            <a:endParaRPr lang="ru-RU" dirty="0" smtClean="0">
              <a:latin typeface="Times New Roman" pitchFamily="18" charset="0"/>
              <a:ea typeface="Open Sans" panose="020B0606030504020204" pitchFamily="34" charset="0"/>
              <a:cs typeface="Times New Roman" pitchFamily="18" charset="0"/>
              <a:sym typeface="Arial"/>
            </a:endParaRPr>
          </a:p>
          <a:p>
            <a:r>
              <a:rPr lang="ru-RU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Рязанцев </a:t>
            </a:r>
            <a:r>
              <a:rPr lang="ru-RU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Петр Петрович, </a:t>
            </a:r>
            <a:r>
              <a:rPr lang="ru-RU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главный внештатный специалист министерства здравоохранения Новгородской области </a:t>
            </a:r>
            <a:r>
              <a:rPr lang="ru-RU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по </a:t>
            </a:r>
            <a:r>
              <a:rPr lang="ru-RU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внедрению </a:t>
            </a:r>
            <a:r>
              <a:rPr lang="ru-RU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современных </a:t>
            </a:r>
            <a:r>
              <a:rPr lang="ru-RU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информационных </a:t>
            </a:r>
            <a:r>
              <a:rPr lang="ru-RU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систем в здравоохранении </a:t>
            </a:r>
          </a:p>
          <a:p>
            <a:r>
              <a:rPr lang="ru-RU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</a:rPr>
              <a:t>8-8162- 642-335, </a:t>
            </a:r>
            <a:r>
              <a:rPr lang="ru-RU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  <a:sym typeface="Arial"/>
                <a:hlinkClick r:id="rId6"/>
              </a:rPr>
              <a:t>searchnow@list.ru</a:t>
            </a:r>
            <a:endParaRPr lang="ru-RU" dirty="0" smtClean="0">
              <a:latin typeface="Times New Roman" pitchFamily="18" charset="0"/>
              <a:ea typeface="Open Sans" panose="020B0606030504020204" pitchFamily="34" charset="0"/>
              <a:cs typeface="Times New Roman" pitchFamily="18" charset="0"/>
              <a:sym typeface="Arial"/>
            </a:endParaRPr>
          </a:p>
          <a:p>
            <a:endParaRPr lang="ru-RU" sz="2000" dirty="0" smtClean="0">
              <a:solidFill>
                <a:schemeClr val="accent1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589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24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</a:t>
            </a:r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ОБЛАСТИ</a:t>
            </a:r>
          </a:p>
          <a:p>
            <a:pPr algn="ctr"/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BC29D85A-7961-1E4F-BA70-89C180D63C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981" t="20765" r="14845" b="17814"/>
          <a:stretch/>
        </p:blipFill>
        <p:spPr>
          <a:xfrm>
            <a:off x="202183" y="1361893"/>
            <a:ext cx="8752953" cy="4720882"/>
          </a:xfrm>
          <a:prstGeom prst="rect">
            <a:avLst/>
          </a:prstGeom>
        </p:spPr>
      </p:pic>
      <p:sp>
        <p:nvSpPr>
          <p:cNvPr id="2" name="Скругленный прямоугольник 1"/>
          <p:cNvSpPr/>
          <p:nvPr/>
        </p:nvSpPr>
        <p:spPr>
          <a:xfrm>
            <a:off x="7924800" y="3722334"/>
            <a:ext cx="914400" cy="914400"/>
          </a:xfrm>
          <a:prstGeom prst="roundRect">
            <a:avLst/>
          </a:prstGeom>
          <a:solidFill>
            <a:schemeClr val="lt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48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1</a:t>
            </a:r>
          </a:p>
        </p:txBody>
      </p:sp>
      <p:sp>
        <p:nvSpPr>
          <p:cNvPr id="16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707221" y="1368128"/>
            <a:ext cx="7536962" cy="8191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</a:t>
            </a:r>
            <a:endParaRPr lang="ru-RU" sz="18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ColumnContent">
            <a:extLst>
              <a:ext uri="{FF2B5EF4-FFF2-40B4-BE49-F238E27FC236}">
                <a16:creationId xmlns="" xmlns:a16="http://schemas.microsoft.com/office/drawing/2014/main" id="{64C57403-F0B4-42DE-A315-5C9086C5610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6383" y="1360632"/>
            <a:ext cx="8175825" cy="37084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lvl="0">
              <a:buClr>
                <a:srgbClr val="C00000"/>
              </a:buClr>
            </a:pPr>
            <a:endParaRPr lang="ru-RU" sz="2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ru-RU" sz="2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ru-RU" sz="2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8975" lvl="2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</a:t>
            </a:r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ОБЛАСТИ</a:t>
            </a:r>
          </a:p>
          <a:p>
            <a:pPr algn="ctr"/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ColumnContent">
            <a:extLst>
              <a:ext uri="{FF2B5EF4-FFF2-40B4-BE49-F238E27FC236}">
                <a16:creationId xmlns:a16="http://schemas.microsoft.com/office/drawing/2014/main" xmlns="" id="{6DC21193-5D3A-49A5-A3E7-EE3C7BE1D01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49732" y="1978845"/>
            <a:ext cx="6035613" cy="959139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lIns="0" tIns="0" rIns="0" bIns="0"/>
          <a:lstStyle/>
          <a:p>
            <a:pPr marL="0" lvl="1" algn="just"/>
            <a:endParaRPr lang="ru-RU" sz="1200" dirty="0"/>
          </a:p>
        </p:txBody>
      </p:sp>
      <p:sp>
        <p:nvSpPr>
          <p:cNvPr id="17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756138" y="3593187"/>
            <a:ext cx="7536962" cy="8191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endParaRPr lang="ru-RU" sz="18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ColumnContent">
            <a:extLst>
              <a:ext uri="{FF2B5EF4-FFF2-40B4-BE49-F238E27FC236}">
                <a16:creationId xmlns:a16="http://schemas.microsoft.com/office/drawing/2014/main" xmlns="" id="{6DC21193-5D3A-49A5-A3E7-EE3C7BE1D01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52908" y="4211945"/>
            <a:ext cx="6111875" cy="959139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lIns="0" tIns="0" rIns="0" bIns="0"/>
          <a:lstStyle/>
          <a:p>
            <a:pPr marL="342900" lvl="1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ru-RU" sz="1200" dirty="0"/>
          </a:p>
          <a:p>
            <a:pPr marL="342900" indent="-342900" algn="just">
              <a:buFont typeface="Arial" pitchFamily="34" charset="0"/>
              <a:buChar char="•"/>
            </a:pPr>
            <a:endParaRPr lang="ru-RU" sz="1200" dirty="0" smtClean="0"/>
          </a:p>
          <a:p>
            <a:pPr marL="342900" indent="-342900" algn="just">
              <a:buFont typeface="Arial" pitchFamily="34" charset="0"/>
              <a:buChar char="•"/>
            </a:pPr>
            <a:endParaRPr lang="ru-RU" sz="1200" dirty="0"/>
          </a:p>
          <a:p>
            <a:pPr marL="342900" lvl="1" indent="-342900" algn="just">
              <a:buFont typeface="Arial" pitchFamily="34" charset="0"/>
              <a:buChar char="•"/>
            </a:pPr>
            <a:endParaRPr lang="ru-RU" sz="1200" dirty="0"/>
          </a:p>
        </p:txBody>
      </p:sp>
      <p:pic>
        <p:nvPicPr>
          <p:cNvPr id="1027" name="Picture 3" descr="C:\Users\ПК\Dropbox\ГосУправление\Цифровые решения для регионов\depositphotos_14116452-stock-photo-darts-hitting-a-targe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31" y="2084834"/>
            <a:ext cx="1198919" cy="99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ПК\Dropbox\ГосУправление\Цифровые решения для регионов\50e0179ea5da0892f532a3dfd792948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" y="4271485"/>
            <a:ext cx="1460499" cy="146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2448758" y="1876145"/>
            <a:ext cx="6083681" cy="530106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Оптимизировать построение маршрутов СМП в зависимости от имеющейся транспортной ситуации (ремонт дорог, ЧС, пробки)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2477334" y="2536069"/>
            <a:ext cx="6083680" cy="517933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lvl="1"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Сократить временные затраты на доставку пациента к месту оказания специализированной медицинской помощи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2467472" y="3195393"/>
            <a:ext cx="6103403" cy="413532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lvl="1"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Актуализация транспортных маршрутов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СМП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B0E1BC99-967C-4027-965E-6A08673CD080}"/>
              </a:ext>
            </a:extLst>
          </p:cNvPr>
          <p:cNvSpPr/>
          <p:nvPr/>
        </p:nvSpPr>
        <p:spPr>
          <a:xfrm>
            <a:off x="2296523" y="1725517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1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B0E1BC99-967C-4027-965E-6A08673CD080}"/>
              </a:ext>
            </a:extLst>
          </p:cNvPr>
          <p:cNvSpPr/>
          <p:nvPr/>
        </p:nvSpPr>
        <p:spPr>
          <a:xfrm>
            <a:off x="2316245" y="2385441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</a:t>
            </a:r>
            <a:endParaRPr lang="ru-RU" sz="1200" dirty="0"/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xmlns="" id="{B0E1BC99-967C-4027-965E-6A08673CD080}"/>
              </a:ext>
            </a:extLst>
          </p:cNvPr>
          <p:cNvSpPr/>
          <p:nvPr/>
        </p:nvSpPr>
        <p:spPr>
          <a:xfrm>
            <a:off x="2287667" y="3007486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3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2490355" y="4302698"/>
            <a:ext cx="6083681" cy="402511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lvl="1" algn="just">
              <a:buClr>
                <a:srgbClr val="C00000"/>
              </a:buClr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Минимизация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ошибок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принятии решений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маршрутизации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пациента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2434469" y="4890710"/>
            <a:ext cx="6112257" cy="413532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lvl="1" algn="just">
              <a:buClr>
                <a:srgbClr val="C00000"/>
              </a:buClr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скорости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оказания СМП</a:t>
            </a:r>
          </a:p>
          <a:p>
            <a:pPr marL="0" lvl="1"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xmlns="" id="{B0E1BC99-967C-4027-965E-6A08673CD080}"/>
              </a:ext>
            </a:extLst>
          </p:cNvPr>
          <p:cNvSpPr/>
          <p:nvPr/>
        </p:nvSpPr>
        <p:spPr>
          <a:xfrm>
            <a:off x="2316245" y="4143825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1</a:t>
            </a: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xmlns="" id="{B0E1BC99-967C-4027-965E-6A08673CD080}"/>
              </a:ext>
            </a:extLst>
          </p:cNvPr>
          <p:cNvSpPr/>
          <p:nvPr/>
        </p:nvSpPr>
        <p:spPr>
          <a:xfrm>
            <a:off x="2287668" y="4723185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48106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2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</a:t>
            </a:r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ОБЛАСТИ</a:t>
            </a:r>
          </a:p>
          <a:p>
            <a:pPr algn="ctr"/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746614" y="4239487"/>
            <a:ext cx="7536962" cy="8191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ПОЗВОЛЯЕТ</a:t>
            </a:r>
          </a:p>
          <a:p>
            <a:endParaRPr lang="ru-RU" sz="18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ColumnContent">
            <a:extLst>
              <a:ext uri="{FF2B5EF4-FFF2-40B4-BE49-F238E27FC236}">
                <a16:creationId xmlns:a16="http://schemas.microsoft.com/office/drawing/2014/main" xmlns="" id="{6DC21193-5D3A-49A5-A3E7-EE3C7BE1D010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34411" y="4254880"/>
            <a:ext cx="5575832" cy="959139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lIns="0" tIns="0" rIns="0" bIns="0"/>
          <a:lstStyle/>
          <a:p>
            <a:pPr marL="342900" lvl="1" indent="-342900" algn="just">
              <a:buFont typeface="Arial" pitchFamily="34" charset="0"/>
              <a:buChar char="•"/>
            </a:pPr>
            <a:endParaRPr lang="ru-RU" sz="1200" dirty="0"/>
          </a:p>
        </p:txBody>
      </p:sp>
      <p:sp>
        <p:nvSpPr>
          <p:cNvPr id="15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682806" y="1523712"/>
            <a:ext cx="7536962" cy="8191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ОРГАНИЗАЦИОННАЯ МОДЕЛЬ</a:t>
            </a:r>
          </a:p>
          <a:p>
            <a:endParaRPr lang="ru-RU" sz="18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ColumnContent">
            <a:extLst>
              <a:ext uri="{FF2B5EF4-FFF2-40B4-BE49-F238E27FC236}">
                <a16:creationId xmlns:a16="http://schemas.microsoft.com/office/drawing/2014/main" xmlns="" id="{6DC21193-5D3A-49A5-A3E7-EE3C7BE1D010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43935" y="2628971"/>
            <a:ext cx="5575833" cy="959139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lIns="0" tIns="0" rIns="0" bIns="0"/>
          <a:lstStyle/>
          <a:p>
            <a:pPr algn="just"/>
            <a:endParaRPr lang="ru-RU" sz="1200" dirty="0"/>
          </a:p>
        </p:txBody>
      </p:sp>
      <p:sp>
        <p:nvSpPr>
          <p:cNvPr id="18" name="TextColumnContent">
            <a:extLst>
              <a:ext uri="{FF2B5EF4-FFF2-40B4-BE49-F238E27FC236}">
                <a16:creationId xmlns:a16="http://schemas.microsoft.com/office/drawing/2014/main" xmlns="" id="{6DC21193-5D3A-49A5-A3E7-EE3C7BE1D010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43934" y="1867835"/>
            <a:ext cx="5785689" cy="959139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lIns="0" tIns="0" rIns="0" bIns="0"/>
          <a:lstStyle/>
          <a:p>
            <a:pPr algn="just"/>
            <a:endParaRPr lang="ru-RU" sz="1200" dirty="0"/>
          </a:p>
        </p:txBody>
      </p:sp>
      <p:pic>
        <p:nvPicPr>
          <p:cNvPr id="2050" name="Picture 2" descr="C:\Users\ПК\Dropbox\ГосУправление\Цифровые решения для регионов\consulting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68" y="4649083"/>
            <a:ext cx="1625224" cy="142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 descr="Социальная сеть">
            <a:extLst>
              <a:ext uri="{FF2B5EF4-FFF2-40B4-BE49-F238E27FC236}">
                <a16:creationId xmlns:a16="http://schemas.microsoft.com/office/drawing/2014/main" xmlns="" id="{BAC774C8-2995-48AB-947E-C7D08909BD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03250" y="1772539"/>
            <a:ext cx="1512445" cy="1512445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2432802" y="4928404"/>
            <a:ext cx="6088148" cy="571229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данным разработчика в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автоматизированном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режиме возможно выстраивать наиболее оптимальный маршрут доставки пациента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Font typeface="Arial" pitchFamily="34" charset="0"/>
              <a:buChar char="•"/>
            </a:pP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0638" indent="571500" algn="just">
              <a:buFont typeface="Arial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2462766" y="3098652"/>
            <a:ext cx="6088148" cy="1026155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Список реципиентов: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Региональное министерство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здравоохранения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Станции СМП, медицинские организации 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112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0638"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2448759" y="1858834"/>
            <a:ext cx="6088148" cy="1138118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Список акцепторов: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АНО «Агентство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стратегических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инициатив по продвижению новых проектов»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Министерство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цифрового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0638" indent="571500" algn="just">
              <a:buFont typeface="Arial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10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722D961E-AD5D-42BB-B69D-4B0519F98DDA}"/>
              </a:ext>
            </a:extLst>
          </p:cNvPr>
          <p:cNvSpPr txBox="1"/>
          <p:nvPr/>
        </p:nvSpPr>
        <p:spPr>
          <a:xfrm>
            <a:off x="682994" y="1393669"/>
            <a:ext cx="8222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ru-RU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ЭФФЕКТЫ</a:t>
            </a:r>
            <a:endParaRPr lang="ru-RU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</a:t>
            </a:r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ОБЛАСТИ</a:t>
            </a:r>
          </a:p>
          <a:p>
            <a:pPr algn="ctr"/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722D961E-AD5D-42BB-B69D-4B0519F98DDA}"/>
              </a:ext>
            </a:extLst>
          </p:cNvPr>
          <p:cNvSpPr txBox="1"/>
          <p:nvPr/>
        </p:nvSpPr>
        <p:spPr>
          <a:xfrm>
            <a:off x="682993" y="3573016"/>
            <a:ext cx="8222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ru-RU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ВЛИЯНИЕ НА ЦЕЛИ НАЦИОНАЛЬНОГО ПРОЕКТА</a:t>
            </a:r>
            <a:endParaRPr lang="ru-RU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ПК\Dropbox\ГосУправление\Цифровые решения для регионов\80224863b03643d320afb1c432f2f16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69" y="4139522"/>
            <a:ext cx="2013859" cy="105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 descr="Сердцебиение">
            <a:extLst>
              <a:ext uri="{FF2B5EF4-FFF2-40B4-BE49-F238E27FC236}">
                <a16:creationId xmlns:a16="http://schemas.microsoft.com/office/drawing/2014/main" xmlns="" id="{B931F9A2-E4B6-4849-9EDB-52647B62AE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66879" y="1663158"/>
            <a:ext cx="2263541" cy="1333794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3686174" y="1564568"/>
            <a:ext cx="4846265" cy="511645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0638"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Снижение среднего времени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доезда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/доставки ( по оценке разработчика)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3673474" y="2158877"/>
            <a:ext cx="4846264" cy="499777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0638"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Снижение времени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доезда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бригады СМП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10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 ( по оценке разработчика)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xmlns="" id="{B0E1BC99-967C-4027-965E-6A08673CD080}"/>
              </a:ext>
            </a:extLst>
          </p:cNvPr>
          <p:cNvSpPr/>
          <p:nvPr/>
        </p:nvSpPr>
        <p:spPr>
          <a:xfrm>
            <a:off x="3415304" y="1422519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1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B0E1BC99-967C-4027-965E-6A08673CD080}"/>
              </a:ext>
            </a:extLst>
          </p:cNvPr>
          <p:cNvSpPr/>
          <p:nvPr/>
        </p:nvSpPr>
        <p:spPr>
          <a:xfrm>
            <a:off x="3415304" y="1952625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</a:t>
            </a:r>
            <a:endParaRPr lang="ru-RU" sz="1200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3667123" y="2781432"/>
            <a:ext cx="4858965" cy="575559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0638"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Экономия бюджетных средств за счёт использования открытого и свободно распространяемого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</a:p>
          <a:p>
            <a:pPr marL="20638"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92088" indent="-171450" algn="just">
              <a:buFont typeface="Arial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2507184" y="4365105"/>
            <a:ext cx="6083680" cy="720079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0638"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 может косвенно влиять  на достижение национальных проектов «Здравоохранение» и «Демография»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B0E1BC99-967C-4027-965E-6A08673CD080}"/>
              </a:ext>
            </a:extLst>
          </p:cNvPr>
          <p:cNvSpPr/>
          <p:nvPr/>
        </p:nvSpPr>
        <p:spPr>
          <a:xfrm>
            <a:off x="3415304" y="2658654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3</a:t>
            </a:r>
          </a:p>
        </p:txBody>
      </p:sp>
      <p:pic>
        <p:nvPicPr>
          <p:cNvPr id="1026" name="Picture 2" descr="C:\Users\kgefre_467\Pictures\демография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373216"/>
            <a:ext cx="1981215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63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722D961E-AD5D-42BB-B69D-4B0519F98DDA}"/>
              </a:ext>
            </a:extLst>
          </p:cNvPr>
          <p:cNvSpPr txBox="1"/>
          <p:nvPr/>
        </p:nvSpPr>
        <p:spPr>
          <a:xfrm>
            <a:off x="682994" y="1393669"/>
            <a:ext cx="8222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ru-RU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ОПИСАНИЕ ТЕХНИЧЕСКОГО РЕШЕНИЯ</a:t>
            </a:r>
            <a:endParaRPr lang="ru-RU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</a:t>
            </a:r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ОБЛАСТИ</a:t>
            </a:r>
          </a:p>
          <a:p>
            <a:pPr algn="ctr"/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2448760" y="1906915"/>
            <a:ext cx="6083680" cy="1882125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0638"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наборов данных: </a:t>
            </a:r>
          </a:p>
          <a:p>
            <a:pPr marL="192088" indent="-171450" algn="just"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Гео-информацией о транспортной топологии </a:t>
            </a:r>
          </a:p>
          <a:p>
            <a:pPr marL="192088" indent="-171450" algn="just"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Гео-позициями точек предоставления медицинских сервисов и пунктов СМП </a:t>
            </a:r>
          </a:p>
          <a:p>
            <a:pPr marL="192088" indent="-171450" algn="just"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Данными федеральной адресной системы </a:t>
            </a:r>
          </a:p>
          <a:p>
            <a:pPr marL="192088" indent="-171450" algn="just"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Набором данных транспортной инфраструктуры </a:t>
            </a:r>
          </a:p>
          <a:p>
            <a:pPr marL="192088" indent="-171450" algn="just"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разработана для автономной работы без обращения к внешним сервисам</a:t>
            </a:r>
          </a:p>
          <a:p>
            <a:pPr marL="20638"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92088" indent="-171450" algn="just">
              <a:buFont typeface="Arial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2493022" y="4171442"/>
            <a:ext cx="6083678" cy="1633822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0638"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Основа для анализа</a:t>
            </a:r>
          </a:p>
          <a:p>
            <a:pPr marL="192088" indent="-171450" algn="just"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Региональная транспортная инфраструктура</a:t>
            </a:r>
          </a:p>
          <a:p>
            <a:pPr marL="192088" indent="-171450" algn="just"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Сложившаяся дорожная ситуация</a:t>
            </a:r>
          </a:p>
          <a:p>
            <a:pPr marL="192088" indent="-171450" algn="just"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 решения о направлении пациента в медицинское учреждение на основе текущей транспортной топологии и доступных ресурсов медицинских организаций</a:t>
            </a:r>
          </a:p>
          <a:p>
            <a:pPr marL="192088" indent="-171450" algn="just">
              <a:buFontTx/>
              <a:buChar char="-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92088" indent="-171450" algn="just">
              <a:buFontTx/>
              <a:buChar char="-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92088" indent="-171450" algn="just">
              <a:buFontTx/>
              <a:buChar char="-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0638" indent="571500" algn="just">
              <a:buFont typeface="Arial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Облачные вычисления">
            <a:extLst>
              <a:ext uri="{FF2B5EF4-FFF2-40B4-BE49-F238E27FC236}">
                <a16:creationId xmlns:a16="http://schemas.microsoft.com/office/drawing/2014/main" xmlns="" id="{D33C0437-87FD-462E-986A-610354D4B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2450" y="2795650"/>
            <a:ext cx="1729099" cy="1729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3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5</a:t>
            </a:r>
          </a:p>
        </p:txBody>
      </p:sp>
      <p:sp>
        <p:nvSpPr>
          <p:cNvPr id="16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756138" y="1408837"/>
            <a:ext cx="7536962" cy="5079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 - ТЕХНОЛОГИИ</a:t>
            </a:r>
            <a:endParaRPr lang="ru-RU" sz="18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ColumnContent">
            <a:extLst>
              <a:ext uri="{FF2B5EF4-FFF2-40B4-BE49-F238E27FC236}">
                <a16:creationId xmlns="" xmlns:a16="http://schemas.microsoft.com/office/drawing/2014/main" id="{64C57403-F0B4-42DE-A315-5C9086C5610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6383" y="1360632"/>
            <a:ext cx="8175825" cy="37084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lvl="0">
              <a:buClr>
                <a:srgbClr val="C00000"/>
              </a:buClr>
            </a:pPr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8975" lvl="2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</a:t>
            </a:r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ОБЛАСТИ</a:t>
            </a:r>
          </a:p>
          <a:p>
            <a:pPr algn="ctr"/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341" y="3138632"/>
            <a:ext cx="6422349" cy="3484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ColumnContent">
            <a:extLst>
              <a:ext uri="{FF2B5EF4-FFF2-40B4-BE49-F238E27FC236}">
                <a16:creationId xmlns:a16="http://schemas.microsoft.com/office/drawing/2014/main" xmlns="" id="{6DC21193-5D3A-49A5-A3E7-EE3C7BE1D010}"/>
              </a:ext>
            </a:extLst>
          </p:cNvPr>
          <p:cNvSpPr>
            <a:spLocks noChangeArrowheads="1"/>
          </p:cNvSpPr>
          <p:nvPr/>
        </p:nvSpPr>
        <p:spPr bwMode="gray">
          <a:xfrm>
            <a:off x="756138" y="1878864"/>
            <a:ext cx="7254506" cy="959139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lIns="0" tIns="0" rIns="0" bIns="0"/>
          <a:lstStyle/>
          <a:p>
            <a:pPr marL="342900" lvl="1" indent="-342900" algn="just">
              <a:buFont typeface="Arial" pitchFamily="34" charset="0"/>
              <a:buChar char="•"/>
            </a:pPr>
            <a:endParaRPr lang="ru-RU" sz="12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2524124" y="1868626"/>
            <a:ext cx="6008316" cy="1404829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lvl="1" indent="-342900" algn="just"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Использованные технологии: - языки программирования 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Python3, 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Javascript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HTML5, SVG,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СУБД 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MySQL (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возможна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шовная миграция на 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PostgreSQL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Oracle)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Библиотеки и компоненты сторонних разработчиков 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Yandex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Geocoder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OSM 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Geolocator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Среда для запуска - кроссплатформенная, 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web-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сервер</a:t>
            </a:r>
          </a:p>
        </p:txBody>
      </p:sp>
      <p:pic>
        <p:nvPicPr>
          <p:cNvPr id="11" name="Рисунок 10" descr="Интернет">
            <a:extLst>
              <a:ext uri="{FF2B5EF4-FFF2-40B4-BE49-F238E27FC236}">
                <a16:creationId xmlns:a16="http://schemas.microsoft.com/office/drawing/2014/main" xmlns="" id="{C3614203-7A37-4EC3-B48B-E1D467EC7E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56138" y="1652694"/>
            <a:ext cx="1620761" cy="1620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74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 smtClean="0">
                <a:solidFill>
                  <a:srgbClr val="F34840"/>
                </a:solidFill>
              </a:rPr>
              <a:t>6</a:t>
            </a:r>
            <a:endParaRPr lang="ru-RU" altLang="ru-RU" sz="5000" dirty="0">
              <a:solidFill>
                <a:srgbClr val="F34840"/>
              </a:solidFill>
            </a:endParaRPr>
          </a:p>
        </p:txBody>
      </p:sp>
      <p:sp>
        <p:nvSpPr>
          <p:cNvPr id="16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683568" y="1534788"/>
            <a:ext cx="7536962" cy="59806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b="1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Пример </a:t>
            </a:r>
            <a:r>
              <a:rPr lang="ru-RU" dirty="0"/>
              <a:t>использования проектного решения</a:t>
            </a:r>
            <a:r>
              <a:rPr lang="en-US" dirty="0"/>
              <a:t>: </a:t>
            </a:r>
            <a:r>
              <a:rPr lang="ru-RU" dirty="0"/>
              <a:t>автодорога М-10</a:t>
            </a:r>
          </a:p>
          <a:p>
            <a:endParaRPr lang="ru-RU" dirty="0"/>
          </a:p>
        </p:txBody>
      </p:sp>
      <p:sp>
        <p:nvSpPr>
          <p:cNvPr id="7" name="TextColumnContent">
            <a:extLst>
              <a:ext uri="{FF2B5EF4-FFF2-40B4-BE49-F238E27FC236}">
                <a16:creationId xmlns="" xmlns:a16="http://schemas.microsoft.com/office/drawing/2014/main" id="{64C57403-F0B4-42DE-A315-5C9086C5610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6383" y="1360632"/>
            <a:ext cx="8175825" cy="37084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lvl="0" defTabSz="914400">
              <a:lnSpc>
                <a:spcPct val="90000"/>
              </a:lnSpc>
              <a:spcBef>
                <a:spcPct val="0"/>
              </a:spcBef>
              <a:buClr>
                <a:srgbClr val="C00000"/>
              </a:buClr>
            </a:pPr>
            <a:endParaRPr lang="en-US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8975" lvl="2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</a:t>
            </a:r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ОБЛАСТИ</a:t>
            </a:r>
          </a:p>
          <a:p>
            <a:pPr algn="ctr"/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08" y="1717106"/>
            <a:ext cx="4362663" cy="5043239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5204844" y="5583176"/>
            <a:ext cx="31847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611807" y="5398510"/>
            <a:ext cx="2158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Расчетное значение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210988" y="5253698"/>
            <a:ext cx="31847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17951" y="5069032"/>
            <a:ext cx="2497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Нормативное значение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4033177" y="1985172"/>
            <a:ext cx="4505548" cy="579731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0638" algn="just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 связный граф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автомобильной дороги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использованием именованного перечня ФАД, автодорог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регионального и местного значения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3990394" y="2666259"/>
            <a:ext cx="4505548" cy="426610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0638" algn="just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Наполнено адресное пространство а/д за счет учета структуры связанных с М-10  (207 точек)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4033722" y="3234055"/>
            <a:ext cx="4505548" cy="452119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0638" algn="just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Реализован режим расчёта зон ответственности на основе фактической транспортной и сервисной доступности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B0E1BC99-967C-4027-965E-6A08673CD080}"/>
              </a:ext>
            </a:extLst>
          </p:cNvPr>
          <p:cNvSpPr/>
          <p:nvPr/>
        </p:nvSpPr>
        <p:spPr>
          <a:xfrm>
            <a:off x="3829058" y="1834545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1</a:t>
            </a:r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xmlns="" id="{B0E1BC99-967C-4027-965E-6A08673CD080}"/>
              </a:ext>
            </a:extLst>
          </p:cNvPr>
          <p:cNvSpPr/>
          <p:nvPr/>
        </p:nvSpPr>
        <p:spPr>
          <a:xfrm>
            <a:off x="3816733" y="2515631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</a:t>
            </a:r>
            <a:endParaRPr lang="ru-RU" sz="1200" dirty="0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xmlns="" id="{B0E1BC99-967C-4027-965E-6A08673CD080}"/>
              </a:ext>
            </a:extLst>
          </p:cNvPr>
          <p:cNvSpPr/>
          <p:nvPr/>
        </p:nvSpPr>
        <p:spPr>
          <a:xfrm>
            <a:off x="3816732" y="3083427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4852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7</a:t>
            </a:r>
          </a:p>
        </p:txBody>
      </p:sp>
      <p:sp>
        <p:nvSpPr>
          <p:cNvPr id="7" name="TextColumnContent">
            <a:extLst>
              <a:ext uri="{FF2B5EF4-FFF2-40B4-BE49-F238E27FC236}">
                <a16:creationId xmlns="" xmlns:a16="http://schemas.microsoft.com/office/drawing/2014/main" id="{64C57403-F0B4-42DE-A315-5C9086C5610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6383" y="1360632"/>
            <a:ext cx="8175825" cy="37084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lvl="0">
              <a:buClr>
                <a:srgbClr val="C00000"/>
              </a:buClr>
            </a:pPr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8975" lvl="2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</a:t>
            </a:r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ОБЛАСТИ</a:t>
            </a:r>
          </a:p>
          <a:p>
            <a:pPr algn="ctr"/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ColumnContent">
            <a:extLst>
              <a:ext uri="{FF2B5EF4-FFF2-40B4-BE49-F238E27FC236}">
                <a16:creationId xmlns="" xmlns:a16="http://schemas.microsoft.com/office/drawing/2014/main" id="{64C57403-F0B4-42DE-A315-5C9086C5610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6383" y="1360632"/>
            <a:ext cx="8175825" cy="37084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lvl="0" defTabSz="914400">
              <a:lnSpc>
                <a:spcPct val="90000"/>
              </a:lnSpc>
              <a:spcBef>
                <a:spcPct val="0"/>
              </a:spcBef>
              <a:buClr>
                <a:srgbClr val="C00000"/>
              </a:buClr>
            </a:pPr>
            <a:endParaRPr lang="en-US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8975" lvl="2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08" y="1717106"/>
            <a:ext cx="4362663" cy="5043239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5204844" y="5583176"/>
            <a:ext cx="31847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11807" y="5398510"/>
            <a:ext cx="2158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Расчетное значение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210988" y="5253698"/>
            <a:ext cx="31847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617951" y="5069032"/>
            <a:ext cx="2497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Нормативное значение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4033722" y="1978896"/>
            <a:ext cx="4498718" cy="1554879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0638" algn="just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Определены расхождения НМД с расчётными значениями (распоряжение Администрации Новгородской области от 03.09.2008 №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214-рз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"О перечне медицинских организаций, осуществляющих организацию оказания медицинской помощи пострадавшим при дорожно-транспортных происшествиях, произошедших на участках федеральной автомобильной дороги М-10 "Россия" (зонах ответственности)</a:t>
            </a:r>
          </a:p>
          <a:p>
            <a:pPr marL="20638"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0638" indent="571500">
              <a:buFont typeface="Arial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0638" indent="571500">
              <a:buFont typeface="Arial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0638" indent="571500">
              <a:buFont typeface="Arial" charset="0"/>
              <a:buChar char="•"/>
            </a:pPr>
            <a:endParaRPr lang="ru-RU" sz="1600" dirty="0">
              <a:solidFill>
                <a:schemeClr val="tx1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marL="20638"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CE7E32F3-FCB3-43E1-90BD-815ED7C98055}"/>
              </a:ext>
            </a:extLst>
          </p:cNvPr>
          <p:cNvSpPr/>
          <p:nvPr/>
        </p:nvSpPr>
        <p:spPr>
          <a:xfrm>
            <a:off x="4033722" y="3754782"/>
            <a:ext cx="4498718" cy="617193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0638" algn="just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 опытный участок апробации</a:t>
            </a: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верификация зон ответственности СМП в районах прохождения ФАД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М-10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B0E1BC99-967C-4027-965E-6A08673CD080}"/>
              </a:ext>
            </a:extLst>
          </p:cNvPr>
          <p:cNvSpPr/>
          <p:nvPr/>
        </p:nvSpPr>
        <p:spPr>
          <a:xfrm>
            <a:off x="3711545" y="1836848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4</a:t>
            </a:r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xmlns="" id="{B0E1BC99-967C-4027-965E-6A08673CD080}"/>
              </a:ext>
            </a:extLst>
          </p:cNvPr>
          <p:cNvSpPr/>
          <p:nvPr/>
        </p:nvSpPr>
        <p:spPr>
          <a:xfrm>
            <a:off x="3711544" y="3604154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5</a:t>
            </a:r>
          </a:p>
        </p:txBody>
      </p:sp>
      <p:sp>
        <p:nvSpPr>
          <p:cNvPr id="28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683568" y="1534788"/>
            <a:ext cx="7536962" cy="59806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b="1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Пример </a:t>
            </a:r>
            <a:r>
              <a:rPr lang="ru-RU" dirty="0"/>
              <a:t>использования проектного решения</a:t>
            </a:r>
            <a:r>
              <a:rPr lang="en-US" dirty="0"/>
              <a:t>: </a:t>
            </a:r>
            <a:r>
              <a:rPr lang="ru-RU" dirty="0"/>
              <a:t>автодорога М-10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12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0" y="263724"/>
            <a:ext cx="711200" cy="823920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3250" y="222047"/>
            <a:ext cx="129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000" dirty="0" smtClean="0">
                <a:solidFill>
                  <a:schemeClr val="bg2">
                    <a:lumMod val="75000"/>
                  </a:schemeClr>
                </a:solidFill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8</a:t>
            </a:r>
          </a:p>
        </p:txBody>
      </p:sp>
      <p:sp>
        <p:nvSpPr>
          <p:cNvPr id="16" name="Заголовок 6">
            <a:extLst>
              <a:ext uri="{FF2B5EF4-FFF2-40B4-BE49-F238E27FC236}">
                <a16:creationId xmlns="" xmlns:a16="http://schemas.microsoft.com/office/drawing/2014/main" id="{D9E4398A-F57C-44F1-B6BC-5FE6C95B46E5}"/>
              </a:ext>
            </a:extLst>
          </p:cNvPr>
          <p:cNvSpPr txBox="1">
            <a:spLocks/>
          </p:cNvSpPr>
          <p:nvPr/>
        </p:nvSpPr>
        <p:spPr>
          <a:xfrm>
            <a:off x="756138" y="1360631"/>
            <a:ext cx="7536962" cy="5079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ДОРОЖНАЯ КАРТА</a:t>
            </a:r>
          </a:p>
        </p:txBody>
      </p:sp>
      <p:sp>
        <p:nvSpPr>
          <p:cNvPr id="7" name="TextColumnContent">
            <a:extLst>
              <a:ext uri="{FF2B5EF4-FFF2-40B4-BE49-F238E27FC236}">
                <a16:creationId xmlns="" xmlns:a16="http://schemas.microsoft.com/office/drawing/2014/main" id="{64C57403-F0B4-42DE-A315-5C9086C5610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6383" y="1360632"/>
            <a:ext cx="8175825" cy="37084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lvl="0">
              <a:buClr>
                <a:srgbClr val="C00000"/>
              </a:buClr>
            </a:pPr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8975" lvl="2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38451" y="479906"/>
            <a:ext cx="5276850" cy="26713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</a:t>
            </a:r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ОБЛАСТИ</a:t>
            </a:r>
          </a:p>
          <a:p>
            <a:pPr algn="ctr"/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здравоохранения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37">
            <a:extLst>
              <a:ext uri="{FF2B5EF4-FFF2-40B4-BE49-F238E27FC236}">
                <a16:creationId xmlns:a16="http://schemas.microsoft.com/office/drawing/2014/main" xmlns="" id="{A670C3FD-1CF4-479F-8721-91F861AEBF0C}"/>
              </a:ext>
            </a:extLst>
          </p:cNvPr>
          <p:cNvSpPr>
            <a:spLocks noGrp="1" noChangeArrowheads="1"/>
          </p:cNvSpPr>
          <p:nvPr>
            <p:custDataLst>
              <p:tags r:id="rId1"/>
            </p:custDataLst>
          </p:nvPr>
        </p:nvSpPr>
        <p:spPr bwMode="gray">
          <a:xfrm>
            <a:off x="713682" y="2441673"/>
            <a:ext cx="245928" cy="1053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 algn="ctr">
              <a:spcBef>
                <a:spcPct val="0"/>
              </a:spcBef>
              <a:buNone/>
            </a:pPr>
            <a:endParaRPr lang="en-US" sz="3000" dirty="0">
              <a:solidFill>
                <a:srgbClr val="06C245"/>
              </a:solidFill>
              <a:latin typeface="Arial Unicode MS"/>
              <a:ea typeface="Arial Unicode MS"/>
              <a:cs typeface="Arial Unicode MS"/>
              <a:sym typeface="Arial Unicode MS"/>
            </a:endParaRPr>
          </a:p>
        </p:txBody>
      </p:sp>
      <p:sp>
        <p:nvSpPr>
          <p:cNvPr id="15" name="Rectangle 37">
            <a:extLst>
              <a:ext uri="{FF2B5EF4-FFF2-40B4-BE49-F238E27FC236}">
                <a16:creationId xmlns:a16="http://schemas.microsoft.com/office/drawing/2014/main" xmlns="" id="{A670C3FD-1CF4-479F-8721-91F861AEBF0C}"/>
              </a:ext>
            </a:extLst>
          </p:cNvPr>
          <p:cNvSpPr>
            <a:spLocks noGrp="1" noChangeArrowheads="1"/>
          </p:cNvSpPr>
          <p:nvPr>
            <p:custDataLst>
              <p:tags r:id="rId2"/>
            </p:custDataLst>
          </p:nvPr>
        </p:nvSpPr>
        <p:spPr bwMode="gray">
          <a:xfrm>
            <a:off x="739387" y="2818372"/>
            <a:ext cx="194518" cy="1400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 algn="ctr">
              <a:spcBef>
                <a:spcPct val="0"/>
              </a:spcBef>
              <a:buNone/>
            </a:pPr>
            <a:endParaRPr lang="en-US" sz="3000" dirty="0">
              <a:solidFill>
                <a:srgbClr val="06C245"/>
              </a:solidFill>
              <a:latin typeface="Arial Unicode MS"/>
              <a:ea typeface="Arial Unicode MS"/>
              <a:cs typeface="Arial Unicode MS"/>
              <a:sym typeface="Arial Unicode MS"/>
            </a:endParaRPr>
          </a:p>
        </p:txBody>
      </p:sp>
      <p:sp>
        <p:nvSpPr>
          <p:cNvPr id="17" name="Rectangle 37">
            <a:extLst>
              <a:ext uri="{FF2B5EF4-FFF2-40B4-BE49-F238E27FC236}">
                <a16:creationId xmlns:a16="http://schemas.microsoft.com/office/drawing/2014/main" xmlns="" id="{A670C3FD-1CF4-479F-8721-91F861AEBF0C}"/>
              </a:ext>
            </a:extLst>
          </p:cNvPr>
          <p:cNvSpPr>
            <a:spLocks noGrp="1" noChangeArrowheads="1"/>
          </p:cNvSpPr>
          <p:nvPr>
            <p:custDataLst>
              <p:tags r:id="rId3"/>
            </p:custDataLst>
          </p:nvPr>
        </p:nvSpPr>
        <p:spPr bwMode="gray">
          <a:xfrm>
            <a:off x="723288" y="2649934"/>
            <a:ext cx="194518" cy="1400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 algn="ctr">
              <a:spcBef>
                <a:spcPct val="0"/>
              </a:spcBef>
              <a:buNone/>
            </a:pPr>
            <a:endParaRPr lang="en-US" sz="3000" dirty="0">
              <a:solidFill>
                <a:srgbClr val="06C245"/>
              </a:solidFill>
              <a:latin typeface="Arial Unicode MS"/>
              <a:ea typeface="Arial Unicode MS"/>
              <a:cs typeface="Arial Unicode MS"/>
              <a:sym typeface="Arial Unicode MS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30239890-C13C-430B-95F6-853AAE19239B}"/>
              </a:ext>
            </a:extLst>
          </p:cNvPr>
          <p:cNvSpPr/>
          <p:nvPr/>
        </p:nvSpPr>
        <p:spPr>
          <a:xfrm>
            <a:off x="933905" y="3213738"/>
            <a:ext cx="7607014" cy="791325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Необходимые ресурсы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Команда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разработчиков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Поддержка региональных ОИВ</a:t>
            </a:r>
          </a:p>
          <a:p>
            <a:pPr marL="571500" lvl="1" indent="-457200"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9151D28D-3560-4C5D-9C44-72594B6D9EDE}"/>
              </a:ext>
            </a:extLst>
          </p:cNvPr>
          <p:cNvSpPr/>
          <p:nvPr/>
        </p:nvSpPr>
        <p:spPr>
          <a:xfrm>
            <a:off x="925427" y="1858513"/>
            <a:ext cx="7607013" cy="1205691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Ключевые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этапы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Разработчиком собраны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и загружены региональные данные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из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открытых источников (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GIS,FIAS, 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opendata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, 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MED DIC,MED SRC)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Проведена встреча разработчика  с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представителями 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СМП Новгородской области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Разработчиком определен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участок апробации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( М-10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)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33DE7188-90D6-4BF2-A703-929647D46CC0}"/>
              </a:ext>
            </a:extLst>
          </p:cNvPr>
          <p:cNvSpPr/>
          <p:nvPr/>
        </p:nvSpPr>
        <p:spPr>
          <a:xfrm>
            <a:off x="653491" y="1765985"/>
            <a:ext cx="322177" cy="29054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C3BD025E-E662-4E88-98A6-DD0640F9CB37}"/>
              </a:ext>
            </a:extLst>
          </p:cNvPr>
          <p:cNvSpPr/>
          <p:nvPr/>
        </p:nvSpPr>
        <p:spPr>
          <a:xfrm>
            <a:off x="739387" y="3064204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07D7AA50-30E7-48D2-9976-1AE5517968FC}"/>
              </a:ext>
            </a:extLst>
          </p:cNvPr>
          <p:cNvSpPr/>
          <p:nvPr/>
        </p:nvSpPr>
        <p:spPr>
          <a:xfrm>
            <a:off x="900475" y="4219000"/>
            <a:ext cx="7614635" cy="850032"/>
          </a:xfrm>
          <a:prstGeom prst="rect">
            <a:avLst/>
          </a:prstGeom>
          <a:solidFill>
            <a:srgbClr val="E2E2E2"/>
          </a:solidFill>
          <a:ln w="9525">
            <a:solidFill>
              <a:srgbClr val="AF1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Время на реализацию апробации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Сбор данных для решения – 1 месяц. Разработка решения - 2 месяца. Развертывание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системы-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2 недели.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Пилотная апробация - 2 месяца.</a:t>
            </a:r>
          </a:p>
          <a:p>
            <a:pPr algn="just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xmlns="" id="{18592EB4-25B4-41C5-8A7D-C01775EFAF81}"/>
              </a:ext>
            </a:extLst>
          </p:cNvPr>
          <p:cNvSpPr/>
          <p:nvPr/>
        </p:nvSpPr>
        <p:spPr>
          <a:xfrm>
            <a:off x="738775" y="4093358"/>
            <a:ext cx="322177" cy="3012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0704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5YZ.k2DSlSgGxWJQcJ_b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5YZ.k2DSlSgGxWJQcJ_b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5YZ.k2DSlSgGxWJQcJ_bQ"/>
</p:tagLst>
</file>

<file path=ppt/theme/theme1.xml><?xml version="1.0" encoding="utf-8"?>
<a:theme xmlns:a="http://schemas.openxmlformats.org/drawingml/2006/main" name="Правительство НО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