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49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797675" cy="9926638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344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-264" y="-90"/>
      </p:cViewPr>
      <p:guideLst>
        <p:guide orient="horz" pos="1344"/>
        <p:guide orient="horz" pos="43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8056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8056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586841C1-8CFC-4A10-86DC-E5C8C15AD1D5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30" tIns="45716" rIns="91430" bIns="4571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7"/>
            <a:ext cx="2945659" cy="49805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28587"/>
            <a:ext cx="2945659" cy="49805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79A85C2C-2C20-40C6-9386-811BECB79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09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тельство 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00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53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054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297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352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604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87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тельство НО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806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тельство НО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26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557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56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34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35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34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2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 userDrawn="1"/>
        </p:nvCxnSpPr>
        <p:spPr>
          <a:xfrm>
            <a:off x="685800" y="1285540"/>
            <a:ext cx="8750122" cy="0"/>
          </a:xfrm>
          <a:prstGeom prst="line">
            <a:avLst/>
          </a:prstGeom>
          <a:ln w="28575">
            <a:solidFill>
              <a:srgbClr val="F348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63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004B57"/>
          </a:solidFill>
          <a:latin typeface="Fedra Sans Pro Medium" panose="020B060404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99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95.163.211.65:8080/comments_sorted/2/7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searchnow@list.ru" TargetMode="External"/><Relationship Id="rId4" Type="http://schemas.openxmlformats.org/officeDocument/2006/relationships/hyperlink" Target="mailto:nov-mdc@yandex.ru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</a:p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4572000"/>
          </a:xfrm>
          <a:prstGeom prst="rect">
            <a:avLst/>
          </a:prstGeom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1552576" y="1514103"/>
            <a:ext cx="7323242" cy="25754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ru-RU" sz="36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ПАСПОРТ РЕШЕНИЯ</a:t>
            </a:r>
          </a:p>
          <a:p>
            <a:pPr algn="r"/>
            <a:r>
              <a:rPr lang="ru-RU" sz="18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«Оценка качества медицинских услуг Новгородской области»</a:t>
            </a:r>
          </a:p>
          <a:p>
            <a:pPr algn="r"/>
            <a:endParaRPr lang="ru-RU" sz="1800" b="1" i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305300" y="2487820"/>
            <a:ext cx="4570518" cy="421130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ru-RU" sz="2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Команда Новгородской области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52700" y="2909931"/>
            <a:ext cx="6323117" cy="25754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ru-RU" sz="11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Участники:</a:t>
            </a:r>
          </a:p>
          <a:p>
            <a:pPr algn="r"/>
            <a:r>
              <a:rPr lang="ru-RU" sz="16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Шаталин Игорь</a:t>
            </a:r>
          </a:p>
          <a:p>
            <a:pPr algn="r"/>
            <a:r>
              <a:rPr lang="ru-RU" sz="16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Березина Руслана</a:t>
            </a:r>
          </a:p>
          <a:p>
            <a:pPr algn="r"/>
            <a:r>
              <a:rPr lang="ru-RU" sz="16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Рязанцев Пётр</a:t>
            </a:r>
            <a:r>
              <a:rPr lang="ru-RU" sz="2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762500" y="2852852"/>
            <a:ext cx="4113317" cy="0"/>
          </a:xfrm>
          <a:prstGeom prst="line">
            <a:avLst/>
          </a:prstGeom>
          <a:ln>
            <a:solidFill>
              <a:srgbClr val="F3484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131675" y="6163678"/>
            <a:ext cx="8640054" cy="346850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ru-RU" sz="12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Ссылка:</a:t>
            </a:r>
          </a:p>
          <a:p>
            <a:pPr algn="r"/>
            <a:r>
              <a:rPr lang="en-US" sz="12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en-US" sz="12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://git.asi./shatalin.ip/medical-services-quality</a:t>
            </a:r>
            <a:endParaRPr lang="ru-RU" sz="12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http://95.163.211.65:8080/comments_sorted/2/70</a:t>
            </a:r>
          </a:p>
        </p:txBody>
      </p:sp>
    </p:spTree>
    <p:extLst>
      <p:ext uri="{BB962C8B-B14F-4D97-AF65-F5344CB8AC3E}">
        <p14:creationId xmlns:p14="http://schemas.microsoft.com/office/powerpoint/2010/main" val="4274920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5000" dirty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9</a:t>
            </a: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56138" y="1234448"/>
            <a:ext cx="7536962" cy="5079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ВНЕДРЕНИЯ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</a:p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30239890-C13C-430B-95F6-853AAE19239B}"/>
              </a:ext>
            </a:extLst>
          </p:cNvPr>
          <p:cNvSpPr/>
          <p:nvPr/>
        </p:nvSpPr>
        <p:spPr>
          <a:xfrm>
            <a:off x="887081" y="2285806"/>
            <a:ext cx="7868480" cy="743905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результатов: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проанализировано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-392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сообщения.</a:t>
            </a:r>
          </a:p>
          <a:p>
            <a:pPr marL="285750" indent="-106363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из них относящихся к отзывам по здравоохранению – 63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106363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из них корректно оцененных –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84,2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9151D28D-3560-4C5D-9C44-72594B6D9EDE}"/>
              </a:ext>
            </a:extLst>
          </p:cNvPr>
          <p:cNvSpPr/>
          <p:nvPr/>
        </p:nvSpPr>
        <p:spPr>
          <a:xfrm>
            <a:off x="887658" y="1669072"/>
            <a:ext cx="7868481" cy="520208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способна собирать и классифицировать материалы с указанных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интернет-источников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="" xmlns:a16="http://schemas.microsoft.com/office/drawing/2014/main" id="{33DE7188-90D6-4BF2-A703-929647D46CC0}"/>
              </a:ext>
            </a:extLst>
          </p:cNvPr>
          <p:cNvSpPr/>
          <p:nvPr/>
        </p:nvSpPr>
        <p:spPr>
          <a:xfrm>
            <a:off x="603250" y="1577419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="" xmlns:a16="http://schemas.microsoft.com/office/drawing/2014/main" id="{C3BD025E-E662-4E88-98A6-DD0640F9CB37}"/>
              </a:ext>
            </a:extLst>
          </p:cNvPr>
          <p:cNvSpPr/>
          <p:nvPr/>
        </p:nvSpPr>
        <p:spPr>
          <a:xfrm>
            <a:off x="602673" y="2193837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7D7AA50-30E7-48D2-9976-1AE5517968FC}"/>
              </a:ext>
            </a:extLst>
          </p:cNvPr>
          <p:cNvSpPr/>
          <p:nvPr/>
        </p:nvSpPr>
        <p:spPr>
          <a:xfrm>
            <a:off x="887081" y="3127068"/>
            <a:ext cx="7868480" cy="612000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низкой долей отзывов относящимся непосредственно к здравоохранению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доработать систему для внедрения в промышленную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эксплуатацию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="" xmlns:a16="http://schemas.microsoft.com/office/drawing/2014/main" id="{18592EB4-25B4-41C5-8A7D-C01775EFAF81}"/>
              </a:ext>
            </a:extLst>
          </p:cNvPr>
          <p:cNvSpPr/>
          <p:nvPr/>
        </p:nvSpPr>
        <p:spPr>
          <a:xfrm>
            <a:off x="602673" y="2987691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D78D3638-25AE-49E2-916A-67AA3AE6676B}"/>
              </a:ext>
            </a:extLst>
          </p:cNvPr>
          <p:cNvSpPr/>
          <p:nvPr/>
        </p:nvSpPr>
        <p:spPr>
          <a:xfrm>
            <a:off x="887081" y="3858009"/>
            <a:ext cx="7868480" cy="540000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возможность анализировать отзывы о конкретных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медицинских организациях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="" xmlns:a16="http://schemas.microsoft.com/office/drawing/2014/main" id="{6B1AD874-744D-4852-A6E0-0AD5656CBEEF}"/>
              </a:ext>
            </a:extLst>
          </p:cNvPr>
          <p:cNvSpPr/>
          <p:nvPr/>
        </p:nvSpPr>
        <p:spPr>
          <a:xfrm>
            <a:off x="602672" y="3707381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AF49C31A-1DA0-4D6C-BD48-BBD5283F2CFF}"/>
              </a:ext>
            </a:extLst>
          </p:cNvPr>
          <p:cNvSpPr/>
          <p:nvPr/>
        </p:nvSpPr>
        <p:spPr>
          <a:xfrm>
            <a:off x="887081" y="4506129"/>
            <a:ext cx="7868480" cy="540001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РОИВ,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конкретной медицинской организации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оперативно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по улучшению качества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предоставляемой медицинской помощи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C1DCD063-7581-4DD7-96CA-431CF545B75F}"/>
              </a:ext>
            </a:extLst>
          </p:cNvPr>
          <p:cNvSpPr/>
          <p:nvPr/>
        </p:nvSpPr>
        <p:spPr>
          <a:xfrm>
            <a:off x="602672" y="4355502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5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7A687FE-D309-4800-8C5F-20F7AACEC49B}"/>
              </a:ext>
            </a:extLst>
          </p:cNvPr>
          <p:cNvSpPr/>
          <p:nvPr/>
        </p:nvSpPr>
        <p:spPr>
          <a:xfrm>
            <a:off x="887081" y="5135157"/>
            <a:ext cx="7868480" cy="621994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Весь программный код полностью открыт. Использованные библиотеки также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распространяются под открытыми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лицензиями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Овал 23">
            <a:extLst>
              <a:ext uri="{FF2B5EF4-FFF2-40B4-BE49-F238E27FC236}">
                <a16:creationId xmlns="" xmlns:a16="http://schemas.microsoft.com/office/drawing/2014/main" id="{F01F6AE2-E3F5-42AF-B831-ED057DFD9957}"/>
              </a:ext>
            </a:extLst>
          </p:cNvPr>
          <p:cNvSpPr/>
          <p:nvPr/>
        </p:nvSpPr>
        <p:spPr>
          <a:xfrm>
            <a:off x="602673" y="5011126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838E69E0-2F07-45A7-A9B5-FA6D0DDFD324}"/>
              </a:ext>
            </a:extLst>
          </p:cNvPr>
          <p:cNvSpPr/>
          <p:nvPr/>
        </p:nvSpPr>
        <p:spPr>
          <a:xfrm>
            <a:off x="887080" y="5881182"/>
            <a:ext cx="7868480" cy="621994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Программный код создан с уклоном на универсальность: любой регион России без труда сможет использовать его для анализа отзывов о своих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медучреждениях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="" xmlns:a16="http://schemas.microsoft.com/office/drawing/2014/main" id="{9025CCB1-AE33-4E20-88A2-171741E6DF02}"/>
              </a:ext>
            </a:extLst>
          </p:cNvPr>
          <p:cNvSpPr/>
          <p:nvPr/>
        </p:nvSpPr>
        <p:spPr>
          <a:xfrm>
            <a:off x="602672" y="5757151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669230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>
                <a:solidFill>
                  <a:srgbClr val="F34840"/>
                </a:solidFill>
              </a:rPr>
              <a:t>10</a:t>
            </a: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56138" y="1360631"/>
            <a:ext cx="7536962" cy="5079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ПРЕИМУЩЕСТВА И НЕДОСТАТКИ РЕШЕНИЯ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</a:p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B1A9E967-AA29-4192-92E5-11A1DFF10CA0}"/>
              </a:ext>
            </a:extLst>
          </p:cNvPr>
          <p:cNvSpPr/>
          <p:nvPr/>
        </p:nvSpPr>
        <p:spPr>
          <a:xfrm>
            <a:off x="1000791" y="3429000"/>
            <a:ext cx="7200000" cy="1080000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внедрения и тестирования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требуется участие заказчика для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удобного для него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интерфейса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669DF2CC-E441-4AEF-8BEE-CBB4E8BDCF2A}"/>
              </a:ext>
            </a:extLst>
          </p:cNvPr>
          <p:cNvSpPr/>
          <p:nvPr/>
        </p:nvSpPr>
        <p:spPr>
          <a:xfrm>
            <a:off x="1016303" y="2120627"/>
            <a:ext cx="7200000" cy="1080000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сразу после установки и настройки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способна собирать и классифицировать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отзывов 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медицинских организациях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="" xmlns:a16="http://schemas.microsoft.com/office/drawing/2014/main" id="{E9860B72-1BBD-458B-9C71-DF3ACF335222}"/>
              </a:ext>
            </a:extLst>
          </p:cNvPr>
          <p:cNvSpPr/>
          <p:nvPr/>
        </p:nvSpPr>
        <p:spPr>
          <a:xfrm>
            <a:off x="731894" y="2028974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="" xmlns:a16="http://schemas.microsoft.com/office/drawing/2014/main" id="{77A3B25B-EFED-4EDD-81C4-69194C1671EF}"/>
              </a:ext>
            </a:extLst>
          </p:cNvPr>
          <p:cNvSpPr/>
          <p:nvPr/>
        </p:nvSpPr>
        <p:spPr>
          <a:xfrm>
            <a:off x="716383" y="3337031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CA2E5700-AADF-4E0A-AF63-38B0A189C018}"/>
              </a:ext>
            </a:extLst>
          </p:cNvPr>
          <p:cNvSpPr/>
          <p:nvPr/>
        </p:nvSpPr>
        <p:spPr>
          <a:xfrm>
            <a:off x="1000791" y="4802020"/>
            <a:ext cx="7200000" cy="1080000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проработать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интерфейс системы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максимально удобного использования её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заказчиком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="" xmlns:a16="http://schemas.microsoft.com/office/drawing/2014/main" id="{794740EA-200F-4D23-82A9-07F9D0B1E463}"/>
              </a:ext>
            </a:extLst>
          </p:cNvPr>
          <p:cNvSpPr/>
          <p:nvPr/>
        </p:nvSpPr>
        <p:spPr>
          <a:xfrm>
            <a:off x="716383" y="4710051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11725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>
                <a:solidFill>
                  <a:srgbClr val="F34840"/>
                </a:solidFill>
              </a:rPr>
              <a:t>11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22D961E-AD5D-42BB-B69D-4B0519F98DDA}"/>
              </a:ext>
            </a:extLst>
          </p:cNvPr>
          <p:cNvSpPr txBox="1"/>
          <p:nvPr/>
        </p:nvSpPr>
        <p:spPr>
          <a:xfrm>
            <a:off x="682994" y="1393669"/>
            <a:ext cx="8222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ru-RU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СЛЕДУЮЩИЕ ШАГИ</a:t>
            </a: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</a:p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84B1DA23-A1DD-4136-97B5-0AD34E07E412}"/>
              </a:ext>
            </a:extLst>
          </p:cNvPr>
          <p:cNvSpPr/>
          <p:nvPr/>
        </p:nvSpPr>
        <p:spPr>
          <a:xfrm>
            <a:off x="648241" y="2369190"/>
            <a:ext cx="2557795" cy="319357"/>
          </a:xfrm>
          <a:prstGeom prst="rect">
            <a:avLst/>
          </a:prstGeom>
          <a:solidFill>
            <a:srgbClr val="E2E2E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ru-RU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концу января 2020г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31EFE7BA-0207-4EC6-A14E-7E50AEE79622}"/>
              </a:ext>
            </a:extLst>
          </p:cNvPr>
          <p:cNvSpPr/>
          <p:nvPr/>
        </p:nvSpPr>
        <p:spPr>
          <a:xfrm>
            <a:off x="3228513" y="2369190"/>
            <a:ext cx="2561031" cy="319357"/>
          </a:xfrm>
          <a:prstGeom prst="rect">
            <a:avLst/>
          </a:prstGeom>
          <a:solidFill>
            <a:srgbClr val="E2E2E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ru-RU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февраль – </a:t>
            </a:r>
            <a:r>
              <a:rPr lang="ru-RU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март </a:t>
            </a:r>
            <a:r>
              <a:rPr lang="ru-RU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2020г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176AD99B-2978-4EA9-8462-55E3956B47E8}"/>
              </a:ext>
            </a:extLst>
          </p:cNvPr>
          <p:cNvSpPr/>
          <p:nvPr/>
        </p:nvSpPr>
        <p:spPr>
          <a:xfrm>
            <a:off x="5820330" y="2369190"/>
            <a:ext cx="2937502" cy="319357"/>
          </a:xfrm>
          <a:prstGeom prst="rect">
            <a:avLst/>
          </a:prstGeom>
          <a:solidFill>
            <a:srgbClr val="E2E2E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ru-RU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2020г</a:t>
            </a:r>
          </a:p>
        </p:txBody>
      </p:sp>
      <p:sp>
        <p:nvSpPr>
          <p:cNvPr id="31" name="ValueChainStarter">
            <a:extLst>
              <a:ext uri="{FF2B5EF4-FFF2-40B4-BE49-F238E27FC236}">
                <a16:creationId xmlns="" xmlns:a16="http://schemas.microsoft.com/office/drawing/2014/main" id="{15C415DD-B468-48B0-A9C3-951612CE2892}"/>
              </a:ext>
            </a:extLst>
          </p:cNvPr>
          <p:cNvSpPr/>
          <p:nvPr/>
        </p:nvSpPr>
        <p:spPr bwMode="auto">
          <a:xfrm>
            <a:off x="641314" y="1842256"/>
            <a:ext cx="2711371" cy="510851"/>
          </a:xfrm>
          <a:prstGeom prst="chevron">
            <a:avLst>
              <a:gd name="adj" fmla="val 28571"/>
            </a:avLst>
          </a:prstGeom>
          <a:solidFill>
            <a:srgbClr val="AF1707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Доработка кода и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интерфейса системы 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ValueChainStarter">
            <a:extLst>
              <a:ext uri="{FF2B5EF4-FFF2-40B4-BE49-F238E27FC236}">
                <a16:creationId xmlns="" xmlns:a16="http://schemas.microsoft.com/office/drawing/2014/main" id="{8520B1D3-0B06-4743-A6EA-1526CD731C93}"/>
              </a:ext>
            </a:extLst>
          </p:cNvPr>
          <p:cNvSpPr/>
          <p:nvPr/>
        </p:nvSpPr>
        <p:spPr bwMode="auto">
          <a:xfrm>
            <a:off x="3228513" y="1842255"/>
            <a:ext cx="2711371" cy="510851"/>
          </a:xfrm>
          <a:prstGeom prst="chevron">
            <a:avLst>
              <a:gd name="adj" fmla="val 28571"/>
            </a:avLst>
          </a:prstGeom>
          <a:solidFill>
            <a:srgbClr val="AF1707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Опытная эксплуатация системы </a:t>
            </a:r>
          </a:p>
        </p:txBody>
      </p:sp>
      <p:sp>
        <p:nvSpPr>
          <p:cNvPr id="33" name="ValueChainStarter">
            <a:extLst>
              <a:ext uri="{FF2B5EF4-FFF2-40B4-BE49-F238E27FC236}">
                <a16:creationId xmlns="" xmlns:a16="http://schemas.microsoft.com/office/drawing/2014/main" id="{5158CFED-CFDD-4A30-A37B-75A5AAB28678}"/>
              </a:ext>
            </a:extLst>
          </p:cNvPr>
          <p:cNvSpPr/>
          <p:nvPr/>
        </p:nvSpPr>
        <p:spPr bwMode="auto">
          <a:xfrm>
            <a:off x="5820330" y="1842255"/>
            <a:ext cx="3085171" cy="510851"/>
          </a:xfrm>
          <a:prstGeom prst="chevron">
            <a:avLst>
              <a:gd name="adj" fmla="val 28571"/>
            </a:avLst>
          </a:prstGeom>
          <a:solidFill>
            <a:srgbClr val="AF1707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 к использованию системы по запросу</a:t>
            </a:r>
          </a:p>
        </p:txBody>
      </p:sp>
      <p:sp>
        <p:nvSpPr>
          <p:cNvPr id="34" name="TextColumnContent">
            <a:extLst>
              <a:ext uri="{FF2B5EF4-FFF2-40B4-BE49-F238E27FC236}">
                <a16:creationId xmlns="" xmlns:a16="http://schemas.microsoft.com/office/drawing/2014/main" id="{CC69722C-B9A8-4202-98D5-7560733E92A0}"/>
              </a:ext>
            </a:extLst>
          </p:cNvPr>
          <p:cNvSpPr>
            <a:spLocks noChangeArrowheads="1"/>
          </p:cNvSpPr>
          <p:nvPr/>
        </p:nvSpPr>
        <p:spPr bwMode="gray">
          <a:xfrm>
            <a:off x="659370" y="2880656"/>
            <a:ext cx="2546666" cy="303929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solidFill>
              <a:srgbClr val="AF1707"/>
            </a:solidFill>
            <a:miter lim="800000"/>
            <a:headEnd type="none" w="lg" len="lg"/>
            <a:tailEnd type="none" w="lg" len="lg"/>
          </a:ln>
          <a:effectLst/>
        </p:spPr>
        <p:txBody>
          <a:bodyPr lIns="0" tIns="0" rIns="0" bIns="0"/>
          <a:lstStyle/>
          <a:p>
            <a:pPr marL="269875" lvl="1" indent="-182563">
              <a:buFont typeface="+mj-lt"/>
              <a:buAutoNum type="arabicParenR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 договоренности с  Политехническим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колледжем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НовГУ о привлечении студентов на доработку кода и интерфейса системы </a:t>
            </a:r>
          </a:p>
          <a:p>
            <a:pPr marL="269875" lvl="1" indent="-182563">
              <a:buFont typeface="+mj-lt"/>
              <a:buAutoNum type="arabicParenR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здравоохранения Новгородской области разработано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на доработку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кода, интерфейса системы, точности принадлежности отзывов свыше 90%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lvl="1" indent="-182563">
              <a:buFont typeface="+mj-lt"/>
              <a:buAutoNum type="arabicParenR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Доработан код и интерфейс, проведена тестовая эксплуатация системы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ColumnContent">
            <a:extLst>
              <a:ext uri="{FF2B5EF4-FFF2-40B4-BE49-F238E27FC236}">
                <a16:creationId xmlns="" xmlns:a16="http://schemas.microsoft.com/office/drawing/2014/main" id="{44FE70FE-6866-4BE7-93CA-67197E3B77DF}"/>
              </a:ext>
            </a:extLst>
          </p:cNvPr>
          <p:cNvSpPr>
            <a:spLocks noChangeArrowheads="1"/>
          </p:cNvSpPr>
          <p:nvPr/>
        </p:nvSpPr>
        <p:spPr bwMode="gray">
          <a:xfrm>
            <a:off x="3247145" y="2880655"/>
            <a:ext cx="2546666" cy="30392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solidFill>
              <a:srgbClr val="AF1707"/>
            </a:solidFill>
            <a:miter lim="800000"/>
            <a:headEnd type="none" w="lg" len="lg"/>
            <a:tailEnd type="none" w="lg" len="lg"/>
          </a:ln>
          <a:effectLst/>
        </p:spPr>
        <p:txBody>
          <a:bodyPr lIns="0" tIns="0" rIns="0" bIns="0"/>
          <a:lstStyle/>
          <a:p>
            <a:pPr marL="269875" lvl="1" indent="-182563">
              <a:buFont typeface="+mj-lt"/>
              <a:buAutoNum type="arabicParenR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здравоохранения Новгородской области проводится эксплуатация с обратной связью до разработчиков в целях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дообучения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lvl="1" indent="-182563">
              <a:buFont typeface="+mj-lt"/>
              <a:buAutoNum type="arabicParenR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Доработка системы при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lvl="1" indent="-182563">
              <a:buFont typeface="+mj-lt"/>
              <a:buAutoNum type="arabicParenR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оценка работоспособности и эффективности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специалистами министерства здравоохранения Новгородской области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228600">
              <a:buFont typeface="+mj-lt"/>
              <a:buAutoNum type="arabicParenR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ColumnContent">
            <a:extLst>
              <a:ext uri="{FF2B5EF4-FFF2-40B4-BE49-F238E27FC236}">
                <a16:creationId xmlns="" xmlns:a16="http://schemas.microsoft.com/office/drawing/2014/main" id="{ACCDEBA8-EC82-4D6F-ACBD-C01CF93F040B}"/>
              </a:ext>
            </a:extLst>
          </p:cNvPr>
          <p:cNvSpPr>
            <a:spLocks noChangeArrowheads="1"/>
          </p:cNvSpPr>
          <p:nvPr/>
        </p:nvSpPr>
        <p:spPr bwMode="gray">
          <a:xfrm>
            <a:off x="5820330" y="2880656"/>
            <a:ext cx="2937502" cy="303929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solidFill>
              <a:srgbClr val="AF1707"/>
            </a:solidFill>
            <a:miter lim="800000"/>
            <a:headEnd type="none" w="lg" len="lg"/>
            <a:tailEnd type="none" w="lg" len="lg"/>
          </a:ln>
          <a:effectLst/>
        </p:spPr>
        <p:txBody>
          <a:bodyPr lIns="0" tIns="0" rIns="0" bIns="0"/>
          <a:lstStyle/>
          <a:p>
            <a:pPr marL="342900" lvl="1" indent="-228600">
              <a:buClr>
                <a:schemeClr val="tx1"/>
              </a:buClr>
              <a:buFont typeface="+mj-lt"/>
              <a:buAutoNum type="arabicParenR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здравоохранения  Новгородской области предоставляет экспертную оценку, инструкции, методологию внедрения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системы, полученных результатов заинтересованным организациям.</a:t>
            </a:r>
          </a:p>
          <a:p>
            <a:pPr marL="114300" lvl="1">
              <a:buClr>
                <a:schemeClr val="tx2"/>
              </a:buClr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7">
            <a:extLst>
              <a:ext uri="{FF2B5EF4-FFF2-40B4-BE49-F238E27FC236}">
                <a16:creationId xmlns="" xmlns:a16="http://schemas.microsoft.com/office/drawing/2014/main" id="{D30C79B1-C991-43F1-8846-C79EB04E7CB5}"/>
              </a:ext>
            </a:extLst>
          </p:cNvPr>
          <p:cNvSpPr>
            <a:spLocks noGrp="1" noChangeArrowheads="1"/>
          </p:cNvSpPr>
          <p:nvPr>
            <p:custDataLst>
              <p:tags r:id="rId1"/>
            </p:custDataLst>
          </p:nvPr>
        </p:nvSpPr>
        <p:spPr bwMode="gray">
          <a:xfrm>
            <a:off x="267019" y="3123795"/>
            <a:ext cx="389038" cy="280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 algn="ctr">
              <a:spcBef>
                <a:spcPct val="0"/>
              </a:spcBef>
              <a:buNone/>
            </a:pPr>
            <a:r>
              <a:rPr lang="en-US" sz="3000" dirty="0">
                <a:solidFill>
                  <a:srgbClr val="06C245"/>
                </a:solidFill>
                <a:latin typeface="Arial Unicode MS"/>
                <a:ea typeface="Arial Unicode MS"/>
                <a:cs typeface="Arial Unicode MS"/>
                <a:sym typeface="Arial Unicode MS"/>
              </a:rPr>
              <a:t>✓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756F2A9F-E124-4BC8-BD11-A9F233B7FCA7}"/>
              </a:ext>
            </a:extLst>
          </p:cNvPr>
          <p:cNvSpPr>
            <a:spLocks noGrp="1" noChangeArrowheads="1"/>
          </p:cNvSpPr>
          <p:nvPr>
            <p:custDataLst>
              <p:tags r:id="rId2"/>
            </p:custDataLst>
          </p:nvPr>
        </p:nvSpPr>
        <p:spPr bwMode="gray">
          <a:xfrm>
            <a:off x="293956" y="4034527"/>
            <a:ext cx="389038" cy="280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 algn="ctr">
              <a:spcBef>
                <a:spcPct val="0"/>
              </a:spcBef>
              <a:buNone/>
            </a:pPr>
            <a:r>
              <a:rPr lang="en-US" sz="3000" dirty="0">
                <a:solidFill>
                  <a:srgbClr val="06C245"/>
                </a:solidFill>
                <a:latin typeface="Arial Unicode MS"/>
                <a:ea typeface="Arial Unicode MS"/>
                <a:cs typeface="Arial Unicode MS"/>
                <a:sym typeface="Arial Unicode MS"/>
              </a:rPr>
              <a:t>✓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42FCAF41-35EC-4C97-8BFE-4BDF8E7C828D}"/>
              </a:ext>
            </a:extLst>
          </p:cNvPr>
          <p:cNvSpPr/>
          <p:nvPr/>
        </p:nvSpPr>
        <p:spPr>
          <a:xfrm>
            <a:off x="1093100" y="6007691"/>
            <a:ext cx="7200000" cy="611615"/>
          </a:xfrm>
          <a:prstGeom prst="rect">
            <a:avLst/>
          </a:prstGeom>
          <a:solidFill>
            <a:srgbClr val="AF1707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ctr">
              <a:buClr>
                <a:srgbClr val="C00000"/>
              </a:buClr>
            </a:pPr>
            <a:r>
              <a:rPr lang="ru-RU" sz="1600" dirty="0">
                <a:solidFill>
                  <a:schemeClr val="bg1"/>
                </a:solidFill>
              </a:rPr>
              <a:t>Для дальнейшей доработки кода и интерфейса необходимо получить от разработчика финальную версию кода решения</a:t>
            </a:r>
          </a:p>
        </p:txBody>
      </p:sp>
    </p:spTree>
    <p:extLst>
      <p:ext uri="{BB962C8B-B14F-4D97-AF65-F5344CB8AC3E}">
        <p14:creationId xmlns:p14="http://schemas.microsoft.com/office/powerpoint/2010/main" val="2155897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>
                <a:solidFill>
                  <a:srgbClr val="F34840"/>
                </a:solidFill>
              </a:rPr>
              <a:t>12</a:t>
            </a: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56138" y="1360631"/>
            <a:ext cx="7536962" cy="5079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КОНТАКТЫ КОМАНДЫ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</a:p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FDFA8409-7F22-4964-81EE-A8070A1EB63B}"/>
              </a:ext>
            </a:extLst>
          </p:cNvPr>
          <p:cNvSpPr/>
          <p:nvPr/>
        </p:nvSpPr>
        <p:spPr>
          <a:xfrm>
            <a:off x="850900" y="1754326"/>
            <a:ext cx="8131175" cy="492703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Разработчик - Шаталин Игорь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Почта: shatalin.ip@gmail.com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Телефон: +7 (987) 655-67-79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Проект: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  <a:hlinkClick r:id="rId3"/>
              </a:rPr>
              <a:t>http://95.163.211.65:8080/comments_sorted/2/70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Участники от региона: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Березина Руслана Александровна,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главный врач ГОБУЗ «Клинический центр медицинской реабилитации»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+7 (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8162)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636-003</a:t>
            </a:r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,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  <a:hlinkClick r:id="rId4"/>
              </a:rPr>
              <a:t>nov-mdc@yandex.ru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Рязанцев Петр Петрович,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главный внештатный специалист министерства здравоохранения Новгородской области по внедрению современных информационных систем в здравоохранении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+7 (8162)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642-335,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  <a:hlinkClick r:id="rId5"/>
              </a:rPr>
              <a:t>searchnow@list.ru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algn="just"/>
            <a:endParaRPr lang="ru-RU" sz="2000" dirty="0">
              <a:solidFill>
                <a:schemeClr val="accent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  <a:sym typeface="Arial"/>
            </a:endParaRPr>
          </a:p>
          <a:p>
            <a:endParaRPr lang="ru-RU" sz="2000" dirty="0">
              <a:solidFill>
                <a:schemeClr val="accent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  <a:sym typeface="Arial"/>
            </a:endParaRPr>
          </a:p>
          <a:p>
            <a:pPr marL="571500" lvl="1" indent="-457200"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394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>
                <a:solidFill>
                  <a:srgbClr val="F34840"/>
                </a:solidFill>
              </a:rPr>
              <a:t>13</a:t>
            </a: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</a:p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B2084CA8-929F-426C-9F9A-36B88D653AE9}"/>
              </a:ext>
            </a:extLst>
          </p:cNvPr>
          <p:cNvGrpSpPr/>
          <p:nvPr/>
        </p:nvGrpSpPr>
        <p:grpSpPr>
          <a:xfrm>
            <a:off x="207817" y="1433779"/>
            <a:ext cx="8796441" cy="4967020"/>
            <a:chOff x="207817" y="1433779"/>
            <a:chExt cx="8796441" cy="4967020"/>
          </a:xfrm>
        </p:grpSpPr>
        <p:pic>
          <p:nvPicPr>
            <p:cNvPr id="18" name="Рисунок 17">
              <a:extLst>
                <a:ext uri="{FF2B5EF4-FFF2-40B4-BE49-F238E27FC236}">
                  <a16:creationId xmlns="" xmlns:a16="http://schemas.microsoft.com/office/drawing/2014/main" id="{BC29D85A-7961-1E4F-BA70-89C180D63C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3981" t="20765" r="14845" b="17814"/>
            <a:stretch/>
          </p:blipFill>
          <p:spPr>
            <a:xfrm>
              <a:off x="207817" y="1656462"/>
              <a:ext cx="8796441" cy="4744337"/>
            </a:xfrm>
            <a:prstGeom prst="rect">
              <a:avLst/>
            </a:prstGeom>
          </p:spPr>
        </p:pic>
        <p:sp>
          <p:nvSpPr>
            <p:cNvPr id="2" name="Прямоугольник 1">
              <a:extLst>
                <a:ext uri="{FF2B5EF4-FFF2-40B4-BE49-F238E27FC236}">
                  <a16:creationId xmlns="" xmlns:a16="http://schemas.microsoft.com/office/drawing/2014/main" id="{1A716F19-876A-4758-9658-F32ED40FE853}"/>
                </a:ext>
              </a:extLst>
            </p:cNvPr>
            <p:cNvSpPr/>
            <p:nvPr/>
          </p:nvSpPr>
          <p:spPr>
            <a:xfrm>
              <a:off x="8236915" y="1433779"/>
              <a:ext cx="699268" cy="4754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F13A4624-FA7D-425F-B184-EFE0261AA451}"/>
                </a:ext>
              </a:extLst>
            </p:cNvPr>
            <p:cNvSpPr/>
            <p:nvPr/>
          </p:nvSpPr>
          <p:spPr>
            <a:xfrm>
              <a:off x="8292347" y="4168445"/>
              <a:ext cx="699268" cy="4754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547264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1</a:t>
            </a: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56138" y="1049435"/>
            <a:ext cx="7536962" cy="8191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</a:p>
        </p:txBody>
      </p:sp>
      <p:sp>
        <p:nvSpPr>
          <p:cNvPr id="7" name="TextColumnContent">
            <a:extLst>
              <a:ext uri="{FF2B5EF4-FFF2-40B4-BE49-F238E27FC236}">
                <a16:creationId xmlns="" xmlns:a16="http://schemas.microsoft.com/office/drawing/2014/main" id="{64C57403-F0B4-42DE-A315-5C9086C5610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6383" y="1360632"/>
            <a:ext cx="8175825" cy="37084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>
              <a:buClr>
                <a:srgbClr val="C00000"/>
              </a:buClr>
            </a:pP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lvl="2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</a:p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 descr="Попасть в яблочко">
            <a:extLst>
              <a:ext uri="{FF2B5EF4-FFF2-40B4-BE49-F238E27FC236}">
                <a16:creationId xmlns="" xmlns:a16="http://schemas.microsoft.com/office/drawing/2014/main" id="{2C56DB44-BAA5-49EA-AAAB-E3E8C07B37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0653" y="2941828"/>
            <a:ext cx="2438401" cy="2438401"/>
          </a:xfrm>
          <a:prstGeom prst="rect">
            <a:avLst/>
          </a:prstGeom>
        </p:spPr>
      </p:pic>
      <p:sp>
        <p:nvSpPr>
          <p:cNvPr id="5" name="Выноска: линия 4">
            <a:extLst>
              <a:ext uri="{FF2B5EF4-FFF2-40B4-BE49-F238E27FC236}">
                <a16:creationId xmlns="" xmlns:a16="http://schemas.microsoft.com/office/drawing/2014/main" id="{8398332B-B250-4E1F-9087-8772DC8EE475}"/>
              </a:ext>
            </a:extLst>
          </p:cNvPr>
          <p:cNvSpPr/>
          <p:nvPr/>
        </p:nvSpPr>
        <p:spPr>
          <a:xfrm>
            <a:off x="5081744" y="2888672"/>
            <a:ext cx="3345873" cy="1517073"/>
          </a:xfrm>
          <a:prstGeom prst="borderCallout1">
            <a:avLst>
              <a:gd name="adj1" fmla="val 18750"/>
              <a:gd name="adj2" fmla="val -8333"/>
              <a:gd name="adj3" fmla="val 75970"/>
              <a:gd name="adj4" fmla="val -54068"/>
            </a:avLst>
          </a:prstGeom>
          <a:solidFill>
            <a:srgbClr val="E2E2E2"/>
          </a:solidFill>
          <a:ln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lvl="1" algn="ctr">
              <a:buClr>
                <a:srgbClr val="C00000"/>
              </a:buClr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удовлетворенности населения  качеством оказания медицинской помощи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063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2</a:t>
            </a: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56138" y="1049435"/>
            <a:ext cx="7536962" cy="8191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ЭФФЕКТЫ</a:t>
            </a:r>
          </a:p>
        </p:txBody>
      </p:sp>
      <p:sp>
        <p:nvSpPr>
          <p:cNvPr id="7" name="TextColumnContent">
            <a:extLst>
              <a:ext uri="{FF2B5EF4-FFF2-40B4-BE49-F238E27FC236}">
                <a16:creationId xmlns="" xmlns:a16="http://schemas.microsoft.com/office/drawing/2014/main" id="{64C57403-F0B4-42DE-A315-5C9086C5610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6383" y="1360632"/>
            <a:ext cx="8175825" cy="37084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>
              <a:buClr>
                <a:srgbClr val="C00000"/>
              </a:buClr>
            </a:pP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lvl="2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</a:p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CE7E32F3-FCB3-43E1-90BD-815ED7C98055}"/>
              </a:ext>
            </a:extLst>
          </p:cNvPr>
          <p:cNvSpPr/>
          <p:nvPr/>
        </p:nvSpPr>
        <p:spPr>
          <a:xfrm>
            <a:off x="971550" y="1665516"/>
            <a:ext cx="7677150" cy="3009354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удовлетворённости качеством медицинской помощи не менее, чем 10% по каждому из следующих показателей?</a:t>
            </a:r>
          </a:p>
          <a:p>
            <a:pPr marL="400050" lvl="1" indent="-28575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Длительность ожидания в регистратуре, на прием к врачу, при записи на лабораторные и (или) инструментальные исследования</a:t>
            </a:r>
          </a:p>
          <a:p>
            <a:pPr marL="400050" lvl="1" indent="-28575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Удовлетворённость работой врачей</a:t>
            </a:r>
          </a:p>
          <a:p>
            <a:pPr marL="400050" lvl="1" indent="-28575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 врачей-специалистов</a:t>
            </a:r>
          </a:p>
          <a:p>
            <a:pPr marL="400050" lvl="1" indent="-28575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технического оснащения медицинских учреждений</a:t>
            </a:r>
          </a:p>
          <a:p>
            <a:pPr marL="400050" lvl="1" indent="-28575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удовлетворённости питанием</a:t>
            </a:r>
          </a:p>
          <a:p>
            <a:pPr marL="400050" lvl="1" indent="-28575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обеспеченности лекарственными средствами и изделиями медицинского назначения, расходными материалами</a:t>
            </a:r>
          </a:p>
          <a:p>
            <a:pPr marL="400050" lvl="1" indent="-28575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оснащённости учреждения лечебно-диагностическим и материально-бытовым оборудованием</a:t>
            </a:r>
          </a:p>
          <a:p>
            <a:pPr marL="114300" lvl="1" algn="just">
              <a:buClr>
                <a:srgbClr val="C00000"/>
              </a:buClr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Опросы проводятся в медицинских организациях Новгородской области на основании Приказа Федерального ОМС от 29 мая 2009 года №118</a:t>
            </a:r>
          </a:p>
          <a:p>
            <a:pPr marL="400050" lvl="1" indent="-285750" algn="just">
              <a:buClr>
                <a:srgbClr val="C00000"/>
              </a:buClr>
              <a:buFont typeface="Arial" pitchFamily="34" charset="0"/>
              <a:buChar char="•"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="" xmlns:a16="http://schemas.microsoft.com/office/drawing/2014/main" id="{B0E1BC99-967C-4027-965E-6A08673CD080}"/>
              </a:ext>
            </a:extLst>
          </p:cNvPr>
          <p:cNvSpPr/>
          <p:nvPr/>
        </p:nvSpPr>
        <p:spPr>
          <a:xfrm>
            <a:off x="810461" y="1567371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1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39362D2D-0FFC-4D7D-BEC3-829928DA5BDC}"/>
              </a:ext>
            </a:extLst>
          </p:cNvPr>
          <p:cNvSpPr/>
          <p:nvPr/>
        </p:nvSpPr>
        <p:spPr>
          <a:xfrm>
            <a:off x="971551" y="6269888"/>
            <a:ext cx="7657984" cy="270000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Косвенное влияние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реализацию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национального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«Здравоохранение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 «Демография»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39362D2D-0FFC-4D7D-BEC3-829928DA5BDC}"/>
              </a:ext>
            </a:extLst>
          </p:cNvPr>
          <p:cNvSpPr/>
          <p:nvPr/>
        </p:nvSpPr>
        <p:spPr>
          <a:xfrm>
            <a:off x="971551" y="4934266"/>
            <a:ext cx="7657984" cy="1135064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места медицинских организаций Новгородской области в Федеральном Рейтинге «Независимая оценка качества условий оказания услуг медицинскими организациями» на основе Приказа Министерства здравоохранения Российской Федерации от 4 мая 2018 г. №221 «об организации работ по независимой оценке качества условий оказания услуг медицинскими организациями»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Овал 18">
            <a:extLst>
              <a:ext uri="{FF2B5EF4-FFF2-40B4-BE49-F238E27FC236}">
                <a16:creationId xmlns="" xmlns:a16="http://schemas.microsoft.com/office/drawing/2014/main" id="{B0E1BC99-967C-4027-965E-6A08673CD080}"/>
              </a:ext>
            </a:extLst>
          </p:cNvPr>
          <p:cNvSpPr/>
          <p:nvPr/>
        </p:nvSpPr>
        <p:spPr>
          <a:xfrm>
            <a:off x="767183" y="4783638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2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="" xmlns:a16="http://schemas.microsoft.com/office/drawing/2014/main" id="{B0E1BC99-967C-4027-965E-6A08673CD080}"/>
              </a:ext>
            </a:extLst>
          </p:cNvPr>
          <p:cNvSpPr/>
          <p:nvPr/>
        </p:nvSpPr>
        <p:spPr>
          <a:xfrm>
            <a:off x="767183" y="6119260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3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255071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8889A95E-ADAB-4EE5-9AE4-ADD63CD30379}"/>
              </a:ext>
            </a:extLst>
          </p:cNvPr>
          <p:cNvSpPr/>
          <p:nvPr/>
        </p:nvSpPr>
        <p:spPr>
          <a:xfrm>
            <a:off x="3598193" y="4867758"/>
            <a:ext cx="4846371" cy="575388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>
              <a:buClr>
                <a:srgbClr val="C00000"/>
              </a:buClr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транспорта, дорожного хозяйства и цифрового развития Новгородской области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7B010466-0ECC-4DE9-A2DE-BEFD34D7C08E}"/>
              </a:ext>
            </a:extLst>
          </p:cNvPr>
          <p:cNvSpPr/>
          <p:nvPr/>
        </p:nvSpPr>
        <p:spPr>
          <a:xfrm>
            <a:off x="3598194" y="4157521"/>
            <a:ext cx="4846371" cy="575388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 «Агентство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 по продвижению новых проектов»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3</a:t>
            </a: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56138" y="1049435"/>
            <a:ext cx="7536962" cy="8191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ОРГАНИЗАЦИОННАЯ МОДЕЛЬ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</a:p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 descr="Социальная сеть">
            <a:extLst>
              <a:ext uri="{FF2B5EF4-FFF2-40B4-BE49-F238E27FC236}">
                <a16:creationId xmlns="" xmlns:a16="http://schemas.microsoft.com/office/drawing/2014/main" id="{BAC774C8-2995-48AB-947E-C7D08909BD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6138" y="2236307"/>
            <a:ext cx="2465044" cy="2465044"/>
          </a:xfrm>
          <a:prstGeom prst="rect">
            <a:avLst/>
          </a:prstGeom>
        </p:spPr>
      </p:pic>
      <p:graphicFrame>
        <p:nvGraphicFramePr>
          <p:cNvPr id="12" name="Таблица 82">
            <a:extLst>
              <a:ext uri="{FF2B5EF4-FFF2-40B4-BE49-F238E27FC236}">
                <a16:creationId xmlns="" xmlns:a16="http://schemas.microsoft.com/office/drawing/2014/main" id="{D89F8189-D023-4962-A6F9-7BEDB9DBF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837191"/>
              </p:ext>
            </p:extLst>
          </p:nvPr>
        </p:nvGraphicFramePr>
        <p:xfrm>
          <a:off x="3599617" y="1776587"/>
          <a:ext cx="4846371" cy="276889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4846371">
                  <a:extLst>
                    <a:ext uri="{9D8B030D-6E8A-4147-A177-3AD203B41FA5}">
                      <a16:colId xmlns="" xmlns:a16="http://schemas.microsoft.com/office/drawing/2014/main" val="1555315948"/>
                    </a:ext>
                  </a:extLst>
                </a:gridCol>
              </a:tblGrid>
              <a:tr h="2768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effectLst/>
                        </a:rPr>
                        <a:t>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Список реципиентов:</a:t>
                      </a:r>
                    </a:p>
                  </a:txBody>
                  <a:tcPr marL="30784" marR="30784" marT="3264" marB="326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3FF4364F-C815-4925-B7B7-D480A85A326C}"/>
              </a:ext>
            </a:extLst>
          </p:cNvPr>
          <p:cNvSpPr/>
          <p:nvPr/>
        </p:nvSpPr>
        <p:spPr>
          <a:xfrm>
            <a:off x="3598195" y="2167031"/>
            <a:ext cx="4846371" cy="575388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здравоохранения Новгородской области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1593FC0F-3786-4768-A7D7-056733986D3C}"/>
              </a:ext>
            </a:extLst>
          </p:cNvPr>
          <p:cNvSpPr/>
          <p:nvPr/>
        </p:nvSpPr>
        <p:spPr>
          <a:xfrm>
            <a:off x="3313785" y="2085867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1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593926B-7174-417F-BBD8-8A1C44FDBC97}"/>
              </a:ext>
            </a:extLst>
          </p:cNvPr>
          <p:cNvSpPr/>
          <p:nvPr/>
        </p:nvSpPr>
        <p:spPr>
          <a:xfrm>
            <a:off x="3598195" y="2876952"/>
            <a:ext cx="4846371" cy="575388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Новгородской области</a:t>
            </a:r>
          </a:p>
        </p:txBody>
      </p:sp>
      <p:sp>
        <p:nvSpPr>
          <p:cNvPr id="19" name="Овал 18">
            <a:extLst>
              <a:ext uri="{FF2B5EF4-FFF2-40B4-BE49-F238E27FC236}">
                <a16:creationId xmlns="" xmlns:a16="http://schemas.microsoft.com/office/drawing/2014/main" id="{E64CF137-7D00-49B9-BA77-F7F7081F52ED}"/>
              </a:ext>
            </a:extLst>
          </p:cNvPr>
          <p:cNvSpPr/>
          <p:nvPr/>
        </p:nvSpPr>
        <p:spPr>
          <a:xfrm>
            <a:off x="3313785" y="2795788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2</a:t>
            </a:r>
          </a:p>
        </p:txBody>
      </p:sp>
      <p:graphicFrame>
        <p:nvGraphicFramePr>
          <p:cNvPr id="20" name="Таблица 82">
            <a:extLst>
              <a:ext uri="{FF2B5EF4-FFF2-40B4-BE49-F238E27FC236}">
                <a16:creationId xmlns="" xmlns:a16="http://schemas.microsoft.com/office/drawing/2014/main" id="{C3668EF0-C691-4F1A-BD38-104C0ACA6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57871"/>
              </p:ext>
            </p:extLst>
          </p:nvPr>
        </p:nvGraphicFramePr>
        <p:xfrm>
          <a:off x="3599617" y="3756588"/>
          <a:ext cx="4846371" cy="276889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4846371">
                  <a:extLst>
                    <a:ext uri="{9D8B030D-6E8A-4147-A177-3AD203B41FA5}">
                      <a16:colId xmlns="" xmlns:a16="http://schemas.microsoft.com/office/drawing/2014/main" val="1555315948"/>
                    </a:ext>
                  </a:extLst>
                </a:gridCol>
              </a:tblGrid>
              <a:tr h="2768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effectLst/>
                        </a:rPr>
                        <a:t>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Список акцепторов:</a:t>
                      </a:r>
                    </a:p>
                  </a:txBody>
                  <a:tcPr marL="30784" marR="30784" marT="3264" marB="326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FE5B7E09-B069-4BCC-9D09-23918C23388E}"/>
              </a:ext>
            </a:extLst>
          </p:cNvPr>
          <p:cNvSpPr/>
          <p:nvPr/>
        </p:nvSpPr>
        <p:spPr>
          <a:xfrm>
            <a:off x="3313785" y="4065868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1</a:t>
            </a:r>
          </a:p>
        </p:txBody>
      </p:sp>
      <p:sp>
        <p:nvSpPr>
          <p:cNvPr id="24" name="Овал 23">
            <a:extLst>
              <a:ext uri="{FF2B5EF4-FFF2-40B4-BE49-F238E27FC236}">
                <a16:creationId xmlns="" xmlns:a16="http://schemas.microsoft.com/office/drawing/2014/main" id="{3AF7BFE2-C12D-413F-BB21-6CE554DF37F3}"/>
              </a:ext>
            </a:extLst>
          </p:cNvPr>
          <p:cNvSpPr/>
          <p:nvPr/>
        </p:nvSpPr>
        <p:spPr>
          <a:xfrm>
            <a:off x="3313785" y="4775789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87375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4</a:t>
            </a: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663829" y="1211576"/>
            <a:ext cx="7536962" cy="8191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</a:p>
        </p:txBody>
      </p:sp>
      <p:sp>
        <p:nvSpPr>
          <p:cNvPr id="7" name="TextColumnContent">
            <a:extLst>
              <a:ext uri="{FF2B5EF4-FFF2-40B4-BE49-F238E27FC236}">
                <a16:creationId xmlns="" xmlns:a16="http://schemas.microsoft.com/office/drawing/2014/main" id="{64C57403-F0B4-42DE-A315-5C9086C5610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6383" y="1360632"/>
            <a:ext cx="8175825" cy="37084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>
              <a:buClr>
                <a:srgbClr val="C00000"/>
              </a:buClr>
            </a:pP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lvl="2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</a:p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34BA5582-E071-4DCC-8942-FD503A59961A}"/>
              </a:ext>
            </a:extLst>
          </p:cNvPr>
          <p:cNvSpPr/>
          <p:nvPr/>
        </p:nvSpPr>
        <p:spPr>
          <a:xfrm>
            <a:off x="1000791" y="3429000"/>
            <a:ext cx="7200000" cy="1080000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способствовать выявлению причин неудовлетворённости населения качеством оказания медицинской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algn="just">
              <a:buClr>
                <a:srgbClr val="C00000"/>
              </a:buClr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D560A54F-16B6-4AC3-A5B0-C3A93039FDDF}"/>
              </a:ext>
            </a:extLst>
          </p:cNvPr>
          <p:cNvSpPr/>
          <p:nvPr/>
        </p:nvSpPr>
        <p:spPr>
          <a:xfrm>
            <a:off x="1016303" y="2120627"/>
            <a:ext cx="7200000" cy="1080000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0488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должно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выявлению негативных отзывов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пациентов о качестве оказания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помощи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анализа данных открытых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интернет-источников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="" xmlns:a16="http://schemas.microsoft.com/office/drawing/2014/main" id="{FF2124D7-FAAE-4292-8F51-7C80C4412D5C}"/>
              </a:ext>
            </a:extLst>
          </p:cNvPr>
          <p:cNvSpPr/>
          <p:nvPr/>
        </p:nvSpPr>
        <p:spPr>
          <a:xfrm>
            <a:off x="731894" y="2028974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="" xmlns:a16="http://schemas.microsoft.com/office/drawing/2014/main" id="{A4B9D8DF-AB41-4732-B5CD-F63BF0749907}"/>
              </a:ext>
            </a:extLst>
          </p:cNvPr>
          <p:cNvSpPr/>
          <p:nvPr/>
        </p:nvSpPr>
        <p:spPr>
          <a:xfrm>
            <a:off x="716383" y="3337031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CC5B4478-7A13-4F18-A780-4B59B9B85EAE}"/>
              </a:ext>
            </a:extLst>
          </p:cNvPr>
          <p:cNvSpPr/>
          <p:nvPr/>
        </p:nvSpPr>
        <p:spPr>
          <a:xfrm>
            <a:off x="1000791" y="4802020"/>
            <a:ext cx="7200000" cy="1080000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должно способствовать принятию мер по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уровня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удовлетворенности населения медицинской помощью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="" xmlns:a16="http://schemas.microsoft.com/office/drawing/2014/main" id="{594DE35F-3012-4148-A349-A51219895FB2}"/>
              </a:ext>
            </a:extLst>
          </p:cNvPr>
          <p:cNvSpPr/>
          <p:nvPr/>
        </p:nvSpPr>
        <p:spPr>
          <a:xfrm>
            <a:off x="716383" y="4710051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09218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5</a:t>
            </a:r>
          </a:p>
        </p:txBody>
      </p:sp>
      <p:sp>
        <p:nvSpPr>
          <p:cNvPr id="10" name="ValueChainStarter">
            <a:extLst>
              <a:ext uri="{FF2B5EF4-FFF2-40B4-BE49-F238E27FC236}">
                <a16:creationId xmlns="" xmlns:a16="http://schemas.microsoft.com/office/drawing/2014/main" id="{228FA26C-A392-488F-8EA1-9D8E52330BE9}"/>
              </a:ext>
            </a:extLst>
          </p:cNvPr>
          <p:cNvSpPr/>
          <p:nvPr/>
        </p:nvSpPr>
        <p:spPr bwMode="auto">
          <a:xfrm>
            <a:off x="3254457" y="1880212"/>
            <a:ext cx="2520000" cy="707314"/>
          </a:xfrm>
          <a:prstGeom prst="chevron">
            <a:avLst>
              <a:gd name="adj" fmla="val 28571"/>
            </a:avLst>
          </a:prstGeom>
          <a:solidFill>
            <a:srgbClr val="AF1707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</a:p>
          <a:p>
            <a:pPr lvl="0"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endParaRPr lang="de-DE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ValueChainStarter">
            <a:extLst>
              <a:ext uri="{FF2B5EF4-FFF2-40B4-BE49-F238E27FC236}">
                <a16:creationId xmlns="" xmlns:a16="http://schemas.microsoft.com/office/drawing/2014/main" id="{F19EB28E-CC30-4FD7-9952-2F47C1898006}"/>
              </a:ext>
            </a:extLst>
          </p:cNvPr>
          <p:cNvSpPr/>
          <p:nvPr/>
        </p:nvSpPr>
        <p:spPr bwMode="auto">
          <a:xfrm>
            <a:off x="5631873" y="1880442"/>
            <a:ext cx="2637763" cy="707314"/>
          </a:xfrm>
          <a:prstGeom prst="chevron">
            <a:avLst>
              <a:gd name="adj" fmla="val 28571"/>
            </a:avLst>
          </a:prstGeom>
          <a:solidFill>
            <a:srgbClr val="AF1707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Недопущение проблемы</a:t>
            </a:r>
            <a:endParaRPr lang="de-DE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22D961E-AD5D-42BB-B69D-4B0519F98DDA}"/>
              </a:ext>
            </a:extLst>
          </p:cNvPr>
          <p:cNvSpPr txBox="1"/>
          <p:nvPr/>
        </p:nvSpPr>
        <p:spPr>
          <a:xfrm>
            <a:off x="682994" y="1393669"/>
            <a:ext cx="8222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ru-RU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МЕТОДИКА</a:t>
            </a:r>
          </a:p>
        </p:txBody>
      </p:sp>
      <p:sp>
        <p:nvSpPr>
          <p:cNvPr id="19" name="TextColumnContent">
            <a:extLst>
              <a:ext uri="{FF2B5EF4-FFF2-40B4-BE49-F238E27FC236}">
                <a16:creationId xmlns="" xmlns:a16="http://schemas.microsoft.com/office/drawing/2014/main" id="{6DC21193-5D3A-49A5-A3E7-EE3C7BE1D010}"/>
              </a:ext>
            </a:extLst>
          </p:cNvPr>
          <p:cNvSpPr>
            <a:spLocks noChangeArrowheads="1"/>
          </p:cNvSpPr>
          <p:nvPr/>
        </p:nvSpPr>
        <p:spPr bwMode="gray">
          <a:xfrm>
            <a:off x="642909" y="5464331"/>
            <a:ext cx="2484838" cy="2386188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lIns="0" tIns="0" rIns="0" bIns="0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</a:p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CF2BF121-68F2-4A7B-AB3C-D33B4401939A}"/>
              </a:ext>
            </a:extLst>
          </p:cNvPr>
          <p:cNvSpPr/>
          <p:nvPr/>
        </p:nvSpPr>
        <p:spPr>
          <a:xfrm>
            <a:off x="682994" y="2724156"/>
            <a:ext cx="2456277" cy="2005560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свода и структуры отзывов населения о медицинской помощи в разрезе 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(оценка, медицинская организация, район, врач, условия оказания медицинской помощь, профиль и т.д.)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627973CF-FBA3-4F63-A3FC-FEC9DDA08BBC}"/>
              </a:ext>
            </a:extLst>
          </p:cNvPr>
          <p:cNvSpPr/>
          <p:nvPr/>
        </p:nvSpPr>
        <p:spPr>
          <a:xfrm>
            <a:off x="675702" y="4839669"/>
            <a:ext cx="2456277" cy="470962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Группировка отзывов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1BB324AE-8790-4F76-80D9-38BC80C4505B}"/>
              </a:ext>
            </a:extLst>
          </p:cNvPr>
          <p:cNvSpPr/>
          <p:nvPr/>
        </p:nvSpPr>
        <p:spPr>
          <a:xfrm>
            <a:off x="3259973" y="2704737"/>
            <a:ext cx="2251197" cy="1143677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отзывов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сетях и медицинских порталах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3D67ED0D-6302-4914-9592-8CB0836AF636}"/>
              </a:ext>
            </a:extLst>
          </p:cNvPr>
          <p:cNvSpPr/>
          <p:nvPr/>
        </p:nvSpPr>
        <p:spPr>
          <a:xfrm>
            <a:off x="3259973" y="3983022"/>
            <a:ext cx="2251197" cy="566665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решения по результатам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493A3931-81D7-491A-B946-F8378739DAE2}"/>
              </a:ext>
            </a:extLst>
          </p:cNvPr>
          <p:cNvSpPr/>
          <p:nvPr/>
        </p:nvSpPr>
        <p:spPr>
          <a:xfrm>
            <a:off x="5631873" y="2704738"/>
            <a:ext cx="2418551" cy="571838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Ранжирование медицинских организаций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ED1D531F-DAF8-499D-ADAA-0F08190D3250}"/>
              </a:ext>
            </a:extLst>
          </p:cNvPr>
          <p:cNvSpPr/>
          <p:nvPr/>
        </p:nvSpPr>
        <p:spPr>
          <a:xfrm>
            <a:off x="5617788" y="3406947"/>
            <a:ext cx="2418551" cy="1558250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мер  по повышению уровня удовлетворенности качеством оказания медицинской помощи на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проведенного анализа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отзывов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9C7E6274-BE7C-40E8-894A-339079B69254}"/>
              </a:ext>
            </a:extLst>
          </p:cNvPr>
          <p:cNvSpPr/>
          <p:nvPr/>
        </p:nvSpPr>
        <p:spPr>
          <a:xfrm>
            <a:off x="5617787" y="5041090"/>
            <a:ext cx="2418551" cy="690868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Принятия мер по исключению факторов приводящих к проблеме</a:t>
            </a:r>
          </a:p>
        </p:txBody>
      </p:sp>
      <p:sp>
        <p:nvSpPr>
          <p:cNvPr id="27" name="ValueChainStarter">
            <a:extLst>
              <a:ext uri="{FF2B5EF4-FFF2-40B4-BE49-F238E27FC236}">
                <a16:creationId xmlns="" xmlns:a16="http://schemas.microsoft.com/office/drawing/2014/main" id="{364210B9-FD83-4C18-8207-79D3FDFF93AF}"/>
              </a:ext>
            </a:extLst>
          </p:cNvPr>
          <p:cNvSpPr/>
          <p:nvPr/>
        </p:nvSpPr>
        <p:spPr bwMode="auto">
          <a:xfrm>
            <a:off x="682993" y="1872563"/>
            <a:ext cx="2711371" cy="707314"/>
          </a:xfrm>
          <a:prstGeom prst="chevron">
            <a:avLst>
              <a:gd name="adj" fmla="val 28571"/>
            </a:avLst>
          </a:prstGeom>
          <a:solidFill>
            <a:srgbClr val="AF1707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</a:t>
            </a:r>
          </a:p>
          <a:p>
            <a:pPr lvl="0"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endParaRPr lang="de-DE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994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6</a:t>
            </a: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56138" y="1360631"/>
            <a:ext cx="7536962" cy="5079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</a:t>
            </a:r>
          </a:p>
        </p:txBody>
      </p:sp>
      <p:sp>
        <p:nvSpPr>
          <p:cNvPr id="7" name="TextColumnContent">
            <a:extLst>
              <a:ext uri="{FF2B5EF4-FFF2-40B4-BE49-F238E27FC236}">
                <a16:creationId xmlns="" xmlns:a16="http://schemas.microsoft.com/office/drawing/2014/main" id="{64C57403-F0B4-42DE-A315-5C9086C5610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6383" y="1360632"/>
            <a:ext cx="8175825" cy="37084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>
              <a:buClr>
                <a:srgbClr val="C00000"/>
              </a:buClr>
            </a:pP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lvl="2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</a:p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 descr="Облачные вычисления">
            <a:extLst>
              <a:ext uri="{FF2B5EF4-FFF2-40B4-BE49-F238E27FC236}">
                <a16:creationId xmlns="" xmlns:a16="http://schemas.microsoft.com/office/drawing/2014/main" id="{D33C0437-87FD-462E-986A-610354D4B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8675" y="2302959"/>
            <a:ext cx="2139950" cy="2139950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FF2B69B7-ED9B-40D7-BBB1-2242386A825F}"/>
              </a:ext>
            </a:extLst>
          </p:cNvPr>
          <p:cNvSpPr/>
          <p:nvPr/>
        </p:nvSpPr>
        <p:spPr>
          <a:xfrm>
            <a:off x="3260789" y="2774796"/>
            <a:ext cx="5639175" cy="944871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Текстовый классификатор (модель ИИ), который определяет, относится ли текст к отзывам по медицинской тематике: парсеры собирают все доступные тексты по заданным ссылкам,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оставляя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релевантные тексты.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74526C60-1A17-4363-9A26-0A7C45F6BA20}"/>
              </a:ext>
            </a:extLst>
          </p:cNvPr>
          <p:cNvSpPr/>
          <p:nvPr/>
        </p:nvSpPr>
        <p:spPr>
          <a:xfrm>
            <a:off x="3268545" y="1618215"/>
            <a:ext cx="5639175" cy="991252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Набор анализаторов онлайн ресурсов-парсеров. Парсеры по заданному времени посещают определённые сайты и собирают с них всю текстовую информацию. Все новые тексты (не содержащиеся в БД) сохраняются для дальнейшей обработки.</a:t>
            </a: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="" xmlns:a16="http://schemas.microsoft.com/office/drawing/2014/main" id="{06244D28-6A1E-432F-B1EB-F2ED66FD935C}"/>
              </a:ext>
            </a:extLst>
          </p:cNvPr>
          <p:cNvSpPr/>
          <p:nvPr/>
        </p:nvSpPr>
        <p:spPr>
          <a:xfrm>
            <a:off x="2984136" y="1526562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="" xmlns:a16="http://schemas.microsoft.com/office/drawing/2014/main" id="{491A3961-CE77-4CD4-919E-8F6F96178529}"/>
              </a:ext>
            </a:extLst>
          </p:cNvPr>
          <p:cNvSpPr/>
          <p:nvPr/>
        </p:nvSpPr>
        <p:spPr>
          <a:xfrm>
            <a:off x="2976381" y="2682828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58404DAF-8CA5-41B4-958B-82187788B093}"/>
              </a:ext>
            </a:extLst>
          </p:cNvPr>
          <p:cNvSpPr/>
          <p:nvPr/>
        </p:nvSpPr>
        <p:spPr>
          <a:xfrm>
            <a:off x="3260789" y="3903441"/>
            <a:ext cx="5639175" cy="609012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Определитель тональности текста (модель ИИ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разделяет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тексты на три категории: «нейтральный», «положительный», «отрицательный».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="" xmlns:a16="http://schemas.microsoft.com/office/drawing/2014/main" id="{8BCD438B-1354-4333-8451-402A900DC87E}"/>
              </a:ext>
            </a:extLst>
          </p:cNvPr>
          <p:cNvSpPr/>
          <p:nvPr/>
        </p:nvSpPr>
        <p:spPr>
          <a:xfrm>
            <a:off x="2976381" y="3811472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6048614D-6B05-4958-9FF2-25366501424D}"/>
              </a:ext>
            </a:extLst>
          </p:cNvPr>
          <p:cNvSpPr/>
          <p:nvPr/>
        </p:nvSpPr>
        <p:spPr>
          <a:xfrm>
            <a:off x="3260789" y="4681139"/>
            <a:ext cx="5639175" cy="589226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Определитель медучреждения, к которому относится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на основе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регулярных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выражений.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="" xmlns:a16="http://schemas.microsoft.com/office/drawing/2014/main" id="{A453C16A-7F98-47BE-B809-BA000E17AA33}"/>
              </a:ext>
            </a:extLst>
          </p:cNvPr>
          <p:cNvSpPr/>
          <p:nvPr/>
        </p:nvSpPr>
        <p:spPr>
          <a:xfrm>
            <a:off x="2976381" y="4589170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F970243E-34AE-4401-9244-9C737C84B8E4}"/>
              </a:ext>
            </a:extLst>
          </p:cNvPr>
          <p:cNvSpPr/>
          <p:nvPr/>
        </p:nvSpPr>
        <p:spPr>
          <a:xfrm>
            <a:off x="3260789" y="5464188"/>
            <a:ext cx="5639175" cy="598744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 сформированных данных пользователю. Реализован на фреймворке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Flask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5B805575-6752-43DB-B583-7CC5E51B0214}"/>
              </a:ext>
            </a:extLst>
          </p:cNvPr>
          <p:cNvSpPr/>
          <p:nvPr/>
        </p:nvSpPr>
        <p:spPr>
          <a:xfrm>
            <a:off x="2976381" y="5365295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84742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7</a:t>
            </a: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56138" y="1360631"/>
            <a:ext cx="7536962" cy="5079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ИСПОЛЬЗОВАННЫЕ ТЕХНОЛОГИИ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</a:p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 descr="Интернет">
            <a:extLst>
              <a:ext uri="{FF2B5EF4-FFF2-40B4-BE49-F238E27FC236}">
                <a16:creationId xmlns="" xmlns:a16="http://schemas.microsoft.com/office/drawing/2014/main" id="{C3614203-7A37-4EC3-B48B-E1D467EC7E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4194" y="2141614"/>
            <a:ext cx="2382405" cy="2382405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77C70E94-FE79-4591-8031-0F7A2E18F3F4}"/>
              </a:ext>
            </a:extLst>
          </p:cNvPr>
          <p:cNvSpPr/>
          <p:nvPr/>
        </p:nvSpPr>
        <p:spPr>
          <a:xfrm>
            <a:off x="3800906" y="2460339"/>
            <a:ext cx="4846371" cy="575388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Python 3.7</a:t>
            </a:r>
          </a:p>
          <a:p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82">
            <a:extLst>
              <a:ext uri="{FF2B5EF4-FFF2-40B4-BE49-F238E27FC236}">
                <a16:creationId xmlns="" xmlns:a16="http://schemas.microsoft.com/office/drawing/2014/main" id="{3A39A8A1-7901-43F2-B33B-112B615158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105382"/>
              </p:ext>
            </p:extLst>
          </p:nvPr>
        </p:nvGraphicFramePr>
        <p:xfrm>
          <a:off x="3802329" y="2059406"/>
          <a:ext cx="4846371" cy="276889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4846371">
                  <a:extLst>
                    <a:ext uri="{9D8B030D-6E8A-4147-A177-3AD203B41FA5}">
                      <a16:colId xmlns="" xmlns:a16="http://schemas.microsoft.com/office/drawing/2014/main" val="1555315948"/>
                    </a:ext>
                  </a:extLst>
                </a:gridCol>
              </a:tblGrid>
              <a:tr h="2768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u="none" dirty="0">
                          <a:latin typeface="Arial" pitchFamily="34" charset="0"/>
                          <a:cs typeface="Arial" pitchFamily="34" charset="0"/>
                        </a:rPr>
                        <a:t>Язык программирования:</a:t>
                      </a:r>
                    </a:p>
                  </a:txBody>
                  <a:tcPr marL="30784" marR="30784" marT="3264" marB="326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0B357537-E5FA-4226-BE51-16B93F8449AC}"/>
              </a:ext>
            </a:extLst>
          </p:cNvPr>
          <p:cNvSpPr/>
          <p:nvPr/>
        </p:nvSpPr>
        <p:spPr>
          <a:xfrm>
            <a:off x="3800906" y="3627440"/>
            <a:ext cx="4846371" cy="575388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beautifulsoup4, flair, Flask, newspaper3k, pymystem3,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vk-api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redis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Таблица 82">
            <a:extLst>
              <a:ext uri="{FF2B5EF4-FFF2-40B4-BE49-F238E27FC236}">
                <a16:creationId xmlns="" xmlns:a16="http://schemas.microsoft.com/office/drawing/2014/main" id="{5D38D03F-AEC2-41A1-9786-E8F470D267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517516"/>
              </p:ext>
            </p:extLst>
          </p:nvPr>
        </p:nvGraphicFramePr>
        <p:xfrm>
          <a:off x="3802329" y="3226507"/>
          <a:ext cx="4846371" cy="276889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4846371">
                  <a:extLst>
                    <a:ext uri="{9D8B030D-6E8A-4147-A177-3AD203B41FA5}">
                      <a16:colId xmlns="" xmlns:a16="http://schemas.microsoft.com/office/drawing/2014/main" val="1555315948"/>
                    </a:ext>
                  </a:extLst>
                </a:gridCol>
              </a:tblGrid>
              <a:tr h="2768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u="none" dirty="0">
                          <a:latin typeface="Arial" pitchFamily="34" charset="0"/>
                          <a:cs typeface="Arial" pitchFamily="34" charset="0"/>
                        </a:rPr>
                        <a:t>Основные библиотеки:</a:t>
                      </a:r>
                    </a:p>
                  </a:txBody>
                  <a:tcPr marL="30784" marR="30784" marT="3264" marB="326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77D14CB1-054E-412B-B479-390CF45CE57E}"/>
              </a:ext>
            </a:extLst>
          </p:cNvPr>
          <p:cNvSpPr/>
          <p:nvPr/>
        </p:nvSpPr>
        <p:spPr>
          <a:xfrm>
            <a:off x="3799483" y="4794541"/>
            <a:ext cx="4846371" cy="575388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Linux </a:t>
            </a:r>
          </a:p>
          <a:p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82">
            <a:extLst>
              <a:ext uri="{FF2B5EF4-FFF2-40B4-BE49-F238E27FC236}">
                <a16:creationId xmlns="" xmlns:a16="http://schemas.microsoft.com/office/drawing/2014/main" id="{4BEF76EB-B4F3-4C11-AF54-CDB153CB2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414104"/>
              </p:ext>
            </p:extLst>
          </p:nvPr>
        </p:nvGraphicFramePr>
        <p:xfrm>
          <a:off x="3800906" y="4393608"/>
          <a:ext cx="4846371" cy="276889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4846371">
                  <a:extLst>
                    <a:ext uri="{9D8B030D-6E8A-4147-A177-3AD203B41FA5}">
                      <a16:colId xmlns="" xmlns:a16="http://schemas.microsoft.com/office/drawing/2014/main" val="1555315948"/>
                    </a:ext>
                  </a:extLst>
                </a:gridCol>
              </a:tblGrid>
              <a:tr h="2768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u="none" dirty="0">
                          <a:latin typeface="Arial" pitchFamily="34" charset="0"/>
                          <a:cs typeface="Arial" pitchFamily="34" charset="0"/>
                        </a:rPr>
                        <a:t>Среда для запуска:</a:t>
                      </a:r>
                    </a:p>
                  </a:txBody>
                  <a:tcPr marL="30784" marR="30784" marT="3264" marB="326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523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8</a:t>
            </a: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56138" y="1360631"/>
            <a:ext cx="7536962" cy="5079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ru-RU" sz="18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-СТРАНИЦА</a:t>
            </a:r>
          </a:p>
        </p:txBody>
      </p:sp>
      <p:sp>
        <p:nvSpPr>
          <p:cNvPr id="7" name="TextColumnContent">
            <a:extLst>
              <a:ext uri="{FF2B5EF4-FFF2-40B4-BE49-F238E27FC236}">
                <a16:creationId xmlns="" xmlns:a16="http://schemas.microsoft.com/office/drawing/2014/main" id="{64C57403-F0B4-42DE-A315-5C9086C5610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6383" y="1360632"/>
            <a:ext cx="8175825" cy="37084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>
              <a:buClr>
                <a:srgbClr val="C00000"/>
              </a:buClr>
            </a:pP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lvl="2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</a:p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Petr\Downloads\Качество услуг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04" y="2042798"/>
            <a:ext cx="8756830" cy="417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1747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5YZ.k2DSlSgGxWJQcJ_b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5YZ.k2DSlSgGxWJQcJ_bQ"/>
</p:tagLst>
</file>

<file path=ppt/theme/theme1.xml><?xml version="1.0" encoding="utf-8"?>
<a:theme xmlns:a="http://schemas.openxmlformats.org/drawingml/2006/main" name="Правительство НО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999</Words>
  <Application>Microsoft Office PowerPoint</Application>
  <PresentationFormat>Экран (4:3)</PresentationFormat>
  <Paragraphs>176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Правительство НО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ПК</cp:lastModifiedBy>
  <cp:revision>1</cp:revision>
  <dcterms:modified xsi:type="dcterms:W3CDTF">2019-12-24T14:04:36Z</dcterms:modified>
</cp:coreProperties>
</file>