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7" r:id="rId6"/>
    <p:sldId id="292" r:id="rId7"/>
    <p:sldId id="277" r:id="rId8"/>
    <p:sldId id="278" r:id="rId9"/>
    <p:sldId id="279" r:id="rId10"/>
    <p:sldId id="287" r:id="rId11"/>
    <p:sldId id="288" r:id="rId12"/>
    <p:sldId id="281" r:id="rId13"/>
    <p:sldId id="283" r:id="rId14"/>
    <p:sldId id="284" r:id="rId15"/>
    <p:sldId id="293" r:id="rId16"/>
    <p:sldId id="285" r:id="rId17"/>
    <p:sldId id="291" r:id="rId18"/>
    <p:sldId id="286" r:id="rId19"/>
    <p:sldId id="289" r:id="rId20"/>
    <p:sldId id="290" r:id="rId21"/>
    <p:sldId id="294" r:id="rId22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225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100667"/>
            <a:ext cx="5142161" cy="77046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5214523" y="1100667"/>
            <a:ext cx="1645492" cy="7704668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790" y="1875536"/>
            <a:ext cx="4114800" cy="4702048"/>
          </a:xfrm>
        </p:spPr>
        <p:txBody>
          <a:bodyPr anchor="b">
            <a:normAutofit/>
          </a:bodyPr>
          <a:lstStyle>
            <a:lvl1pPr algn="l">
              <a:defRPr sz="4050" spc="-75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758" y="6745911"/>
            <a:ext cx="4114800" cy="13208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5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748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5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4312" y="1430867"/>
            <a:ext cx="1585913" cy="71543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75701" y="1254760"/>
            <a:ext cx="4114800" cy="739648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3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95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701" y="1875536"/>
            <a:ext cx="4114800" cy="4702048"/>
          </a:xfrm>
        </p:spPr>
        <p:txBody>
          <a:bodyPr anchor="b">
            <a:normAutofit/>
          </a:bodyPr>
          <a:lstStyle>
            <a:lvl1pPr>
              <a:defRPr sz="4050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5988" y="6749288"/>
            <a:ext cx="4114800" cy="1320800"/>
          </a:xfrm>
        </p:spPr>
        <p:txBody>
          <a:bodyPr anchor="t">
            <a:normAutofit/>
          </a:bodyPr>
          <a:lstStyle>
            <a:lvl1pPr marL="0" indent="0">
              <a:buNone/>
              <a:defRPr sz="15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03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5701" y="1254760"/>
            <a:ext cx="1954530" cy="739648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7693" y="1254760"/>
            <a:ext cx="1954530" cy="739648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5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5701" y="1478513"/>
            <a:ext cx="1954530" cy="116670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25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5701" y="2789130"/>
            <a:ext cx="1954530" cy="581152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7885" y="1478515"/>
            <a:ext cx="1954530" cy="117458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425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7885" y="2789130"/>
            <a:ext cx="1954530" cy="5811520"/>
          </a:xfrm>
        </p:spPr>
        <p:txBody>
          <a:bodyPr/>
          <a:lstStyle>
            <a:lvl1pPr>
              <a:defRPr sz="1425"/>
            </a:lvl1pPr>
            <a:lvl2pPr>
              <a:defRPr sz="1275"/>
            </a:lvl2pPr>
            <a:lvl3pPr>
              <a:defRPr sz="1125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0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99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191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" y="1651000"/>
            <a:ext cx="1594485" cy="3169920"/>
          </a:xfrm>
        </p:spPr>
        <p:txBody>
          <a:bodyPr anchor="b">
            <a:normAutofit/>
          </a:bodyPr>
          <a:lstStyle>
            <a:lvl1pPr>
              <a:defRPr sz="21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701" y="1254760"/>
            <a:ext cx="4114800" cy="7396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18" y="4820920"/>
            <a:ext cx="1594485" cy="36982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38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9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" y="1651000"/>
            <a:ext cx="1594485" cy="3169920"/>
          </a:xfrm>
        </p:spPr>
        <p:txBody>
          <a:bodyPr anchor="b">
            <a:normAutofit/>
          </a:bodyPr>
          <a:lstStyle>
            <a:lvl1pPr>
              <a:defRPr sz="21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08488" y="1108494"/>
            <a:ext cx="4564817" cy="770026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18" y="4825314"/>
            <a:ext cx="1594485" cy="36982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38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968244" y="9181397"/>
            <a:ext cx="3325229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7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096264"/>
            <a:ext cx="1937020" cy="7700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67" y="1623322"/>
            <a:ext cx="1657959" cy="6646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646424" y="1096264"/>
            <a:ext cx="216027" cy="770026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6463" y="1248156"/>
            <a:ext cx="4114800" cy="7396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63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49180EE-0437-414B-9527-D3298152E1FF}" type="datetimeFigureOut">
              <a:rPr lang="ru-RU" smtClean="0"/>
              <a:t>12.04.2019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6463" y="9181397"/>
            <a:ext cx="3325229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81702" y="9181397"/>
            <a:ext cx="861146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accent1"/>
                </a:solidFill>
              </a:defRPr>
            </a:lvl1pPr>
          </a:lstStyle>
          <a:p>
            <a:fld id="{3993FFD1-F527-49C7-9F0A-74D610951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75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5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42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2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97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10" Type="http://schemas.openxmlformats.org/officeDocument/2006/relationships/image" Target="../media/image32.jpg"/><Relationship Id="rId4" Type="http://schemas.openxmlformats.org/officeDocument/2006/relationships/image" Target="../media/image8.png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.wdp"/><Relationship Id="rId7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45.jpg"/><Relationship Id="rId4" Type="http://schemas.openxmlformats.org/officeDocument/2006/relationships/image" Target="../media/image8.png"/><Relationship Id="rId9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1.wdp"/><Relationship Id="rId7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10" Type="http://schemas.openxmlformats.org/officeDocument/2006/relationships/image" Target="../media/image50.jpeg"/><Relationship Id="rId4" Type="http://schemas.openxmlformats.org/officeDocument/2006/relationships/image" Target="../media/image8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microsoft.com/office/2007/relationships/hdphoto" Target="../media/hdphoto1.wdp"/><Relationship Id="rId7" Type="http://schemas.openxmlformats.org/officeDocument/2006/relationships/image" Target="../media/image5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microsoft.com/office/2007/relationships/hdphoto" Target="../media/hdphoto1.wdp"/><Relationship Id="rId7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microsoft.com/office/2007/relationships/hdphoto" Target="../media/hdphoto2.wdp"/><Relationship Id="rId10" Type="http://schemas.openxmlformats.org/officeDocument/2006/relationships/image" Target="../media/image59.jpeg"/><Relationship Id="rId4" Type="http://schemas.openxmlformats.org/officeDocument/2006/relationships/image" Target="../media/image8.pn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1.wdp"/><Relationship Id="rId7" Type="http://schemas.openxmlformats.org/officeDocument/2006/relationships/image" Target="../media/image6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1.wdp"/><Relationship Id="rId7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07/relationships/hdphoto" Target="../media/hdphoto1.wdp"/><Relationship Id="rId7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microsoft.com/office/2007/relationships/hdphoto" Target="../media/hdphoto2.wdp"/><Relationship Id="rId10" Type="http://schemas.openxmlformats.org/officeDocument/2006/relationships/image" Target="../media/image71.jpeg"/><Relationship Id="rId4" Type="http://schemas.openxmlformats.org/officeDocument/2006/relationships/image" Target="../media/image8.pn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microsoft.com/office/2007/relationships/hdphoto" Target="../media/hdphoto1.wdp"/><Relationship Id="rId7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76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7.JP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69" y="5226286"/>
            <a:ext cx="1862825" cy="1397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69" y="3365983"/>
            <a:ext cx="1862825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4" r="-1"/>
          <a:stretch/>
        </p:blipFill>
        <p:spPr>
          <a:xfrm>
            <a:off x="4847569" y="1474553"/>
            <a:ext cx="1866379" cy="1412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0" y="0"/>
            <a:ext cx="1047701" cy="11056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4"/>
          <a:stretch/>
        </p:blipFill>
        <p:spPr>
          <a:xfrm>
            <a:off x="4847569" y="7099067"/>
            <a:ext cx="1871795" cy="1362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036878" y="334500"/>
            <a:ext cx="5833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Петрозаводский городской округ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368280"/>
            <a:ext cx="4847569" cy="69249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ru-RU" sz="22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Конкурсная заявка</a:t>
            </a:r>
            <a:br>
              <a:rPr lang="ru-RU" altLang="ru-RU" sz="2200" dirty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на участие </a:t>
            </a:r>
            <a:r>
              <a:rPr lang="ru-RU" altLang="ru-RU" sz="22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в номинации</a:t>
            </a:r>
            <a:br>
              <a:rPr lang="ru-RU" altLang="ru-RU" sz="2200" dirty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«Градостроительная политика, обеспечение благоприятной среды</a:t>
            </a:r>
            <a:br>
              <a:rPr lang="ru-RU" altLang="ru-RU" sz="2200" dirty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жизнедеятельности населения и развитие жилищно-коммунального</a:t>
            </a:r>
            <a:br>
              <a:rPr lang="ru-RU" altLang="ru-RU" sz="2200" dirty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хозяйства» регионального этапа Всероссийского конкурса «Лучшая муниципальная практика»</a:t>
            </a:r>
            <a:endParaRPr lang="ru-RU" sz="22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Заявитель</a:t>
            </a:r>
            <a:r>
              <a:rPr lang="ru-RU" sz="2400" b="1" i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sz="24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Администрация Петрозаводского городского округа </a:t>
            </a:r>
          </a:p>
          <a:p>
            <a:pPr algn="ctr"/>
            <a:endParaRPr lang="ru-RU" sz="2400" dirty="0" smtClean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38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Акция «Добрые крышечки»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52" y="1283877"/>
            <a:ext cx="4590248" cy="2495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51" y="6129009"/>
            <a:ext cx="4691848" cy="25877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52957"/>
            <a:ext cx="1950251" cy="1919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51" y="3971103"/>
            <a:ext cx="2511463" cy="18835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68" y="3971103"/>
            <a:ext cx="2142132" cy="18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11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Проект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«Спаси Бутылку»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226595"/>
            <a:ext cx="4605897" cy="25745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52" y="1485835"/>
            <a:ext cx="2151848" cy="16138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62" y="1485835"/>
            <a:ext cx="2473982" cy="16138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26" y="3150387"/>
            <a:ext cx="4049674" cy="303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3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Проект «</a:t>
            </a:r>
            <a:r>
              <a:rPr lang="ru-RU" b="1" dirty="0" err="1" smtClean="0">
                <a:latin typeface="Bookman Old Style" panose="02050604050505020204" pitchFamily="18" charset="0"/>
              </a:rPr>
              <a:t>Экомобиль</a:t>
            </a:r>
            <a:r>
              <a:rPr lang="ru-RU" b="1" dirty="0" smtClean="0">
                <a:latin typeface="Bookman Old Style" panose="02050604050505020204" pitchFamily="18" charset="0"/>
              </a:rPr>
              <a:t>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78" y="1402001"/>
            <a:ext cx="1492848" cy="241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952" y="6415919"/>
            <a:ext cx="4641048" cy="235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488" y="3881578"/>
            <a:ext cx="4571876" cy="25343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5666" y="1402002"/>
            <a:ext cx="2577948" cy="241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8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Сбор батареек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171" y="1307228"/>
            <a:ext cx="2456419" cy="2096372"/>
          </a:xfrm>
          <a:prstGeom prst="rect">
            <a:avLst/>
          </a:prstGeom>
        </p:spPr>
      </p:pic>
      <p:pic>
        <p:nvPicPr>
          <p:cNvPr id="13" name="Picture 18" descr="rkBrPDilQeA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8509" y="1313657"/>
            <a:ext cx="1956964" cy="2089943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73" y="6028373"/>
            <a:ext cx="4327753" cy="27963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71" y="3475673"/>
            <a:ext cx="4469302" cy="24806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9" t="-1400" r="37037" b="707"/>
          <a:stretch/>
        </p:blipFill>
        <p:spPr>
          <a:xfrm>
            <a:off x="12700" y="5950705"/>
            <a:ext cx="1911997" cy="28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Проект «Добрый Шкаф»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968" y="7143302"/>
            <a:ext cx="4527195" cy="16667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068" y="1337637"/>
            <a:ext cx="4484831" cy="2637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82" y="4003972"/>
            <a:ext cx="2336800" cy="16021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98" y="3995535"/>
            <a:ext cx="2241535" cy="16105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48" y="5634995"/>
            <a:ext cx="3175867" cy="138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28991"/>
            <a:ext cx="195025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Проекты </a:t>
            </a:r>
            <a:r>
              <a:rPr lang="ru-RU" sz="1700" b="1" dirty="0" smtClean="0">
                <a:latin typeface="Bookman Old Style" panose="02050604050505020204" pitchFamily="18" charset="0"/>
              </a:rPr>
              <a:t>«Макулатурная культура» и «Бумажный бум»</a:t>
            </a:r>
            <a:endParaRPr lang="ru-RU" sz="1700" b="1" dirty="0">
              <a:latin typeface="Bookman Old Style" panose="02050604050505020204" pitchFamily="18" charset="0"/>
            </a:endParaRPr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5652" y="1330671"/>
            <a:ext cx="4610455" cy="306218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97" y="4554072"/>
            <a:ext cx="2209458" cy="2894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31" y="4599106"/>
            <a:ext cx="2375876" cy="2848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7448084"/>
            <a:ext cx="4579382" cy="146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7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18" y="1478676"/>
            <a:ext cx="2887461" cy="203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52" y="6807200"/>
            <a:ext cx="4639887" cy="19095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97" y="5084181"/>
            <a:ext cx="2426508" cy="15592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97" y="5084181"/>
            <a:ext cx="2205141" cy="15592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62" y="3076713"/>
            <a:ext cx="2458225" cy="18436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1128991"/>
            <a:ext cx="195025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Проекты </a:t>
            </a:r>
            <a:r>
              <a:rPr lang="ru-RU" sz="1700" b="1" dirty="0" smtClean="0">
                <a:latin typeface="Bookman Old Style" panose="02050604050505020204" pitchFamily="18" charset="0"/>
              </a:rPr>
              <a:t>«Макулатурная культура» и «Бумажный бум»</a:t>
            </a:r>
            <a:endParaRPr lang="ru-RU" sz="17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Проект «</a:t>
            </a:r>
            <a:r>
              <a:rPr lang="ru-RU" b="1" dirty="0" err="1" smtClean="0">
                <a:latin typeface="Bookman Old Style" panose="02050604050505020204" pitchFamily="18" charset="0"/>
              </a:rPr>
              <a:t>Проглотик</a:t>
            </a:r>
            <a:r>
              <a:rPr lang="ru-RU" b="1" dirty="0" smtClean="0">
                <a:latin typeface="Bookman Old Style" panose="02050604050505020204" pitchFamily="18" charset="0"/>
              </a:rPr>
              <a:t>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39" y="1337637"/>
            <a:ext cx="2257226" cy="34075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52" y="1337637"/>
            <a:ext cx="2202647" cy="34075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23" y="4924110"/>
            <a:ext cx="4452257" cy="36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13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Проекты «СТОП-рекламе вне закона»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2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45" y="7287397"/>
            <a:ext cx="2260270" cy="150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9245" y="1337637"/>
            <a:ext cx="4564848" cy="3450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09245" y="4933335"/>
            <a:ext cx="4564848" cy="21097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32956" y="7287397"/>
            <a:ext cx="2260837" cy="15068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382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28991"/>
            <a:ext cx="19713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latin typeface="Bookman Old Style" panose="02050604050505020204" pitchFamily="18" charset="0"/>
              </a:rPr>
              <a:t>Экологические уроки</a:t>
            </a:r>
            <a:endParaRPr lang="ru-RU" sz="17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52" y="4674583"/>
            <a:ext cx="3699933" cy="2774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52" y="1498323"/>
            <a:ext cx="2251115" cy="1378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52" y="1476183"/>
            <a:ext cx="2219648" cy="1422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52" y="2971407"/>
            <a:ext cx="2230015" cy="16259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98" y="2975936"/>
            <a:ext cx="2180902" cy="16356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44" y="6527224"/>
            <a:ext cx="2986391" cy="223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9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2016863" y="1271376"/>
            <a:ext cx="458452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ru-RU" sz="2000" b="1" dirty="0" smtClean="0">
              <a:latin typeface="Bookman Old Style" panose="02050604050505020204" pitchFamily="18" charset="0"/>
              <a:cs typeface="Raavi" panose="020B0502040204020203" pitchFamily="34" charset="0"/>
            </a:endParaRPr>
          </a:p>
          <a:p>
            <a:pPr marL="0" indent="0" algn="ctr">
              <a:buNone/>
            </a:pPr>
            <a:r>
              <a:rPr lang="ru-RU" alt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ПРОЕКТ: </a:t>
            </a:r>
          </a:p>
          <a:p>
            <a:pPr marL="0" indent="0" algn="ctr">
              <a:buNone/>
            </a:pPr>
            <a:endParaRPr lang="ru-RU" altLang="ru-RU" sz="3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0" indent="0" algn="ctr">
              <a:buNone/>
            </a:pPr>
            <a:r>
              <a:rPr lang="ru-RU" altLang="ru-RU" sz="3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«</a:t>
            </a:r>
            <a:r>
              <a:rPr lang="ru-RU" altLang="ru-RU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Город и отходы. Участие в создании новой системы обращения с отходами»</a:t>
            </a:r>
            <a:endParaRPr lang="ru-RU" sz="2000" b="1" dirty="0">
              <a:latin typeface="Bookman Old Style" panose="02050604050505020204" pitchFamily="18" charset="0"/>
              <a:cs typeface="Raavi" panose="020B0502040204020203" pitchFamily="34" charset="0"/>
            </a:endParaRPr>
          </a:p>
          <a:p>
            <a:pPr marL="0" indent="0" algn="ctr">
              <a:buNone/>
            </a:pPr>
            <a:endParaRPr lang="ru-RU" sz="2000" b="1" dirty="0" smtClean="0">
              <a:latin typeface="Bookman Old Style" panose="02050604050505020204" pitchFamily="18" charset="0"/>
              <a:cs typeface="Raavi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862" y="6503340"/>
            <a:ext cx="4584527" cy="22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00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45814" y="1152971"/>
            <a:ext cx="205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Акция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</a:t>
            </a:r>
            <a:r>
              <a:rPr lang="ru-RU" b="1" dirty="0" smtClean="0">
                <a:latin typeface="Bookman Old Style" panose="02050604050505020204" pitchFamily="18" charset="0"/>
              </a:rPr>
              <a:t>ЭКО-</a:t>
            </a:r>
            <a:r>
              <a:rPr lang="ru-RU" b="1" dirty="0" err="1" smtClean="0">
                <a:latin typeface="Bookman Old Style" panose="02050604050505020204" pitchFamily="18" charset="0"/>
              </a:rPr>
              <a:t>Елка</a:t>
            </a:r>
            <a:r>
              <a:rPr lang="ru-RU" b="1" dirty="0" smtClean="0">
                <a:latin typeface="Bookman Old Style" panose="02050604050505020204" pitchFamily="18" charset="0"/>
              </a:rPr>
              <a:t>» 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88" y="6596792"/>
            <a:ext cx="4595411" cy="22088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20" y="1476136"/>
            <a:ext cx="2322112" cy="15461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73" y="1476136"/>
            <a:ext cx="2442998" cy="15461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32" y="3249643"/>
            <a:ext cx="4694600" cy="31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32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254965"/>
            <a:ext cx="205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Дог-боксы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43" y="1439631"/>
            <a:ext cx="4530779" cy="2548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70" y="5744574"/>
            <a:ext cx="4615926" cy="288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49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4821" t="55006" r="12256" b="29560"/>
          <a:stretch/>
        </p:blipFill>
        <p:spPr>
          <a:xfrm>
            <a:off x="1954060" y="6275964"/>
            <a:ext cx="4684734" cy="2523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1954060" y="1105614"/>
            <a:ext cx="46847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«Бесперебойная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система работы инфраструктуры сбора и накопления отходов на территорий населённых пунктов – одно из важнейших мероприятий, направленных на обеспечение благоприятной среды жизнедеятельности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населения и экологического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и санитарно-эпидемиологического благополучия населения и охрану окружающей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среды».</a:t>
            </a:r>
            <a:endParaRPr lang="ru-RU" sz="24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61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9300" y="1105614"/>
            <a:ext cx="462629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Проблемы</a:t>
            </a:r>
            <a:r>
              <a:rPr lang="ru-RU" b="1" u="sng" dirty="0"/>
              <a:t>, которые должны были быть решены реализацией практики</a:t>
            </a:r>
            <a:r>
              <a:rPr lang="ru-RU" dirty="0"/>
              <a:t>:</a:t>
            </a:r>
          </a:p>
          <a:p>
            <a:endParaRPr lang="ru-RU" dirty="0"/>
          </a:p>
          <a:p>
            <a:r>
              <a:rPr lang="ru-RU" i="1" dirty="0" smtClean="0"/>
              <a:t>Описание </a:t>
            </a:r>
            <a:r>
              <a:rPr lang="ru-RU" i="1" dirty="0"/>
              <a:t>проблемы или комплекса проблем</a:t>
            </a:r>
          </a:p>
          <a:p>
            <a:pPr indent="533400"/>
            <a:r>
              <a:rPr lang="ru-RU" dirty="0"/>
              <a:t>1.	Участие в создании новой государственной системы обращения с отходами, в том числе с твёрдыми коммунальными отходами, внедрение элементов системы раздельного сбора отходов</a:t>
            </a:r>
          </a:p>
          <a:p>
            <a:pPr indent="533400"/>
            <a:r>
              <a:rPr lang="ru-RU" dirty="0"/>
              <a:t>2.	Создание </a:t>
            </a:r>
            <a:r>
              <a:rPr lang="ru-RU" dirty="0" smtClean="0"/>
              <a:t>обновлённого парка </a:t>
            </a:r>
            <a:r>
              <a:rPr lang="ru-RU" dirty="0"/>
              <a:t>контейнерных площадок, соблюдение санитарного законодательства </a:t>
            </a:r>
          </a:p>
          <a:p>
            <a:pPr indent="533400"/>
            <a:r>
              <a:rPr lang="ru-RU" dirty="0"/>
              <a:t>3.	Возрастающая нагрузка (объём отходов) на объекты размещения отходов (</a:t>
            </a:r>
            <a:r>
              <a:rPr lang="ru-RU" dirty="0" smtClean="0"/>
              <a:t>свалки, полигоны) </a:t>
            </a:r>
            <a:r>
              <a:rPr lang="ru-RU" dirty="0"/>
              <a:t>при возрастающем объёме потребления товаров населением</a:t>
            </a:r>
          </a:p>
          <a:p>
            <a:pPr indent="533400"/>
            <a:r>
              <a:rPr lang="ru-RU" dirty="0"/>
              <a:t>4.	</a:t>
            </a:r>
            <a:r>
              <a:rPr lang="ru-RU" dirty="0" smtClean="0"/>
              <a:t>Низкий уровень </a:t>
            </a:r>
            <a:r>
              <a:rPr lang="ru-RU" dirty="0"/>
              <a:t>общей культуры населения, </a:t>
            </a:r>
            <a:r>
              <a:rPr lang="ru-RU" dirty="0" smtClean="0"/>
              <a:t>выражающийся </a:t>
            </a:r>
            <a:r>
              <a:rPr lang="ru-RU" dirty="0"/>
              <a:t>в отсутствии культуры обращения с </a:t>
            </a:r>
            <a:r>
              <a:rPr lang="ru-RU" dirty="0" smtClean="0"/>
              <a:t>отходами, </a:t>
            </a:r>
            <a:r>
              <a:rPr lang="ru-RU" dirty="0"/>
              <a:t>в том числе с опасными отходами.</a:t>
            </a:r>
          </a:p>
          <a:p>
            <a:pPr indent="533400"/>
            <a:r>
              <a:rPr lang="ru-RU" dirty="0"/>
              <a:t>5.	Ограниченность </a:t>
            </a:r>
            <a:r>
              <a:rPr lang="ru-RU" dirty="0" smtClean="0"/>
              <a:t>объёмов свалок, полигонов, </a:t>
            </a:r>
            <a:r>
              <a:rPr lang="ru-RU" dirty="0"/>
              <a:t>которые используются для размещения отходов от населённых </a:t>
            </a:r>
            <a:r>
              <a:rPr lang="ru-RU" dirty="0" smtClean="0"/>
              <a:t>пунктов.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774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ookman Old Style" panose="02050604050505020204" pitchFamily="18" charset="0"/>
              </a:rPr>
              <a:t>Современное потребление товаров </a:t>
            </a:r>
            <a:r>
              <a:rPr lang="ru-RU" b="1" dirty="0" smtClean="0">
                <a:latin typeface="Bookman Old Style" panose="02050604050505020204" pitchFamily="18" charset="0"/>
              </a:rPr>
              <a:t>и </a:t>
            </a:r>
            <a:r>
              <a:rPr lang="ru-RU" b="1" dirty="0">
                <a:latin typeface="Bookman Old Style" panose="02050604050505020204" pitchFamily="18" charset="0"/>
              </a:rPr>
              <a:t>его экологические последствия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9" name="Объект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3552" y="5862896"/>
            <a:ext cx="2155969" cy="1443038"/>
          </a:xfrm>
        </p:spPr>
      </p:pic>
      <p:pic>
        <p:nvPicPr>
          <p:cNvPr id="20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3552" y="7338140"/>
            <a:ext cx="2209429" cy="1475463"/>
          </a:xfrm>
          <a:prstGeom prst="rect">
            <a:avLst/>
          </a:prstGeom>
        </p:spPr>
      </p:pic>
      <p:pic>
        <p:nvPicPr>
          <p:cNvPr id="21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36" y="4339047"/>
            <a:ext cx="2108199" cy="149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r="9335"/>
          <a:stretch>
            <a:fillRect/>
          </a:stretch>
        </p:blipFill>
        <p:spPr>
          <a:xfrm>
            <a:off x="2133600" y="1418126"/>
            <a:ext cx="4332035" cy="28404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50252" y="4647720"/>
            <a:ext cx="2489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Петрозаводска создаёт почти 500 кг. отходов в год, из них более 95% оказываются на свалках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1-2%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вторично перерабатывается! </a:t>
            </a:r>
          </a:p>
        </p:txBody>
      </p:sp>
    </p:spTree>
    <p:extLst>
      <p:ext uri="{BB962C8B-B14F-4D97-AF65-F5344CB8AC3E}">
        <p14:creationId xmlns:p14="http://schemas.microsoft.com/office/powerpoint/2010/main" val="303000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ookman Old Style" panose="02050604050505020204" pitchFamily="18" charset="0"/>
              </a:rPr>
              <a:t>Современное потребление товаров </a:t>
            </a:r>
            <a:r>
              <a:rPr lang="ru-RU" b="1" dirty="0" smtClean="0">
                <a:latin typeface="Bookman Old Style" panose="02050604050505020204" pitchFamily="18" charset="0"/>
              </a:rPr>
              <a:t>и </a:t>
            </a:r>
            <a:r>
              <a:rPr lang="ru-RU" b="1" dirty="0">
                <a:latin typeface="Bookman Old Style" panose="02050604050505020204" pitchFamily="18" charset="0"/>
              </a:rPr>
              <a:t>его экологические последствия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26" y="6334248"/>
            <a:ext cx="4627074" cy="24809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26" y="1337638"/>
            <a:ext cx="4627073" cy="2472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27" y="3829373"/>
            <a:ext cx="4627072" cy="246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5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Проект «СБОМОБИЛЬ»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6515100"/>
            <a:ext cx="4320626" cy="232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7" t="42284" r="1627" b="-42284"/>
          <a:stretch>
            <a:fillRect/>
          </a:stretch>
        </p:blipFill>
        <p:spPr bwMode="auto">
          <a:xfrm>
            <a:off x="1950252" y="4560710"/>
            <a:ext cx="4584145" cy="305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697" y="1452156"/>
            <a:ext cx="4533700" cy="2977062"/>
          </a:xfrm>
        </p:spPr>
      </p:pic>
    </p:spTree>
    <p:extLst>
      <p:ext uri="{BB962C8B-B14F-4D97-AF65-F5344CB8AC3E}">
        <p14:creationId xmlns:p14="http://schemas.microsoft.com/office/powerpoint/2010/main" val="362745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Проект «СБОМОБИЛЬ»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54" y="6946900"/>
            <a:ext cx="4544724" cy="18193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53" y="5042013"/>
            <a:ext cx="2272362" cy="1747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1" y="5105400"/>
            <a:ext cx="2227776" cy="1684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53" y="1494835"/>
            <a:ext cx="4544724" cy="345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45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14" b="93490" l="0" r="6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881" b="6968"/>
          <a:stretch/>
        </p:blipFill>
        <p:spPr>
          <a:xfrm>
            <a:off x="400833" y="0"/>
            <a:ext cx="1047701" cy="110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1997" y="137308"/>
            <a:ext cx="4946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и отходы. Участие в создании новой системы обращения с отходами.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10435" t="58506" r="68511" b="29581"/>
          <a:stretch/>
        </p:blipFill>
        <p:spPr>
          <a:xfrm>
            <a:off x="0" y="8716766"/>
            <a:ext cx="2627085" cy="11892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68512" b="29581"/>
          <a:stretch/>
        </p:blipFill>
        <p:spPr>
          <a:xfrm>
            <a:off x="2362399" y="8716766"/>
            <a:ext cx="2702241" cy="1189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5" b="73145" l="9688" r="31641"/>
                    </a14:imgEffect>
                  </a14:imgLayer>
                </a14:imgProps>
              </a:ext>
            </a:extLst>
          </a:blip>
          <a:srcRect l="9832" t="58506" r="73726" b="29581"/>
          <a:stretch/>
        </p:blipFill>
        <p:spPr>
          <a:xfrm>
            <a:off x="4799954" y="8716766"/>
            <a:ext cx="2051608" cy="1189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0886" y="1128991"/>
            <a:ext cx="205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Проект «СБОМОБИЛЬ»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0252" y="1514373"/>
            <a:ext cx="4554107" cy="3420152"/>
          </a:xfrm>
          <a:prstGeom prst="rect">
            <a:avLst/>
          </a:prstGeom>
        </p:spPr>
      </p:pic>
      <p:pic>
        <p:nvPicPr>
          <p:cNvPr id="13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050" y="6698448"/>
            <a:ext cx="2443948" cy="198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" y="6276749"/>
            <a:ext cx="1823988" cy="244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1818"/>
          <a:stretch/>
        </p:blipFill>
        <p:spPr>
          <a:xfrm>
            <a:off x="4475553" y="6772724"/>
            <a:ext cx="2028806" cy="1944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52" y="4267992"/>
            <a:ext cx="4554107" cy="239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10868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а">
  <a:themeElements>
    <a:clrScheme name="Другая 3">
      <a:dk1>
        <a:srgbClr val="000000"/>
      </a:dk1>
      <a:lt1>
        <a:srgbClr val="FFFFFF"/>
      </a:lt1>
      <a:dk2>
        <a:srgbClr val="D8F1F6"/>
      </a:dk2>
      <a:lt2>
        <a:srgbClr val="BFBFBF"/>
      </a:lt2>
      <a:accent1>
        <a:srgbClr val="BAF0E7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357</TotalTime>
  <Words>420</Words>
  <Application>Microsoft Office PowerPoint</Application>
  <PresentationFormat>Лист A4 (210x297 мм)</PresentationFormat>
  <Paragraphs>60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Bookman Old Style</vt:lpstr>
      <vt:lpstr>Calibri</vt:lpstr>
      <vt:lpstr>Corbel</vt:lpstr>
      <vt:lpstr>Raavi</vt:lpstr>
      <vt:lpstr>Times New Roman</vt:lpstr>
      <vt:lpstr>Wingdings 2</vt:lpstr>
      <vt:lpstr>Рама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Кашникова Анна</dc:creator>
  <cp:lastModifiedBy>Анна Дудырина</cp:lastModifiedBy>
  <cp:revision>25</cp:revision>
  <dcterms:created xsi:type="dcterms:W3CDTF">2019-04-10T07:38:15Z</dcterms:created>
  <dcterms:modified xsi:type="dcterms:W3CDTF">2019-04-12T08:10:05Z</dcterms:modified>
</cp:coreProperties>
</file>