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5" r:id="rId3"/>
    <p:sldId id="277" r:id="rId4"/>
    <p:sldId id="268" r:id="rId5"/>
    <p:sldId id="269" r:id="rId6"/>
    <p:sldId id="270" r:id="rId7"/>
    <p:sldId id="271" r:id="rId8"/>
    <p:sldId id="272" r:id="rId9"/>
    <p:sldId id="273" r:id="rId10"/>
    <p:sldId id="280" r:id="rId11"/>
    <p:sldId id="282" r:id="rId12"/>
    <p:sldId id="284" r:id="rId13"/>
    <p:sldId id="283" r:id="rId14"/>
    <p:sldId id="285" r:id="rId15"/>
    <p:sldId id="281" r:id="rId16"/>
    <p:sldId id="276" r:id="rId17"/>
    <p:sldId id="264" r:id="rId18"/>
    <p:sldId id="263" r:id="rId19"/>
    <p:sldId id="274" r:id="rId20"/>
    <p:sldId id="259" r:id="rId21"/>
    <p:sldId id="279"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0" d="100"/>
          <a:sy n="70" d="100"/>
        </p:scale>
        <p:origin x="-39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pjmu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www.lien.ru/userfiles/image/hQDSZDnrCZE.jpg"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pgu.ru/information/structure/chairs/detail.php?ELEMENT_ID=22248" TargetMode="External"/><Relationship Id="rId5" Type="http://schemas.openxmlformats.org/officeDocument/2006/relationships/hyperlink" Target="https://pgu.ru/information/structure/deps/detail.php?ELEMENT_ID=6624" TargetMode="Externa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7OF5sDVylTo&amp;t=38s" TargetMode="External"/><Relationship Id="rId3" Type="http://schemas.openxmlformats.org/officeDocument/2006/relationships/image" Target="../media/image2.png"/><Relationship Id="rId7" Type="http://schemas.openxmlformats.org/officeDocument/2006/relationships/hyperlink" Target="https://www.youtube.com/channel/UCbmoTN7B27f6ZDnN70Dwx7Q"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www.youtube.com/watch?v=Y1aiEd4FZMo" TargetMode="External"/><Relationship Id="rId5" Type="http://schemas.openxmlformats.org/officeDocument/2006/relationships/hyperlink" Target="http://ufa-news.net/other/2019/10/21/217913.html" TargetMode="External"/><Relationship Id="rId10" Type="http://schemas.openxmlformats.org/officeDocument/2006/relationships/hyperlink" Target="https://www.youtube.com/channel/UC2CthBeQ4rttQUVt7LcIcLQ" TargetMode="External"/><Relationship Id="rId4" Type="http://schemas.openxmlformats.org/officeDocument/2006/relationships/hyperlink" Target="https://www.lien.ru/news/965/" TargetMode="External"/><Relationship Id="rId9" Type="http://schemas.openxmlformats.org/officeDocument/2006/relationships/hyperlink" Target="https://www.youtube.com/watch?v=9SXUt93ruq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5740" y="1988840"/>
            <a:ext cx="9159739" cy="22243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577503" y="2316173"/>
            <a:ext cx="8064896" cy="1569660"/>
          </a:xfrm>
          <a:prstGeom prst="rect">
            <a:avLst/>
          </a:prstGeom>
        </p:spPr>
        <p:txBody>
          <a:bodyPr wrap="square">
            <a:spAutoFit/>
          </a:bodyPr>
          <a:lstStyle/>
          <a:p>
            <a:pPr algn="ctr"/>
            <a:r>
              <a:rPr lang="ru-RU" sz="3200" b="1" dirty="0">
                <a:solidFill>
                  <a:schemeClr val="bg1"/>
                </a:solidFill>
              </a:rPr>
              <a:t>Развитие миротворческих компетенций посредством имитационной игры «Юниорская Модель ООН» </a:t>
            </a:r>
          </a:p>
        </p:txBody>
      </p:sp>
      <p:sp>
        <p:nvSpPr>
          <p:cNvPr id="3" name="Прямоугольник 2"/>
          <p:cNvSpPr/>
          <p:nvPr/>
        </p:nvSpPr>
        <p:spPr>
          <a:xfrm>
            <a:off x="829531" y="4299174"/>
            <a:ext cx="7560840" cy="369332"/>
          </a:xfrm>
          <a:prstGeom prst="rect">
            <a:avLst/>
          </a:prstGeom>
        </p:spPr>
        <p:txBody>
          <a:bodyPr wrap="square">
            <a:spAutoFit/>
          </a:bodyPr>
          <a:lstStyle/>
          <a:p>
            <a:pPr algn="ctr"/>
            <a:r>
              <a:rPr lang="ru-RU" dirty="0"/>
              <a:t>Как «научить миру» </a:t>
            </a:r>
            <a:r>
              <a:rPr lang="ru-RU" dirty="0" smtClean="0"/>
              <a:t>через </a:t>
            </a:r>
            <a:r>
              <a:rPr lang="ru-RU" dirty="0"/>
              <a:t>игровую практику?</a:t>
            </a:r>
          </a:p>
        </p:txBody>
      </p:sp>
      <p:pic>
        <p:nvPicPr>
          <p:cNvPr id="3074"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046360" y="5085588"/>
            <a:ext cx="7344816" cy="646331"/>
          </a:xfrm>
          <a:prstGeom prst="rect">
            <a:avLst/>
          </a:prstGeom>
        </p:spPr>
        <p:txBody>
          <a:bodyPr wrap="square">
            <a:spAutoFit/>
          </a:bodyPr>
          <a:lstStyle/>
          <a:p>
            <a:pPr algn="ctr"/>
            <a:r>
              <a:rPr lang="ru-RU" dirty="0" smtClean="0"/>
              <a:t>Адрес </a:t>
            </a:r>
            <a:r>
              <a:rPr lang="ru-RU" dirty="0"/>
              <a:t>официальной страницы практики в сети </a:t>
            </a:r>
            <a:r>
              <a:rPr lang="ru-RU" dirty="0" smtClean="0"/>
              <a:t>Интернет </a:t>
            </a:r>
            <a:r>
              <a:rPr lang="ru-RU" u="sng" dirty="0">
                <a:hlinkClick r:id="rId4"/>
              </a:rPr>
              <a:t>https://www.pjmun.com/</a:t>
            </a:r>
            <a:endParaRPr lang="ru-RU" dirty="0"/>
          </a:p>
        </p:txBody>
      </p:sp>
      <p:cxnSp>
        <p:nvCxnSpPr>
          <p:cNvPr id="6" name="Прямая соединительная линия 5"/>
          <p:cNvCxnSpPr/>
          <p:nvPr/>
        </p:nvCxnSpPr>
        <p:spPr>
          <a:xfrm>
            <a:off x="1118536" y="5085184"/>
            <a:ext cx="6982829" cy="0"/>
          </a:xfrm>
          <a:prstGeom prst="line">
            <a:avLst/>
          </a:prstGeom>
          <a:ln w="28575">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349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938666" y="227374"/>
            <a:ext cx="3001487" cy="1041385"/>
            <a:chOff x="2938666" y="227374"/>
            <a:chExt cx="3001487" cy="1041385"/>
          </a:xfrm>
        </p:grpSpPr>
        <p:pic>
          <p:nvPicPr>
            <p:cNvPr id="3"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Прямоугольник 4"/>
          <p:cNvSpPr/>
          <p:nvPr/>
        </p:nvSpPr>
        <p:spPr>
          <a:xfrm>
            <a:off x="217949" y="3284984"/>
            <a:ext cx="4408265" cy="1200329"/>
          </a:xfrm>
          <a:prstGeom prst="rect">
            <a:avLst/>
          </a:prstGeom>
        </p:spPr>
        <p:txBody>
          <a:bodyPr wrap="square">
            <a:spAutoFit/>
          </a:bodyPr>
          <a:lstStyle/>
          <a:p>
            <a:r>
              <a:rPr lang="ru-RU" dirty="0" smtClean="0"/>
              <a:t>Число </a:t>
            </a:r>
            <a:r>
              <a:rPr lang="ru-RU" dirty="0"/>
              <a:t>стран‑участниц: 194</a:t>
            </a:r>
            <a:r>
              <a:rPr lang="ru-RU" dirty="0" smtClean="0"/>
              <a:t>. </a:t>
            </a:r>
            <a:r>
              <a:rPr lang="ru-RU" dirty="0"/>
              <a:t>ВОЗ является направляющей и координирующей инстанцией в области здравоохранения в рамках системы Объединенных Наций. </a:t>
            </a:r>
            <a:endParaRPr lang="ru-RU" dirty="0" smtClean="0"/>
          </a:p>
        </p:txBody>
      </p:sp>
      <p:pic>
        <p:nvPicPr>
          <p:cNvPr id="6" name="Рисунок 5" descr="C:\Users\Администратор\Desktop\Модель Пятая\воз 2018.jpg"/>
          <p:cNvPicPr/>
          <p:nvPr/>
        </p:nvPicPr>
        <p:blipFill>
          <a:blip r:embed="rId4">
            <a:extLst>
              <a:ext uri="{28A0092B-C50C-407E-A947-70E740481C1C}">
                <a14:useLocalDpi xmlns:a14="http://schemas.microsoft.com/office/drawing/2010/main" val="0"/>
              </a:ext>
            </a:extLst>
          </a:blip>
          <a:srcRect/>
          <a:stretch>
            <a:fillRect/>
          </a:stretch>
        </p:blipFill>
        <p:spPr bwMode="auto">
          <a:xfrm>
            <a:off x="4603519" y="2213175"/>
            <a:ext cx="4512156" cy="2984058"/>
          </a:xfrm>
          <a:prstGeom prst="rect">
            <a:avLst/>
          </a:prstGeom>
          <a:noFill/>
          <a:ln>
            <a:noFill/>
          </a:ln>
        </p:spPr>
      </p:pic>
      <p:pic>
        <p:nvPicPr>
          <p:cNvPr id="19458" name="Picture 2" descr="C:\Users\Администратор\Desktop\IMG-3028.JPG"/>
          <p:cNvPicPr>
            <a:picLocks noChangeAspect="1" noChangeArrowheads="1"/>
          </p:cNvPicPr>
          <p:nvPr/>
        </p:nvPicPr>
        <p:blipFill>
          <a:blip r:embed="rId5" cstate="print">
            <a:clrChange>
              <a:clrFrom>
                <a:srgbClr val="F1F1F1"/>
              </a:clrFrom>
              <a:clrTo>
                <a:srgbClr val="F1F1F1">
                  <a:alpha val="0"/>
                </a:srgbClr>
              </a:clrTo>
            </a:clrChange>
            <a:extLst>
              <a:ext uri="{28A0092B-C50C-407E-A947-70E740481C1C}">
                <a14:useLocalDpi xmlns:a14="http://schemas.microsoft.com/office/drawing/2010/main" val="0"/>
              </a:ext>
            </a:extLst>
          </a:blip>
          <a:srcRect/>
          <a:stretch>
            <a:fillRect/>
          </a:stretch>
        </p:blipFill>
        <p:spPr bwMode="auto">
          <a:xfrm>
            <a:off x="214501" y="2117002"/>
            <a:ext cx="1167982" cy="116798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79512" y="5301208"/>
            <a:ext cx="8278406" cy="923330"/>
          </a:xfrm>
          <a:prstGeom prst="rect">
            <a:avLst/>
          </a:prstGeom>
        </p:spPr>
        <p:txBody>
          <a:bodyPr wrap="square">
            <a:spAutoFit/>
          </a:bodyPr>
          <a:lstStyle/>
          <a:p>
            <a:r>
              <a:rPr lang="ru-RU" b="1" dirty="0"/>
              <a:t>Повестки </a:t>
            </a:r>
            <a:r>
              <a:rPr lang="ru-RU" b="1" dirty="0" smtClean="0"/>
              <a:t>дня Комитета ВОЗ</a:t>
            </a:r>
            <a:endParaRPr lang="ru-RU" b="1" dirty="0"/>
          </a:p>
          <a:p>
            <a:pPr marL="285750" indent="-285750">
              <a:buFont typeface="Arial" pitchFamily="34" charset="0"/>
              <a:buChar char="•"/>
            </a:pPr>
            <a:r>
              <a:rPr lang="ru-RU" dirty="0" smtClean="0"/>
              <a:t>Дискриминация </a:t>
            </a:r>
            <a:r>
              <a:rPr lang="ru-RU" dirty="0"/>
              <a:t>ВИЧ-инфицированного населения (2018 г</a:t>
            </a:r>
            <a:r>
              <a:rPr lang="ru-RU" dirty="0" smtClean="0"/>
              <a:t>.) </a:t>
            </a:r>
            <a:endParaRPr lang="ru-RU" dirty="0"/>
          </a:p>
          <a:p>
            <a:pPr marL="285750" indent="-285750">
              <a:buFont typeface="Arial" pitchFamily="34" charset="0"/>
              <a:buChar char="•"/>
            </a:pPr>
            <a:r>
              <a:rPr lang="ru-RU" dirty="0" smtClean="0"/>
              <a:t>Проблема </a:t>
            </a:r>
            <a:r>
              <a:rPr lang="ru-RU" dirty="0"/>
              <a:t>фильтрации и недостаток запасов питьевой </a:t>
            </a:r>
            <a:r>
              <a:rPr lang="ru-RU" dirty="0" smtClean="0"/>
              <a:t>воды </a:t>
            </a:r>
            <a:r>
              <a:rPr lang="ru-RU" dirty="0">
                <a:solidFill>
                  <a:prstClr val="black"/>
                </a:solidFill>
              </a:rPr>
              <a:t>(2019 г.)</a:t>
            </a:r>
            <a:endParaRPr lang="ru-RU" dirty="0"/>
          </a:p>
        </p:txBody>
      </p:sp>
      <p:sp>
        <p:nvSpPr>
          <p:cNvPr id="9" name="Прямоугольник 8"/>
          <p:cNvSpPr/>
          <p:nvPr/>
        </p:nvSpPr>
        <p:spPr>
          <a:xfrm>
            <a:off x="1471559" y="2344290"/>
            <a:ext cx="2847156" cy="646331"/>
          </a:xfrm>
          <a:prstGeom prst="rect">
            <a:avLst/>
          </a:prstGeom>
        </p:spPr>
        <p:txBody>
          <a:bodyPr wrap="square">
            <a:spAutoFit/>
          </a:bodyPr>
          <a:lstStyle/>
          <a:p>
            <a:r>
              <a:rPr lang="ru-RU" b="1" dirty="0"/>
              <a:t>Всемирная организация здравоохранения  (ВОЗ)</a:t>
            </a:r>
          </a:p>
        </p:txBody>
      </p:sp>
    </p:spTree>
    <p:extLst>
      <p:ext uri="{BB962C8B-B14F-4D97-AF65-F5344CB8AC3E}">
        <p14:creationId xmlns:p14="http://schemas.microsoft.com/office/powerpoint/2010/main" val="3744955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938666" y="227374"/>
            <a:ext cx="3001487" cy="1041385"/>
            <a:chOff x="2938666" y="227374"/>
            <a:chExt cx="3001487" cy="1041385"/>
          </a:xfrm>
        </p:grpSpPr>
        <p:pic>
          <p:nvPicPr>
            <p:cNvPr id="3"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Прямоугольник 4"/>
          <p:cNvSpPr/>
          <p:nvPr/>
        </p:nvSpPr>
        <p:spPr>
          <a:xfrm>
            <a:off x="1912086" y="1911314"/>
            <a:ext cx="7089120" cy="1200329"/>
          </a:xfrm>
          <a:prstGeom prst="rect">
            <a:avLst/>
          </a:prstGeom>
        </p:spPr>
        <p:txBody>
          <a:bodyPr wrap="square">
            <a:spAutoFit/>
          </a:bodyPr>
          <a:lstStyle/>
          <a:p>
            <a:r>
              <a:rPr lang="en-US" b="1" dirty="0"/>
              <a:t>Security Council</a:t>
            </a:r>
            <a:endParaRPr lang="ru-RU" dirty="0"/>
          </a:p>
          <a:p>
            <a:r>
              <a:rPr lang="en-US" dirty="0"/>
              <a:t>Under the UN Charter, the Security Council has primary responsibility for the maintenance of international peace and security. Under the Charter, all Member States are obligated to comply with Council decisions</a:t>
            </a:r>
            <a:r>
              <a:rPr lang="en-US" dirty="0" smtClean="0"/>
              <a:t>.</a:t>
            </a:r>
            <a:endParaRPr lang="ru-RU" dirty="0"/>
          </a:p>
        </p:txBody>
      </p:sp>
      <p:pic>
        <p:nvPicPr>
          <p:cNvPr id="20482" name="Picture 2" descr="C:\Users\Администратор\Desktop\IMG-303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51520" y="1820374"/>
            <a:ext cx="1623848" cy="138221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18929" y="6193435"/>
            <a:ext cx="8095798" cy="646331"/>
          </a:xfrm>
          <a:prstGeom prst="rect">
            <a:avLst/>
          </a:prstGeom>
        </p:spPr>
        <p:txBody>
          <a:bodyPr wrap="square">
            <a:spAutoFit/>
          </a:bodyPr>
          <a:lstStyle/>
          <a:p>
            <a:r>
              <a:rPr lang="en-US" dirty="0"/>
              <a:t>Peace consolidation </a:t>
            </a:r>
            <a:r>
              <a:rPr lang="en-US" dirty="0" smtClean="0"/>
              <a:t>in</a:t>
            </a:r>
            <a:r>
              <a:rPr lang="ru-RU" dirty="0" smtClean="0"/>
              <a:t> </a:t>
            </a:r>
            <a:r>
              <a:rPr lang="en-US" dirty="0" err="1" smtClean="0"/>
              <a:t>Westand</a:t>
            </a:r>
            <a:r>
              <a:rPr lang="en-US" dirty="0" smtClean="0"/>
              <a:t> </a:t>
            </a:r>
            <a:r>
              <a:rPr lang="en-US" dirty="0"/>
              <a:t>North </a:t>
            </a:r>
            <a:r>
              <a:rPr lang="en-US" dirty="0" err="1"/>
              <a:t>Afric</a:t>
            </a:r>
            <a:r>
              <a:rPr lang="ru-RU" dirty="0"/>
              <a:t>а</a:t>
            </a:r>
            <a:r>
              <a:rPr lang="en-US" dirty="0"/>
              <a:t> </a:t>
            </a:r>
            <a:r>
              <a:rPr lang="en-US" dirty="0" smtClean="0"/>
              <a:t>(201</a:t>
            </a:r>
            <a:r>
              <a:rPr lang="ru-RU" dirty="0" smtClean="0"/>
              <a:t>7</a:t>
            </a:r>
            <a:r>
              <a:rPr lang="en-US" dirty="0" smtClean="0"/>
              <a:t> </a:t>
            </a:r>
            <a:r>
              <a:rPr lang="ru-RU" dirty="0"/>
              <a:t>г</a:t>
            </a:r>
            <a:r>
              <a:rPr lang="en-US" dirty="0" smtClean="0"/>
              <a:t>.)</a:t>
            </a:r>
            <a:endParaRPr lang="ru-RU" dirty="0" smtClean="0"/>
          </a:p>
          <a:p>
            <a:endParaRPr lang="ru-RU" dirty="0"/>
          </a:p>
        </p:txBody>
      </p:sp>
      <p:pic>
        <p:nvPicPr>
          <p:cNvPr id="20483" name="Picture 3" descr="D:\Швелидзе ЕИ\ШКОЛА 2020\Информация о Моделе ООН\2Cd-Nw22fMo.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874" y="3429000"/>
            <a:ext cx="3710987" cy="2473025"/>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D:\Швелидзе ЕИ\III Модель\фото с модели\y3t6O7dDob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8509" y="3429000"/>
            <a:ext cx="5155491" cy="247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227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938666" y="227374"/>
            <a:ext cx="3001487" cy="1041385"/>
            <a:chOff x="2938666" y="227374"/>
            <a:chExt cx="3001487" cy="1041385"/>
          </a:xfrm>
        </p:grpSpPr>
        <p:pic>
          <p:nvPicPr>
            <p:cNvPr id="3"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Рисунок 5"/>
          <p:cNvPicPr/>
          <p:nvPr/>
        </p:nvPicPr>
        <p:blipFill rotWithShape="1">
          <a:blip r:embed="rId4" cstate="print">
            <a:extLst>
              <a:ext uri="{28A0092B-C50C-407E-A947-70E740481C1C}">
                <a14:useLocalDpi xmlns:a14="http://schemas.microsoft.com/office/drawing/2010/main" val="0"/>
              </a:ext>
            </a:extLst>
          </a:blip>
          <a:srcRect/>
          <a:stretch/>
        </p:blipFill>
        <p:spPr bwMode="auto">
          <a:xfrm>
            <a:off x="3336909" y="4091916"/>
            <a:ext cx="4279472" cy="2414045"/>
          </a:xfrm>
          <a:prstGeom prst="rect">
            <a:avLst/>
          </a:prstGeom>
          <a:ln>
            <a:noFill/>
          </a:ln>
          <a:extLst>
            <a:ext uri="{53640926-AAD7-44D8-BBD7-CCE9431645EC}">
              <a14:shadowObscured xmlns:a14="http://schemas.microsoft.com/office/drawing/2010/main"/>
            </a:ext>
          </a:extLst>
        </p:spPr>
      </p:pic>
      <p:sp>
        <p:nvSpPr>
          <p:cNvPr id="8" name="AutoShape 4" descr="IMG_007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355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4706" y="4091916"/>
            <a:ext cx="3375138" cy="2363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 descr="D:\Швелидзе ЕИ\ШКОЛА 2020\Информация о Моделе ООН\20160927-IMG_28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9735" y="4077072"/>
            <a:ext cx="1619559" cy="2428889"/>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97561" y="1772816"/>
            <a:ext cx="8720930" cy="2031325"/>
          </a:xfrm>
          <a:prstGeom prst="rect">
            <a:avLst/>
          </a:prstGeom>
        </p:spPr>
        <p:txBody>
          <a:bodyPr wrap="square">
            <a:spAutoFit/>
          </a:bodyPr>
          <a:lstStyle/>
          <a:p>
            <a:r>
              <a:rPr lang="ru-RU" b="1" dirty="0"/>
              <a:t>ЭКОСОС</a:t>
            </a:r>
          </a:p>
          <a:p>
            <a:r>
              <a:rPr lang="ru-RU" dirty="0" smtClean="0"/>
              <a:t>один </a:t>
            </a:r>
            <a:r>
              <a:rPr lang="ru-RU" dirty="0"/>
              <a:t>из главных органов Организации Объединённых Наций, который координирует сотрудничество в экономической, социальной областях ООН и её специализированных учреждений</a:t>
            </a:r>
            <a:r>
              <a:rPr lang="ru-RU" dirty="0" smtClean="0"/>
              <a:t>.</a:t>
            </a:r>
            <a:endParaRPr lang="ru-RU" dirty="0"/>
          </a:p>
          <a:p>
            <a:endParaRPr lang="ru-RU" dirty="0" smtClean="0"/>
          </a:p>
          <a:p>
            <a:r>
              <a:rPr lang="ru-RU" b="1" dirty="0" smtClean="0"/>
              <a:t>Повестка Комитета «Устранение </a:t>
            </a:r>
            <a:r>
              <a:rPr lang="ru-RU" b="1" dirty="0"/>
              <a:t>социальных барьеров для людей, больных </a:t>
            </a:r>
            <a:r>
              <a:rPr lang="ru-RU" b="1" dirty="0" smtClean="0"/>
              <a:t>аутизмом» (2019 г.)</a:t>
            </a:r>
            <a:endParaRPr lang="ru-RU" b="1" dirty="0"/>
          </a:p>
        </p:txBody>
      </p:sp>
    </p:spTree>
    <p:extLst>
      <p:ext uri="{BB962C8B-B14F-4D97-AF65-F5344CB8AC3E}">
        <p14:creationId xmlns:p14="http://schemas.microsoft.com/office/powerpoint/2010/main" val="481837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938666" y="227374"/>
            <a:ext cx="3001487" cy="1041385"/>
            <a:chOff x="2938666" y="227374"/>
            <a:chExt cx="3001487" cy="1041385"/>
          </a:xfrm>
        </p:grpSpPr>
        <p:pic>
          <p:nvPicPr>
            <p:cNvPr id="3"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Прямоугольник 4"/>
          <p:cNvSpPr/>
          <p:nvPr/>
        </p:nvSpPr>
        <p:spPr>
          <a:xfrm>
            <a:off x="289747" y="3206250"/>
            <a:ext cx="3562173" cy="2031325"/>
          </a:xfrm>
          <a:prstGeom prst="rect">
            <a:avLst/>
          </a:prstGeom>
        </p:spPr>
        <p:txBody>
          <a:bodyPr wrap="square">
            <a:spAutoFit/>
          </a:bodyPr>
          <a:lstStyle/>
          <a:p>
            <a:r>
              <a:rPr lang="ru-RU" b="1" dirty="0" smtClean="0"/>
              <a:t>СПЧ. </a:t>
            </a:r>
            <a:r>
              <a:rPr lang="ru-RU" dirty="0" smtClean="0"/>
              <a:t>Совет </a:t>
            </a:r>
            <a:r>
              <a:rPr lang="ru-RU" dirty="0"/>
              <a:t>по правам человека — межправительственный орган системы ООН, в состав которого входят 47 государств, ответственных за поощрение и защиту всех прав человека по всему миру</a:t>
            </a:r>
            <a:r>
              <a:rPr lang="ru-RU" dirty="0" smtClean="0"/>
              <a:t>.</a:t>
            </a:r>
          </a:p>
        </p:txBody>
      </p:sp>
      <p:pic>
        <p:nvPicPr>
          <p:cNvPr id="21506" name="Picture 2" descr="C:\Users\Администратор\Desktop\IMG-302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331640" y="2074099"/>
            <a:ext cx="1209777" cy="107787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21197" y="5660624"/>
            <a:ext cx="8339923" cy="923330"/>
          </a:xfrm>
          <a:prstGeom prst="rect">
            <a:avLst/>
          </a:prstGeom>
        </p:spPr>
        <p:txBody>
          <a:bodyPr wrap="square">
            <a:spAutoFit/>
          </a:bodyPr>
          <a:lstStyle/>
          <a:p>
            <a:r>
              <a:rPr lang="ru-RU" b="1" dirty="0"/>
              <a:t>Повестки дня</a:t>
            </a:r>
          </a:p>
          <a:p>
            <a:pPr marL="285750" indent="-285750" fontAlgn="t">
              <a:buFont typeface="Arial" pitchFamily="34" charset="0"/>
              <a:buChar char="•"/>
            </a:pPr>
            <a:r>
              <a:rPr lang="ru-RU" dirty="0" smtClean="0"/>
              <a:t>Правовой </a:t>
            </a:r>
            <a:r>
              <a:rPr lang="ru-RU" dirty="0"/>
              <a:t>статус абортов в современном </a:t>
            </a:r>
            <a:r>
              <a:rPr lang="ru-RU" dirty="0" smtClean="0"/>
              <a:t>мире (2018 г.). </a:t>
            </a:r>
            <a:endParaRPr lang="ru-RU" dirty="0"/>
          </a:p>
          <a:p>
            <a:pPr marL="285750" indent="-285750" fontAlgn="base">
              <a:buFont typeface="Arial" pitchFamily="34" charset="0"/>
              <a:buChar char="•"/>
            </a:pPr>
            <a:r>
              <a:rPr lang="ru-RU" dirty="0" smtClean="0"/>
              <a:t>Гендерное неравенство (2019 г.)</a:t>
            </a:r>
            <a:endParaRPr lang="ru-RU" b="1" dirty="0"/>
          </a:p>
        </p:txBody>
      </p:sp>
      <p:pic>
        <p:nvPicPr>
          <p:cNvPr id="21507" name="Picture 3" descr="D:\Швелидзе ЕИ\III Модель\фото с модели\Org7RgFKQ6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5" y="2277909"/>
            <a:ext cx="5076056" cy="338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43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938666" y="227374"/>
            <a:ext cx="3001487" cy="1041385"/>
            <a:chOff x="2938666" y="227374"/>
            <a:chExt cx="3001487" cy="1041385"/>
          </a:xfrm>
        </p:grpSpPr>
        <p:pic>
          <p:nvPicPr>
            <p:cNvPr id="3"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Прямоугольник 5"/>
          <p:cNvSpPr/>
          <p:nvPr/>
        </p:nvSpPr>
        <p:spPr>
          <a:xfrm>
            <a:off x="1763688" y="1659327"/>
            <a:ext cx="7299579" cy="1200329"/>
          </a:xfrm>
          <a:prstGeom prst="rect">
            <a:avLst/>
          </a:prstGeom>
        </p:spPr>
        <p:txBody>
          <a:bodyPr wrap="square">
            <a:spAutoFit/>
          </a:bodyPr>
          <a:lstStyle/>
          <a:p>
            <a:r>
              <a:rPr lang="ru-RU" dirty="0"/>
              <a:t>Генеральная Ассамблея является главным совещательным, директивным и представительным органом </a:t>
            </a:r>
            <a:r>
              <a:rPr lang="ru-RU" dirty="0" smtClean="0"/>
              <a:t>ООН. </a:t>
            </a:r>
            <a:r>
              <a:rPr lang="ru-RU" dirty="0"/>
              <a:t>Генеральная Ассамблея является форумом для многостороннего обсуждения всего спектра международных проблем, о которых говорится в Уставе ООН</a:t>
            </a:r>
            <a:r>
              <a:rPr lang="ru-RU" dirty="0" smtClean="0"/>
              <a:t>.</a:t>
            </a:r>
            <a:endParaRPr lang="ru-RU" dirty="0"/>
          </a:p>
        </p:txBody>
      </p:sp>
      <p:pic>
        <p:nvPicPr>
          <p:cNvPr id="22530" name="Picture 2" descr="C:\Users\Администратор\Desktop\IMG-30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2" y="1794193"/>
            <a:ext cx="1225333" cy="930598"/>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71140" y="5154085"/>
            <a:ext cx="8729301" cy="1477328"/>
          </a:xfrm>
          <a:prstGeom prst="rect">
            <a:avLst/>
          </a:prstGeom>
        </p:spPr>
        <p:txBody>
          <a:bodyPr wrap="square">
            <a:spAutoFit/>
          </a:bodyPr>
          <a:lstStyle/>
          <a:p>
            <a:pPr fontAlgn="t"/>
            <a:r>
              <a:rPr lang="ru-RU" dirty="0"/>
              <a:t>Повестки дня</a:t>
            </a:r>
          </a:p>
          <a:p>
            <a:pPr marL="285750" indent="-285750" fontAlgn="t">
              <a:buFont typeface="Arial" pitchFamily="34" charset="0"/>
              <a:buChar char="•"/>
            </a:pPr>
            <a:r>
              <a:rPr lang="ru-RU" dirty="0"/>
              <a:t>Защита нематериальных ценностей в современных условиях (2016 г.) </a:t>
            </a:r>
          </a:p>
          <a:p>
            <a:pPr marL="285750" indent="-285750" fontAlgn="t">
              <a:buFont typeface="Arial" pitchFamily="34" charset="0"/>
              <a:buChar char="•"/>
            </a:pPr>
            <a:r>
              <a:rPr lang="ru-RU" dirty="0"/>
              <a:t>Защита нематериального культурного наследия в период глобализации  (2017 г.)</a:t>
            </a:r>
          </a:p>
          <a:p>
            <a:pPr marL="285750" indent="-285750" fontAlgn="t">
              <a:buFont typeface="Arial" pitchFamily="34" charset="0"/>
              <a:buChar char="•"/>
            </a:pPr>
            <a:r>
              <a:rPr lang="ru-RU" dirty="0"/>
              <a:t>Проблемы организации образовательного процесса для детей-беженцев (2018 г.)</a:t>
            </a:r>
          </a:p>
          <a:p>
            <a:pPr marL="285750" indent="-285750" fontAlgn="t">
              <a:buFont typeface="Arial" pitchFamily="34" charset="0"/>
              <a:buChar char="•"/>
            </a:pPr>
            <a:r>
              <a:rPr lang="ru-RU" dirty="0"/>
              <a:t>Охрана природного и культурного наследия ЮНЕСКО (2019 г</a:t>
            </a:r>
            <a:r>
              <a:rPr lang="ru-RU" dirty="0" smtClean="0"/>
              <a:t>.)</a:t>
            </a:r>
            <a:endParaRPr lang="ru-RU" dirty="0"/>
          </a:p>
        </p:txBody>
      </p:sp>
      <p:pic>
        <p:nvPicPr>
          <p:cNvPr id="22531" name="Picture 3" descr="D:\Швелидзе ЕИ\ШКОЛА 2020\Информация о Моделе ООН\Голосование Комитет ЮНЕСКО.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2" y="2996952"/>
            <a:ext cx="2580722" cy="1935542"/>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D:\Швелидзе ЕИ\ШКОЛА 2020\Информация о Моделе ООН\IMG_02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220214" y="2996952"/>
            <a:ext cx="2639350" cy="1936091"/>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D:\Швелидзе ЕИ\III Модель\фото с модели\3SGtzFmx_6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1277" y="3034342"/>
            <a:ext cx="2849164" cy="189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446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938666" y="227374"/>
            <a:ext cx="3001487" cy="1041385"/>
            <a:chOff x="2938666" y="227374"/>
            <a:chExt cx="3001487" cy="1041385"/>
          </a:xfrm>
        </p:grpSpPr>
        <p:pic>
          <p:nvPicPr>
            <p:cNvPr id="3"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Прямоугольник 4"/>
          <p:cNvSpPr/>
          <p:nvPr/>
        </p:nvSpPr>
        <p:spPr>
          <a:xfrm>
            <a:off x="241331" y="1724123"/>
            <a:ext cx="8902669" cy="2308324"/>
          </a:xfrm>
          <a:prstGeom prst="rect">
            <a:avLst/>
          </a:prstGeom>
        </p:spPr>
        <p:txBody>
          <a:bodyPr wrap="square">
            <a:spAutoFit/>
          </a:bodyPr>
          <a:lstStyle/>
          <a:p>
            <a:pPr fontAlgn="t"/>
            <a:r>
              <a:rPr lang="ru-RU" b="1" dirty="0"/>
              <a:t>ИНФОРМАЦИОННЫЙ </a:t>
            </a:r>
            <a:r>
              <a:rPr lang="ru-RU" b="1" dirty="0" smtClean="0"/>
              <a:t>КОМИТЕТ</a:t>
            </a:r>
            <a:endParaRPr lang="ru-RU" b="1" dirty="0"/>
          </a:p>
          <a:p>
            <a:pPr fontAlgn="t"/>
            <a:r>
              <a:rPr lang="ru-RU" dirty="0"/>
              <a:t> </a:t>
            </a:r>
          </a:p>
          <a:p>
            <a:pPr fontAlgn="t"/>
            <a:r>
              <a:rPr lang="ru-RU" dirty="0"/>
              <a:t>Члены информационного комитета </a:t>
            </a:r>
            <a:r>
              <a:rPr lang="ru-RU" dirty="0" smtClean="0"/>
              <a:t>получают </a:t>
            </a:r>
            <a:r>
              <a:rPr lang="ru-RU" dirty="0"/>
              <a:t>возможность поработать во влиятельных средствах массовой информации, таких, как  </a:t>
            </a:r>
            <a:r>
              <a:rPr lang="ru-RU" dirty="0" err="1"/>
              <a:t>Russia</a:t>
            </a:r>
            <a:r>
              <a:rPr lang="ru-RU" dirty="0"/>
              <a:t> </a:t>
            </a:r>
            <a:r>
              <a:rPr lang="ru-RU" dirty="0" err="1"/>
              <a:t>Today</a:t>
            </a:r>
            <a:r>
              <a:rPr lang="ru-RU" dirty="0"/>
              <a:t>, The </a:t>
            </a:r>
            <a:r>
              <a:rPr lang="ru-RU" dirty="0" err="1"/>
              <a:t>Guardian</a:t>
            </a:r>
            <a:r>
              <a:rPr lang="ru-RU" dirty="0"/>
              <a:t>, BBC, The </a:t>
            </a:r>
            <a:r>
              <a:rPr lang="ru-RU" dirty="0" err="1"/>
              <a:t>New</a:t>
            </a:r>
            <a:r>
              <a:rPr lang="ru-RU" dirty="0"/>
              <a:t> </a:t>
            </a:r>
            <a:r>
              <a:rPr lang="ru-RU" dirty="0" err="1"/>
              <a:t>York</a:t>
            </a:r>
            <a:r>
              <a:rPr lang="ru-RU" dirty="0"/>
              <a:t> </a:t>
            </a:r>
            <a:r>
              <a:rPr lang="ru-RU" dirty="0" err="1"/>
              <a:t>Times</a:t>
            </a:r>
            <a:r>
              <a:rPr lang="ru-RU" dirty="0"/>
              <a:t>, </a:t>
            </a:r>
            <a:r>
              <a:rPr lang="ru-RU" dirty="0" err="1"/>
              <a:t>Le</a:t>
            </a:r>
            <a:r>
              <a:rPr lang="ru-RU" dirty="0"/>
              <a:t> </a:t>
            </a:r>
            <a:r>
              <a:rPr lang="ru-RU" dirty="0" err="1"/>
              <a:t>Figaro</a:t>
            </a:r>
            <a:r>
              <a:rPr lang="ru-RU" dirty="0"/>
              <a:t>. Юные журналисты и фотокорреспонденты </a:t>
            </a:r>
            <a:r>
              <a:rPr lang="ru-RU" dirty="0" smtClean="0"/>
              <a:t>освещают деятельность Комитетов</a:t>
            </a:r>
            <a:r>
              <a:rPr lang="ru-RU" dirty="0"/>
              <a:t>, </a:t>
            </a:r>
            <a:r>
              <a:rPr lang="ru-RU" dirty="0" smtClean="0"/>
              <a:t>размещают </a:t>
            </a:r>
            <a:r>
              <a:rPr lang="ru-RU" dirty="0"/>
              <a:t>свои материалы в Интернете. </a:t>
            </a:r>
            <a:endParaRPr lang="ru-RU" dirty="0" smtClean="0"/>
          </a:p>
          <a:p>
            <a:pPr fontAlgn="t"/>
            <a:r>
              <a:rPr lang="ru-RU" dirty="0" smtClean="0"/>
              <a:t>В </a:t>
            </a:r>
            <a:r>
              <a:rPr lang="ru-RU" dirty="0"/>
              <a:t>рамках </a:t>
            </a:r>
            <a:r>
              <a:rPr lang="ru-RU" dirty="0" smtClean="0"/>
              <a:t>работы Информационного </a:t>
            </a:r>
            <a:r>
              <a:rPr lang="ru-RU" dirty="0"/>
              <a:t>Комитета школьники </a:t>
            </a:r>
            <a:r>
              <a:rPr lang="ru-RU" dirty="0" smtClean="0"/>
              <a:t>узнают о работе </a:t>
            </a:r>
            <a:r>
              <a:rPr lang="ru-RU" dirty="0"/>
              <a:t>журналистов в зоне вооруженных </a:t>
            </a:r>
            <a:r>
              <a:rPr lang="ru-RU" dirty="0" smtClean="0"/>
              <a:t>конфликтов.</a:t>
            </a:r>
            <a:endParaRPr lang="ru-RU" dirty="0"/>
          </a:p>
        </p:txBody>
      </p:sp>
      <p:pic>
        <p:nvPicPr>
          <p:cNvPr id="25601" name="Picture 1" descr="D:\Швелидзе ЕИ\ШКОЛА 2020\Информация о Моделе ООН\33.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08847" y="4194201"/>
            <a:ext cx="3733401" cy="2491336"/>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D:\Швелидзе ЕИ\ШКОЛА 2020\Информация о Моделе ООН\55.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971600" y="4205456"/>
            <a:ext cx="3148295" cy="246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085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938666" y="227374"/>
            <a:ext cx="3001487" cy="1041385"/>
            <a:chOff x="2938666" y="227374"/>
            <a:chExt cx="3001487" cy="1041385"/>
          </a:xfrm>
        </p:grpSpPr>
        <p:pic>
          <p:nvPicPr>
            <p:cNvPr id="3"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Прямоугольник 4"/>
          <p:cNvSpPr/>
          <p:nvPr/>
        </p:nvSpPr>
        <p:spPr>
          <a:xfrm>
            <a:off x="592036" y="4509120"/>
            <a:ext cx="8228436" cy="1200329"/>
          </a:xfrm>
          <a:prstGeom prst="rect">
            <a:avLst/>
          </a:prstGeom>
          <a:ln>
            <a:solidFill>
              <a:srgbClr val="0070C0"/>
            </a:solidFill>
          </a:ln>
        </p:spPr>
        <p:txBody>
          <a:bodyPr wrap="square">
            <a:spAutoFit/>
          </a:bodyPr>
          <a:lstStyle/>
          <a:p>
            <a:r>
              <a:rPr lang="ru-RU" b="1" i="1" dirty="0" smtClean="0"/>
              <a:t>Основной </a:t>
            </a:r>
            <a:r>
              <a:rPr lang="ru-RU" b="1" i="1" dirty="0"/>
              <a:t>этап (3 недели)</a:t>
            </a:r>
            <a:endParaRPr lang="ru-RU" b="1" dirty="0"/>
          </a:p>
          <a:p>
            <a:pPr marL="285750" lvl="0" indent="-285750">
              <a:buFont typeface="Arial" pitchFamily="34" charset="0"/>
              <a:buChar char="•"/>
            </a:pPr>
            <a:r>
              <a:rPr lang="ru-RU" dirty="0"/>
              <a:t>Работа оргкомитета, президиума. Формирование списков делегатов. Организация консультаций, тренингов. </a:t>
            </a:r>
          </a:p>
          <a:p>
            <a:pPr marL="285750" lvl="0" indent="-285750">
              <a:buFont typeface="Arial" pitchFamily="34" charset="0"/>
              <a:buChar char="•"/>
            </a:pPr>
            <a:r>
              <a:rPr lang="ru-RU" dirty="0"/>
              <a:t>Проведение мероприятия</a:t>
            </a:r>
            <a:r>
              <a:rPr lang="ru-RU" dirty="0" smtClean="0"/>
              <a:t>.</a:t>
            </a:r>
            <a:endParaRPr lang="ru-RU" dirty="0"/>
          </a:p>
        </p:txBody>
      </p:sp>
      <p:cxnSp>
        <p:nvCxnSpPr>
          <p:cNvPr id="8" name="Соединительная линия уступом 7"/>
          <p:cNvCxnSpPr>
            <a:stCxn id="9" idx="1"/>
            <a:endCxn id="12" idx="1"/>
          </p:cNvCxnSpPr>
          <p:nvPr/>
        </p:nvCxnSpPr>
        <p:spPr>
          <a:xfrm rot="10800000" flipH="1" flipV="1">
            <a:off x="592034" y="1660158"/>
            <a:ext cx="1" cy="1543916"/>
          </a:xfrm>
          <a:prstGeom prst="bentConnector3">
            <a:avLst>
              <a:gd name="adj1" fmla="val -2286000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592035" y="1475492"/>
            <a:ext cx="925574" cy="369332"/>
          </a:xfrm>
          <a:prstGeom prst="rect">
            <a:avLst/>
          </a:prstGeom>
        </p:spPr>
        <p:txBody>
          <a:bodyPr wrap="none">
            <a:spAutoFit/>
          </a:bodyPr>
          <a:lstStyle/>
          <a:p>
            <a:r>
              <a:rPr lang="ru-RU" b="1" dirty="0" smtClean="0"/>
              <a:t>ЭТАПЫ </a:t>
            </a:r>
            <a:endParaRPr lang="ru-RU" dirty="0"/>
          </a:p>
        </p:txBody>
      </p:sp>
      <p:sp>
        <p:nvSpPr>
          <p:cNvPr id="12" name="Прямоугольник 11"/>
          <p:cNvSpPr/>
          <p:nvPr/>
        </p:nvSpPr>
        <p:spPr>
          <a:xfrm>
            <a:off x="592036" y="2049912"/>
            <a:ext cx="8228436" cy="2308324"/>
          </a:xfrm>
          <a:prstGeom prst="rect">
            <a:avLst/>
          </a:prstGeom>
          <a:ln>
            <a:solidFill>
              <a:srgbClr val="00B0F0"/>
            </a:solidFill>
          </a:ln>
        </p:spPr>
        <p:txBody>
          <a:bodyPr wrap="square">
            <a:spAutoFit/>
          </a:bodyPr>
          <a:lstStyle/>
          <a:p>
            <a:r>
              <a:rPr lang="ru-RU" b="1" i="1" dirty="0"/>
              <a:t>Подготовительный этап (5 недель)</a:t>
            </a:r>
            <a:endParaRPr lang="ru-RU" b="1" dirty="0"/>
          </a:p>
          <a:p>
            <a:pPr marL="285750" lvl="0" indent="-285750">
              <a:buFont typeface="Arial" pitchFamily="34" charset="0"/>
              <a:buChar char="•"/>
            </a:pPr>
            <a:r>
              <a:rPr lang="ru-RU" dirty="0"/>
              <a:t>Организация среды/площадки для реализации проекта.</a:t>
            </a:r>
          </a:p>
          <a:p>
            <a:pPr marL="285750" lvl="0" indent="-285750">
              <a:buFont typeface="Arial" pitchFamily="34" charset="0"/>
              <a:buChar char="•"/>
            </a:pPr>
            <a:r>
              <a:rPr lang="ru-RU" dirty="0"/>
              <a:t>Утверждение состава президиума, распределение полномочий, определение повестки дня Комитетов ООН.</a:t>
            </a:r>
          </a:p>
          <a:p>
            <a:pPr marL="285750" lvl="0" indent="-285750">
              <a:buFont typeface="Arial" pitchFamily="34" charset="0"/>
              <a:buChar char="•"/>
            </a:pPr>
            <a:r>
              <a:rPr lang="ru-RU" dirty="0"/>
              <a:t>Обучение учителей-кураторов Комитетов ООН, секретариата.</a:t>
            </a:r>
          </a:p>
          <a:p>
            <a:pPr marL="285750" lvl="0" indent="-285750">
              <a:buFont typeface="Arial" pitchFamily="34" charset="0"/>
              <a:buChar char="•"/>
            </a:pPr>
            <a:r>
              <a:rPr lang="ru-RU" dirty="0"/>
              <a:t>Информационная кампания. Направление писем и пресс-релизов о мероприятии партнерам, спонсорам, СМИ, образовательным организациям Российской Федерации.</a:t>
            </a:r>
            <a:endParaRPr lang="ru-RU" dirty="0"/>
          </a:p>
        </p:txBody>
      </p:sp>
      <p:sp>
        <p:nvSpPr>
          <p:cNvPr id="14" name="Прямоугольник 13"/>
          <p:cNvSpPr/>
          <p:nvPr/>
        </p:nvSpPr>
        <p:spPr>
          <a:xfrm>
            <a:off x="592036" y="5844255"/>
            <a:ext cx="8228436" cy="369332"/>
          </a:xfrm>
          <a:prstGeom prst="rect">
            <a:avLst/>
          </a:prstGeom>
          <a:ln>
            <a:solidFill>
              <a:srgbClr val="FFC000"/>
            </a:solidFill>
          </a:ln>
        </p:spPr>
        <p:txBody>
          <a:bodyPr wrap="square">
            <a:spAutoFit/>
          </a:bodyPr>
          <a:lstStyle/>
          <a:p>
            <a:r>
              <a:rPr lang="ru-RU" b="1" i="1" dirty="0"/>
              <a:t>Этап рефлексии (2 недели)</a:t>
            </a:r>
            <a:endParaRPr lang="ru-RU" b="1" dirty="0"/>
          </a:p>
        </p:txBody>
      </p:sp>
      <p:cxnSp>
        <p:nvCxnSpPr>
          <p:cNvPr id="16" name="Соединительная линия уступом 15"/>
          <p:cNvCxnSpPr>
            <a:stCxn id="9" idx="1"/>
            <a:endCxn id="5" idx="1"/>
          </p:cNvCxnSpPr>
          <p:nvPr/>
        </p:nvCxnSpPr>
        <p:spPr>
          <a:xfrm rot="10800000" flipH="1" flipV="1">
            <a:off x="592034" y="1660157"/>
            <a:ext cx="1" cy="3449127"/>
          </a:xfrm>
          <a:prstGeom prst="bentConnector3">
            <a:avLst>
              <a:gd name="adj1" fmla="val -2286000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Соединительная линия уступом 18"/>
          <p:cNvCxnSpPr>
            <a:stCxn id="9" idx="1"/>
            <a:endCxn id="14" idx="1"/>
          </p:cNvCxnSpPr>
          <p:nvPr/>
        </p:nvCxnSpPr>
        <p:spPr>
          <a:xfrm rot="10800000" flipH="1" flipV="1">
            <a:off x="592034" y="1660157"/>
            <a:ext cx="1" cy="4368763"/>
          </a:xfrm>
          <a:prstGeom prst="bentConnector3">
            <a:avLst>
              <a:gd name="adj1" fmla="val -22860000000"/>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071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764" y="2485058"/>
            <a:ext cx="8280920" cy="646331"/>
          </a:xfrm>
          <a:prstGeom prst="rect">
            <a:avLst/>
          </a:prstGeom>
          <a:noFill/>
        </p:spPr>
        <p:txBody>
          <a:bodyPr wrap="square" rtlCol="0">
            <a:spAutoFit/>
          </a:bodyPr>
          <a:lstStyle/>
          <a:p>
            <a:r>
              <a:rPr lang="ru-RU" b="1" dirty="0" smtClean="0"/>
              <a:t>Целевая аудитория</a:t>
            </a:r>
          </a:p>
          <a:p>
            <a:r>
              <a:rPr lang="ru-RU" dirty="0" smtClean="0"/>
              <a:t>Школьники общеобразовательных учреждений Российской Федерации</a:t>
            </a:r>
            <a:endParaRPr lang="ru-RU" dirty="0"/>
          </a:p>
        </p:txBody>
      </p:sp>
      <p:sp>
        <p:nvSpPr>
          <p:cNvPr id="3" name="TextBox 2"/>
          <p:cNvSpPr txBox="1"/>
          <p:nvPr/>
        </p:nvSpPr>
        <p:spPr>
          <a:xfrm>
            <a:off x="359532" y="3206299"/>
            <a:ext cx="8640960" cy="923330"/>
          </a:xfrm>
          <a:prstGeom prst="rect">
            <a:avLst/>
          </a:prstGeom>
          <a:noFill/>
        </p:spPr>
        <p:txBody>
          <a:bodyPr wrap="square" rtlCol="0">
            <a:spAutoFit/>
          </a:bodyPr>
          <a:lstStyle/>
          <a:p>
            <a:r>
              <a:rPr lang="ru-RU" b="1" dirty="0" smtClean="0"/>
              <a:t>Критерии отбора участников</a:t>
            </a:r>
          </a:p>
          <a:p>
            <a:r>
              <a:rPr lang="ru-RU" dirty="0" smtClean="0"/>
              <a:t>Опыт участия в Моделях ООН</a:t>
            </a:r>
          </a:p>
          <a:p>
            <a:r>
              <a:rPr lang="ru-RU" dirty="0" smtClean="0"/>
              <a:t>Уровень  представленных тезисов по повестке Комитета</a:t>
            </a:r>
            <a:endParaRPr lang="ru-RU" dirty="0"/>
          </a:p>
        </p:txBody>
      </p:sp>
      <p:sp>
        <p:nvSpPr>
          <p:cNvPr id="4" name="TextBox 3"/>
          <p:cNvSpPr txBox="1"/>
          <p:nvPr/>
        </p:nvSpPr>
        <p:spPr>
          <a:xfrm>
            <a:off x="389606" y="4293096"/>
            <a:ext cx="7870720" cy="646331"/>
          </a:xfrm>
          <a:prstGeom prst="rect">
            <a:avLst/>
          </a:prstGeom>
          <a:noFill/>
        </p:spPr>
        <p:txBody>
          <a:bodyPr wrap="square" rtlCol="0">
            <a:spAutoFit/>
          </a:bodyPr>
          <a:lstStyle/>
          <a:p>
            <a:r>
              <a:rPr lang="ru-RU" b="1" dirty="0" smtClean="0"/>
              <a:t>Площадки реализации</a:t>
            </a:r>
          </a:p>
          <a:p>
            <a:r>
              <a:rPr lang="ru-RU" dirty="0" smtClean="0"/>
              <a:t>общеобразовательное учреждение </a:t>
            </a:r>
            <a:r>
              <a:rPr lang="ru-RU" dirty="0"/>
              <a:t>Российской Федерации</a:t>
            </a:r>
          </a:p>
        </p:txBody>
      </p:sp>
      <p:sp>
        <p:nvSpPr>
          <p:cNvPr id="5" name="TextBox 4"/>
          <p:cNvSpPr txBox="1"/>
          <p:nvPr/>
        </p:nvSpPr>
        <p:spPr>
          <a:xfrm>
            <a:off x="389606" y="5229200"/>
            <a:ext cx="8610886" cy="923330"/>
          </a:xfrm>
          <a:prstGeom prst="rect">
            <a:avLst/>
          </a:prstGeom>
          <a:noFill/>
        </p:spPr>
        <p:txBody>
          <a:bodyPr wrap="square" rtlCol="0">
            <a:spAutoFit/>
          </a:bodyPr>
          <a:lstStyle/>
          <a:p>
            <a:r>
              <a:rPr lang="ru-RU" b="1" dirty="0" smtClean="0"/>
              <a:t>Продолжительность  юниорской Модели ООН</a:t>
            </a:r>
          </a:p>
          <a:p>
            <a:r>
              <a:rPr lang="ru-RU" dirty="0" smtClean="0"/>
              <a:t>3 дня. Из них один день выделяется на общение «без галстуков», экскурсионную программу по достопримечательностям КМВ.</a:t>
            </a:r>
            <a:endParaRPr lang="ru-RU" dirty="0"/>
          </a:p>
        </p:txBody>
      </p:sp>
      <p:sp>
        <p:nvSpPr>
          <p:cNvPr id="6" name="TextBox 5"/>
          <p:cNvSpPr txBox="1"/>
          <p:nvPr/>
        </p:nvSpPr>
        <p:spPr>
          <a:xfrm>
            <a:off x="389606" y="2115726"/>
            <a:ext cx="6372708" cy="369332"/>
          </a:xfrm>
          <a:prstGeom prst="rect">
            <a:avLst/>
          </a:prstGeom>
          <a:noFill/>
        </p:spPr>
        <p:txBody>
          <a:bodyPr wrap="square" rtlCol="0">
            <a:spAutoFit/>
          </a:bodyPr>
          <a:lstStyle/>
          <a:p>
            <a:r>
              <a:rPr lang="ru-RU" b="1" dirty="0" smtClean="0"/>
              <a:t>КЛЮЧЕВЫЕ ПАРАМЕТРЫ ПРОЕКТА</a:t>
            </a:r>
            <a:endParaRPr lang="ru-RU" b="1" dirty="0"/>
          </a:p>
        </p:txBody>
      </p:sp>
      <p:grpSp>
        <p:nvGrpSpPr>
          <p:cNvPr id="7" name="Группа 6"/>
          <p:cNvGrpSpPr/>
          <p:nvPr/>
        </p:nvGrpSpPr>
        <p:grpSpPr>
          <a:xfrm>
            <a:off x="2938666" y="227374"/>
            <a:ext cx="3001487" cy="1041385"/>
            <a:chOff x="2938666" y="227374"/>
            <a:chExt cx="3001487" cy="1041385"/>
          </a:xfrm>
        </p:grpSpPr>
        <p:pic>
          <p:nvPicPr>
            <p:cNvPr id="8"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8824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550" y="1948190"/>
            <a:ext cx="5544616" cy="369332"/>
          </a:xfrm>
          <a:prstGeom prst="rect">
            <a:avLst/>
          </a:prstGeom>
          <a:noFill/>
        </p:spPr>
        <p:txBody>
          <a:bodyPr wrap="square" rtlCol="0">
            <a:spAutoFit/>
          </a:bodyPr>
          <a:lstStyle/>
          <a:p>
            <a:r>
              <a:rPr lang="ru-RU" b="1" dirty="0" smtClean="0"/>
              <a:t>Форматы занятий</a:t>
            </a:r>
            <a:endParaRPr lang="ru-RU" b="1" dirty="0"/>
          </a:p>
        </p:txBody>
      </p:sp>
      <p:sp>
        <p:nvSpPr>
          <p:cNvPr id="4" name="TextBox 3"/>
          <p:cNvSpPr txBox="1"/>
          <p:nvPr/>
        </p:nvSpPr>
        <p:spPr>
          <a:xfrm>
            <a:off x="395536" y="2492896"/>
            <a:ext cx="8568952" cy="3693319"/>
          </a:xfrm>
          <a:prstGeom prst="rect">
            <a:avLst/>
          </a:prstGeom>
          <a:noFill/>
        </p:spPr>
        <p:txBody>
          <a:bodyPr wrap="square" rtlCol="0">
            <a:spAutoFit/>
          </a:bodyPr>
          <a:lstStyle/>
          <a:p>
            <a:pPr marL="285750" indent="-285750">
              <a:buFont typeface="Arial" pitchFamily="34" charset="0"/>
              <a:buChar char="•"/>
            </a:pPr>
            <a:r>
              <a:rPr lang="ru-RU" dirty="0" smtClean="0"/>
              <a:t>Отбор в секретариат юниорской Модели ООН</a:t>
            </a:r>
          </a:p>
          <a:p>
            <a:pPr marL="285750" indent="-285750">
              <a:buFont typeface="Arial" pitchFamily="34" charset="0"/>
              <a:buChar char="•"/>
            </a:pPr>
            <a:r>
              <a:rPr lang="ru-RU" dirty="0" smtClean="0"/>
              <a:t>Тренинги для делегатов</a:t>
            </a:r>
          </a:p>
          <a:p>
            <a:pPr marL="285750" indent="-285750">
              <a:buFont typeface="Arial" pitchFamily="34" charset="0"/>
              <a:buChar char="•"/>
            </a:pPr>
            <a:r>
              <a:rPr lang="ru-RU" dirty="0" smtClean="0"/>
              <a:t>Индивидуальные и групповые консультации</a:t>
            </a:r>
          </a:p>
          <a:p>
            <a:pPr marL="285750" indent="-285750">
              <a:buFont typeface="Arial" pitchFamily="34" charset="0"/>
              <a:buChar char="•"/>
            </a:pPr>
            <a:r>
              <a:rPr lang="ru-RU" dirty="0" smtClean="0"/>
              <a:t>Мастер-класс «Актерское мастерство» </a:t>
            </a:r>
          </a:p>
          <a:p>
            <a:pPr marL="285750" indent="-285750">
              <a:buFont typeface="Arial" pitchFamily="34" charset="0"/>
              <a:buChar char="•"/>
            </a:pPr>
            <a:r>
              <a:rPr lang="ru-RU" dirty="0" smtClean="0"/>
              <a:t>Лекция</a:t>
            </a:r>
          </a:p>
          <a:p>
            <a:pPr marL="285750" indent="-285750">
              <a:buFont typeface="Arial" pitchFamily="34" charset="0"/>
              <a:buChar char="•"/>
            </a:pPr>
            <a:r>
              <a:rPr lang="ru-RU" dirty="0"/>
              <a:t>Игровая пауза на </a:t>
            </a:r>
            <a:r>
              <a:rPr lang="ru-RU" dirty="0" smtClean="0"/>
              <a:t>сплочение</a:t>
            </a:r>
          </a:p>
          <a:p>
            <a:pPr marL="285750" indent="-285750">
              <a:buFont typeface="Arial" pitchFamily="34" charset="0"/>
              <a:buChar char="•"/>
            </a:pPr>
            <a:r>
              <a:rPr lang="ru-RU" dirty="0" smtClean="0"/>
              <a:t>Пресс-конференция</a:t>
            </a:r>
          </a:p>
          <a:p>
            <a:pPr marL="285750" indent="-285750">
              <a:buFont typeface="Arial" pitchFamily="34" charset="0"/>
              <a:buChar char="•"/>
            </a:pPr>
            <a:r>
              <a:rPr lang="ru-RU" dirty="0" smtClean="0"/>
              <a:t>Викторина</a:t>
            </a:r>
          </a:p>
          <a:p>
            <a:pPr marL="285750" indent="-285750">
              <a:buFont typeface="Arial" pitchFamily="34" charset="0"/>
              <a:buChar char="•"/>
            </a:pPr>
            <a:r>
              <a:rPr lang="ru-RU" dirty="0" smtClean="0"/>
              <a:t>Мастер-классы для аккредитованных СМИ - участников Информационного комитета </a:t>
            </a:r>
          </a:p>
          <a:p>
            <a:pPr marL="285750" indent="-285750">
              <a:buFont typeface="Arial" pitchFamily="34" charset="0"/>
              <a:buChar char="•"/>
            </a:pPr>
            <a:r>
              <a:rPr lang="ru-RU" dirty="0" smtClean="0"/>
              <a:t>Публичное выступление</a:t>
            </a:r>
          </a:p>
          <a:p>
            <a:pPr marL="285750" indent="-285750">
              <a:buFont typeface="Arial" pitchFamily="34" charset="0"/>
              <a:buChar char="•"/>
            </a:pPr>
            <a:r>
              <a:rPr lang="ru-RU" dirty="0" smtClean="0"/>
              <a:t>Экскурсии </a:t>
            </a:r>
          </a:p>
          <a:p>
            <a:pPr marL="285750" indent="-285750">
              <a:buFont typeface="Arial" pitchFamily="34" charset="0"/>
              <a:buChar char="•"/>
            </a:pPr>
            <a:r>
              <a:rPr lang="ru-RU" dirty="0" smtClean="0"/>
              <a:t>Акция «Аллея Мира»</a:t>
            </a:r>
            <a:endParaRPr lang="ru-RU" dirty="0"/>
          </a:p>
        </p:txBody>
      </p:sp>
      <p:grpSp>
        <p:nvGrpSpPr>
          <p:cNvPr id="5" name="Группа 4"/>
          <p:cNvGrpSpPr/>
          <p:nvPr/>
        </p:nvGrpSpPr>
        <p:grpSpPr>
          <a:xfrm>
            <a:off x="2938666" y="227374"/>
            <a:ext cx="3001487" cy="1041385"/>
            <a:chOff x="2938666" y="227374"/>
            <a:chExt cx="3001487" cy="1041385"/>
          </a:xfrm>
        </p:grpSpPr>
        <p:pic>
          <p:nvPicPr>
            <p:cNvPr id="6"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1073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217399"/>
            <a:ext cx="8568952" cy="3139321"/>
          </a:xfrm>
          <a:prstGeom prst="rect">
            <a:avLst/>
          </a:prstGeom>
        </p:spPr>
        <p:txBody>
          <a:bodyPr wrap="square">
            <a:spAutoFit/>
          </a:bodyPr>
          <a:lstStyle/>
          <a:p>
            <a:pPr algn="ctr"/>
            <a:r>
              <a:rPr lang="ru-RU" b="1" dirty="0"/>
              <a:t>Практика </a:t>
            </a:r>
            <a:r>
              <a:rPr lang="ru-RU" b="1" dirty="0" smtClean="0"/>
              <a:t>Пятигорской юниорской </a:t>
            </a:r>
            <a:r>
              <a:rPr lang="ru-RU" b="1" dirty="0"/>
              <a:t>Модели ООН включает в себя ряд образовательных и научных </a:t>
            </a:r>
            <a:r>
              <a:rPr lang="ru-RU" b="1" dirty="0" smtClean="0"/>
              <a:t>инициатив</a:t>
            </a:r>
          </a:p>
          <a:p>
            <a:endParaRPr lang="ru-RU" b="1" dirty="0"/>
          </a:p>
          <a:p>
            <a:pPr marL="285750" lvl="0" indent="-285750">
              <a:buFont typeface="Arial" pitchFamily="34" charset="0"/>
              <a:buChar char="•"/>
            </a:pPr>
            <a:r>
              <a:rPr lang="ru-RU" dirty="0"/>
              <a:t>предоставление возможности участникам глубоко изучить самые острые проблемы, стоящие перед страной и мировым сообществом;</a:t>
            </a:r>
          </a:p>
          <a:p>
            <a:pPr marL="285750" lvl="0" indent="-285750">
              <a:buFont typeface="Arial" pitchFamily="34" charset="0"/>
              <a:buChar char="•"/>
            </a:pPr>
            <a:r>
              <a:rPr lang="ru-RU" dirty="0"/>
              <a:t>предоставление возможности участникам развить навыки самостоятельного осмысления проблем и предложения своих инициатив по их решению;</a:t>
            </a:r>
          </a:p>
          <a:p>
            <a:pPr marL="285750" lvl="0" indent="-285750">
              <a:buFont typeface="Arial" pitchFamily="34" charset="0"/>
              <a:buChar char="•"/>
            </a:pPr>
            <a:r>
              <a:rPr lang="ru-RU" dirty="0"/>
              <a:t>предоставление возможности участникам научиться грамотно и эффективно отставить свою точку зрения как в кулуарных </a:t>
            </a:r>
            <a:r>
              <a:rPr lang="ru-RU" dirty="0" smtClean="0"/>
              <a:t>дебатах, </a:t>
            </a:r>
            <a:r>
              <a:rPr lang="ru-RU" dirty="0"/>
              <a:t>на ассамблеях со значительным числом участников и на пресс-конференции с журналистами;</a:t>
            </a:r>
          </a:p>
          <a:p>
            <a:pPr marL="285750" lvl="0" indent="-285750">
              <a:buFont typeface="Arial" pitchFamily="34" charset="0"/>
              <a:buChar char="•"/>
            </a:pPr>
            <a:r>
              <a:rPr lang="ru-RU" dirty="0"/>
              <a:t>предоставление возможности работать на иностранном языке.</a:t>
            </a:r>
          </a:p>
        </p:txBody>
      </p:sp>
      <p:grpSp>
        <p:nvGrpSpPr>
          <p:cNvPr id="3" name="Группа 2"/>
          <p:cNvGrpSpPr/>
          <p:nvPr/>
        </p:nvGrpSpPr>
        <p:grpSpPr>
          <a:xfrm>
            <a:off x="2938666" y="227374"/>
            <a:ext cx="3001487" cy="1041385"/>
            <a:chOff x="2938666" y="227374"/>
            <a:chExt cx="3001487" cy="1041385"/>
          </a:xfrm>
        </p:grpSpPr>
        <p:pic>
          <p:nvPicPr>
            <p:cNvPr id="4"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05463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435" y="1845838"/>
            <a:ext cx="8496944" cy="1200329"/>
          </a:xfrm>
          <a:prstGeom prst="rect">
            <a:avLst/>
          </a:prstGeom>
          <a:noFill/>
        </p:spPr>
        <p:txBody>
          <a:bodyPr wrap="square" rtlCol="0">
            <a:spAutoFit/>
          </a:bodyPr>
          <a:lstStyle/>
          <a:p>
            <a:r>
              <a:rPr lang="ru-RU" b="1" dirty="0"/>
              <a:t>Решаемая задача</a:t>
            </a:r>
            <a:endParaRPr lang="ru-RU" dirty="0"/>
          </a:p>
          <a:p>
            <a:r>
              <a:rPr lang="ru-RU" dirty="0"/>
              <a:t>Привлечение внимания молодежи к глобальным проблемам человечества, формирование и развитие аналитического, критического мышления, умения работать в команде</a:t>
            </a:r>
            <a:r>
              <a:rPr lang="ru-RU" dirty="0" smtClean="0"/>
              <a:t>.</a:t>
            </a:r>
            <a:endParaRPr lang="ru-RU" dirty="0"/>
          </a:p>
        </p:txBody>
      </p:sp>
      <p:grpSp>
        <p:nvGrpSpPr>
          <p:cNvPr id="4" name="Группа 3"/>
          <p:cNvGrpSpPr/>
          <p:nvPr/>
        </p:nvGrpSpPr>
        <p:grpSpPr>
          <a:xfrm>
            <a:off x="2636760" y="3356992"/>
            <a:ext cx="6503864" cy="2178247"/>
            <a:chOff x="2658574" y="4503370"/>
            <a:chExt cx="6503864" cy="2178247"/>
          </a:xfrm>
        </p:grpSpPr>
        <p:pic>
          <p:nvPicPr>
            <p:cNvPr id="9219" name="Picture 3" descr="D:\Швелидзе ЕИ\III Модель\фото с модели\Org7RgFKQ6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3790" y="4503370"/>
              <a:ext cx="3268648" cy="2178247"/>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D:\Швелидзе ЕИ\III Модель\фото с модели\2Cd-Nw22fM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8574" y="4503370"/>
              <a:ext cx="3231384" cy="21534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Группа 4"/>
          <p:cNvGrpSpPr/>
          <p:nvPr/>
        </p:nvGrpSpPr>
        <p:grpSpPr>
          <a:xfrm>
            <a:off x="2938666" y="227374"/>
            <a:ext cx="3001487" cy="1041385"/>
            <a:chOff x="2938666" y="227374"/>
            <a:chExt cx="3001487" cy="1041385"/>
          </a:xfrm>
        </p:grpSpPr>
        <p:pic>
          <p:nvPicPr>
            <p:cNvPr id="10" name="Picture 2" descr="D:\ШКОЛА 2018-19\Модель ООН_2018\логотип для школ.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ШКОЛА 2018-19\Модель ООН_2018\эмблема pjmu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Рисунок 12" descr="https://www.lien.ru/userfiles/image/hQDSZDnrCZEw.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0" y="3365315"/>
            <a:ext cx="2771800" cy="2145092"/>
          </a:xfrm>
          <a:prstGeom prst="rect">
            <a:avLst/>
          </a:prstGeom>
          <a:noFill/>
          <a:ln>
            <a:noFill/>
          </a:ln>
        </p:spPr>
      </p:pic>
    </p:spTree>
    <p:extLst>
      <p:ext uri="{BB962C8B-B14F-4D97-AF65-F5344CB8AC3E}">
        <p14:creationId xmlns:p14="http://schemas.microsoft.com/office/powerpoint/2010/main" val="3246829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5236" y="1984685"/>
            <a:ext cx="8712967" cy="3416320"/>
          </a:xfrm>
          <a:prstGeom prst="rect">
            <a:avLst/>
          </a:prstGeom>
        </p:spPr>
        <p:txBody>
          <a:bodyPr wrap="square">
            <a:spAutoFit/>
          </a:bodyPr>
          <a:lstStyle/>
          <a:p>
            <a:r>
              <a:rPr lang="ru-RU" b="1" dirty="0" smtClean="0"/>
              <a:t>Школьники</a:t>
            </a:r>
            <a:r>
              <a:rPr lang="ru-RU" dirty="0" smtClean="0"/>
              <a:t> </a:t>
            </a:r>
            <a:r>
              <a:rPr lang="ru-RU" b="1" dirty="0" smtClean="0"/>
              <a:t>получат представление </a:t>
            </a:r>
            <a:r>
              <a:rPr lang="ru-RU" dirty="0" smtClean="0"/>
              <a:t>:</a:t>
            </a:r>
          </a:p>
          <a:p>
            <a:pPr marL="285750" indent="-285750">
              <a:buFont typeface="Arial" pitchFamily="34" charset="0"/>
              <a:buChar char="•"/>
            </a:pPr>
            <a:r>
              <a:rPr lang="ru-RU" dirty="0" smtClean="0"/>
              <a:t>об </a:t>
            </a:r>
            <a:r>
              <a:rPr lang="ru-RU" dirty="0"/>
              <a:t>истории, </a:t>
            </a:r>
            <a:r>
              <a:rPr lang="ru-RU" dirty="0" smtClean="0"/>
              <a:t>структуре </a:t>
            </a:r>
            <a:r>
              <a:rPr lang="ru-RU" dirty="0"/>
              <a:t>и </a:t>
            </a:r>
            <a:r>
              <a:rPr lang="ru-RU" dirty="0" smtClean="0"/>
              <a:t>деятельности ООН</a:t>
            </a:r>
          </a:p>
          <a:p>
            <a:pPr marL="285750" indent="-285750">
              <a:buFont typeface="Arial" pitchFamily="34" charset="0"/>
              <a:buChar char="•"/>
            </a:pPr>
            <a:r>
              <a:rPr lang="ru-RU" dirty="0" smtClean="0"/>
              <a:t>о </a:t>
            </a:r>
            <a:r>
              <a:rPr lang="ru-RU" dirty="0"/>
              <a:t>стране, интересы которой предстоит </a:t>
            </a:r>
            <a:r>
              <a:rPr lang="ru-RU" dirty="0" smtClean="0"/>
              <a:t>защищать</a:t>
            </a:r>
          </a:p>
          <a:p>
            <a:r>
              <a:rPr lang="ru-RU" b="1" dirty="0" smtClean="0"/>
              <a:t>Получат навыки</a:t>
            </a:r>
            <a:r>
              <a:rPr lang="ru-RU" dirty="0" smtClean="0"/>
              <a:t>:</a:t>
            </a:r>
          </a:p>
          <a:p>
            <a:pPr marL="285750" indent="-285750">
              <a:buFont typeface="Arial" pitchFamily="34" charset="0"/>
              <a:buChar char="•"/>
            </a:pPr>
            <a:r>
              <a:rPr lang="ru-RU" dirty="0" smtClean="0"/>
              <a:t>самообразования </a:t>
            </a:r>
            <a:r>
              <a:rPr lang="ru-RU" dirty="0"/>
              <a:t>и </a:t>
            </a:r>
            <a:r>
              <a:rPr lang="ru-RU" dirty="0" smtClean="0"/>
              <a:t>самоподготовки</a:t>
            </a:r>
          </a:p>
          <a:p>
            <a:pPr marL="285750" indent="-285750">
              <a:buFont typeface="Arial" pitchFamily="34" charset="0"/>
              <a:buChar char="•"/>
            </a:pPr>
            <a:r>
              <a:rPr lang="ru-RU" dirty="0" smtClean="0"/>
              <a:t>аргументации  своей позиции, своего видения </a:t>
            </a:r>
            <a:r>
              <a:rPr lang="ru-RU" dirty="0"/>
              <a:t>решения проблем, стоящих перед мировым сообществом.</a:t>
            </a:r>
          </a:p>
          <a:p>
            <a:r>
              <a:rPr lang="ru-RU" b="1" dirty="0" smtClean="0"/>
              <a:t>Совершенствуют </a:t>
            </a:r>
            <a:r>
              <a:rPr lang="ru-RU" dirty="0" smtClean="0"/>
              <a:t>:</a:t>
            </a:r>
          </a:p>
          <a:p>
            <a:pPr marL="285750" indent="-285750">
              <a:buFont typeface="Arial" pitchFamily="34" charset="0"/>
              <a:buChar char="•"/>
            </a:pPr>
            <a:r>
              <a:rPr lang="ru-RU" dirty="0" smtClean="0"/>
              <a:t>навыки </a:t>
            </a:r>
            <a:r>
              <a:rPr lang="ru-RU" dirty="0"/>
              <a:t>говорения на английском </a:t>
            </a:r>
            <a:r>
              <a:rPr lang="ru-RU" dirty="0" smtClean="0"/>
              <a:t>языке</a:t>
            </a:r>
          </a:p>
          <a:p>
            <a:pPr marL="285750" indent="-285750">
              <a:buFont typeface="Arial" pitchFamily="34" charset="0"/>
              <a:buChar char="•"/>
            </a:pPr>
            <a:r>
              <a:rPr lang="ru-RU" dirty="0" smtClean="0"/>
              <a:t>навыки публичного выступления</a:t>
            </a:r>
          </a:p>
          <a:p>
            <a:pPr marL="285750" indent="-285750">
              <a:buFont typeface="Arial" pitchFamily="34" charset="0"/>
              <a:buChar char="•"/>
            </a:pPr>
            <a:r>
              <a:rPr lang="ru-RU" dirty="0" smtClean="0"/>
              <a:t>основы </a:t>
            </a:r>
            <a:r>
              <a:rPr lang="ru-RU" dirty="0"/>
              <a:t>общественно-политической лексики на </a:t>
            </a:r>
            <a:r>
              <a:rPr lang="ru-RU" dirty="0" smtClean="0"/>
              <a:t> русском и английском языках</a:t>
            </a:r>
          </a:p>
          <a:p>
            <a:pPr marL="285750" indent="-285750">
              <a:buFont typeface="Arial" pitchFamily="34" charset="0"/>
              <a:buChar char="•"/>
            </a:pPr>
            <a:r>
              <a:rPr lang="ru-RU" dirty="0" smtClean="0"/>
              <a:t>основы </a:t>
            </a:r>
            <a:r>
              <a:rPr lang="ru-RU" dirty="0"/>
              <a:t>парламентской </a:t>
            </a:r>
            <a:r>
              <a:rPr lang="ru-RU" dirty="0" smtClean="0"/>
              <a:t>процедуры.</a:t>
            </a:r>
            <a:endParaRPr lang="ru-RU" dirty="0"/>
          </a:p>
        </p:txBody>
      </p:sp>
      <p:sp>
        <p:nvSpPr>
          <p:cNvPr id="5" name="TextBox 4"/>
          <p:cNvSpPr txBox="1"/>
          <p:nvPr/>
        </p:nvSpPr>
        <p:spPr>
          <a:xfrm>
            <a:off x="2090564" y="1615353"/>
            <a:ext cx="4752528" cy="369332"/>
          </a:xfrm>
          <a:prstGeom prst="rect">
            <a:avLst/>
          </a:prstGeom>
          <a:noFill/>
        </p:spPr>
        <p:txBody>
          <a:bodyPr wrap="square" rtlCol="0">
            <a:spAutoFit/>
          </a:bodyPr>
          <a:lstStyle/>
          <a:p>
            <a:pPr algn="ctr"/>
            <a:r>
              <a:rPr lang="ru-RU" b="1" dirty="0" smtClean="0"/>
              <a:t>РЕЗУЛЬТАТЫ ПРАКТИКИ</a:t>
            </a:r>
            <a:endParaRPr lang="ru-RU" b="1" dirty="0"/>
          </a:p>
        </p:txBody>
      </p:sp>
      <p:sp>
        <p:nvSpPr>
          <p:cNvPr id="7" name="TextBox 6"/>
          <p:cNvSpPr txBox="1"/>
          <p:nvPr/>
        </p:nvSpPr>
        <p:spPr>
          <a:xfrm>
            <a:off x="265236" y="5430064"/>
            <a:ext cx="8483228" cy="1200329"/>
          </a:xfrm>
          <a:prstGeom prst="rect">
            <a:avLst/>
          </a:prstGeom>
          <a:noFill/>
        </p:spPr>
        <p:txBody>
          <a:bodyPr wrap="square" rtlCol="0">
            <a:spAutoFit/>
          </a:bodyPr>
          <a:lstStyle/>
          <a:p>
            <a:r>
              <a:rPr lang="ru-RU" b="1" dirty="0" smtClean="0"/>
              <a:t>Результат для образовательного учреждения:</a:t>
            </a:r>
          </a:p>
          <a:p>
            <a:pPr marL="285750" indent="-285750">
              <a:buFont typeface="Arial" pitchFamily="34" charset="0"/>
              <a:buChar char="•"/>
            </a:pPr>
            <a:r>
              <a:rPr lang="ru-RU" dirty="0" smtClean="0"/>
              <a:t>Повышение уровня квалификации учителей</a:t>
            </a:r>
          </a:p>
          <a:p>
            <a:pPr marL="285750" indent="-285750">
              <a:buFont typeface="Arial" pitchFamily="34" charset="0"/>
              <a:buChar char="•"/>
            </a:pPr>
            <a:r>
              <a:rPr lang="ru-RU" dirty="0" smtClean="0"/>
              <a:t>Диссеминация опыта</a:t>
            </a:r>
          </a:p>
          <a:p>
            <a:pPr marL="285750" indent="-285750">
              <a:buFont typeface="Arial" pitchFamily="34" charset="0"/>
              <a:buChar char="•"/>
            </a:pPr>
            <a:r>
              <a:rPr lang="ru-RU" dirty="0" smtClean="0"/>
              <a:t>Расширение сетевого и партнерского сотрудничества</a:t>
            </a:r>
            <a:endParaRPr lang="ru-RU" dirty="0"/>
          </a:p>
        </p:txBody>
      </p:sp>
      <p:grpSp>
        <p:nvGrpSpPr>
          <p:cNvPr id="8" name="Группа 7"/>
          <p:cNvGrpSpPr/>
          <p:nvPr/>
        </p:nvGrpSpPr>
        <p:grpSpPr>
          <a:xfrm>
            <a:off x="2938666" y="227374"/>
            <a:ext cx="3001487" cy="1041385"/>
            <a:chOff x="2938666" y="227374"/>
            <a:chExt cx="3001487" cy="1041385"/>
          </a:xfrm>
        </p:grpSpPr>
        <p:pic>
          <p:nvPicPr>
            <p:cNvPr id="9"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39908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938666" y="227374"/>
            <a:ext cx="3001487" cy="1041385"/>
            <a:chOff x="2938666" y="227374"/>
            <a:chExt cx="3001487" cy="1041385"/>
          </a:xfrm>
        </p:grpSpPr>
        <p:pic>
          <p:nvPicPr>
            <p:cNvPr id="3"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2"/>
          <p:cNvSpPr>
            <a:spLocks noChangeArrowheads="1"/>
          </p:cNvSpPr>
          <p:nvPr/>
        </p:nvSpPr>
        <p:spPr bwMode="auto">
          <a:xfrm>
            <a:off x="274690" y="1972290"/>
            <a:ext cx="853037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dirty="0"/>
              <a:t>Работа «Пятигорской юниорской Модели ООН» поддерживается негосударственными учреждениями и бизнес-структурами. Спонсорское содействие мероприятию оказывают компании «Международный Аэропорт Минеральные Воды», «PROVENCE», «Мистер </a:t>
            </a:r>
            <a:r>
              <a:rPr lang="ru-RU" dirty="0" err="1"/>
              <a:t>Слойкин</a:t>
            </a:r>
            <a:r>
              <a:rPr lang="ru-RU" dirty="0"/>
              <a:t>», «</a:t>
            </a:r>
            <a:r>
              <a:rPr lang="ru-RU" dirty="0" err="1"/>
              <a:t>Косметик</a:t>
            </a:r>
            <a:r>
              <a:rPr lang="ru-RU" dirty="0"/>
              <a:t>-профи»  (расходы на приобретение наградной атрибутики, канцелярских товаров, баннеров, кофе-брейк). </a:t>
            </a:r>
          </a:p>
          <a:p>
            <a:pPr marL="0" marR="0" lvl="0" indent="0" algn="just" defTabSz="914400" rtl="0" eaLnBrk="0" fontAlgn="base" latinLnBrk="0" hangingPunct="0">
              <a:lnSpc>
                <a:spcPct val="100000"/>
              </a:lnSpc>
              <a:spcBef>
                <a:spcPct val="0"/>
              </a:spcBef>
              <a:spcAft>
                <a:spcPct val="0"/>
              </a:spcAft>
              <a:buClrTx/>
              <a:buSzTx/>
              <a:buFontTx/>
              <a:buNone/>
              <a:tabLst/>
            </a:pPr>
            <a:endParaRPr lang="ru-RU" dirty="0"/>
          </a:p>
        </p:txBody>
      </p:sp>
      <p:pic>
        <p:nvPicPr>
          <p:cNvPr id="10241" name="Picture 1" descr="Ставрос"/>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5570" y="3998223"/>
            <a:ext cx="36195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11872" y="3793731"/>
            <a:ext cx="4692175" cy="2893100"/>
          </a:xfrm>
          <a:prstGeom prst="rect">
            <a:avLst/>
          </a:prstGeom>
        </p:spPr>
        <p:txBody>
          <a:bodyPr wrap="square">
            <a:spAutoFit/>
          </a:bodyPr>
          <a:lstStyle/>
          <a:p>
            <a:pPr lvl="0" algn="just" eaLnBrk="0" fontAlgn="base" hangingPunct="0">
              <a:spcBef>
                <a:spcPct val="0"/>
              </a:spcBef>
              <a:spcAft>
                <a:spcPct val="0"/>
              </a:spcAft>
            </a:pPr>
            <a:r>
              <a:rPr lang="ru-RU" dirty="0"/>
              <a:t>Лекции о политической ситуации в мире для делегатов проводят приглашенные лекторы из профессорско-педагогического состава Пятигорского государственного университета</a:t>
            </a:r>
            <a:r>
              <a:rPr lang="ru-RU" dirty="0" smtClean="0"/>
              <a:t>.</a:t>
            </a:r>
          </a:p>
          <a:p>
            <a:pPr lvl="0" algn="just" eaLnBrk="0" fontAlgn="base" hangingPunct="0">
              <a:spcBef>
                <a:spcPct val="0"/>
              </a:spcBef>
              <a:spcAft>
                <a:spcPct val="0"/>
              </a:spcAft>
            </a:pPr>
            <a:endParaRPr lang="ru-RU" dirty="0"/>
          </a:p>
          <a:p>
            <a:r>
              <a:rPr lang="ru-RU" dirty="0" err="1"/>
              <a:t>Парастатов</a:t>
            </a:r>
            <a:r>
              <a:rPr lang="ru-RU" dirty="0"/>
              <a:t> </a:t>
            </a:r>
            <a:r>
              <a:rPr lang="ru-RU" dirty="0" err="1"/>
              <a:t>Ставрис</a:t>
            </a:r>
            <a:r>
              <a:rPr lang="ru-RU" dirty="0"/>
              <a:t> </a:t>
            </a:r>
            <a:r>
              <a:rPr lang="ru-RU" dirty="0" smtClean="0"/>
              <a:t>Витальевич</a:t>
            </a:r>
          </a:p>
          <a:p>
            <a:r>
              <a:rPr lang="ru-RU" sz="1400" dirty="0" smtClean="0"/>
              <a:t>Координатор </a:t>
            </a:r>
            <a:r>
              <a:rPr lang="ru-RU" sz="1400" dirty="0"/>
              <a:t>международных связей</a:t>
            </a:r>
            <a:r>
              <a:rPr lang="ru-RU" sz="1400" dirty="0"/>
              <a:t> </a:t>
            </a:r>
            <a:r>
              <a:rPr lang="ru-RU" sz="1400" dirty="0">
                <a:hlinkClick r:id="rId5"/>
              </a:rPr>
              <a:t>Института международных отношений</a:t>
            </a:r>
            <a:endParaRPr lang="ru-RU" sz="1400" dirty="0"/>
          </a:p>
          <a:p>
            <a:r>
              <a:rPr lang="ru-RU" sz="1400" dirty="0"/>
              <a:t>Профессор </a:t>
            </a:r>
            <a:r>
              <a:rPr lang="ru-RU" sz="1400" dirty="0">
                <a:hlinkClick r:id="rId6"/>
              </a:rPr>
              <a:t>кафедры международных отношений, политологии и мировой экономики ИМО</a:t>
            </a:r>
            <a:endParaRPr lang="ru-RU" sz="1400" dirty="0"/>
          </a:p>
          <a:p>
            <a:endParaRPr lang="ru-RU" dirty="0"/>
          </a:p>
        </p:txBody>
      </p:sp>
    </p:spTree>
    <p:extLst>
      <p:ext uri="{BB962C8B-B14F-4D97-AF65-F5344CB8AC3E}">
        <p14:creationId xmlns:p14="http://schemas.microsoft.com/office/powerpoint/2010/main" val="933726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748" y="1772816"/>
            <a:ext cx="8208912" cy="646331"/>
          </a:xfrm>
          <a:prstGeom prst="rect">
            <a:avLst/>
          </a:prstGeom>
          <a:noFill/>
        </p:spPr>
        <p:txBody>
          <a:bodyPr wrap="square" rtlCol="0">
            <a:spAutoFit/>
          </a:bodyPr>
          <a:lstStyle/>
          <a:p>
            <a:pPr algn="ctr"/>
            <a:r>
              <a:rPr lang="ru-RU" b="1" dirty="0" smtClean="0"/>
              <a:t>СМИ  О ВСЕРОССИЙСКОЙ ИМИТАЦИОННОЙ ИГРЕ </a:t>
            </a:r>
          </a:p>
          <a:p>
            <a:pPr algn="ctr"/>
            <a:r>
              <a:rPr lang="ru-RU" b="1" dirty="0" smtClean="0"/>
              <a:t>«ПЯТИГОРСКАЯ ЮНИОРСКАЯ МОДЕЛЬ ООН»</a:t>
            </a:r>
            <a:endParaRPr lang="ru-RU" b="1" dirty="0"/>
          </a:p>
        </p:txBody>
      </p:sp>
      <p:grpSp>
        <p:nvGrpSpPr>
          <p:cNvPr id="3" name="Группа 2"/>
          <p:cNvGrpSpPr/>
          <p:nvPr/>
        </p:nvGrpSpPr>
        <p:grpSpPr>
          <a:xfrm>
            <a:off x="2938666" y="227374"/>
            <a:ext cx="3001487" cy="1041385"/>
            <a:chOff x="2938666" y="227374"/>
            <a:chExt cx="3001487" cy="1041385"/>
          </a:xfrm>
        </p:grpSpPr>
        <p:pic>
          <p:nvPicPr>
            <p:cNvPr id="4"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Прямоугольник 5"/>
          <p:cNvSpPr/>
          <p:nvPr/>
        </p:nvSpPr>
        <p:spPr>
          <a:xfrm>
            <a:off x="251520" y="2710661"/>
            <a:ext cx="8695373" cy="646331"/>
          </a:xfrm>
          <a:prstGeom prst="rect">
            <a:avLst/>
          </a:prstGeom>
        </p:spPr>
        <p:txBody>
          <a:bodyPr wrap="square">
            <a:spAutoFit/>
          </a:bodyPr>
          <a:lstStyle/>
          <a:p>
            <a:r>
              <a:rPr lang="ru-RU" dirty="0"/>
              <a:t>Проект «Пятигорская Юниорская Модель ООН» – новое направление в деятельности </a:t>
            </a:r>
            <a:r>
              <a:rPr lang="ru-RU" dirty="0" smtClean="0"/>
              <a:t>лицеистов </a:t>
            </a:r>
            <a:r>
              <a:rPr lang="en-US" dirty="0" smtClean="0">
                <a:hlinkClick r:id="rId4"/>
              </a:rPr>
              <a:t>https</a:t>
            </a:r>
            <a:r>
              <a:rPr lang="en-US" dirty="0">
                <a:hlinkClick r:id="rId4"/>
              </a:rPr>
              <a:t>://www.lien.ru/news/965/</a:t>
            </a:r>
            <a:endParaRPr lang="ru-RU" dirty="0"/>
          </a:p>
        </p:txBody>
      </p:sp>
      <p:sp>
        <p:nvSpPr>
          <p:cNvPr id="7" name="Прямоугольник 6"/>
          <p:cNvSpPr/>
          <p:nvPr/>
        </p:nvSpPr>
        <p:spPr>
          <a:xfrm>
            <a:off x="251519" y="3437957"/>
            <a:ext cx="8695373" cy="923330"/>
          </a:xfrm>
          <a:prstGeom prst="rect">
            <a:avLst/>
          </a:prstGeom>
        </p:spPr>
        <p:txBody>
          <a:bodyPr wrap="square">
            <a:spAutoFit/>
          </a:bodyPr>
          <a:lstStyle/>
          <a:p>
            <a:pPr fontAlgn="base"/>
            <a:r>
              <a:rPr lang="ru-RU" dirty="0"/>
              <a:t>Обучающиеся гимназии №39 </a:t>
            </a:r>
            <a:r>
              <a:rPr lang="ru-RU" dirty="0" smtClean="0"/>
              <a:t>г. Уфы приняли </a:t>
            </a:r>
            <a:r>
              <a:rPr lang="ru-RU" dirty="0"/>
              <a:t>участие во Всероссийской имитационной игре «Пятигорская Юниорская Модель ООН</a:t>
            </a:r>
            <a:r>
              <a:rPr lang="ru-RU" dirty="0" smtClean="0"/>
              <a:t>» </a:t>
            </a:r>
          </a:p>
          <a:p>
            <a:pPr fontAlgn="base"/>
            <a:r>
              <a:rPr lang="ru-RU" u="sng" dirty="0" smtClean="0">
                <a:hlinkClick r:id="rId5"/>
              </a:rPr>
              <a:t>http</a:t>
            </a:r>
            <a:r>
              <a:rPr lang="ru-RU" u="sng" dirty="0">
                <a:hlinkClick r:id="rId5"/>
              </a:rPr>
              <a:t>://</a:t>
            </a:r>
            <a:r>
              <a:rPr lang="ru-RU" u="sng" dirty="0" smtClean="0">
                <a:hlinkClick r:id="rId5"/>
              </a:rPr>
              <a:t>ufa-news.net/other/2019/10/21/217913.html</a:t>
            </a:r>
            <a:endParaRPr lang="ru-RU" dirty="0"/>
          </a:p>
        </p:txBody>
      </p:sp>
      <p:sp>
        <p:nvSpPr>
          <p:cNvPr id="8" name="Прямоугольник 7"/>
          <p:cNvSpPr/>
          <p:nvPr/>
        </p:nvSpPr>
        <p:spPr>
          <a:xfrm>
            <a:off x="233925" y="4549676"/>
            <a:ext cx="8712968" cy="1754326"/>
          </a:xfrm>
          <a:prstGeom prst="rect">
            <a:avLst/>
          </a:prstGeom>
        </p:spPr>
        <p:txBody>
          <a:bodyPr wrap="square">
            <a:spAutoFit/>
          </a:bodyPr>
          <a:lstStyle/>
          <a:p>
            <a:r>
              <a:rPr lang="ru-RU" dirty="0"/>
              <a:t>Юниорская модель ООН проходит в Пятигорске</a:t>
            </a:r>
          </a:p>
          <a:p>
            <a:r>
              <a:rPr lang="ru-RU" u="sng" dirty="0" smtClean="0">
                <a:hlinkClick r:id="rId6"/>
              </a:rPr>
              <a:t>https</a:t>
            </a:r>
            <a:r>
              <a:rPr lang="ru-RU" u="sng" dirty="0">
                <a:hlinkClick r:id="rId6"/>
              </a:rPr>
              <a:t>://</a:t>
            </a:r>
            <a:r>
              <a:rPr lang="ru-RU" u="sng" dirty="0" smtClean="0">
                <a:hlinkClick r:id="rId6"/>
              </a:rPr>
              <a:t>www.youtube.com/watch?v=Y1aiEd4FZMo</a:t>
            </a:r>
            <a:r>
              <a:rPr lang="ru-RU" u="sng" dirty="0">
                <a:hlinkClick r:id="rId7"/>
              </a:rPr>
              <a:t/>
            </a:r>
            <a:br>
              <a:rPr lang="ru-RU" u="sng" dirty="0">
                <a:hlinkClick r:id="rId7"/>
              </a:rPr>
            </a:br>
            <a:r>
              <a:rPr lang="ru-RU" dirty="0"/>
              <a:t>II Пятигорская Юниорская Модель </a:t>
            </a:r>
            <a:r>
              <a:rPr lang="ru-RU" dirty="0" smtClean="0"/>
              <a:t>ООН. </a:t>
            </a:r>
            <a:r>
              <a:rPr lang="ru-RU" u="sng" dirty="0" smtClean="0">
                <a:hlinkClick r:id="rId7"/>
              </a:rPr>
              <a:t>ГТРК </a:t>
            </a:r>
            <a:r>
              <a:rPr lang="ru-RU" u="sng" dirty="0">
                <a:hlinkClick r:id="rId7"/>
              </a:rPr>
              <a:t>'Ставрополье' ВЕСТИ Ставропольский </a:t>
            </a:r>
            <a:r>
              <a:rPr lang="ru-RU" u="sng" dirty="0" smtClean="0">
                <a:hlinkClick r:id="rId7"/>
              </a:rPr>
              <a:t>край</a:t>
            </a:r>
            <a:r>
              <a:rPr lang="ru-RU" u="sng" dirty="0" smtClean="0"/>
              <a:t>  </a:t>
            </a:r>
            <a:r>
              <a:rPr lang="ru-RU" u="sng" dirty="0" smtClean="0">
                <a:hlinkClick r:id="rId8"/>
              </a:rPr>
              <a:t>https</a:t>
            </a:r>
            <a:r>
              <a:rPr lang="ru-RU" u="sng" dirty="0">
                <a:hlinkClick r:id="rId8"/>
              </a:rPr>
              <a:t>://www.youtube.com/watch?v=7OF5sDVylTo&amp;t=38s</a:t>
            </a:r>
            <a:r>
              <a:rPr lang="ru-RU" dirty="0"/>
              <a:t> </a:t>
            </a:r>
            <a:endParaRPr lang="ru-RU" dirty="0" smtClean="0"/>
          </a:p>
          <a:p>
            <a:r>
              <a:rPr lang="ru-RU" dirty="0" smtClean="0"/>
              <a:t>Российские </a:t>
            </a:r>
            <a:r>
              <a:rPr lang="ru-RU" dirty="0"/>
              <a:t>школьники строили Модель ООН в Пятигорске</a:t>
            </a:r>
          </a:p>
          <a:p>
            <a:r>
              <a:rPr lang="ru-RU" u="sng" dirty="0" smtClean="0">
                <a:hlinkClick r:id="rId9"/>
              </a:rPr>
              <a:t>https</a:t>
            </a:r>
            <a:r>
              <a:rPr lang="ru-RU" u="sng" dirty="0">
                <a:hlinkClick r:id="rId9"/>
              </a:rPr>
              <a:t>://www.youtube.com/watch?v=9SXUt93ruqM</a:t>
            </a:r>
            <a:r>
              <a:rPr lang="ru-RU" dirty="0"/>
              <a:t>  </a:t>
            </a:r>
            <a:r>
              <a:rPr lang="ru-RU" u="sng" dirty="0" err="1">
                <a:hlinkClick r:id="rId10"/>
              </a:rPr>
              <a:t>Медиахолдинг</a:t>
            </a:r>
            <a:r>
              <a:rPr lang="ru-RU" u="sng" dirty="0">
                <a:hlinkClick r:id="rId10"/>
              </a:rPr>
              <a:t> </a:t>
            </a:r>
            <a:r>
              <a:rPr lang="ru-RU" u="sng" dirty="0" err="1" smtClean="0">
                <a:hlinkClick r:id="rId10"/>
              </a:rPr>
              <a:t>Симпэкс</a:t>
            </a:r>
            <a:endParaRPr lang="ru-RU" dirty="0"/>
          </a:p>
        </p:txBody>
      </p:sp>
      <p:cxnSp>
        <p:nvCxnSpPr>
          <p:cNvPr id="9" name="Прямая соединительная линия 8"/>
          <p:cNvCxnSpPr/>
          <p:nvPr/>
        </p:nvCxnSpPr>
        <p:spPr>
          <a:xfrm>
            <a:off x="2987823" y="2564904"/>
            <a:ext cx="3240361" cy="0"/>
          </a:xfrm>
          <a:prstGeom prst="line">
            <a:avLst/>
          </a:prstGeom>
          <a:ln w="28575">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658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Шестиугольник 20"/>
          <p:cNvSpPr/>
          <p:nvPr/>
        </p:nvSpPr>
        <p:spPr>
          <a:xfrm>
            <a:off x="3851920" y="4048294"/>
            <a:ext cx="1618008" cy="1434084"/>
          </a:xfrm>
          <a:prstGeom prst="hexagon">
            <a:avLst>
              <a:gd name="adj" fmla="val 23900"/>
              <a:gd name="vf" fmla="val 115470"/>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Шестиугольник 21"/>
          <p:cNvSpPr/>
          <p:nvPr/>
        </p:nvSpPr>
        <p:spPr>
          <a:xfrm>
            <a:off x="251520" y="4066687"/>
            <a:ext cx="1618008" cy="1434084"/>
          </a:xfrm>
          <a:prstGeom prst="hexagon">
            <a:avLst>
              <a:gd name="adj" fmla="val 23900"/>
              <a:gd name="vf" fmla="val 115470"/>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Шестиугольник 22"/>
          <p:cNvSpPr/>
          <p:nvPr/>
        </p:nvSpPr>
        <p:spPr>
          <a:xfrm>
            <a:off x="2051720" y="4048294"/>
            <a:ext cx="1618008" cy="1434084"/>
          </a:xfrm>
          <a:prstGeom prst="hexagon">
            <a:avLst>
              <a:gd name="adj" fmla="val 23900"/>
              <a:gd name="vf" fmla="val 115470"/>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Шестиугольник 23"/>
          <p:cNvSpPr/>
          <p:nvPr/>
        </p:nvSpPr>
        <p:spPr>
          <a:xfrm>
            <a:off x="5618288" y="4066687"/>
            <a:ext cx="1618008" cy="1434084"/>
          </a:xfrm>
          <a:prstGeom prst="hexagon">
            <a:avLst>
              <a:gd name="adj" fmla="val 23900"/>
              <a:gd name="vf" fmla="val 115470"/>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Шестиугольник 19"/>
          <p:cNvSpPr/>
          <p:nvPr/>
        </p:nvSpPr>
        <p:spPr>
          <a:xfrm>
            <a:off x="7346480" y="4048294"/>
            <a:ext cx="1618008" cy="1434084"/>
          </a:xfrm>
          <a:prstGeom prst="hexagon">
            <a:avLst>
              <a:gd name="adj" fmla="val 23900"/>
              <a:gd name="vf" fmla="val 115470"/>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1" name="Группа 10"/>
          <p:cNvGrpSpPr/>
          <p:nvPr/>
        </p:nvGrpSpPr>
        <p:grpSpPr>
          <a:xfrm>
            <a:off x="2938666" y="227374"/>
            <a:ext cx="3001487" cy="1041385"/>
            <a:chOff x="2938666" y="227374"/>
            <a:chExt cx="3001487" cy="1041385"/>
          </a:xfrm>
        </p:grpSpPr>
        <p:pic>
          <p:nvPicPr>
            <p:cNvPr id="12"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Прямоугольник 13"/>
          <p:cNvSpPr/>
          <p:nvPr/>
        </p:nvSpPr>
        <p:spPr>
          <a:xfrm>
            <a:off x="313125" y="2060848"/>
            <a:ext cx="8549219" cy="1477328"/>
          </a:xfrm>
          <a:prstGeom prst="rect">
            <a:avLst/>
          </a:prstGeom>
        </p:spPr>
        <p:txBody>
          <a:bodyPr wrap="square">
            <a:spAutoFit/>
          </a:bodyPr>
          <a:lstStyle/>
          <a:p>
            <a:r>
              <a:rPr lang="ru-RU" dirty="0"/>
              <a:t>Задачи, решение которых обеспечивает внедрение данной практики, соотносятся с задачами, которые направлены на воспитание школьников в духе мира (Международный проект «Ассоциированные школы ЮНЕСКО»), выполнение национальной программы «Цифровая экономика», национального проекта «Образование</a:t>
            </a:r>
            <a:r>
              <a:rPr lang="ru-RU" dirty="0" smtClean="0"/>
              <a:t>». </a:t>
            </a:r>
            <a:endParaRPr lang="ru-RU" dirty="0"/>
          </a:p>
        </p:txBody>
      </p:sp>
      <p:sp>
        <p:nvSpPr>
          <p:cNvPr id="15" name="Прямоугольник 14"/>
          <p:cNvSpPr/>
          <p:nvPr/>
        </p:nvSpPr>
        <p:spPr>
          <a:xfrm>
            <a:off x="107504" y="4414397"/>
            <a:ext cx="1886116" cy="738664"/>
          </a:xfrm>
          <a:prstGeom prst="rect">
            <a:avLst/>
          </a:prstGeom>
        </p:spPr>
        <p:txBody>
          <a:bodyPr wrap="square">
            <a:spAutoFit/>
          </a:bodyPr>
          <a:lstStyle/>
          <a:p>
            <a:pPr algn="ctr"/>
            <a:r>
              <a:rPr lang="ru-RU" sz="1400" b="1" dirty="0"/>
              <a:t>МП</a:t>
            </a:r>
            <a:r>
              <a:rPr lang="en-US" sz="1400" b="1" dirty="0"/>
              <a:t> «UNESCO Associated School Project Network»</a:t>
            </a:r>
            <a:endParaRPr lang="ru-RU" sz="1400" dirty="0"/>
          </a:p>
        </p:txBody>
      </p:sp>
      <p:sp>
        <p:nvSpPr>
          <p:cNvPr id="16" name="Прямоугольник 15"/>
          <p:cNvSpPr/>
          <p:nvPr/>
        </p:nvSpPr>
        <p:spPr>
          <a:xfrm>
            <a:off x="1962452" y="4208737"/>
            <a:ext cx="1707276" cy="954107"/>
          </a:xfrm>
          <a:prstGeom prst="rect">
            <a:avLst/>
          </a:prstGeom>
        </p:spPr>
        <p:txBody>
          <a:bodyPr wrap="square">
            <a:spAutoFit/>
          </a:bodyPr>
          <a:lstStyle/>
          <a:p>
            <a:pPr algn="ctr"/>
            <a:r>
              <a:rPr lang="ru-RU" sz="1400" b="1" dirty="0"/>
              <a:t>ФП </a:t>
            </a:r>
            <a:endParaRPr lang="ru-RU" sz="1400" b="1" dirty="0" smtClean="0"/>
          </a:p>
          <a:p>
            <a:pPr algn="ctr"/>
            <a:r>
              <a:rPr lang="ru-RU" sz="1400" b="1" dirty="0" smtClean="0"/>
              <a:t>«</a:t>
            </a:r>
            <a:r>
              <a:rPr lang="ru-RU" sz="1400" b="1" dirty="0"/>
              <a:t>ЦИФРОВАЯ ОБРАЗОВАТЕЛЬНАЯ СРЕДА»</a:t>
            </a:r>
            <a:endParaRPr lang="ru-RU" sz="1400" dirty="0"/>
          </a:p>
        </p:txBody>
      </p:sp>
      <p:sp>
        <p:nvSpPr>
          <p:cNvPr id="17" name="Прямоугольник 16"/>
          <p:cNvSpPr/>
          <p:nvPr/>
        </p:nvSpPr>
        <p:spPr>
          <a:xfrm>
            <a:off x="3851920" y="4424180"/>
            <a:ext cx="1562131" cy="738664"/>
          </a:xfrm>
          <a:prstGeom prst="rect">
            <a:avLst/>
          </a:prstGeom>
        </p:spPr>
        <p:txBody>
          <a:bodyPr wrap="square">
            <a:spAutoFit/>
          </a:bodyPr>
          <a:lstStyle/>
          <a:p>
            <a:pPr algn="ctr"/>
            <a:r>
              <a:rPr lang="ru-RU" sz="1400" b="1" dirty="0"/>
              <a:t>ФП </a:t>
            </a:r>
            <a:endParaRPr lang="ru-RU" sz="1400" b="1" dirty="0" smtClean="0"/>
          </a:p>
          <a:p>
            <a:pPr algn="ctr"/>
            <a:r>
              <a:rPr lang="ru-RU" sz="1400" b="1" dirty="0" smtClean="0"/>
              <a:t>«</a:t>
            </a:r>
            <a:r>
              <a:rPr lang="ru-RU" sz="1400" b="1" dirty="0"/>
              <a:t>СОВРЕМЕННАЯ ШКОЛА»</a:t>
            </a:r>
            <a:endParaRPr lang="ru-RU" sz="1400" dirty="0"/>
          </a:p>
        </p:txBody>
      </p:sp>
      <p:sp>
        <p:nvSpPr>
          <p:cNvPr id="18" name="Прямоугольник 17"/>
          <p:cNvSpPr/>
          <p:nvPr/>
        </p:nvSpPr>
        <p:spPr>
          <a:xfrm>
            <a:off x="7488843" y="4522119"/>
            <a:ext cx="1294511" cy="523220"/>
          </a:xfrm>
          <a:prstGeom prst="rect">
            <a:avLst/>
          </a:prstGeom>
        </p:spPr>
        <p:txBody>
          <a:bodyPr wrap="square">
            <a:spAutoFit/>
          </a:bodyPr>
          <a:lstStyle/>
          <a:p>
            <a:pPr algn="ctr"/>
            <a:r>
              <a:rPr lang="ru-RU" sz="1400" b="1" dirty="0" smtClean="0"/>
              <a:t>ФП</a:t>
            </a:r>
            <a:r>
              <a:rPr lang="ru-RU" sz="1400" b="1" dirty="0"/>
              <a:t> «УЧИТЕЛЬ БУДУЩЕГО»</a:t>
            </a:r>
            <a:endParaRPr lang="ru-RU" sz="1400" dirty="0"/>
          </a:p>
        </p:txBody>
      </p:sp>
      <p:sp>
        <p:nvSpPr>
          <p:cNvPr id="19" name="Прямоугольник 18"/>
          <p:cNvSpPr/>
          <p:nvPr/>
        </p:nvSpPr>
        <p:spPr>
          <a:xfrm>
            <a:off x="5724662" y="4414397"/>
            <a:ext cx="1319240" cy="738664"/>
          </a:xfrm>
          <a:prstGeom prst="rect">
            <a:avLst/>
          </a:prstGeom>
        </p:spPr>
        <p:txBody>
          <a:bodyPr wrap="square">
            <a:spAutoFit/>
          </a:bodyPr>
          <a:lstStyle/>
          <a:p>
            <a:pPr algn="ctr"/>
            <a:r>
              <a:rPr lang="ru-RU" sz="1400" b="1" dirty="0"/>
              <a:t>ФП </a:t>
            </a:r>
            <a:r>
              <a:rPr lang="ru-RU" sz="1400" b="1" dirty="0" smtClean="0"/>
              <a:t>«</a:t>
            </a:r>
            <a:r>
              <a:rPr lang="ru-RU" sz="1400" b="1" dirty="0"/>
              <a:t>УСПЕХ </a:t>
            </a:r>
            <a:r>
              <a:rPr lang="ru-RU" sz="1400" b="1" dirty="0" smtClean="0"/>
              <a:t>КАЖДОГО </a:t>
            </a:r>
            <a:r>
              <a:rPr lang="ru-RU" sz="1400" b="1" dirty="0"/>
              <a:t>РЕБЕНКА»</a:t>
            </a:r>
            <a:endParaRPr lang="ru-RU" sz="1400" dirty="0"/>
          </a:p>
        </p:txBody>
      </p:sp>
      <p:sp>
        <p:nvSpPr>
          <p:cNvPr id="25" name="Овал 24"/>
          <p:cNvSpPr/>
          <p:nvPr/>
        </p:nvSpPr>
        <p:spPr>
          <a:xfrm>
            <a:off x="251520" y="3704681"/>
            <a:ext cx="504056" cy="504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1</a:t>
            </a:r>
            <a:endParaRPr lang="ru-RU" b="1" dirty="0"/>
          </a:p>
        </p:txBody>
      </p:sp>
      <p:sp>
        <p:nvSpPr>
          <p:cNvPr id="26" name="Овал 25"/>
          <p:cNvSpPr/>
          <p:nvPr/>
        </p:nvSpPr>
        <p:spPr>
          <a:xfrm>
            <a:off x="2115083" y="3672714"/>
            <a:ext cx="504056" cy="504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2</a:t>
            </a:r>
            <a:endParaRPr lang="ru-RU" b="1" dirty="0"/>
          </a:p>
        </p:txBody>
      </p:sp>
      <p:sp>
        <p:nvSpPr>
          <p:cNvPr id="27" name="Овал 26"/>
          <p:cNvSpPr/>
          <p:nvPr/>
        </p:nvSpPr>
        <p:spPr>
          <a:xfrm>
            <a:off x="3851920" y="3704681"/>
            <a:ext cx="504056" cy="504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3</a:t>
            </a:r>
            <a:endParaRPr lang="ru-RU" b="1" dirty="0"/>
          </a:p>
        </p:txBody>
      </p:sp>
      <p:sp>
        <p:nvSpPr>
          <p:cNvPr id="28" name="Овал 27"/>
          <p:cNvSpPr/>
          <p:nvPr/>
        </p:nvSpPr>
        <p:spPr>
          <a:xfrm>
            <a:off x="5618288" y="3704681"/>
            <a:ext cx="504056" cy="504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4</a:t>
            </a:r>
            <a:endParaRPr lang="ru-RU" b="1" dirty="0"/>
          </a:p>
        </p:txBody>
      </p:sp>
      <p:sp>
        <p:nvSpPr>
          <p:cNvPr id="29" name="Овал 28"/>
          <p:cNvSpPr/>
          <p:nvPr/>
        </p:nvSpPr>
        <p:spPr>
          <a:xfrm>
            <a:off x="7355822" y="3704681"/>
            <a:ext cx="504056" cy="504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5</a:t>
            </a:r>
            <a:endParaRPr lang="ru-RU" b="1" dirty="0"/>
          </a:p>
        </p:txBody>
      </p:sp>
    </p:spTree>
    <p:extLst>
      <p:ext uri="{BB962C8B-B14F-4D97-AF65-F5344CB8AC3E}">
        <p14:creationId xmlns:p14="http://schemas.microsoft.com/office/powerpoint/2010/main" val="1076232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2093" y="2471985"/>
            <a:ext cx="4138095" cy="3970318"/>
          </a:xfrm>
          <a:prstGeom prst="rect">
            <a:avLst/>
          </a:prstGeom>
        </p:spPr>
        <p:txBody>
          <a:bodyPr wrap="square">
            <a:spAutoFit/>
          </a:bodyPr>
          <a:lstStyle/>
          <a:p>
            <a:pPr fontAlgn="t"/>
            <a:r>
              <a:rPr lang="ru-RU" dirty="0" smtClean="0"/>
              <a:t>В </a:t>
            </a:r>
            <a:r>
              <a:rPr lang="ru-RU" dirty="0"/>
              <a:t>преамбуле к уставу ЮНЕСКО сказано: «Мысли о войне возникают в умах людей, поэтому в сознании людей следует укоренять идею защиты мира». Решение задачи миро строительства посредством игровой практики способствует овладению школьниками навыков самообразования, самоуправления и самоорганизации, взаимодействия со сверстниками </a:t>
            </a:r>
            <a:r>
              <a:rPr lang="ru-RU" dirty="0" smtClean="0"/>
              <a:t>разных регионов </a:t>
            </a:r>
            <a:r>
              <a:rPr lang="ru-RU" dirty="0"/>
              <a:t>Российской Федерации </a:t>
            </a:r>
            <a:r>
              <a:rPr lang="ru-RU" dirty="0" smtClean="0"/>
              <a:t>и различных </a:t>
            </a:r>
            <a:r>
              <a:rPr lang="ru-RU" dirty="0"/>
              <a:t>культур, разрешения конфликтных ситуаций </a:t>
            </a:r>
            <a:r>
              <a:rPr lang="ru-RU" dirty="0" smtClean="0"/>
              <a:t>демократическим </a:t>
            </a:r>
            <a:r>
              <a:rPr lang="ru-RU" dirty="0"/>
              <a:t>путём. </a:t>
            </a:r>
          </a:p>
        </p:txBody>
      </p:sp>
      <p:pic>
        <p:nvPicPr>
          <p:cNvPr id="4098" name="Picture 2" descr="D:\Швелидзе ЕИ\III Модель\фото с модели\idghS-DKtK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29" y="2545546"/>
            <a:ext cx="4754385" cy="31683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ШКОЛА 2018-19\Модель ООН_2018\логотип для школ.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ШКОЛА 2018-19\Модель ООН_2018\эмблема pjmu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38218" y="1968179"/>
            <a:ext cx="7935333" cy="369332"/>
          </a:xfrm>
          <a:prstGeom prst="rect">
            <a:avLst/>
          </a:prstGeom>
        </p:spPr>
        <p:txBody>
          <a:bodyPr wrap="square">
            <a:spAutoFit/>
          </a:bodyPr>
          <a:lstStyle/>
          <a:p>
            <a:pPr algn="ctr"/>
            <a:r>
              <a:rPr lang="ru-RU" b="1" dirty="0" smtClean="0"/>
              <a:t>1. МП</a:t>
            </a:r>
            <a:r>
              <a:rPr lang="en-US" b="1" dirty="0" smtClean="0"/>
              <a:t> </a:t>
            </a:r>
            <a:r>
              <a:rPr lang="en-US" b="1" dirty="0"/>
              <a:t>«UNESCO Associated School Project Network»</a:t>
            </a:r>
            <a:endParaRPr lang="ru-RU" dirty="0"/>
          </a:p>
        </p:txBody>
      </p:sp>
    </p:spTree>
    <p:extLst>
      <p:ext uri="{BB962C8B-B14F-4D97-AF65-F5344CB8AC3E}">
        <p14:creationId xmlns:p14="http://schemas.microsoft.com/office/powerpoint/2010/main" val="3585463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424936" cy="1754326"/>
          </a:xfrm>
          <a:prstGeom prst="rect">
            <a:avLst/>
          </a:prstGeom>
        </p:spPr>
        <p:txBody>
          <a:bodyPr wrap="square">
            <a:spAutoFit/>
          </a:bodyPr>
          <a:lstStyle/>
          <a:p>
            <a:r>
              <a:rPr lang="ru-RU" b="1" dirty="0" smtClean="0"/>
              <a:t>2. ФП</a:t>
            </a:r>
            <a:r>
              <a:rPr lang="ru-RU" b="1" dirty="0"/>
              <a:t> «ЦИФРОВАЯ ОБРАЗОВАТЕЛЬНАЯ СРЕДА»</a:t>
            </a:r>
            <a:endParaRPr lang="ru-RU" dirty="0"/>
          </a:p>
          <a:p>
            <a:r>
              <a:rPr lang="ru-RU" dirty="0"/>
              <a:t>Решение задачи по созданию официального сайта имитационной игры, обеспечивающей высокое качество и доступность практики. </a:t>
            </a:r>
            <a:r>
              <a:rPr lang="ru-RU" dirty="0" smtClean="0"/>
              <a:t>На сайте проходит регистрация </a:t>
            </a:r>
            <a:r>
              <a:rPr lang="ru-RU" dirty="0"/>
              <a:t>делегатов юниорской модели ООН. В социальных сетях размещается информация о реализации мероприятия. Созданы онлайн опросники для проведения рефлексии.</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9512" y="2348880"/>
            <a:ext cx="8772346" cy="430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840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42437" y="2464341"/>
            <a:ext cx="4284476" cy="2585323"/>
          </a:xfrm>
          <a:prstGeom prst="rect">
            <a:avLst/>
          </a:prstGeom>
        </p:spPr>
        <p:txBody>
          <a:bodyPr wrap="square">
            <a:spAutoFit/>
          </a:bodyPr>
          <a:lstStyle/>
          <a:p>
            <a:r>
              <a:rPr lang="ru-RU" b="1" dirty="0" smtClean="0"/>
              <a:t>3. ФП</a:t>
            </a:r>
            <a:r>
              <a:rPr lang="ru-RU" b="1" dirty="0"/>
              <a:t> «СОВРЕМЕННАЯ ШКОЛА»</a:t>
            </a:r>
            <a:endParaRPr lang="ru-RU" dirty="0"/>
          </a:p>
          <a:p>
            <a:r>
              <a:rPr lang="ru-RU" dirty="0"/>
              <a:t>Решение задачи по внедрению современных образовательных технологий, в том числе практика реализуется в дистанционной форме, что делает ее доступной для разных категорий </a:t>
            </a:r>
            <a:r>
              <a:rPr lang="ru-RU" dirty="0" smtClean="0"/>
              <a:t>обучающихся, не имеющих возможность присутствовать лично на конференции.</a:t>
            </a:r>
            <a:endParaRPr lang="ru-RU" dirty="0"/>
          </a:p>
        </p:txBody>
      </p:sp>
      <p:pic>
        <p:nvPicPr>
          <p:cNvPr id="6146" name="Picture 2" descr="D:\Швелидзе ЕИ\III Модель\фото с модели\IMG_00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8219"/>
            <a:ext cx="4650923" cy="34881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ШКОЛА 2018-19\Модель ООН_2018\логотип для школ.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ШКОЛА 2018-19\Модель ООН_2018\эмблема pjmu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218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9952" y="2133788"/>
            <a:ext cx="4824536" cy="3970318"/>
          </a:xfrm>
          <a:prstGeom prst="rect">
            <a:avLst/>
          </a:prstGeom>
        </p:spPr>
        <p:txBody>
          <a:bodyPr wrap="square">
            <a:spAutoFit/>
          </a:bodyPr>
          <a:lstStyle/>
          <a:p>
            <a:r>
              <a:rPr lang="ru-RU" b="1" dirty="0" smtClean="0"/>
              <a:t>4. ФП</a:t>
            </a:r>
            <a:r>
              <a:rPr lang="ru-RU" b="1" dirty="0"/>
              <a:t> «УЧИТЕЛЬ БУДУЩЕГО»</a:t>
            </a:r>
            <a:endParaRPr lang="ru-RU" dirty="0"/>
          </a:p>
          <a:p>
            <a:pPr fontAlgn="t"/>
            <a:r>
              <a:rPr lang="ru-RU" dirty="0"/>
              <a:t>Решение задачи непрерывного профессионального образования на основе использования современных цифровых технологий. Организация </a:t>
            </a:r>
            <a:r>
              <a:rPr lang="ru-RU" dirty="0" err="1"/>
              <a:t>вебинаров</a:t>
            </a:r>
            <a:r>
              <a:rPr lang="ru-RU" dirty="0"/>
              <a:t> и консультаций по правилам проведения юниорской Модели ООН. Повышение квалификации в использовании интерактивных методов обучения, создании атмосферы взаимного уважения и ненасилия. В практике реализуется социальное партнерство ассоциированных школ ЮНЕСКО, способствующее обогащению и обмену лучшими педагогическими практиками.</a:t>
            </a:r>
          </a:p>
        </p:txBody>
      </p:sp>
      <p:pic>
        <p:nvPicPr>
          <p:cNvPr id="7170" name="Picture 2" descr="D:\Швелидзе ЕИ\III Модель\фото с модели\P4MujjjY9L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864" y="2241010"/>
            <a:ext cx="3689799" cy="37558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ШКОЛА 2018-19\Модель ООН_2018\логотип для школ.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ШКОЛА 2018-19\Модель ООН_2018\эмблема pjmu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16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28850" y="2356166"/>
            <a:ext cx="3969903" cy="3139321"/>
          </a:xfrm>
          <a:prstGeom prst="rect">
            <a:avLst/>
          </a:prstGeom>
        </p:spPr>
        <p:txBody>
          <a:bodyPr wrap="square">
            <a:spAutoFit/>
          </a:bodyPr>
          <a:lstStyle/>
          <a:p>
            <a:r>
              <a:rPr lang="ru-RU" b="1" dirty="0" smtClean="0"/>
              <a:t>5. ФП</a:t>
            </a:r>
            <a:r>
              <a:rPr lang="ru-RU" b="1" dirty="0"/>
              <a:t> «УСПЕХ КАЖДОГО РЕБЕНКА»</a:t>
            </a:r>
            <a:endParaRPr lang="ru-RU" dirty="0"/>
          </a:p>
          <a:p>
            <a:r>
              <a:rPr lang="ru-RU" dirty="0"/>
              <a:t>Решение задачи по формированию эффективной системы выявления, поддержки и развития способностей и талантов у детей и молодежи, направленной на самоопределение и профессиональную ориентацию обучающихся. Возможно, для кого-то это мероприятие будет первым шагом в профессию дипломата </a:t>
            </a:r>
            <a:r>
              <a:rPr lang="ru-RU" dirty="0" smtClean="0"/>
              <a:t>или </a:t>
            </a:r>
            <a:r>
              <a:rPr lang="ru-RU" dirty="0"/>
              <a:t>журналиста.</a:t>
            </a:r>
          </a:p>
        </p:txBody>
      </p:sp>
      <p:pic>
        <p:nvPicPr>
          <p:cNvPr id="8194" name="Picture 2" descr="D:\Швелидзе ЕИ\III Модель\фото с модели\OErvW_305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59" y="2348880"/>
            <a:ext cx="4963862" cy="33079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ШКОЛА 2018-19\Модель ООН_2018\логотип для школ.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ШКОЛА 2018-19\Модель ООН_2018\эмблема pjmu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05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501" y="1916832"/>
            <a:ext cx="8843499" cy="2585323"/>
          </a:xfrm>
          <a:prstGeom prst="rect">
            <a:avLst/>
          </a:prstGeom>
        </p:spPr>
        <p:txBody>
          <a:bodyPr wrap="square">
            <a:spAutoFit/>
          </a:bodyPr>
          <a:lstStyle/>
          <a:p>
            <a:r>
              <a:rPr lang="ru-RU" b="1" dirty="0" smtClean="0"/>
              <a:t>ОПИСАНИЕ ПРАКТИКИ</a:t>
            </a:r>
          </a:p>
          <a:p>
            <a:endParaRPr lang="ru-RU" b="1" dirty="0" smtClean="0"/>
          </a:p>
          <a:p>
            <a:r>
              <a:rPr lang="ru-RU" dirty="0" smtClean="0"/>
              <a:t>Проект </a:t>
            </a:r>
            <a:r>
              <a:rPr lang="ru-RU" dirty="0"/>
              <a:t>представляет собой захватывающую ролевую игру, в ходе </a:t>
            </a:r>
            <a:r>
              <a:rPr lang="ru-RU" dirty="0" smtClean="0"/>
              <a:t>которой учащиеся </a:t>
            </a:r>
            <a:r>
              <a:rPr lang="ru-RU" dirty="0"/>
              <a:t>старших классов из разных субъектов Российской </a:t>
            </a:r>
            <a:r>
              <a:rPr lang="ru-RU" dirty="0" smtClean="0"/>
              <a:t>Федерации воспроизводят </a:t>
            </a:r>
            <a:r>
              <a:rPr lang="ru-RU" dirty="0"/>
              <a:t>работу органов Организации Объединенных Наций. Участники юниорской Модели ООН – делегаты, председатели, наблюдатели и эксперты – выступают в роли официальных представителей стран-членов ООН и членов международных организаций, которые </a:t>
            </a:r>
            <a:r>
              <a:rPr lang="ru-RU" dirty="0" smtClean="0"/>
              <a:t>приезжают </a:t>
            </a:r>
            <a:r>
              <a:rPr lang="ru-RU" dirty="0"/>
              <a:t>на конференцию для обсуждения вопросов, стоящих на повестке дня Комитетов. </a:t>
            </a:r>
            <a:endParaRPr lang="ru-RU" dirty="0"/>
          </a:p>
        </p:txBody>
      </p:sp>
      <p:sp>
        <p:nvSpPr>
          <p:cNvPr id="3" name="Прямоугольник 2"/>
          <p:cNvSpPr/>
          <p:nvPr/>
        </p:nvSpPr>
        <p:spPr>
          <a:xfrm>
            <a:off x="323528" y="4513409"/>
            <a:ext cx="8557363" cy="646331"/>
          </a:xfrm>
          <a:prstGeom prst="rect">
            <a:avLst/>
          </a:prstGeom>
        </p:spPr>
        <p:txBody>
          <a:bodyPr wrap="square">
            <a:spAutoFit/>
          </a:bodyPr>
          <a:lstStyle/>
          <a:p>
            <a:r>
              <a:rPr lang="ru-RU" dirty="0" smtClean="0"/>
              <a:t>Задача </a:t>
            </a:r>
            <a:r>
              <a:rPr lang="ru-RU" dirty="0"/>
              <a:t>каждого делегата – отстоять объективную позицию своей страны или организации. Конечная цель Комитетов – принятие Резолюции по повестке дня.</a:t>
            </a:r>
          </a:p>
        </p:txBody>
      </p:sp>
      <p:grpSp>
        <p:nvGrpSpPr>
          <p:cNvPr id="6" name="Группа 5"/>
          <p:cNvGrpSpPr/>
          <p:nvPr/>
        </p:nvGrpSpPr>
        <p:grpSpPr>
          <a:xfrm>
            <a:off x="2938666" y="227374"/>
            <a:ext cx="3001487" cy="1041385"/>
            <a:chOff x="2938666" y="227374"/>
            <a:chExt cx="3001487" cy="1041385"/>
          </a:xfrm>
        </p:grpSpPr>
        <p:pic>
          <p:nvPicPr>
            <p:cNvPr id="4" name="Picture 2" descr="D:\ШКОЛА 2018-19\Модель ООН_2018\логотип для шко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666" y="266724"/>
              <a:ext cx="1528162" cy="10020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ШКОЛА 2018-19\Модель ООН_2018\эмблема pjm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93" y="227374"/>
              <a:ext cx="1078060" cy="904589"/>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Прямоугольник 6"/>
          <p:cNvSpPr/>
          <p:nvPr/>
        </p:nvSpPr>
        <p:spPr>
          <a:xfrm>
            <a:off x="318469" y="5301208"/>
            <a:ext cx="8547172" cy="923330"/>
          </a:xfrm>
          <a:prstGeom prst="rect">
            <a:avLst/>
          </a:prstGeom>
        </p:spPr>
        <p:txBody>
          <a:bodyPr wrap="square">
            <a:spAutoFit/>
          </a:bodyPr>
          <a:lstStyle/>
          <a:p>
            <a:r>
              <a:rPr lang="ru-RU" dirty="0"/>
              <a:t>Комитеты и повестки определяет президиум. В практике </a:t>
            </a:r>
            <a:r>
              <a:rPr lang="ru-RU" dirty="0" smtClean="0"/>
              <a:t>школы была </a:t>
            </a:r>
            <a:r>
              <a:rPr lang="ru-RU" dirty="0"/>
              <a:t>организована работа Комитетов: ВОЗ, ЮНЕСКО, SECURITY  COUNCIL, СПЧ, ЮНКТАД, ЭКОСОС, ИНФОРМАЦИОННЫЙ, ЮНИСЕФ.</a:t>
            </a:r>
          </a:p>
        </p:txBody>
      </p:sp>
    </p:spTree>
    <p:extLst>
      <p:ext uri="{BB962C8B-B14F-4D97-AF65-F5344CB8AC3E}">
        <p14:creationId xmlns:p14="http://schemas.microsoft.com/office/powerpoint/2010/main" val="2287283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TotalTime>
  <Words>1004</Words>
  <Application>Microsoft Office PowerPoint</Application>
  <PresentationFormat>Экран (4:3)</PresentationFormat>
  <Paragraphs>129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Администратор</cp:lastModifiedBy>
  <cp:revision>43</cp:revision>
  <dcterms:created xsi:type="dcterms:W3CDTF">2020-06-25T09:17:59Z</dcterms:created>
  <dcterms:modified xsi:type="dcterms:W3CDTF">2020-06-25T21:09:41Z</dcterms:modified>
</cp:coreProperties>
</file>