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7561263" cy="10693400"/>
  <p:notesSz cx="9928225" cy="6797675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164C"/>
    <a:srgbClr val="8D194E"/>
    <a:srgbClr val="CD1719"/>
    <a:srgbClr val="41AC37"/>
    <a:srgbClr val="D01B21"/>
    <a:srgbClr val="D0242A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49" d="100"/>
          <a:sy n="49" d="100"/>
        </p:scale>
        <p:origin x="-1672" y="200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39559"/>
          </a:xfrm>
          <a:prstGeom prst="rect">
            <a:avLst/>
          </a:prstGeom>
        </p:spPr>
        <p:txBody>
          <a:bodyPr vert="horz" lIns="90999" tIns="45499" rIns="90999" bIns="4549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39559"/>
          </a:xfrm>
          <a:prstGeom prst="rect">
            <a:avLst/>
          </a:prstGeom>
        </p:spPr>
        <p:txBody>
          <a:bodyPr vert="horz" lIns="90999" tIns="45499" rIns="90999" bIns="45499" rtlCol="0"/>
          <a:lstStyle>
            <a:lvl1pPr algn="r">
              <a:defRPr sz="1200"/>
            </a:lvl1pPr>
          </a:lstStyle>
          <a:p>
            <a:fld id="{6585A3AA-0CEF-4F4F-8E81-99A4F973B00F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7033"/>
            <a:ext cx="4302231" cy="339559"/>
          </a:xfrm>
          <a:prstGeom prst="rect">
            <a:avLst/>
          </a:prstGeom>
        </p:spPr>
        <p:txBody>
          <a:bodyPr vert="horz" lIns="90999" tIns="45499" rIns="90999" bIns="4549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3697" y="6457033"/>
            <a:ext cx="4302231" cy="339559"/>
          </a:xfrm>
          <a:prstGeom prst="rect">
            <a:avLst/>
          </a:prstGeom>
        </p:spPr>
        <p:txBody>
          <a:bodyPr vert="horz" lIns="90999" tIns="45499" rIns="90999" bIns="45499" rtlCol="0" anchor="b"/>
          <a:lstStyle>
            <a:lvl1pPr algn="r">
              <a:defRPr sz="1200"/>
            </a:lvl1pPr>
          </a:lstStyle>
          <a:p>
            <a:fld id="{4467BCDD-0517-4997-A012-A9716F810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16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5628-D317-49EA-851D-50C462DC62A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2EEC-1015-40E0-9ED1-2A641F7C2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5628-D317-49EA-851D-50C462DC62A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2EEC-1015-40E0-9ED1-2A641F7C2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1" cy="91240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5628-D317-49EA-851D-50C462DC62A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2EEC-1015-40E0-9ED1-2A641F7C2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5628-D317-49EA-851D-50C462DC62A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2EEC-1015-40E0-9ED1-2A641F7C2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5628-D317-49EA-851D-50C462DC62A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2EEC-1015-40E0-9ED1-2A641F7C2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8063" y="2495129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43642" y="2495129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5628-D317-49EA-851D-50C462DC62A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2EEC-1015-40E0-9ED1-2A641F7C2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9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5628-D317-49EA-851D-50C462DC62A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2EEC-1015-40E0-9ED1-2A641F7C2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5628-D317-49EA-851D-50C462DC62A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2EEC-1015-40E0-9ED1-2A641F7C2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5628-D317-49EA-851D-50C462DC62A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2EEC-1015-40E0-9ED1-2A641F7C2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5" y="425757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56245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5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5628-D317-49EA-851D-50C462DC62A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2EEC-1015-40E0-9ED1-2A641F7C2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5628-D317-49EA-851D-50C462DC62A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2EEC-1015-40E0-9ED1-2A641F7C2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45628-D317-49EA-851D-50C462DC62A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02EEC-1015-40E0-9ED1-2A641F7C2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certificate-01-01.jpg"/>
          <p:cNvPicPr>
            <a:picLocks noChangeAspect="1"/>
          </p:cNvPicPr>
          <p:nvPr/>
        </p:nvPicPr>
        <p:blipFill rotWithShape="1">
          <a:blip r:embed="rId2" cstate="print"/>
          <a:srcRect l="1" t="14965" r="-500" b="78880"/>
          <a:stretch/>
        </p:blipFill>
        <p:spPr>
          <a:xfrm>
            <a:off x="5992" y="8731076"/>
            <a:ext cx="7598042" cy="657995"/>
          </a:xfrm>
          <a:prstGeom prst="rect">
            <a:avLst/>
          </a:prstGeom>
          <a:scene3d>
            <a:camera prst="orthographicFront">
              <a:rot lat="0" lon="21299992" rev="0"/>
            </a:camera>
            <a:lightRig rig="threePt" dir="t"/>
          </a:scene3d>
        </p:spPr>
      </p:pic>
      <p:sp>
        <p:nvSpPr>
          <p:cNvPr id="5" name="TextBox 4"/>
          <p:cNvSpPr txBox="1"/>
          <p:nvPr/>
        </p:nvSpPr>
        <p:spPr>
          <a:xfrm>
            <a:off x="937418" y="3330476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rgbClr val="8C164C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СЕРТИФИКАТ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48528" y="4816939"/>
            <a:ext cx="4572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latin typeface="Century Gothic" panose="020B0502020202020204" pitchFamily="34" charset="0"/>
                <a:ea typeface="MS PGothic" panose="020B0600070205080204" pitchFamily="34" charset="-128"/>
              </a:rPr>
              <a:t>обладателем сертификата является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4091" y="6498828"/>
            <a:ext cx="66618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i="1" dirty="0">
                <a:latin typeface="Century Gothic" panose="020B0502020202020204" pitchFamily="34" charset="0"/>
                <a:ea typeface="MS PGothic" panose="020B0600070205080204" pitchFamily="34" charset="-128"/>
              </a:rPr>
              <a:t>Сертификат дает право молодоженам в течение </a:t>
            </a:r>
            <a:r>
              <a:rPr lang="ru-RU" sz="1800" i="1" dirty="0" smtClean="0">
                <a:latin typeface="Century Gothic" panose="020B0502020202020204" pitchFamily="34" charset="0"/>
                <a:ea typeface="MS PGothic" panose="020B0600070205080204" pitchFamily="34" charset="-128"/>
              </a:rPr>
              <a:t>6-ти </a:t>
            </a:r>
            <a:r>
              <a:rPr lang="ru-RU" sz="1800" i="1" dirty="0">
                <a:latin typeface="Century Gothic" panose="020B0502020202020204" pitchFamily="34" charset="0"/>
                <a:ea typeface="MS PGothic" panose="020B0600070205080204" pitchFamily="34" charset="-128"/>
              </a:rPr>
              <a:t>месяцев со дня регистрации брака на бесплатное обследование состояния репродуктивной системы организма  согласно приложению (является неотъемлемой частью сертификата)</a:t>
            </a:r>
          </a:p>
          <a:p>
            <a:pPr algn="ctr"/>
            <a:endParaRPr lang="ru-RU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00311" y="5199426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8C164C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СЕМЬЯ __________________</a:t>
            </a:r>
            <a:endParaRPr lang="ru-RU" sz="2400" dirty="0">
              <a:solidFill>
                <a:srgbClr val="8C164C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570" y="9399404"/>
            <a:ext cx="1282421" cy="67358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677" y="9401738"/>
            <a:ext cx="1357182" cy="89143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82" t="20493" r="16669" b="30657"/>
          <a:stretch/>
        </p:blipFill>
        <p:spPr>
          <a:xfrm>
            <a:off x="3547708" y="9322145"/>
            <a:ext cx="828092" cy="92109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00311" y="4072622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8C164C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здоровья молодой семьи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60351" y="5659183"/>
            <a:ext cx="5544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latin typeface="Century Gothic" panose="020B0502020202020204" pitchFamily="34" charset="0"/>
                <a:ea typeface="MS PGothic" panose="020B0600070205080204" pitchFamily="34" charset="-128"/>
              </a:rPr>
              <a:t>регистрация </a:t>
            </a:r>
            <a:r>
              <a:rPr lang="ru-RU" sz="1800" dirty="0" smtClean="0">
                <a:latin typeface="Century Gothic" panose="020B0502020202020204" pitchFamily="34" charset="0"/>
                <a:ea typeface="MS PGothic" panose="020B0600070205080204" pitchFamily="34" charset="-128"/>
              </a:rPr>
              <a:t>брака ________</a:t>
            </a:r>
            <a:r>
              <a:rPr lang="ru-RU" sz="1800" dirty="0" smtClean="0">
                <a:latin typeface="Century Gothic" panose="020B0502020202020204" pitchFamily="34" charset="0"/>
                <a:ea typeface="MS PGothic" panose="020B0600070205080204" pitchFamily="34" charset="-128"/>
              </a:rPr>
              <a:t>20___г</a:t>
            </a:r>
            <a:r>
              <a:rPr lang="ru-RU" sz="1800" dirty="0">
                <a:latin typeface="Century Gothic" panose="020B0502020202020204" pitchFamily="34" charset="0"/>
                <a:ea typeface="MS PGothic" panose="020B0600070205080204" pitchFamily="34" charset="-128"/>
              </a:rPr>
              <a:t>. </a:t>
            </a:r>
            <a:r>
              <a:rPr lang="ru-RU" sz="1800" dirty="0" smtClean="0">
                <a:latin typeface="Century Gothic" panose="020B0502020202020204" pitchFamily="34" charset="0"/>
                <a:ea typeface="MS PGothic" panose="020B0600070205080204" pitchFamily="34" charset="-128"/>
              </a:rPr>
              <a:t>№ ______ </a:t>
            </a:r>
            <a:endParaRPr lang="ru-RU" sz="18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81" b="18266"/>
          <a:stretch/>
        </p:blipFill>
        <p:spPr>
          <a:xfrm>
            <a:off x="2270859" y="585661"/>
            <a:ext cx="2994912" cy="23720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088" y="306140"/>
            <a:ext cx="2994025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81720" y="3152389"/>
            <a:ext cx="6840760" cy="4286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622041"/>
                </a:solidFill>
                <a:latin typeface="Century Gothic" pitchFamily="34" charset="0"/>
                <a:ea typeface="Calibri"/>
                <a:cs typeface="Times New Roman"/>
              </a:rPr>
              <a:t>Памятка</a:t>
            </a:r>
            <a:endParaRPr lang="ru-RU" sz="1400" dirty="0">
              <a:latin typeface="Century Gothic" pitchFamily="34" charset="0"/>
              <a:ea typeface="Calibri"/>
              <a:cs typeface="Times New Roman"/>
            </a:endParaRPr>
          </a:p>
          <a:p>
            <a:pPr marL="270510" marR="269240"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622041"/>
                </a:solidFill>
                <a:latin typeface="Century Gothic" pitchFamily="34" charset="0"/>
                <a:ea typeface="Calibri"/>
                <a:cs typeface="Times New Roman"/>
              </a:rPr>
              <a:t>о</a:t>
            </a:r>
            <a:r>
              <a:rPr lang="ru-RU" sz="1400" b="1" dirty="0" smtClean="0">
                <a:solidFill>
                  <a:srgbClr val="622041"/>
                </a:solidFill>
                <a:latin typeface="Century Gothic" pitchFamily="34" charset="0"/>
                <a:ea typeface="Calibri"/>
                <a:cs typeface="Times New Roman"/>
              </a:rPr>
              <a:t> проведении </a:t>
            </a:r>
            <a:r>
              <a:rPr lang="ru-RU" sz="1400" b="1" dirty="0">
                <a:solidFill>
                  <a:srgbClr val="622041"/>
                </a:solidFill>
                <a:latin typeface="Century Gothic" pitchFamily="34" charset="0"/>
                <a:ea typeface="Calibri"/>
                <a:cs typeface="Times New Roman"/>
              </a:rPr>
              <a:t>консультаций врачей специалистов и медицинского обследования семейной пары </a:t>
            </a:r>
            <a:endParaRPr lang="ru-RU" sz="1400" dirty="0">
              <a:latin typeface="Century Gothic" pitchFamily="34" charset="0"/>
              <a:ea typeface="Calibri"/>
              <a:cs typeface="Times New Roman"/>
            </a:endParaRPr>
          </a:p>
          <a:p>
            <a:pPr marL="270510" marR="269240"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622041"/>
                </a:solidFill>
                <a:latin typeface="Century Gothic" pitchFamily="34" charset="0"/>
                <a:ea typeface="Calibri"/>
                <a:cs typeface="Times New Roman"/>
              </a:rPr>
              <a:t> </a:t>
            </a:r>
            <a:endParaRPr lang="ru-RU" sz="1400" dirty="0">
              <a:latin typeface="Century Gothic" pitchFamily="34" charset="0"/>
              <a:ea typeface="Calibri"/>
              <a:cs typeface="Times New Roman"/>
            </a:endParaRPr>
          </a:p>
          <a:p>
            <a:pPr marL="100013" marR="269240" indent="539750" algn="just">
              <a:lnSpc>
                <a:spcPct val="115000"/>
              </a:lnSpc>
              <a:spcAft>
                <a:spcPts val="0"/>
              </a:spcAft>
              <a:tabLst>
                <a:tab pos="6183313" algn="l"/>
              </a:tabLst>
            </a:pPr>
            <a:r>
              <a:rPr lang="ru-RU" sz="1400" dirty="0">
                <a:solidFill>
                  <a:srgbClr val="622041"/>
                </a:solidFill>
                <a:latin typeface="Century Gothic" pitchFamily="34" charset="0"/>
                <a:ea typeface="Calibri"/>
                <a:cs typeface="Times New Roman"/>
              </a:rPr>
              <a:t>1. </a:t>
            </a:r>
            <a:r>
              <a:rPr lang="ru-RU" sz="1400" dirty="0" smtClean="0">
                <a:solidFill>
                  <a:srgbClr val="622041"/>
                </a:solidFill>
                <a:latin typeface="Century Gothic" pitchFamily="34" charset="0"/>
                <a:ea typeface="Calibri"/>
                <a:cs typeface="Times New Roman"/>
              </a:rPr>
              <a:t> </a:t>
            </a:r>
            <a:r>
              <a:rPr lang="ru-RU" sz="1400" dirty="0">
                <a:solidFill>
                  <a:srgbClr val="622041"/>
                </a:solidFill>
                <a:latin typeface="Century Gothic" pitchFamily="34" charset="0"/>
                <a:ea typeface="Calibri"/>
                <a:cs typeface="Times New Roman"/>
              </a:rPr>
              <a:t>Посещение семейной парой психолога кабинета здоровья молодой семьи осуществляется после предварительного звонка в регистратуру.</a:t>
            </a:r>
          </a:p>
          <a:p>
            <a:pPr marL="100013" marR="269240" indent="539750" algn="just">
              <a:lnSpc>
                <a:spcPct val="115000"/>
              </a:lnSpc>
              <a:spcAft>
                <a:spcPts val="0"/>
              </a:spcAft>
              <a:tabLst>
                <a:tab pos="6183313" algn="l"/>
              </a:tabLst>
            </a:pPr>
            <a:r>
              <a:rPr lang="ru-RU" sz="1400" dirty="0">
                <a:solidFill>
                  <a:srgbClr val="622041"/>
                </a:solidFill>
                <a:latin typeface="Century Gothic" pitchFamily="34" charset="0"/>
                <a:ea typeface="Calibri"/>
                <a:cs typeface="Times New Roman"/>
              </a:rPr>
              <a:t>Телефон для записи в регистратуру: </a:t>
            </a:r>
            <a:r>
              <a:rPr lang="ru-RU" sz="1400" dirty="0" smtClean="0">
                <a:solidFill>
                  <a:srgbClr val="622041"/>
                </a:solidFill>
                <a:latin typeface="Century Gothic" pitchFamily="34" charset="0"/>
                <a:ea typeface="Calibri"/>
                <a:cs typeface="Times New Roman"/>
              </a:rPr>
              <a:t>8 (8888) 888888.</a:t>
            </a:r>
            <a:endParaRPr lang="ru-RU" sz="1400" dirty="0">
              <a:solidFill>
                <a:srgbClr val="622041"/>
              </a:solidFill>
              <a:latin typeface="Century Gothic" pitchFamily="34" charset="0"/>
              <a:ea typeface="Calibri"/>
              <a:cs typeface="Times New Roman"/>
            </a:endParaRPr>
          </a:p>
          <a:p>
            <a:pPr marL="100013" marR="269240" indent="539750" algn="just">
              <a:lnSpc>
                <a:spcPct val="115000"/>
              </a:lnSpc>
              <a:spcAft>
                <a:spcPts val="0"/>
              </a:spcAft>
              <a:tabLst>
                <a:tab pos="6183313" algn="l"/>
              </a:tabLst>
            </a:pPr>
            <a:r>
              <a:rPr lang="ru-RU" sz="1400" dirty="0" smtClean="0">
                <a:solidFill>
                  <a:srgbClr val="622041"/>
                </a:solidFill>
                <a:latin typeface="Century Gothic" pitchFamily="34" charset="0"/>
                <a:ea typeface="Calibri"/>
                <a:cs typeface="Times New Roman"/>
              </a:rPr>
              <a:t>2</a:t>
            </a:r>
            <a:r>
              <a:rPr lang="ru-RU" sz="1400" dirty="0">
                <a:solidFill>
                  <a:srgbClr val="622041"/>
                </a:solidFill>
                <a:latin typeface="Century Gothic" pitchFamily="34" charset="0"/>
                <a:ea typeface="Calibri"/>
                <a:cs typeface="Times New Roman"/>
              </a:rPr>
              <a:t>. При принятии решения семейной парой начала подготовки к беременности или проведения программы контрацепции, психолог направляет семейную пару на консультацию к врачам акушеру-гинекологу и урологу поликлиники </a:t>
            </a:r>
            <a:r>
              <a:rPr lang="ru-RU" sz="1400" dirty="0" smtClean="0">
                <a:solidFill>
                  <a:srgbClr val="622041"/>
                </a:solidFill>
                <a:latin typeface="Century Gothic" pitchFamily="34" charset="0"/>
                <a:ea typeface="Calibri"/>
                <a:cs typeface="Times New Roman"/>
              </a:rPr>
              <a:t>_________________________.</a:t>
            </a:r>
            <a:endParaRPr lang="ru-RU" sz="1400" dirty="0">
              <a:solidFill>
                <a:srgbClr val="622041"/>
              </a:solidFill>
              <a:latin typeface="Century Gothic" pitchFamily="34" charset="0"/>
              <a:ea typeface="Calibri"/>
              <a:cs typeface="Times New Roman"/>
            </a:endParaRPr>
          </a:p>
          <a:p>
            <a:pPr marL="100013" marR="269240" indent="539750" algn="just">
              <a:lnSpc>
                <a:spcPct val="115000"/>
              </a:lnSpc>
              <a:spcAft>
                <a:spcPts val="0"/>
              </a:spcAft>
              <a:tabLst>
                <a:tab pos="6183313" algn="l"/>
              </a:tabLst>
            </a:pPr>
            <a:r>
              <a:rPr lang="ru-RU" sz="1400" dirty="0">
                <a:solidFill>
                  <a:srgbClr val="622041"/>
                </a:solidFill>
                <a:latin typeface="Century Gothic" pitchFamily="34" charset="0"/>
                <a:ea typeface="Calibri"/>
                <a:cs typeface="Times New Roman"/>
              </a:rPr>
              <a:t>3. Врачом акушером-гинекологом и врачом урологом после проведенного </a:t>
            </a:r>
            <a:r>
              <a:rPr lang="ru-RU" sz="1400" dirty="0" err="1">
                <a:solidFill>
                  <a:srgbClr val="622041"/>
                </a:solidFill>
                <a:latin typeface="Century Gothic" pitchFamily="34" charset="0"/>
                <a:ea typeface="Calibri"/>
                <a:cs typeface="Times New Roman"/>
              </a:rPr>
              <a:t>скринингового</a:t>
            </a:r>
            <a:r>
              <a:rPr lang="ru-RU" sz="1400" dirty="0">
                <a:solidFill>
                  <a:srgbClr val="622041"/>
                </a:solidFill>
                <a:latin typeface="Century Gothic" pitchFamily="34" charset="0"/>
                <a:ea typeface="Calibri"/>
                <a:cs typeface="Times New Roman"/>
              </a:rPr>
              <a:t> обследования для семейной пары создается индивидуальный алгоритм подготовки к беременности или программы контрацепции.</a:t>
            </a:r>
          </a:p>
          <a:p>
            <a:pPr marL="100013" marR="269240" indent="539750" algn="just">
              <a:lnSpc>
                <a:spcPct val="115000"/>
              </a:lnSpc>
              <a:spcAft>
                <a:spcPts val="0"/>
              </a:spcAft>
              <a:tabLst>
                <a:tab pos="6107113" algn="l"/>
                <a:tab pos="6183313" algn="l"/>
              </a:tabLst>
            </a:pPr>
            <a:endParaRPr lang="ru-RU" sz="1300" dirty="0">
              <a:latin typeface="Century Gothic" pitchFamily="34" charset="0"/>
              <a:ea typeface="Calibri"/>
              <a:cs typeface="Times New Roman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553" y="8371036"/>
            <a:ext cx="7604125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991" y="9313534"/>
            <a:ext cx="1358900" cy="89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173" y="9301628"/>
            <a:ext cx="828675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831" y="9427041"/>
            <a:ext cx="12858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18715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56</Words>
  <Application>Microsoft Office PowerPoint</Application>
  <PresentationFormat>Произвольный</PresentationFormat>
  <Paragraphs>13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Фирстова Наталья Викторовна</cp:lastModifiedBy>
  <cp:revision>47</cp:revision>
  <cp:lastPrinted>2020-05-21T01:24:13Z</cp:lastPrinted>
  <dcterms:created xsi:type="dcterms:W3CDTF">2016-08-15T06:32:00Z</dcterms:created>
  <dcterms:modified xsi:type="dcterms:W3CDTF">2020-10-12T01:50:08Z</dcterms:modified>
</cp:coreProperties>
</file>