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7" r:id="rId6"/>
    <p:sldId id="260" r:id="rId7"/>
    <p:sldId id="258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B1"/>
    <a:srgbClr val="F7F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6497-2F8A-4D78-8C6A-B252096D8EAE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870A-250C-4E50-AE87-A186AD1D6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9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0870A-250C-4E50-AE87-A186AD1D67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8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870A-250C-4E50-AE87-A186AD1D67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7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0870A-250C-4E50-AE87-A186AD1D67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5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89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8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4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1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4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3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8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3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284412-698D-4BA9-B8D8-8B5BDE3462A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8EEC46-C71F-4B33-99E2-3EE75776EE9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83CC3231-9B61-408A-B5D9-2D2820468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400288"/>
            <a:ext cx="11791950" cy="1143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b="1" dirty="0">
                <a:latin typeface="Bahnschrift" panose="020B0502040204020203" pitchFamily="34" charset="0"/>
              </a:rPr>
              <a:t>СОЦИАЛЬНАЯ ИННОВАЦИЯ НА </a:t>
            </a:r>
            <a:r>
              <a:rPr lang="ru-RU" sz="5600" b="1" dirty="0" smtClean="0">
                <a:latin typeface="Bahnschrift" panose="020B0502040204020203" pitchFamily="34" charset="0"/>
              </a:rPr>
              <a:t>СЕЛЕ:</a:t>
            </a:r>
            <a:endParaRPr lang="ru-RU" sz="5600" b="1" dirty="0">
              <a:latin typeface="Bahnschrift" panose="020B0502040204020203" pitchFamily="34" charset="0"/>
            </a:endParaRPr>
          </a:p>
          <a:p>
            <a:pPr algn="l"/>
            <a:r>
              <a:rPr lang="ru-RU" sz="3600" b="1" dirty="0" err="1" smtClean="0">
                <a:latin typeface="Bahnschrift" panose="020B0502040204020203" pitchFamily="34" charset="0"/>
              </a:rPr>
              <a:t>ПРОИЗВОДСТВЕННая</a:t>
            </a:r>
            <a:r>
              <a:rPr lang="ru-RU" sz="3600" b="1" dirty="0" smtClean="0">
                <a:latin typeface="Bahnschrift" panose="020B0502040204020203" pitchFamily="34" charset="0"/>
              </a:rPr>
              <a:t> </a:t>
            </a:r>
            <a:r>
              <a:rPr lang="ru-RU" sz="3600" b="1" dirty="0">
                <a:latin typeface="Bahnschrift" panose="020B0502040204020203" pitchFamily="34" charset="0"/>
              </a:rPr>
              <a:t>и</a:t>
            </a:r>
            <a:r>
              <a:rPr lang="ru-RU" sz="3600" b="1" dirty="0" smtClean="0">
                <a:latin typeface="Bahnschrift" panose="020B0502040204020203" pitchFamily="34" charset="0"/>
              </a:rPr>
              <a:t> </a:t>
            </a:r>
            <a:r>
              <a:rPr lang="ru-RU" sz="3600" b="1" dirty="0">
                <a:latin typeface="Bahnschrift" panose="020B0502040204020203" pitchFamily="34" charset="0"/>
              </a:rPr>
              <a:t>социальная </a:t>
            </a:r>
            <a:r>
              <a:rPr lang="ru-RU" sz="3600" b="1" dirty="0" smtClean="0">
                <a:latin typeface="Bahnschrift" panose="020B0502040204020203" pitchFamily="34" charset="0"/>
              </a:rPr>
              <a:t>инновация </a:t>
            </a:r>
            <a:r>
              <a:rPr lang="ru-RU" sz="3600" b="1" dirty="0">
                <a:latin typeface="Bahnschrift" panose="020B0502040204020203" pitchFamily="34" charset="0"/>
              </a:rPr>
              <a:t>ЛИЧНЫХ ПОДСОБНЫХ ХОЗЯЙСТВ </a:t>
            </a:r>
          </a:p>
          <a:p>
            <a:r>
              <a:rPr lang="ru-RU" sz="3600" b="1" dirty="0">
                <a:latin typeface="Bahnschrift" panose="020B0502040204020203" pitchFamily="34" charset="0"/>
              </a:rPr>
              <a:t>обеспечение занятости и Вовлечение земель, не используемых в индустриальных формах сельского хозяйства</a:t>
            </a:r>
          </a:p>
          <a:p>
            <a:pPr algn="l"/>
            <a:r>
              <a:rPr lang="ru-RU" sz="3600" b="1" dirty="0">
                <a:latin typeface="Bahnschrift" panose="020B0502040204020203" pitchFamily="34" charset="0"/>
              </a:rPr>
              <a:t>формирование современных условий проживания на селе, Сохранение и восстановление сельского населения и образа жизни</a:t>
            </a:r>
          </a:p>
          <a:p>
            <a:pPr algn="l"/>
            <a:endParaRPr lang="ru-RU" sz="4000" b="1" dirty="0">
              <a:latin typeface="Bahnschrift" panose="020B0502040204020203" pitchFamily="34" charset="0"/>
            </a:endParaRPr>
          </a:p>
          <a:p>
            <a:pPr algn="l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Площадка реализации проекта: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Краснодарский край, Станица </a:t>
            </a:r>
            <a:r>
              <a:rPr lang="ru-RU" sz="4800" dirty="0" err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должанская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Рисунок 5">
            <a:extLst>
              <a:ext uri="{FF2B5EF4-FFF2-40B4-BE49-F238E27FC236}">
                <a16:creationId xmlns="" xmlns:a16="http://schemas.microsoft.com/office/drawing/2014/main" id="{691949EA-A81A-4366-AE79-CE5FE5D07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96" y="1402367"/>
            <a:ext cx="3775982" cy="34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5502C3-9897-4D5D-B61C-36B8417F1187}"/>
              </a:ext>
            </a:extLst>
          </p:cNvPr>
          <p:cNvSpPr txBox="1"/>
          <p:nvPr/>
        </p:nvSpPr>
        <p:spPr>
          <a:xfrm>
            <a:off x="5607346" y="6408966"/>
            <a:ext cx="68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Инициатор проекта и автор идеи Дорошенко Юрий Викторович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B7B2B28-5496-431A-9369-4EDD2AD07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93926"/>
            <a:ext cx="8816068" cy="179228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atin typeface="Bahnschrift Condensed" panose="020B0502040204020203" pitchFamily="34" charset="0"/>
                <a:cs typeface="Angsana New" panose="02020603050405020304" pitchFamily="18" charset="-34"/>
              </a:rPr>
              <a:t>ДОЛЖАНСКИЙ ВИНОГРАД</a:t>
            </a:r>
          </a:p>
        </p:txBody>
      </p:sp>
    </p:spTree>
    <p:extLst>
      <p:ext uri="{BB962C8B-B14F-4D97-AF65-F5344CB8AC3E}">
        <p14:creationId xmlns:p14="http://schemas.microsoft.com/office/powerpoint/2010/main" val="4029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Проблемы. Статус земель.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63400" cy="45224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4400" dirty="0">
                <a:latin typeface="Bahnschrift" panose="020B0502040204020203" pitchFamily="34" charset="0"/>
              </a:rPr>
              <a:t>Земельные участки получены в аренду на срок до 2030 года. </a:t>
            </a:r>
          </a:p>
          <a:p>
            <a:r>
              <a:rPr lang="ru-RU" sz="4400" b="1" dirty="0">
                <a:latin typeface="Bahnschrift" panose="020B0502040204020203" pitchFamily="34" charset="0"/>
              </a:rPr>
              <a:t>Проблема: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Гарантии продления договоров аренды отсутствуют. Администрация Ейского района препятствовала перезаключению договоров аренды в 2019 году. Вопрос был решен через суд. 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Выкуп земель затруднен, поскольку кадастровая стоимость земель, находящихся в границах населенного пункта станица Должанская составляет 4,2 млн. руб. за 1 га. 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Пунктом 4.1.11 договора аренды запрещается строительство новых объектов на участках. В силу этого положения, реализация проекта в полном объеме, включая строительство жилых домов и объектов туристическо-рекреационной инфраструктуры, невозможна. 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В то же время, в силу Федерального закона «О личных подсобных хозяйства» № 112-ФЗ и Правил землепользования и застройки, утвержденных в рамках Генерального плана </a:t>
            </a:r>
            <a:r>
              <a:rPr lang="ru-RU" sz="4400" dirty="0" err="1">
                <a:latin typeface="Bahnschrift" panose="020B0502040204020203" pitchFamily="34" charset="0"/>
              </a:rPr>
              <a:t>Должанского</a:t>
            </a:r>
            <a:r>
              <a:rPr lang="ru-RU" sz="4400" dirty="0">
                <a:latin typeface="Bahnschrift" panose="020B0502040204020203" pitchFamily="34" charset="0"/>
              </a:rPr>
              <a:t> сельского поселения, строительство указанных объектов разрешено. </a:t>
            </a:r>
          </a:p>
          <a:p>
            <a:r>
              <a:rPr lang="ru-RU" sz="4400" b="1" dirty="0">
                <a:latin typeface="Bahnschrift" panose="020B0502040204020203" pitchFamily="34" charset="0"/>
              </a:rPr>
              <a:t>ВАРИАНТЫ РЕШЕНИЯ: 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1. Обязать Администрацию муниципального образования Ейский район заключить дополнительные соглашения к договорам аренды земельных участков: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1) отменяющие действие пункта 4.1.11 указанных договоров;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2) предоставляющие арендаторам приоритетное право на перезаключение договоров аренды на прежних условиях, либо заключить договора аренды на 49 лет.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2. Выделить земельные участки, занятые виноградниками, вывести их за пределы населенного пункта станица Должанская с переводом в категорию «земли сельскохозяйственного назначения», изменить кадастровую стоимость в соответствии с новой категорией (уменьшение примерно в 20 раз), выкупить участки через 3 года сельскохозяйственного использования на основании ФЗ «Об обороте земель сельскохозяйственного назначения».</a:t>
            </a:r>
          </a:p>
          <a:p>
            <a:r>
              <a:rPr lang="ru-RU" sz="4400" dirty="0">
                <a:latin typeface="Bahnschrift" panose="020B0502040204020203" pitchFamily="34" charset="0"/>
              </a:rPr>
              <a:t>3. Выделить земельные участки, предназначенные для строительства жилых и рекреационных объектов, выкупить их под реализацию программы развития территории.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4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Проблемы. Государственная поддержка.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183" y="1768172"/>
            <a:ext cx="11213646" cy="48408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Государственная поддержка опорным организациям (опорным фермерам) предусмотрена Законом Краснодарского края от 07 июня 2011 № 2253-КЗ «О мерах государственной поддержки малого предпринимательства в агропромышленном комплексе Краснодарского края» (далее - Закон).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Соответствующие положения в Закон внесены по инициативе автора идеи и руководителя проекта Ю.В. Дорошенко</a:t>
            </a:r>
          </a:p>
          <a:p>
            <a:pPr marL="0" indent="0" algn="just" fontAlgn="base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Пунктом 5) статьи 3 Закона вводится понятие опорной организации (опорного фермера), как субъекта малого предпринимательства заключившего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 с крестьянскими (фермерскими) хозяйствами, индивидуальными предпринимателями, осуществляющими производство сельскохозяйственной продукции, ее первичную и последующую (промышленную) переработку, </a:t>
            </a:r>
            <a:r>
              <a:rPr lang="ru-RU" sz="4000" b="1" i="0" u="sng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гражданами, ведущими личное подсобное хозяйство, 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долгосрочные договоры (со сроком действия более одного года) на оказание услуг по проведению механизированных сельскохозяйственных работ, реализации кормов, хранению, переработке сельскохозяйственной продукции.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Статьей 9.1 Закона предусмотрено предоставление 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Bahnschrift" panose="020B0502040204020203" pitchFamily="34" charset="0"/>
              </a:rPr>
              <a:t>опорной организации (опорному фермеру) государственной поддержки в соответствии с мероприятиями государственной программы Краснодарского края по направлениям развития малых форм хозяйствования в агропромышленном комплексе Краснодарского края.</a:t>
            </a:r>
            <a:endParaRPr lang="ru-RU" sz="40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Пунктом 8) статьи 6 Закона поддержка опорных организаций (опорных фермеров) получила статус приоритетного направления государственной поддержки субъектов малого предпринимательства в агропромышленном комплексе Краснодарского края. 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Проблема: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На сегодня не установлен порядок получения субъектом малого предпринимательства статуса опорной организации (опорного фермера), а поэтому реализация указанных положений Закона невозможна.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Финансирование на поддержку реализации функций опорного фермера, а также на поддержку объединений ЛПХ, не создавших кооператив, не предусмотрена в соответствующих программах.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ВАРИАНТЫ РЕШЕНИЯ: 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1. Разработать и принять постановление Главы Администрации Краснодарского края, устанавливающее порядок подачи и рассмотрения заявок, включающее закрытый перечень необходимых документов, на получение статуса опорной организации (опорного фермера);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2. Включить в Государственную программу Краснодарского края «Развитие сельского хозяйства и регулирование рынков сельскохозяйственной продукции, сырья и продовольствия»: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2.1. В Подпрограмму «Развитие малых форм хозяйствования в агропромышленном комплексе Краснодарского края» мероприятий по поддержке опорных организаций (опорных фермеров) отдельной статьей;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Bahnschrift" panose="020B0502040204020203" pitchFamily="34" charset="0"/>
              </a:rPr>
              <a:t>2.2. Сформировать и включить в соответствующие подпрограммы мероприятия по поддержке объединений ЛПХ, реализующих на едином земельном массиве общий проект сельскохозяйственного производства, в частности, по виноградарству (строительство инфраструктур, субсидирование строительства объектов переработки, хранения продукции).</a:t>
            </a: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9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Использование опыта реализации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Опыт объединения нескольких ЛПХ для ведения хозяйства по единому проекту на объединенном земельном массиве с привлечением «опорного фермера», выполняющего все работы, требующие механизации, является </a:t>
            </a:r>
            <a:r>
              <a:rPr lang="ru-RU" b="1" dirty="0">
                <a:latin typeface="Bahnschrift" panose="020B0502040204020203" pitchFamily="34" charset="0"/>
              </a:rPr>
              <a:t>инновационной хозяйственно-организационной моделью</a:t>
            </a:r>
            <a:r>
              <a:rPr lang="ru-RU" dirty="0">
                <a:latin typeface="Bahnschrift" panose="020B0502040204020203" pitchFamily="34" charset="0"/>
              </a:rPr>
              <a:t>, позволяющей сохранять сельское </a:t>
            </a:r>
            <a:r>
              <a:rPr lang="ru-RU" dirty="0" smtClean="0">
                <a:latin typeface="Bahnschrift" panose="020B0502040204020203" pitchFamily="34" charset="0"/>
              </a:rPr>
              <a:t>население </a:t>
            </a:r>
            <a:r>
              <a:rPr lang="ru-RU" dirty="0">
                <a:latin typeface="Bahnschrift" panose="020B0502040204020203" pitchFamily="34" charset="0"/>
              </a:rPr>
              <a:t>и сельский образ жизни на территории, </a:t>
            </a:r>
            <a:r>
              <a:rPr lang="ru-RU" dirty="0" smtClean="0">
                <a:latin typeface="Bahnschrift" panose="020B0502040204020203" pitchFamily="34" charset="0"/>
              </a:rPr>
              <a:t>сохранять </a:t>
            </a:r>
            <a:r>
              <a:rPr lang="ru-RU" dirty="0">
                <a:latin typeface="Bahnschrift" panose="020B0502040204020203" pitchFamily="34" charset="0"/>
              </a:rPr>
              <a:t>сельские населенные пункты от вымирания.</a:t>
            </a:r>
          </a:p>
          <a:p>
            <a:r>
              <a:rPr lang="ru-RU" dirty="0">
                <a:latin typeface="Bahnschrift" panose="020B0502040204020203" pitchFamily="34" charset="0"/>
              </a:rPr>
              <a:t>В целях оформления и распространения опыта реализации предложенной модели предлагается:</a:t>
            </a:r>
          </a:p>
          <a:p>
            <a:r>
              <a:rPr lang="ru-RU" dirty="0">
                <a:latin typeface="Bahnschrift" panose="020B0502040204020203" pitchFamily="34" charset="0"/>
              </a:rPr>
              <a:t>Поручить Департаменту научно-технологической политики и образования, Департаменту развития сельских территорий Минсельхоза России проанализировать опыт реализации проекта и, в случае подтверждения эффективности предложенной модели, разработать дорожную карту по ее поддержке и тиражированию, включая:</a:t>
            </a:r>
          </a:p>
          <a:p>
            <a:r>
              <a:rPr lang="ru-RU" dirty="0">
                <a:latin typeface="Bahnschrift" panose="020B0502040204020203" pitchFamily="34" charset="0"/>
              </a:rPr>
              <a:t>1) подготовку и тиражирование методических рекомендаций для граждан, ведущих личные подсобные хозяйства, для органов местного самоуправления и для потенциальных опорных организаций (опорных фермеров), распространение рекомендаций по соответствующим целевым группам;</a:t>
            </a:r>
          </a:p>
          <a:p>
            <a:r>
              <a:rPr lang="ru-RU" dirty="0">
                <a:latin typeface="Bahnschrift" panose="020B0502040204020203" pitchFamily="34" charset="0"/>
              </a:rPr>
              <a:t>2) разработку предложений по внесению изменений в федеральные законы и нормативно-правовые акты, предусматривающих определение статуса опорной организации (опорного фермера), установление порядка получения такого статуса, разработку мероприятий по государственной поддержке ЛПХ и опорных организаций (опорных фермеров), участвующих в реализации таких проектов, и внесение этих мероприятий в соответствующие федеральные и региональные программы.</a:t>
            </a: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3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Контакты.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ru-RU" sz="1700" dirty="0">
                <a:latin typeface="Bahnschrift" panose="020B0502040204020203" pitchFamily="34" charset="0"/>
              </a:rPr>
              <a:t>Автор идеи и руководитель проекта,</a:t>
            </a:r>
          </a:p>
          <a:p>
            <a:pPr marL="0" indent="0">
              <a:buNone/>
            </a:pPr>
            <a:r>
              <a:rPr lang="ru-RU" sz="1700" dirty="0">
                <a:latin typeface="Bahnschrift" panose="020B0502040204020203" pitchFamily="34" charset="0"/>
              </a:rPr>
              <a:t>кандидат биологических наук</a:t>
            </a:r>
          </a:p>
          <a:p>
            <a:pPr marL="0" indent="0">
              <a:buNone/>
            </a:pPr>
            <a:endParaRPr lang="ru-RU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Bahnschrift" panose="020B0502040204020203" pitchFamily="34" charset="0"/>
              </a:rPr>
              <a:t>Дорошенко Юрий Викторович</a:t>
            </a:r>
          </a:p>
          <a:p>
            <a:pPr marL="0" indent="0">
              <a:buNone/>
            </a:pPr>
            <a:endParaRPr lang="en-US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" panose="020B0502040204020203" pitchFamily="34" charset="0"/>
              </a:rPr>
              <a:t>Краснодарский край, Ейский район, станица Должанская, ул. Делегатская, 11</a:t>
            </a: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" panose="020B0502040204020203" pitchFamily="34" charset="0"/>
              </a:rPr>
              <a:t>тел. +7-918-198-46-42</a:t>
            </a: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E-mail: us47@mail.ru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8909BF-92D2-4E3A-9233-91EAFBF59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6" y="286602"/>
            <a:ext cx="4189864" cy="31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Резюме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Производственные цели:</a:t>
            </a:r>
          </a:p>
          <a:p>
            <a:endParaRPr lang="ru-RU" b="1" dirty="0">
              <a:latin typeface="Bahnschrift" panose="020B0502040204020203" pitchFamily="34" charset="0"/>
            </a:endParaRPr>
          </a:p>
          <a:p>
            <a:r>
              <a:rPr lang="ru-RU" sz="1800" dirty="0">
                <a:latin typeface="Bahnschrift" panose="020B0502040204020203" pitchFamily="34" charset="0"/>
              </a:rPr>
              <a:t>1. Посадка винограда столовых сортов по единому проекту на консолидированном массиве земель, объединяющем 42 участка, выделенных для ведения личных подсобных хозяйств. 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Общая площадь посадки винограда – </a:t>
            </a:r>
            <a:r>
              <a:rPr lang="ru-RU" sz="1800" dirty="0" smtClean="0">
                <a:latin typeface="Bahnschrift" panose="020B0502040204020203" pitchFamily="34" charset="0"/>
              </a:rPr>
              <a:t>25 </a:t>
            </a:r>
            <a:r>
              <a:rPr lang="ru-RU" sz="1800" dirty="0">
                <a:latin typeface="Bahnschrift" panose="020B0502040204020203" pitchFamily="34" charset="0"/>
              </a:rPr>
              <a:t>га. 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2. Обеспечение выпуска готовой продукции – столового винограда в </a:t>
            </a:r>
            <a:r>
              <a:rPr lang="ru-RU" sz="1800" dirty="0" smtClean="0">
                <a:latin typeface="Bahnschrift" panose="020B0502040204020203" pitchFamily="34" charset="0"/>
              </a:rPr>
              <a:t>объеме 3 </a:t>
            </a:r>
            <a:r>
              <a:rPr lang="ru-RU" sz="1800" dirty="0">
                <a:latin typeface="Bahnschrift" panose="020B0502040204020203" pitchFamily="34" charset="0"/>
              </a:rPr>
              <a:t>тонн в среднем на каждое ЛПХ. Доведение общего объема производства винограда до </a:t>
            </a:r>
            <a:r>
              <a:rPr lang="ru-RU" sz="1800" dirty="0" smtClean="0">
                <a:latin typeface="Bahnschrift" panose="020B0502040204020203" pitchFamily="34" charset="0"/>
              </a:rPr>
              <a:t>100 </a:t>
            </a:r>
            <a:r>
              <a:rPr lang="ru-RU" sz="1800" dirty="0">
                <a:latin typeface="Bahnschrift" panose="020B0502040204020203" pitchFamily="34" charset="0"/>
              </a:rPr>
              <a:t>тонн. </a:t>
            </a:r>
          </a:p>
          <a:p>
            <a:pPr>
              <a:lnSpc>
                <a:spcPct val="120000"/>
              </a:lnSpc>
            </a:pPr>
            <a:r>
              <a:rPr lang="ru-RU" sz="1800" dirty="0">
                <a:latin typeface="Bahnschrift" panose="020B0502040204020203" pitchFamily="34" charset="0"/>
              </a:rPr>
              <a:t>3. Углубление уровня технологической переработки готовой продукции.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Bahnschrift" panose="020B0502040204020203" pitchFamily="34" charset="0"/>
              </a:rPr>
              <a:t>Формирование линейки продукции переработки столового винограда – маринованный виноград, …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4. Формирование системы сбыта готовой продукции, в том числе, создание сбытового кооператива.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5. Доведение уровня доходов от продажи винограда и продуктов его переработки до </a:t>
            </a:r>
            <a:r>
              <a:rPr lang="ru-RU" sz="1800" dirty="0" smtClean="0">
                <a:latin typeface="Bahnschrift" panose="020B0502040204020203" pitchFamily="34" charset="0"/>
              </a:rPr>
              <a:t>800 000 </a:t>
            </a:r>
            <a:r>
              <a:rPr lang="ru-RU" sz="1800" dirty="0">
                <a:latin typeface="Bahnschrift" panose="020B0502040204020203" pitchFamily="34" charset="0"/>
              </a:rPr>
              <a:t>руб. в год в среднем на каждое ЛПХ.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6. Строительство современных туристических и рекреационных объектов на консолидированных земельных участках, выделенных для ведения ЛПХ (апартаментов для проживания отдыхающих, спортивных и культурных объектов).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7. Доведение уровня доходов от туристическо-рекреационной </a:t>
            </a:r>
            <a:r>
              <a:rPr lang="ru-RU" sz="1800" dirty="0" smtClean="0">
                <a:latin typeface="Bahnschrift" panose="020B0502040204020203" pitchFamily="34" charset="0"/>
              </a:rPr>
              <a:t>деятельности ( 6 номеров) до 336 тыс. </a:t>
            </a:r>
            <a:r>
              <a:rPr lang="ru-RU" sz="1800" dirty="0">
                <a:latin typeface="Bahnschrift" panose="020B0502040204020203" pitchFamily="34" charset="0"/>
              </a:rPr>
              <a:t>руб. в год в среднем на каждое ЛПХ.</a:t>
            </a:r>
          </a:p>
          <a:p>
            <a:r>
              <a:rPr lang="ru-RU" dirty="0" smtClean="0">
                <a:latin typeface="Bahnschrift" panose="020B0502040204020203" pitchFamily="34" charset="0"/>
              </a:rPr>
              <a:t>8. Доведение уровня доходов от продажи овощной продукции укрывного грунта в каждом ЛПХ (200 м кв.) до 100 тыс. руб. в год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Резюме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Социальные цели:</a:t>
            </a:r>
          </a:p>
          <a:p>
            <a:endParaRPr lang="ru-RU" b="1" dirty="0">
              <a:latin typeface="Bahnschrift" panose="020B0502040204020203" pitchFamily="34" charset="0"/>
            </a:endParaRPr>
          </a:p>
          <a:p>
            <a:r>
              <a:rPr lang="ru-RU" sz="1800" dirty="0">
                <a:latin typeface="Bahnschrift" panose="020B0502040204020203" pitchFamily="34" charset="0"/>
              </a:rPr>
              <a:t>1. Повышение доходов личных подсобных хозяйств. 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Доведение уровня среднего годового дохода до </a:t>
            </a:r>
            <a:r>
              <a:rPr lang="ru-RU" sz="1800" dirty="0" smtClean="0">
                <a:latin typeface="Bahnschrift" panose="020B0502040204020203" pitchFamily="34" charset="0"/>
              </a:rPr>
              <a:t>900 </a:t>
            </a:r>
            <a:r>
              <a:rPr lang="ru-RU" sz="1800" dirty="0" err="1" smtClean="0">
                <a:latin typeface="Bahnschrift" panose="020B0502040204020203" pitchFamily="34" charset="0"/>
              </a:rPr>
              <a:t>тыс</a:t>
            </a:r>
            <a:r>
              <a:rPr lang="ru-RU" sz="1800" dirty="0" smtClean="0">
                <a:latin typeface="Bahnschrift" panose="020B0502040204020203" pitchFamily="34" charset="0"/>
              </a:rPr>
              <a:t> </a:t>
            </a:r>
            <a:r>
              <a:rPr lang="ru-RU" sz="1800" dirty="0">
                <a:latin typeface="Bahnschrift" panose="020B0502040204020203" pitchFamily="34" charset="0"/>
              </a:rPr>
              <a:t>руб. на одно ЛПХ.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2. Строительство современных жилых домов (поселка) на консолидированных земельных </a:t>
            </a:r>
            <a:r>
              <a:rPr lang="en-US" sz="1800" dirty="0" smtClean="0">
                <a:latin typeface="Bahnschrift" panose="020B0502040204020203" pitchFamily="34" charset="0"/>
              </a:rPr>
              <a:t>      </a:t>
            </a:r>
            <a:r>
              <a:rPr lang="ru-RU" sz="1800" dirty="0" smtClean="0">
                <a:latin typeface="Bahnschrift" panose="020B0502040204020203" pitchFamily="34" charset="0"/>
              </a:rPr>
              <a:t>участках</a:t>
            </a:r>
            <a:r>
              <a:rPr lang="ru-RU" sz="1800" dirty="0">
                <a:latin typeface="Bahnschrift" panose="020B0502040204020203" pitchFamily="34" charset="0"/>
              </a:rPr>
              <a:t>, выделенных для ведения ЛПХ. 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Обеспечение построенных домов общими энергетическими и коммунальными инфраструктурами. 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Средняя площадь каждого дома - </a:t>
            </a:r>
            <a:r>
              <a:rPr lang="ru-RU" sz="1800" dirty="0" smtClean="0">
                <a:latin typeface="Bahnschrift" panose="020B0502040204020203" pitchFamily="34" charset="0"/>
              </a:rPr>
              <a:t>150 </a:t>
            </a:r>
            <a:r>
              <a:rPr lang="ru-RU" sz="1800" dirty="0">
                <a:latin typeface="Bahnschrift" panose="020B0502040204020203" pitchFamily="34" charset="0"/>
              </a:rPr>
              <a:t>кв. метров.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Общая площадь жилых домов </a:t>
            </a:r>
            <a:r>
              <a:rPr lang="ru-RU" sz="1800" dirty="0" smtClean="0">
                <a:latin typeface="Bahnschrift" panose="020B0502040204020203" pitchFamily="34" charset="0"/>
              </a:rPr>
              <a:t>– 6 300 </a:t>
            </a:r>
            <a:r>
              <a:rPr lang="ru-RU" sz="1800" dirty="0">
                <a:latin typeface="Bahnschrift" panose="020B0502040204020203" pitchFamily="34" charset="0"/>
              </a:rPr>
              <a:t>кв. метров.</a:t>
            </a:r>
          </a:p>
          <a:p>
            <a:r>
              <a:rPr lang="ru-RU" sz="1800" dirty="0">
                <a:latin typeface="Bahnschrift" panose="020B0502040204020203" pitchFamily="34" charset="0"/>
              </a:rPr>
              <a:t>3. Формирование новой роли фермера на селе – превращение его в «опорного фермера» – центр </a:t>
            </a:r>
            <a:r>
              <a:rPr lang="ru-RU" sz="1800" dirty="0" smtClean="0">
                <a:latin typeface="Bahnschrift" panose="020B0502040204020203" pitchFamily="34" charset="0"/>
              </a:rPr>
              <a:t>технического</a:t>
            </a:r>
            <a:r>
              <a:rPr lang="en-US" sz="1800" dirty="0">
                <a:latin typeface="Bahnschrift" panose="020B0502040204020203" pitchFamily="34" charset="0"/>
              </a:rPr>
              <a:t> </a:t>
            </a:r>
            <a:r>
              <a:rPr lang="ru-RU" sz="1800" dirty="0" smtClean="0">
                <a:latin typeface="Bahnschrift" panose="020B0502040204020203" pitchFamily="34" charset="0"/>
              </a:rPr>
              <a:t>и информационного</a:t>
            </a:r>
            <a:r>
              <a:rPr lang="ru-RU" sz="1800" dirty="0" smtClean="0">
                <a:latin typeface="Bahnschrift" panose="020B0502040204020203" pitchFamily="34" charset="0"/>
              </a:rPr>
              <a:t> </a:t>
            </a:r>
            <a:r>
              <a:rPr lang="ru-RU" sz="1800" dirty="0">
                <a:latin typeface="Bahnschrift" panose="020B0502040204020203" pitchFamily="34" charset="0"/>
              </a:rPr>
              <a:t>обслуживания ЛПХ.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Резюме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8389"/>
            <a:ext cx="8042638" cy="4060705"/>
          </a:xfrm>
        </p:spPr>
        <p:txBody>
          <a:bodyPr>
            <a:norm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Площадка проекта:</a:t>
            </a:r>
          </a:p>
          <a:p>
            <a:r>
              <a:rPr lang="ru-RU" b="1" dirty="0">
                <a:latin typeface="Bahnschrift" panose="020B0502040204020203" pitchFamily="34" charset="0"/>
              </a:rPr>
              <a:t>Проект реализуется на земельном массиве, представляющем собой 42 консолидированных земельных участка, каждый участок площадью 1 га, общая площадь земельного массива 42 га.</a:t>
            </a:r>
          </a:p>
          <a:p>
            <a:r>
              <a:rPr lang="ru-RU" b="1" dirty="0">
                <a:latin typeface="Bahnschrift" panose="020B0502040204020203" pitchFamily="34" charset="0"/>
              </a:rPr>
              <a:t>Все участки находятся в границах населенного пункта станица Должанская.</a:t>
            </a:r>
          </a:p>
          <a:p>
            <a:r>
              <a:rPr lang="ru-RU" b="1" dirty="0">
                <a:latin typeface="Bahnschrift" panose="020B0502040204020203" pitchFamily="34" charset="0"/>
              </a:rPr>
              <a:t>Форма права – договоры аренды сроком на 10 лет (до 2030 года).</a:t>
            </a:r>
          </a:p>
          <a:p>
            <a:r>
              <a:rPr lang="ru-RU" b="1" dirty="0">
                <a:latin typeface="Bahnschrift" panose="020B0502040204020203" pitchFamily="34" charset="0"/>
              </a:rPr>
              <a:t>Участки на Публичной кадастровой карте Росреестра:</a:t>
            </a:r>
          </a:p>
          <a:p>
            <a:endParaRPr lang="ru-RU" b="1" dirty="0">
              <a:latin typeface="Bahnschrift" panose="020B0502040204020203" pitchFamily="34" charset="0"/>
            </a:endParaRPr>
          </a:p>
          <a:p>
            <a:endParaRPr lang="ru-RU" b="1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FDFC33-C2B9-4D1C-B0FE-1284A75F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80" y="2001758"/>
            <a:ext cx="2535450" cy="40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5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Резюме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26" y="1902279"/>
            <a:ext cx="8042638" cy="4060705"/>
          </a:xfrm>
        </p:spPr>
        <p:txBody>
          <a:bodyPr>
            <a:normAutofit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Архитектурно-планировочное решение будущего поселка</a:t>
            </a:r>
          </a:p>
          <a:p>
            <a:pPr marL="0" indent="0">
              <a:buNone/>
            </a:pP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FF845F92-7046-4C13-82E8-3C7811DE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2437886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9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Статус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3"/>
            <a:ext cx="5340258" cy="4224413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latin typeface="Bahnschrift" panose="020B0502040204020203" pitchFamily="34" charset="0"/>
              </a:rPr>
              <a:t>Участники проекта:</a:t>
            </a:r>
          </a:p>
          <a:p>
            <a:r>
              <a:rPr lang="ru-RU" sz="1600" dirty="0">
                <a:latin typeface="Bahnschrift" panose="020B0502040204020203" pitchFamily="34" charset="0"/>
              </a:rPr>
              <a:t>1. На август 2020 года в проекте принимают участие 42 личных подсобных хозяйства в станице Должанская Краснодарского края. </a:t>
            </a:r>
          </a:p>
          <a:p>
            <a:r>
              <a:rPr lang="ru-RU" sz="1600" dirty="0">
                <a:latin typeface="Bahnschrift" panose="020B0502040204020203" pitchFamily="34" charset="0"/>
              </a:rPr>
              <a:t>С учетом членов семей, работающих в ЛПХ, количество участников составляет </a:t>
            </a:r>
            <a:r>
              <a:rPr lang="ru-RU" sz="1600" dirty="0" smtClean="0">
                <a:latin typeface="Bahnschrift" panose="020B0502040204020203" pitchFamily="34" charset="0"/>
              </a:rPr>
              <a:t>147 </a:t>
            </a:r>
            <a:r>
              <a:rPr lang="ru-RU" sz="1600" dirty="0">
                <a:latin typeface="Bahnschrift" panose="020B0502040204020203" pitchFamily="34" charset="0"/>
              </a:rPr>
              <a:t>человек.</a:t>
            </a:r>
          </a:p>
          <a:p>
            <a:r>
              <a:rPr lang="ru-RU" sz="1600" dirty="0">
                <a:latin typeface="Bahnschrift" panose="020B0502040204020203" pitchFamily="34" charset="0"/>
              </a:rPr>
              <a:t>2. Для решения административных вопросов на первом этапе проекта была создана общественная организация «</a:t>
            </a:r>
            <a:r>
              <a:rPr lang="ru-RU" sz="1600" dirty="0" err="1">
                <a:latin typeface="Bahnschrift" panose="020B0502040204020203" pitchFamily="34" charset="0"/>
              </a:rPr>
              <a:t>Эковита</a:t>
            </a:r>
            <a:r>
              <a:rPr lang="ru-RU" sz="1600" dirty="0">
                <a:latin typeface="Bahnschrift" panose="020B0502040204020203" pitchFamily="34" charset="0"/>
              </a:rPr>
              <a:t>» (руководитель Дорошенко Ю.В.).</a:t>
            </a:r>
          </a:p>
          <a:p>
            <a:r>
              <a:rPr lang="ru-RU" sz="1600" dirty="0">
                <a:latin typeface="Bahnschrift" panose="020B0502040204020203" pitchFamily="34" charset="0"/>
              </a:rPr>
              <a:t>3. Для централизованной обработки всего земельного массива используются услуги и техника «опорного фермера» - Агафонова Е.В.</a:t>
            </a:r>
          </a:p>
          <a:p>
            <a:r>
              <a:rPr lang="ru-RU" sz="1600" dirty="0">
                <a:latin typeface="Bahnschrift" panose="020B0502040204020203" pitchFamily="34" charset="0"/>
              </a:rPr>
              <a:t>Каждый участник проекта заключил с «опорным фермером» договор на оказание услуг по механической обработке почвы.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41FC6E5F-6044-4695-AB0E-76934E47B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46" y="3261093"/>
            <a:ext cx="4577443" cy="305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B98E37-DE78-486F-ADC4-7A619D409A0D}"/>
              </a:ext>
            </a:extLst>
          </p:cNvPr>
          <p:cNvSpPr txBox="1"/>
          <p:nvPr/>
        </p:nvSpPr>
        <p:spPr>
          <a:xfrm>
            <a:off x="9529218" y="5968214"/>
            <a:ext cx="337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Опорный фермер Агафонов Е.В.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="" xmlns:a16="http://schemas.microsoft.com/office/drawing/2014/main" id="{5B8739D9-0AC7-4E60-9D23-A4172434B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17" y="191249"/>
            <a:ext cx="4355101" cy="32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3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Статус проекта.</a:t>
            </a:r>
          </a:p>
        </p:txBody>
      </p:sp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C55850B0-BACB-4DF4-8132-F643E2F38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2" y="4429125"/>
            <a:ext cx="3475944" cy="23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Первая борозда будущего виноградника.IMGP0242.JPG">
            <a:extLst>
              <a:ext uri="{FF2B5EF4-FFF2-40B4-BE49-F238E27FC236}">
                <a16:creationId xmlns="" xmlns:a16="http://schemas.microsoft.com/office/drawing/2014/main" id="{858BD0C5-6996-4EE9-9B80-ABB0ACB5A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19318"/>
            <a:ext cx="3089728" cy="23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IMGP0372.JPG">
            <a:extLst>
              <a:ext uri="{FF2B5EF4-FFF2-40B4-BE49-F238E27FC236}">
                <a16:creationId xmlns="" xmlns:a16="http://schemas.microsoft.com/office/drawing/2014/main" id="{0B9B2B9A-EBCE-41D8-839B-A21FDFBFD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96" y="246971"/>
            <a:ext cx="2932339" cy="21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3а.JPG">
            <a:extLst>
              <a:ext uri="{FF2B5EF4-FFF2-40B4-BE49-F238E27FC236}">
                <a16:creationId xmlns="" xmlns:a16="http://schemas.microsoft.com/office/drawing/2014/main" id="{F7148829-BAB8-49BE-9C89-2E56A1745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39" y="2446225"/>
            <a:ext cx="2820760" cy="211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62674" cy="402336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Полученные результаты на август 2020 года:</a:t>
            </a:r>
          </a:p>
          <a:p>
            <a:r>
              <a:rPr lang="ru-RU" dirty="0">
                <a:latin typeface="Bahnschrift" panose="020B0502040204020203" pitchFamily="34" charset="0"/>
              </a:rPr>
              <a:t>1. </a:t>
            </a:r>
            <a:r>
              <a:rPr lang="ru-RU" dirty="0" smtClean="0">
                <a:latin typeface="Bahnschrift" panose="020B0502040204020203" pitchFamily="34" charset="0"/>
              </a:rPr>
              <a:t>В 2008 </a:t>
            </a:r>
            <a:r>
              <a:rPr lang="ru-RU" dirty="0">
                <a:latin typeface="Bahnschrift" panose="020B0502040204020203" pitchFamily="34" charset="0"/>
              </a:rPr>
              <a:t>году сформирован консолидированный земельный массив, состоящий из 42 участков, предоставленных для ведения ЛПХ, общая площадь 42 га. Заключены договоры аренды на землю.</a:t>
            </a:r>
          </a:p>
          <a:p>
            <a:r>
              <a:rPr lang="ru-RU" dirty="0">
                <a:latin typeface="Bahnschrift" panose="020B0502040204020203" pitchFamily="34" charset="0"/>
              </a:rPr>
              <a:t>2. На земельном массиве </a:t>
            </a:r>
            <a:r>
              <a:rPr lang="ru-RU" dirty="0" smtClean="0">
                <a:latin typeface="Bahnschrift" panose="020B0502040204020203" pitchFamily="34" charset="0"/>
              </a:rPr>
              <a:t>разработан  </a:t>
            </a:r>
            <a:r>
              <a:rPr lang="ru-RU" dirty="0">
                <a:latin typeface="Bahnschrift" panose="020B0502040204020203" pitchFamily="34" charset="0"/>
              </a:rPr>
              <a:t>проект закладки виноградника.</a:t>
            </a:r>
          </a:p>
          <a:p>
            <a:r>
              <a:rPr lang="ru-RU" dirty="0">
                <a:latin typeface="Bahnschrift" panose="020B0502040204020203" pitchFamily="34" charset="0"/>
              </a:rPr>
              <a:t>3. </a:t>
            </a:r>
            <a:r>
              <a:rPr lang="ru-RU" dirty="0" smtClean="0">
                <a:latin typeface="Bahnschrift" panose="020B0502040204020203" pitchFamily="34" charset="0"/>
              </a:rPr>
              <a:t>В 2008 </a:t>
            </a:r>
            <a:r>
              <a:rPr lang="ru-RU" dirty="0">
                <a:latin typeface="Bahnschrift" panose="020B0502040204020203" pitchFamily="34" charset="0"/>
              </a:rPr>
              <a:t>году приобретены и посажены саженцы винограда столового сорта «Августин», сооружена шпалера.</a:t>
            </a:r>
          </a:p>
          <a:p>
            <a:r>
              <a:rPr lang="ru-RU" dirty="0">
                <a:latin typeface="Bahnschrift" panose="020B0502040204020203" pitchFamily="34" charset="0"/>
              </a:rPr>
              <a:t>4. Первый урожай винограда получен в </a:t>
            </a:r>
            <a:r>
              <a:rPr lang="ru-RU" dirty="0" smtClean="0">
                <a:latin typeface="Bahnschrift" panose="020B0502040204020203" pitchFamily="34" charset="0"/>
              </a:rPr>
              <a:t>2012 </a:t>
            </a:r>
            <a:r>
              <a:rPr lang="ru-RU" dirty="0">
                <a:latin typeface="Bahnschrift" panose="020B0502040204020203" pitchFamily="34" charset="0"/>
              </a:rPr>
              <a:t>году.</a:t>
            </a:r>
          </a:p>
          <a:p>
            <a:r>
              <a:rPr lang="ru-RU" dirty="0">
                <a:latin typeface="Bahnschrift" panose="020B0502040204020203" pitchFamily="34" charset="0"/>
              </a:rPr>
              <a:t>В 2019 году урожай составил </a:t>
            </a:r>
            <a:r>
              <a:rPr lang="ru-RU" dirty="0" smtClean="0">
                <a:latin typeface="Bahnschrift" panose="020B0502040204020203" pitchFamily="34" charset="0"/>
              </a:rPr>
              <a:t>90 </a:t>
            </a:r>
            <a:r>
              <a:rPr lang="ru-RU" dirty="0">
                <a:latin typeface="Bahnschrift" panose="020B0502040204020203" pitchFamily="34" charset="0"/>
              </a:rPr>
              <a:t>тонн.</a:t>
            </a:r>
          </a:p>
        </p:txBody>
      </p:sp>
      <p:pic>
        <p:nvPicPr>
          <p:cNvPr id="16" name="Рисунок 1">
            <a:extLst>
              <a:ext uri="{FF2B5EF4-FFF2-40B4-BE49-F238E27FC236}">
                <a16:creationId xmlns="" xmlns:a16="http://schemas.microsoft.com/office/drawing/2014/main" id="{C789E704-9145-4206-A8F9-71E3C30115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39" y="4641254"/>
            <a:ext cx="3204482" cy="21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2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Ключевые идеи проекта.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1. Объединение земельных участков, выделенных для ведения ЛПХ, в единый земельный массив. При этом, каждое ЛПХ заключает отдельный договор аренды или купли-продажи земельного участка.</a:t>
            </a:r>
          </a:p>
          <a:p>
            <a:r>
              <a:rPr lang="ru-RU" dirty="0">
                <a:latin typeface="Bahnschrift" panose="020B0502040204020203" pitchFamily="34" charset="0"/>
              </a:rPr>
              <a:t>2. Возделывание на едином земельном массиве одной культуры, требующей большого объема ручного труда (многолетние насаждения), применение единых агротехнологий.</a:t>
            </a:r>
          </a:p>
          <a:p>
            <a:r>
              <a:rPr lang="ru-RU" dirty="0">
                <a:latin typeface="Bahnschrift" panose="020B0502040204020203" pitchFamily="34" charset="0"/>
              </a:rPr>
              <a:t>3. Разработка и реализация общего бизнес-плана для единого земельного массива. </a:t>
            </a:r>
          </a:p>
          <a:p>
            <a:r>
              <a:rPr lang="ru-RU" dirty="0">
                <a:latin typeface="Bahnschrift" panose="020B0502040204020203" pitchFamily="34" charset="0"/>
              </a:rPr>
              <a:t>4. Раздельная собственность как на земельные участки, так и на урожай у каждого ЛПХ. Каждое ЛПХ распоряжается урожаем по своему усмотрению.</a:t>
            </a:r>
          </a:p>
          <a:p>
            <a:r>
              <a:rPr lang="ru-RU" dirty="0">
                <a:latin typeface="Bahnschrift" panose="020B0502040204020203" pitchFamily="34" charset="0"/>
              </a:rPr>
              <a:t>5. Выполнение всех работ, требующих применения сельхозтехники силами «опорного фермера», с которым у каждого ЛПХ заключены договоры.</a:t>
            </a:r>
          </a:p>
          <a:p>
            <a:r>
              <a:rPr lang="ru-RU" dirty="0">
                <a:latin typeface="Bahnschrift" panose="020B0502040204020203" pitchFamily="34" charset="0"/>
              </a:rPr>
              <a:t>6. Строительство поселка, обеспеченного централизованными коммунальными инфраструктурами, спортивными и культурными объектами, как единого комплекса. При этом, каждый участник самостоятельно строит свой жилой дом в соответствии с общей архитектурной концепцией.</a:t>
            </a:r>
          </a:p>
          <a:p>
            <a:r>
              <a:rPr lang="ru-RU" dirty="0">
                <a:latin typeface="Bahnschrift" panose="020B0502040204020203" pitchFamily="34" charset="0"/>
              </a:rPr>
              <a:t>7. Строительство на едином земельном массиве объектов туристическо-рекреационной инфраструктуры – апартаментов, кафе, магазинов. При этом каждый участник самостоятельно создает на своем участке объект по своему желанию. </a:t>
            </a:r>
          </a:p>
          <a:p>
            <a:r>
              <a:rPr lang="ru-RU" dirty="0">
                <a:latin typeface="Bahnschrift" panose="020B0502040204020203" pitchFamily="34" charset="0"/>
              </a:rPr>
              <a:t>8. Добровольная кооперация желающих участников для осуществления переработки и реализации готовой продукции. Возможно, но не обязательно, создание производственного и сбытового кооператива. </a:t>
            </a: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8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E4184B-E587-48BD-A6ED-63BC3B9D7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Правовые основания и господдержка.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CD1083-704F-4E21-BFED-2218DDE7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" panose="020B0502040204020203" pitchFamily="34" charset="0"/>
              </a:rPr>
              <a:t>Земельный кодекс Российской Федерации</a:t>
            </a:r>
          </a:p>
          <a:p>
            <a:r>
              <a:rPr lang="ru-RU" dirty="0">
                <a:latin typeface="Bahnschrift" panose="020B0502040204020203" pitchFamily="34" charset="0"/>
              </a:rPr>
              <a:t>Федеральный закон «О личном подсобном хозяйстве» № 112-ФЗ</a:t>
            </a:r>
          </a:p>
          <a:p>
            <a:r>
              <a:rPr lang="ru-RU" dirty="0">
                <a:latin typeface="Bahnschrift" panose="020B0502040204020203" pitchFamily="34" charset="0"/>
              </a:rPr>
              <a:t>Закон Краснодарского края от </a:t>
            </a:r>
            <a:r>
              <a:rPr lang="ru-RU" sz="2000" dirty="0">
                <a:solidFill>
                  <a:schemeClr val="tx1"/>
                </a:solidFill>
                <a:latin typeface="Bahnschrift" panose="020B0502040204020203" pitchFamily="34" charset="0"/>
              </a:rPr>
              <a:t>07 июня 2011 № 2253-КЗ </a:t>
            </a:r>
            <a:r>
              <a:rPr lang="ru-RU" dirty="0">
                <a:latin typeface="Bahnschrift" panose="020B0502040204020203" pitchFamily="34" charset="0"/>
              </a:rPr>
              <a:t>«О мерах государственной поддержки малого предпринимательства в агропромышленном комплексе Краснодарского края» </a:t>
            </a:r>
          </a:p>
          <a:p>
            <a:r>
              <a:rPr lang="ru-RU" dirty="0">
                <a:latin typeface="Bahnschrift" panose="020B0502040204020203" pitchFamily="34" charset="0"/>
              </a:rPr>
              <a:t>Генеральный план </a:t>
            </a:r>
            <a:r>
              <a:rPr lang="ru-RU" dirty="0" err="1">
                <a:latin typeface="Bahnschrift" panose="020B0502040204020203" pitchFamily="34" charset="0"/>
              </a:rPr>
              <a:t>Должанского</a:t>
            </a:r>
            <a:r>
              <a:rPr lang="ru-RU" dirty="0">
                <a:latin typeface="Bahnschrift" panose="020B0502040204020203" pitchFamily="34" charset="0"/>
              </a:rPr>
              <a:t> сельского поселения Ейского района, утвержден решением Совета муниципального образования Ейский район 27 октября 2011 года № 560</a:t>
            </a:r>
          </a:p>
          <a:p>
            <a:endParaRPr lang="ru-RU" dirty="0">
              <a:latin typeface="Bahnschrift" panose="020B0502040204020203" pitchFamily="34" charset="0"/>
            </a:endParaRPr>
          </a:p>
          <a:p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729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2181</TotalTime>
  <Words>1778</Words>
  <Application>Microsoft Office PowerPoint</Application>
  <PresentationFormat>Широкоэкранный</PresentationFormat>
  <Paragraphs>117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Angsana New</vt:lpstr>
      <vt:lpstr>Bahnschrift</vt:lpstr>
      <vt:lpstr>Bahnschrift Condensed</vt:lpstr>
      <vt:lpstr>Calibri</vt:lpstr>
      <vt:lpstr>Calibri Light</vt:lpstr>
      <vt:lpstr>Ретро</vt:lpstr>
      <vt:lpstr>ДОЛЖАНСКИЙ ВИНОГРАД</vt:lpstr>
      <vt:lpstr>Резюме проекта.</vt:lpstr>
      <vt:lpstr>Резюме проекта.</vt:lpstr>
      <vt:lpstr>Резюме проекта.</vt:lpstr>
      <vt:lpstr>Резюме проекта.</vt:lpstr>
      <vt:lpstr>Статус проекта.</vt:lpstr>
      <vt:lpstr>Статус проекта.</vt:lpstr>
      <vt:lpstr>Ключевые идеи проекта.</vt:lpstr>
      <vt:lpstr>Правовые основания и господдержка.</vt:lpstr>
      <vt:lpstr>Проблемы. Статус земель.</vt:lpstr>
      <vt:lpstr>Проблемы. Государственная поддержка.</vt:lpstr>
      <vt:lpstr>Использование опыта реализации проекта.</vt:lpstr>
      <vt:lpstr>Контакты.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ДОЛЖАНСКИЙ ВИНОГРАД</dc:title>
  <dc:creator>Vasiliy</dc:creator>
  <cp:lastModifiedBy>Юрий Дорошенко</cp:lastModifiedBy>
  <cp:revision>55</cp:revision>
  <dcterms:created xsi:type="dcterms:W3CDTF">2020-08-07T08:18:15Z</dcterms:created>
  <dcterms:modified xsi:type="dcterms:W3CDTF">2020-08-22T13:11:12Z</dcterms:modified>
</cp:coreProperties>
</file>