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9" r:id="rId4"/>
    <p:sldId id="282" r:id="rId5"/>
    <p:sldId id="298" r:id="rId6"/>
    <p:sldId id="297" r:id="rId7"/>
    <p:sldId id="287" r:id="rId8"/>
    <p:sldId id="300" r:id="rId9"/>
    <p:sldId id="302" r:id="rId10"/>
    <p:sldId id="288" r:id="rId11"/>
    <p:sldId id="293" r:id="rId12"/>
    <p:sldId id="30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CC"/>
    <a:srgbClr val="FFCC00"/>
    <a:srgbClr val="FFFF66"/>
    <a:srgbClr val="95D1C1"/>
    <a:srgbClr val="CCECFF"/>
    <a:srgbClr val="000066"/>
    <a:srgbClr val="000000"/>
    <a:srgbClr val="0000CC"/>
    <a:srgbClr val="FF66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 autoAdjust="0"/>
  </p:normalViewPr>
  <p:slideViewPr>
    <p:cSldViewPr>
      <p:cViewPr>
        <p:scale>
          <a:sx n="90" d="100"/>
          <a:sy n="90" d="100"/>
        </p:scale>
        <p:origin x="-163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3E28D-106E-4ABD-A7DB-8AAF72D3805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B3D0CCF-22A0-4972-A1C3-3F734F4E8E36}">
      <dgm:prSet phldrT="[Текст]" custT="1"/>
      <dgm:spPr>
        <a:solidFill>
          <a:srgbClr val="00B0F0"/>
        </a:solidFill>
      </dgm:spPr>
      <dgm:t>
        <a:bodyPr/>
        <a:lstStyle/>
        <a:p>
          <a:endParaRPr lang="ru-RU" sz="1600" b="1" dirty="0" smtClean="0"/>
        </a:p>
        <a:p>
          <a:r>
            <a:rPr lang="ru-RU" sz="1600" b="1" dirty="0" smtClean="0"/>
            <a:t>Индивидуальное, семейное </a:t>
          </a:r>
          <a:r>
            <a:rPr lang="ru-RU" sz="1600" b="1" dirty="0" err="1" smtClean="0"/>
            <a:t>психологическо</a:t>
          </a:r>
          <a:r>
            <a:rPr lang="ru-RU" sz="1600" b="1" dirty="0" smtClean="0"/>
            <a:t> консультирование </a:t>
          </a:r>
        </a:p>
        <a:p>
          <a:r>
            <a:rPr lang="ru-RU" sz="1600" b="1" dirty="0" smtClean="0"/>
            <a:t>по запросам отдела опеки, ОПДН, </a:t>
          </a:r>
          <a:r>
            <a:rPr lang="ru-RU" sz="1600" b="1" dirty="0" err="1" smtClean="0"/>
            <a:t>КДНиЗП</a:t>
          </a:r>
          <a:r>
            <a:rPr lang="ru-RU" sz="1600" b="1" dirty="0" smtClean="0"/>
            <a:t>, личному обращению</a:t>
          </a:r>
          <a:endParaRPr lang="ru-RU" sz="1600" b="1" dirty="0"/>
        </a:p>
      </dgm:t>
    </dgm:pt>
    <dgm:pt modelId="{0246CC2F-9FD0-4246-A4DF-7023ABE23138}" type="parTrans" cxnId="{3334BEEB-643F-4E6F-B4EC-4AD982FF6A92}">
      <dgm:prSet/>
      <dgm:spPr/>
      <dgm:t>
        <a:bodyPr/>
        <a:lstStyle/>
        <a:p>
          <a:endParaRPr lang="ru-RU"/>
        </a:p>
      </dgm:t>
    </dgm:pt>
    <dgm:pt modelId="{234603F2-46E3-4D1F-A396-9C59735FBEF5}" type="sibTrans" cxnId="{3334BEEB-643F-4E6F-B4EC-4AD982FF6A92}">
      <dgm:prSet/>
      <dgm:spPr/>
      <dgm:t>
        <a:bodyPr/>
        <a:lstStyle/>
        <a:p>
          <a:endParaRPr lang="ru-RU"/>
        </a:p>
      </dgm:t>
    </dgm:pt>
    <dgm:pt modelId="{65D7DF41-CD15-4B2F-B852-6E7E159595AB}">
      <dgm:prSet phldrT="[Текст]" custT="1"/>
      <dgm:spPr>
        <a:solidFill>
          <a:srgbClr val="FFCC00"/>
        </a:solidFill>
      </dgm:spPr>
      <dgm:t>
        <a:bodyPr/>
        <a:lstStyle/>
        <a:p>
          <a:endParaRPr lang="ru-RU" sz="1600" b="1" dirty="0" smtClean="0">
            <a:solidFill>
              <a:schemeClr val="tx1"/>
            </a:solidFill>
          </a:endParaRPr>
        </a:p>
        <a:p>
          <a:endParaRPr lang="ru-RU" sz="1600" b="1" dirty="0" smtClean="0">
            <a:solidFill>
              <a:schemeClr val="tx1"/>
            </a:solidFill>
          </a:endParaRPr>
        </a:p>
        <a:p>
          <a:r>
            <a:rPr lang="ru-RU" sz="1600" b="1" dirty="0" smtClean="0">
              <a:solidFill>
                <a:schemeClr val="tx1"/>
              </a:solidFill>
            </a:rPr>
            <a:t>Работа ресурсного центра примирения , проведение медиативных процедур</a:t>
          </a:r>
          <a:endParaRPr lang="ru-RU" sz="1600" b="1" dirty="0">
            <a:solidFill>
              <a:schemeClr val="tx1"/>
            </a:solidFill>
          </a:endParaRPr>
        </a:p>
      </dgm:t>
    </dgm:pt>
    <dgm:pt modelId="{A42F7E52-149B-4D68-8AAA-88CD434FB4A6}" type="parTrans" cxnId="{A1E967E4-A144-4A9C-B028-996247E838E9}">
      <dgm:prSet/>
      <dgm:spPr/>
      <dgm:t>
        <a:bodyPr/>
        <a:lstStyle/>
        <a:p>
          <a:endParaRPr lang="ru-RU"/>
        </a:p>
      </dgm:t>
    </dgm:pt>
    <dgm:pt modelId="{BCE20ACE-A0A2-4DF4-9D4D-8754E42B7D0F}" type="sibTrans" cxnId="{A1E967E4-A144-4A9C-B028-996247E838E9}">
      <dgm:prSet/>
      <dgm:spPr/>
      <dgm:t>
        <a:bodyPr/>
        <a:lstStyle/>
        <a:p>
          <a:endParaRPr lang="ru-RU"/>
        </a:p>
      </dgm:t>
    </dgm:pt>
    <dgm:pt modelId="{CB9886EC-5638-4C49-A23E-DCAF85BD79DD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1600" b="1" dirty="0" smtClean="0">
            <a:solidFill>
              <a:schemeClr val="tx1"/>
            </a:solidFill>
          </a:endParaRPr>
        </a:p>
        <a:p>
          <a:endParaRPr lang="ru-RU" sz="1600" b="1" dirty="0" smtClean="0">
            <a:solidFill>
              <a:schemeClr val="tx1"/>
            </a:solidFill>
          </a:endParaRPr>
        </a:p>
        <a:p>
          <a:r>
            <a:rPr lang="ru-RU" sz="1600" b="1" dirty="0" smtClean="0">
              <a:solidFill>
                <a:schemeClr val="tx1"/>
              </a:solidFill>
            </a:rPr>
            <a:t>Занятия для детей в Школе психологического здоровья</a:t>
          </a:r>
          <a:endParaRPr lang="ru-RU" sz="1600" b="1" dirty="0">
            <a:solidFill>
              <a:schemeClr val="tx1"/>
            </a:solidFill>
          </a:endParaRPr>
        </a:p>
      </dgm:t>
    </dgm:pt>
    <dgm:pt modelId="{5FBF6E79-7E92-4D94-A9B1-61A20D6506F2}" type="parTrans" cxnId="{7D0C1487-23D5-477D-B359-5A48642DF155}">
      <dgm:prSet/>
      <dgm:spPr/>
      <dgm:t>
        <a:bodyPr/>
        <a:lstStyle/>
        <a:p>
          <a:endParaRPr lang="ru-RU"/>
        </a:p>
      </dgm:t>
    </dgm:pt>
    <dgm:pt modelId="{F918D483-CD87-4627-B0EB-A581FD8D60C4}" type="sibTrans" cxnId="{7D0C1487-23D5-477D-B359-5A48642DF155}">
      <dgm:prSet/>
      <dgm:spPr/>
      <dgm:t>
        <a:bodyPr/>
        <a:lstStyle/>
        <a:p>
          <a:endParaRPr lang="ru-RU"/>
        </a:p>
      </dgm:t>
    </dgm:pt>
    <dgm:pt modelId="{4D2EBF96-5E12-400D-A58F-0A4C96F34227}">
      <dgm:prSet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Экспертная деятельность, участие в реализации МИПСР</a:t>
          </a:r>
          <a:endParaRPr lang="ru-RU" sz="1600" b="1" dirty="0"/>
        </a:p>
      </dgm:t>
    </dgm:pt>
    <dgm:pt modelId="{EE870727-65DF-4263-81F1-EEED898C892B}" type="parTrans" cxnId="{94A70A6B-51D1-44AF-B42E-55CCBB0A63EF}">
      <dgm:prSet/>
      <dgm:spPr/>
      <dgm:t>
        <a:bodyPr/>
        <a:lstStyle/>
        <a:p>
          <a:endParaRPr lang="ru-RU"/>
        </a:p>
      </dgm:t>
    </dgm:pt>
    <dgm:pt modelId="{AF97FE23-324E-4F9C-8EF5-E66DA6E3DC7E}" type="sibTrans" cxnId="{94A70A6B-51D1-44AF-B42E-55CCBB0A63EF}">
      <dgm:prSet/>
      <dgm:spPr/>
      <dgm:t>
        <a:bodyPr/>
        <a:lstStyle/>
        <a:p>
          <a:endParaRPr lang="ru-RU"/>
        </a:p>
      </dgm:t>
    </dgm:pt>
    <dgm:pt modelId="{6E493D27-8C0D-433F-AFA7-B06959A97EA6}" type="pres">
      <dgm:prSet presAssocID="{9083E28D-106E-4ABD-A7DB-8AAF72D38052}" presName="Name0" presStyleCnt="0">
        <dgm:presLayoutVars>
          <dgm:dir/>
          <dgm:resizeHandles val="exact"/>
        </dgm:presLayoutVars>
      </dgm:prSet>
      <dgm:spPr/>
    </dgm:pt>
    <dgm:pt modelId="{F22AF122-7B86-4F5F-B44D-4233CB955BF2}" type="pres">
      <dgm:prSet presAssocID="{9083E28D-106E-4ABD-A7DB-8AAF72D38052}" presName="bkgdShp" presStyleLbl="alignAccFollowNode1" presStyleIdx="0" presStyleCnt="1"/>
      <dgm:spPr/>
    </dgm:pt>
    <dgm:pt modelId="{33E29C42-8401-42E4-8ABD-897832A46883}" type="pres">
      <dgm:prSet presAssocID="{9083E28D-106E-4ABD-A7DB-8AAF72D38052}" presName="linComp" presStyleCnt="0"/>
      <dgm:spPr/>
    </dgm:pt>
    <dgm:pt modelId="{31A07C74-9C8D-42F5-9E5B-AE7165C05EF8}" type="pres">
      <dgm:prSet presAssocID="{FB3D0CCF-22A0-4972-A1C3-3F734F4E8E36}" presName="compNode" presStyleCnt="0"/>
      <dgm:spPr/>
    </dgm:pt>
    <dgm:pt modelId="{AB6F482A-0FC7-41D9-AEAE-103F8D5C38FE}" type="pres">
      <dgm:prSet presAssocID="{FB3D0CCF-22A0-4972-A1C3-3F734F4E8E36}" presName="node" presStyleLbl="node1" presStyleIdx="0" presStyleCnt="4" custScaleX="27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8D0C4-DD63-438F-A878-B339E3EE175D}" type="pres">
      <dgm:prSet presAssocID="{FB3D0CCF-22A0-4972-A1C3-3F734F4E8E36}" presName="invisiNode" presStyleLbl="node1" presStyleIdx="0" presStyleCnt="4"/>
      <dgm:spPr/>
    </dgm:pt>
    <dgm:pt modelId="{D5A65587-8EF9-4B2E-9593-971DFDC71015}" type="pres">
      <dgm:prSet presAssocID="{FB3D0CCF-22A0-4972-A1C3-3F734F4E8E36}" presName="imagNode" presStyleLbl="fgImgPlace1" presStyleIdx="0" presStyleCnt="4" custScaleX="2263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DF8832-A6C6-4990-80B5-FD6DF07E77F9}" type="pres">
      <dgm:prSet presAssocID="{234603F2-46E3-4D1F-A396-9C59735FBEF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30071F-E021-49E8-AFD1-7BFBCAD1DF0B}" type="pres">
      <dgm:prSet presAssocID="{65D7DF41-CD15-4B2F-B852-6E7E159595AB}" presName="compNode" presStyleCnt="0"/>
      <dgm:spPr/>
    </dgm:pt>
    <dgm:pt modelId="{CE247E56-955B-4651-8139-D54512C77DE7}" type="pres">
      <dgm:prSet presAssocID="{65D7DF41-CD15-4B2F-B852-6E7E159595AB}" presName="node" presStyleLbl="node1" presStyleIdx="1" presStyleCnt="4" custScaleX="220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B3B64-AA76-4A7D-8873-8CE36570801F}" type="pres">
      <dgm:prSet presAssocID="{65D7DF41-CD15-4B2F-B852-6E7E159595AB}" presName="invisiNode" presStyleLbl="node1" presStyleIdx="1" presStyleCnt="4"/>
      <dgm:spPr/>
    </dgm:pt>
    <dgm:pt modelId="{06CA1B6A-9020-40CF-9CCE-C2CC12BB10B9}" type="pres">
      <dgm:prSet presAssocID="{65D7DF41-CD15-4B2F-B852-6E7E159595AB}" presName="imagNode" presStyleLbl="fgImgPlace1" presStyleIdx="1" presStyleCnt="4" custScaleX="2043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FEFD97D-E36C-42A5-9066-1F5225DC3816}" type="pres">
      <dgm:prSet presAssocID="{BCE20ACE-A0A2-4DF4-9D4D-8754E42B7D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C51640E-658C-44B2-95B1-DB76EC56F84D}" type="pres">
      <dgm:prSet presAssocID="{CB9886EC-5638-4C49-A23E-DCAF85BD79DD}" presName="compNode" presStyleCnt="0"/>
      <dgm:spPr/>
    </dgm:pt>
    <dgm:pt modelId="{F981AA26-0D9C-469D-9833-99A730757FCC}" type="pres">
      <dgm:prSet presAssocID="{CB9886EC-5638-4C49-A23E-DCAF85BD79DD}" presName="node" presStyleLbl="node1" presStyleIdx="2" presStyleCnt="4" custScaleX="2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E1C26-8751-4E2D-8267-CB8924E824DA}" type="pres">
      <dgm:prSet presAssocID="{CB9886EC-5638-4C49-A23E-DCAF85BD79DD}" presName="invisiNode" presStyleLbl="node1" presStyleIdx="2" presStyleCnt="4"/>
      <dgm:spPr/>
    </dgm:pt>
    <dgm:pt modelId="{BC8BCEE5-61B3-4230-8BE9-AFDC8F3873C8}" type="pres">
      <dgm:prSet presAssocID="{CB9886EC-5638-4C49-A23E-DCAF85BD79DD}" presName="imagNode" presStyleLbl="fgImgPlace1" presStyleIdx="2" presStyleCnt="4" custScaleX="1895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6181ECD-7A7F-4043-8D18-4A9AB98E8EB9}" type="pres">
      <dgm:prSet presAssocID="{F918D483-CD87-4627-B0EB-A581FD8D60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ED44C6-8400-4C74-8847-76939D76DA6D}" type="pres">
      <dgm:prSet presAssocID="{4D2EBF96-5E12-400D-A58F-0A4C96F34227}" presName="compNode" presStyleCnt="0"/>
      <dgm:spPr/>
    </dgm:pt>
    <dgm:pt modelId="{DB3290DB-46FA-4B60-AA3B-0D5FF4D85A85}" type="pres">
      <dgm:prSet presAssocID="{4D2EBF96-5E12-400D-A58F-0A4C96F34227}" presName="node" presStyleLbl="node1" presStyleIdx="3" presStyleCnt="4" custScaleX="235944" custLinFactNeighborX="-153" custLinFactNeighborY="-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D71B2-8B59-483A-B4BA-8A850BC6696A}" type="pres">
      <dgm:prSet presAssocID="{4D2EBF96-5E12-400D-A58F-0A4C96F34227}" presName="invisiNode" presStyleLbl="node1" presStyleIdx="3" presStyleCnt="4"/>
      <dgm:spPr/>
    </dgm:pt>
    <dgm:pt modelId="{ADFA475F-BB8E-474E-A26E-6980C6F464B5}" type="pres">
      <dgm:prSet presAssocID="{4D2EBF96-5E12-400D-A58F-0A4C96F34227}" presName="imagNode" presStyleLbl="fgImgPlace1" presStyleIdx="3" presStyleCnt="4" custScaleX="19517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4A70A6B-51D1-44AF-B42E-55CCBB0A63EF}" srcId="{9083E28D-106E-4ABD-A7DB-8AAF72D38052}" destId="{4D2EBF96-5E12-400D-A58F-0A4C96F34227}" srcOrd="3" destOrd="0" parTransId="{EE870727-65DF-4263-81F1-EEED898C892B}" sibTransId="{AF97FE23-324E-4F9C-8EF5-E66DA6E3DC7E}"/>
    <dgm:cxn modelId="{7D0C1487-23D5-477D-B359-5A48642DF155}" srcId="{9083E28D-106E-4ABD-A7DB-8AAF72D38052}" destId="{CB9886EC-5638-4C49-A23E-DCAF85BD79DD}" srcOrd="2" destOrd="0" parTransId="{5FBF6E79-7E92-4D94-A9B1-61A20D6506F2}" sibTransId="{F918D483-CD87-4627-B0EB-A581FD8D60C4}"/>
    <dgm:cxn modelId="{0A7211D6-FABD-4913-BDEE-54886C59F6E8}" type="presOf" srcId="{FB3D0CCF-22A0-4972-A1C3-3F734F4E8E36}" destId="{AB6F482A-0FC7-41D9-AEAE-103F8D5C38FE}" srcOrd="0" destOrd="0" presId="urn:microsoft.com/office/officeart/2005/8/layout/pList2"/>
    <dgm:cxn modelId="{1960DA34-E75E-49CF-A7A5-DA854523D3FD}" type="presOf" srcId="{4D2EBF96-5E12-400D-A58F-0A4C96F34227}" destId="{DB3290DB-46FA-4B60-AA3B-0D5FF4D85A85}" srcOrd="0" destOrd="0" presId="urn:microsoft.com/office/officeart/2005/8/layout/pList2"/>
    <dgm:cxn modelId="{73F6EE91-9262-4708-925F-7A7B22679820}" type="presOf" srcId="{65D7DF41-CD15-4B2F-B852-6E7E159595AB}" destId="{CE247E56-955B-4651-8139-D54512C77DE7}" srcOrd="0" destOrd="0" presId="urn:microsoft.com/office/officeart/2005/8/layout/pList2"/>
    <dgm:cxn modelId="{6DFA7AB6-5146-4973-A6FD-21ABDCA5E617}" type="presOf" srcId="{234603F2-46E3-4D1F-A396-9C59735FBEF5}" destId="{F4DF8832-A6C6-4990-80B5-FD6DF07E77F9}" srcOrd="0" destOrd="0" presId="urn:microsoft.com/office/officeart/2005/8/layout/pList2"/>
    <dgm:cxn modelId="{F23FC1B5-4D5C-4B58-966A-AA1E19DDCA9D}" type="presOf" srcId="{BCE20ACE-A0A2-4DF4-9D4D-8754E42B7D0F}" destId="{1FEFD97D-E36C-42A5-9066-1F5225DC3816}" srcOrd="0" destOrd="0" presId="urn:microsoft.com/office/officeart/2005/8/layout/pList2"/>
    <dgm:cxn modelId="{89F0CA92-5D49-42D2-8B5A-2F6682B35077}" type="presOf" srcId="{9083E28D-106E-4ABD-A7DB-8AAF72D38052}" destId="{6E493D27-8C0D-433F-AFA7-B06959A97EA6}" srcOrd="0" destOrd="0" presId="urn:microsoft.com/office/officeart/2005/8/layout/pList2"/>
    <dgm:cxn modelId="{A1E967E4-A144-4A9C-B028-996247E838E9}" srcId="{9083E28D-106E-4ABD-A7DB-8AAF72D38052}" destId="{65D7DF41-CD15-4B2F-B852-6E7E159595AB}" srcOrd="1" destOrd="0" parTransId="{A42F7E52-149B-4D68-8AAA-88CD434FB4A6}" sibTransId="{BCE20ACE-A0A2-4DF4-9D4D-8754E42B7D0F}"/>
    <dgm:cxn modelId="{0C865A60-0B55-43B3-AED1-84EB3DF033D7}" type="presOf" srcId="{CB9886EC-5638-4C49-A23E-DCAF85BD79DD}" destId="{F981AA26-0D9C-469D-9833-99A730757FCC}" srcOrd="0" destOrd="0" presId="urn:microsoft.com/office/officeart/2005/8/layout/pList2"/>
    <dgm:cxn modelId="{3334BEEB-643F-4E6F-B4EC-4AD982FF6A92}" srcId="{9083E28D-106E-4ABD-A7DB-8AAF72D38052}" destId="{FB3D0CCF-22A0-4972-A1C3-3F734F4E8E36}" srcOrd="0" destOrd="0" parTransId="{0246CC2F-9FD0-4246-A4DF-7023ABE23138}" sibTransId="{234603F2-46E3-4D1F-A396-9C59735FBEF5}"/>
    <dgm:cxn modelId="{BB1E10CA-4BEF-413A-AE90-E31B235AE26B}" type="presOf" srcId="{F918D483-CD87-4627-B0EB-A581FD8D60C4}" destId="{66181ECD-7A7F-4043-8D18-4A9AB98E8EB9}" srcOrd="0" destOrd="0" presId="urn:microsoft.com/office/officeart/2005/8/layout/pList2"/>
    <dgm:cxn modelId="{09E5AAB6-8DE6-42CB-AEBC-00DB799DF59B}" type="presParOf" srcId="{6E493D27-8C0D-433F-AFA7-B06959A97EA6}" destId="{F22AF122-7B86-4F5F-B44D-4233CB955BF2}" srcOrd="0" destOrd="0" presId="urn:microsoft.com/office/officeart/2005/8/layout/pList2"/>
    <dgm:cxn modelId="{52DE176F-83DD-454C-8633-FA76F2E04D70}" type="presParOf" srcId="{6E493D27-8C0D-433F-AFA7-B06959A97EA6}" destId="{33E29C42-8401-42E4-8ABD-897832A46883}" srcOrd="1" destOrd="0" presId="urn:microsoft.com/office/officeart/2005/8/layout/pList2"/>
    <dgm:cxn modelId="{8611365F-F549-4892-BE7F-05C3899A3B72}" type="presParOf" srcId="{33E29C42-8401-42E4-8ABD-897832A46883}" destId="{31A07C74-9C8D-42F5-9E5B-AE7165C05EF8}" srcOrd="0" destOrd="0" presId="urn:microsoft.com/office/officeart/2005/8/layout/pList2"/>
    <dgm:cxn modelId="{2F26901B-2767-4CE1-90EE-05B3465103A5}" type="presParOf" srcId="{31A07C74-9C8D-42F5-9E5B-AE7165C05EF8}" destId="{AB6F482A-0FC7-41D9-AEAE-103F8D5C38FE}" srcOrd="0" destOrd="0" presId="urn:microsoft.com/office/officeart/2005/8/layout/pList2"/>
    <dgm:cxn modelId="{2914BEEA-B980-4FC8-8D7E-07233890E2C4}" type="presParOf" srcId="{31A07C74-9C8D-42F5-9E5B-AE7165C05EF8}" destId="{A328D0C4-DD63-438F-A878-B339E3EE175D}" srcOrd="1" destOrd="0" presId="urn:microsoft.com/office/officeart/2005/8/layout/pList2"/>
    <dgm:cxn modelId="{20CDC6C0-6CCF-4F1B-B475-BD04E8E79564}" type="presParOf" srcId="{31A07C74-9C8D-42F5-9E5B-AE7165C05EF8}" destId="{D5A65587-8EF9-4B2E-9593-971DFDC71015}" srcOrd="2" destOrd="0" presId="urn:microsoft.com/office/officeart/2005/8/layout/pList2"/>
    <dgm:cxn modelId="{E97FA54B-F5C6-4D71-BC6A-F525544F3461}" type="presParOf" srcId="{33E29C42-8401-42E4-8ABD-897832A46883}" destId="{F4DF8832-A6C6-4990-80B5-FD6DF07E77F9}" srcOrd="1" destOrd="0" presId="urn:microsoft.com/office/officeart/2005/8/layout/pList2"/>
    <dgm:cxn modelId="{F308FC5B-0FA6-42DC-BCA6-FADA73E7234B}" type="presParOf" srcId="{33E29C42-8401-42E4-8ABD-897832A46883}" destId="{8530071F-E021-49E8-AFD1-7BFBCAD1DF0B}" srcOrd="2" destOrd="0" presId="urn:microsoft.com/office/officeart/2005/8/layout/pList2"/>
    <dgm:cxn modelId="{FBA83962-848A-4FED-BE47-D3042BBD6AEA}" type="presParOf" srcId="{8530071F-E021-49E8-AFD1-7BFBCAD1DF0B}" destId="{CE247E56-955B-4651-8139-D54512C77DE7}" srcOrd="0" destOrd="0" presId="urn:microsoft.com/office/officeart/2005/8/layout/pList2"/>
    <dgm:cxn modelId="{19F3A08A-91BD-45CB-BFCA-FC88A5E72AA4}" type="presParOf" srcId="{8530071F-E021-49E8-AFD1-7BFBCAD1DF0B}" destId="{1D0B3B64-AA76-4A7D-8873-8CE36570801F}" srcOrd="1" destOrd="0" presId="urn:microsoft.com/office/officeart/2005/8/layout/pList2"/>
    <dgm:cxn modelId="{EDA89210-C5DA-4C94-BBFE-9647B924B7F7}" type="presParOf" srcId="{8530071F-E021-49E8-AFD1-7BFBCAD1DF0B}" destId="{06CA1B6A-9020-40CF-9CCE-C2CC12BB10B9}" srcOrd="2" destOrd="0" presId="urn:microsoft.com/office/officeart/2005/8/layout/pList2"/>
    <dgm:cxn modelId="{37D773F5-2CF2-4B7B-AD7F-0A45DFD41948}" type="presParOf" srcId="{33E29C42-8401-42E4-8ABD-897832A46883}" destId="{1FEFD97D-E36C-42A5-9066-1F5225DC3816}" srcOrd="3" destOrd="0" presId="urn:microsoft.com/office/officeart/2005/8/layout/pList2"/>
    <dgm:cxn modelId="{5686D3D6-BA3C-40C7-91E3-0955E3540154}" type="presParOf" srcId="{33E29C42-8401-42E4-8ABD-897832A46883}" destId="{5C51640E-658C-44B2-95B1-DB76EC56F84D}" srcOrd="4" destOrd="0" presId="urn:microsoft.com/office/officeart/2005/8/layout/pList2"/>
    <dgm:cxn modelId="{9E407CA1-7D7F-49F3-827E-386316FD7A56}" type="presParOf" srcId="{5C51640E-658C-44B2-95B1-DB76EC56F84D}" destId="{F981AA26-0D9C-469D-9833-99A730757FCC}" srcOrd="0" destOrd="0" presId="urn:microsoft.com/office/officeart/2005/8/layout/pList2"/>
    <dgm:cxn modelId="{52DA22C6-2438-4E97-8CF1-6CBBE64D68EE}" type="presParOf" srcId="{5C51640E-658C-44B2-95B1-DB76EC56F84D}" destId="{B93E1C26-8751-4E2D-8267-CB8924E824DA}" srcOrd="1" destOrd="0" presId="urn:microsoft.com/office/officeart/2005/8/layout/pList2"/>
    <dgm:cxn modelId="{794CFD96-CDAB-46CB-B901-C3EEF4E8A1CD}" type="presParOf" srcId="{5C51640E-658C-44B2-95B1-DB76EC56F84D}" destId="{BC8BCEE5-61B3-4230-8BE9-AFDC8F3873C8}" srcOrd="2" destOrd="0" presId="urn:microsoft.com/office/officeart/2005/8/layout/pList2"/>
    <dgm:cxn modelId="{56F219A1-2DBF-4205-A6A6-E2276CBA7BA5}" type="presParOf" srcId="{33E29C42-8401-42E4-8ABD-897832A46883}" destId="{66181ECD-7A7F-4043-8D18-4A9AB98E8EB9}" srcOrd="5" destOrd="0" presId="urn:microsoft.com/office/officeart/2005/8/layout/pList2"/>
    <dgm:cxn modelId="{17BA600F-8E59-4958-8548-90615D0958D8}" type="presParOf" srcId="{33E29C42-8401-42E4-8ABD-897832A46883}" destId="{9DED44C6-8400-4C74-8847-76939D76DA6D}" srcOrd="6" destOrd="0" presId="urn:microsoft.com/office/officeart/2005/8/layout/pList2"/>
    <dgm:cxn modelId="{1FE4C825-6551-472D-8DB7-99B8C243729C}" type="presParOf" srcId="{9DED44C6-8400-4C74-8847-76939D76DA6D}" destId="{DB3290DB-46FA-4B60-AA3B-0D5FF4D85A85}" srcOrd="0" destOrd="0" presId="urn:microsoft.com/office/officeart/2005/8/layout/pList2"/>
    <dgm:cxn modelId="{1DA775DC-09D0-4994-8C34-E943DF3C637E}" type="presParOf" srcId="{9DED44C6-8400-4C74-8847-76939D76DA6D}" destId="{6A3D71B2-8B59-483A-B4BA-8A850BC6696A}" srcOrd="1" destOrd="0" presId="urn:microsoft.com/office/officeart/2005/8/layout/pList2"/>
    <dgm:cxn modelId="{1661EA41-A106-4E1E-9DE9-CBFE1D138409}" type="presParOf" srcId="{9DED44C6-8400-4C74-8847-76939D76DA6D}" destId="{ADFA475F-BB8E-474E-A26E-6980C6F464B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AF122-7B86-4F5F-B44D-4233CB955BF2}">
      <dsp:nvSpPr>
        <dsp:cNvPr id="0" name=""/>
        <dsp:cNvSpPr/>
      </dsp:nvSpPr>
      <dsp:spPr>
        <a:xfrm>
          <a:off x="0" y="0"/>
          <a:ext cx="9144000" cy="247532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65587-8EF9-4B2E-9593-971DFDC71015}">
      <dsp:nvSpPr>
        <dsp:cNvPr id="0" name=""/>
        <dsp:cNvSpPr/>
      </dsp:nvSpPr>
      <dsp:spPr>
        <a:xfrm>
          <a:off x="510912" y="330043"/>
          <a:ext cx="1999796" cy="18152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F482A-0FC7-41D9-AEAE-103F8D5C38FE}">
      <dsp:nvSpPr>
        <dsp:cNvPr id="0" name=""/>
        <dsp:cNvSpPr/>
      </dsp:nvSpPr>
      <dsp:spPr>
        <a:xfrm rot="10800000">
          <a:off x="277591" y="2475326"/>
          <a:ext cx="2466439" cy="3025399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Индивидуальное, семейное </a:t>
          </a:r>
          <a:r>
            <a:rPr lang="ru-RU" sz="1600" b="1" kern="1200" dirty="0" err="1" smtClean="0"/>
            <a:t>психологическо</a:t>
          </a:r>
          <a:r>
            <a:rPr lang="ru-RU" sz="1600" b="1" kern="1200" dirty="0" smtClean="0"/>
            <a:t> консультирование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запросам отдела опеки, ОПДН, </a:t>
          </a:r>
          <a:r>
            <a:rPr lang="ru-RU" sz="1600" b="1" kern="1200" dirty="0" err="1" smtClean="0"/>
            <a:t>КДНиЗП</a:t>
          </a:r>
          <a:r>
            <a:rPr lang="ru-RU" sz="1600" b="1" kern="1200" dirty="0" smtClean="0"/>
            <a:t>, личному обращению</a:t>
          </a:r>
          <a:endParaRPr lang="ru-RU" sz="1600" b="1" kern="1200" dirty="0"/>
        </a:p>
      </dsp:txBody>
      <dsp:txXfrm rot="10800000">
        <a:off x="277591" y="2475326"/>
        <a:ext cx="2466439" cy="3025399"/>
      </dsp:txXfrm>
    </dsp:sp>
    <dsp:sp modelId="{06CA1B6A-9020-40CF-9CCE-C2CC12BB10B9}">
      <dsp:nvSpPr>
        <dsp:cNvPr id="0" name=""/>
        <dsp:cNvSpPr/>
      </dsp:nvSpPr>
      <dsp:spPr>
        <a:xfrm>
          <a:off x="2904224" y="330043"/>
          <a:ext cx="1804914" cy="18152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47E56-955B-4651-8139-D54512C77DE7}">
      <dsp:nvSpPr>
        <dsp:cNvPr id="0" name=""/>
        <dsp:cNvSpPr/>
      </dsp:nvSpPr>
      <dsp:spPr>
        <a:xfrm rot="10800000">
          <a:off x="2832377" y="2475326"/>
          <a:ext cx="1948609" cy="3025399"/>
        </a:xfrm>
        <a:prstGeom prst="round2SameRect">
          <a:avLst>
            <a:gd name="adj1" fmla="val 10500"/>
            <a:gd name="adj2" fmla="val 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Работа ресурсного центра примирения , проведение медиативных процедур</a:t>
          </a: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2832377" y="2475326"/>
        <a:ext cx="1948609" cy="3025399"/>
      </dsp:txXfrm>
    </dsp:sp>
    <dsp:sp modelId="{BC8BCEE5-61B3-4230-8BE9-AFDC8F3873C8}">
      <dsp:nvSpPr>
        <dsp:cNvPr id="0" name=""/>
        <dsp:cNvSpPr/>
      </dsp:nvSpPr>
      <dsp:spPr>
        <a:xfrm>
          <a:off x="4944170" y="330043"/>
          <a:ext cx="1674587" cy="18152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1AA26-0D9C-469D-9833-99A730757FCC}">
      <dsp:nvSpPr>
        <dsp:cNvPr id="0" name=""/>
        <dsp:cNvSpPr/>
      </dsp:nvSpPr>
      <dsp:spPr>
        <a:xfrm rot="10800000">
          <a:off x="4869332" y="2475326"/>
          <a:ext cx="1824262" cy="3025399"/>
        </a:xfrm>
        <a:prstGeom prst="round2SameRect">
          <a:avLst>
            <a:gd name="adj1" fmla="val 10500"/>
            <a:gd name="adj2" fmla="val 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Занятия для детей в Школе психологического здоровья</a:t>
          </a: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4869332" y="2475326"/>
        <a:ext cx="1824262" cy="3025399"/>
      </dsp:txXfrm>
    </dsp:sp>
    <dsp:sp modelId="{ADFA475F-BB8E-474E-A26E-6980C6F464B5}">
      <dsp:nvSpPr>
        <dsp:cNvPr id="0" name=""/>
        <dsp:cNvSpPr/>
      </dsp:nvSpPr>
      <dsp:spPr>
        <a:xfrm>
          <a:off x="6962038" y="330043"/>
          <a:ext cx="1724272" cy="18152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290DB-46FA-4B60-AA3B-0D5FF4D85A85}">
      <dsp:nvSpPr>
        <dsp:cNvPr id="0" name=""/>
        <dsp:cNvSpPr/>
      </dsp:nvSpPr>
      <dsp:spPr>
        <a:xfrm rot="10800000">
          <a:off x="6780589" y="2460865"/>
          <a:ext cx="2084467" cy="30253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Экспертная деятельность, участие в реализации МИПСР</a:t>
          </a:r>
          <a:endParaRPr lang="ru-RU" sz="1600" b="1" kern="1200" dirty="0"/>
        </a:p>
      </dsp:txBody>
      <dsp:txXfrm rot="10800000">
        <a:off x="6780589" y="2460865"/>
        <a:ext cx="2084467" cy="302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175" y="1374775"/>
          <a:ext cx="9147175" cy="5491163"/>
        </p:xfrm>
        <a:graphic>
          <a:graphicData uri="http://schemas.openxmlformats.org/presentationml/2006/ole">
            <p:oleObj spid="_x0000_s3096" name="Image" r:id="rId3" imgW="5120000" imgH="3725000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0"/>
            <a:ext cx="9144000" cy="24034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2408238" y="1485900"/>
            <a:ext cx="6737350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6350" y="2393950"/>
            <a:ext cx="2419350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447800"/>
            <a:ext cx="6019800" cy="101282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828800" y="6334125"/>
            <a:ext cx="70866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69088"/>
            <a:ext cx="2133600" cy="169862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6225"/>
            <a:ext cx="2895600" cy="196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8A98BF9F-7145-41E3-A340-1AA06B024A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57200" y="1447800"/>
            <a:ext cx="1600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Verdana" pitchFamily="34" charset="0"/>
              </a:rPr>
              <a:t>Company</a:t>
            </a:r>
          </a:p>
          <a:p>
            <a:pPr algn="ctr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C53F7-47E3-448D-8CC8-B63E7487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327025"/>
            <a:ext cx="21145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191250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38DA-B3E6-41C6-A855-BAF8EFEE5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327025"/>
            <a:ext cx="6096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7432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3528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3617449-A064-4D19-9ED2-54D68868C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89DA1-CC7F-4E78-AACF-56775D55C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A8A91-8B99-481B-8F29-50CB1090D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C3FB-7A89-4596-AE9D-FD80F5ABD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72-DCD5-4044-807E-437EFC14F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B7C97-EC0E-4806-B4D8-10A2C4148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B83AC-D9E3-4F8C-8266-2021C2B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2E403-61BE-4358-AF60-82700A769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459DC-809E-4F0A-8DC1-E821D105F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p:oleObj spid="_x0000_s1055" name="Image" r:id="rId15" imgW="7606349" imgH="5066667" progId="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p:oleObj spid="_x0000_s1056" name="Image" r:id="rId16" imgW="6750000" imgH="1165000" progId="">
              <p:embed/>
            </p:oleObj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2124075" y="260350"/>
            <a:ext cx="7027863" cy="720725"/>
          </a:xfrm>
          <a:custGeom>
            <a:avLst/>
            <a:gdLst/>
            <a:ahLst/>
            <a:cxnLst>
              <a:cxn ang="0">
                <a:pos x="0" y="657"/>
              </a:cxn>
              <a:cxn ang="0">
                <a:pos x="4134" y="657"/>
              </a:cxn>
              <a:cxn ang="0">
                <a:pos x="4134" y="0"/>
              </a:cxn>
              <a:cxn ang="0">
                <a:pos x="401" y="1"/>
              </a:cxn>
              <a:cxn ang="0">
                <a:pos x="0" y="657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1" name="Freeform 17"/>
          <p:cNvSpPr>
            <a:spLocks/>
          </p:cNvSpPr>
          <p:nvPr/>
        </p:nvSpPr>
        <p:spPr bwMode="ltGray">
          <a:xfrm>
            <a:off x="0" y="981075"/>
            <a:ext cx="2124075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743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0D76713-AB2F-444F-95C8-B08AEC6028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819400" y="327025"/>
            <a:ext cx="6096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-180975" y="9620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Company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476672"/>
            <a:ext cx="6336704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Роль муниципальной социально-психологической службы системы образования г.Коврова в раннем выявлении и профилактике семейного неблагополучия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28604"/>
            <a:ext cx="2000264" cy="189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312" y="571480"/>
            <a:ext cx="6192688" cy="785818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Мониторинговые исследования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4016" y="1700808"/>
            <a:ext cx="8892480" cy="5157192"/>
          </a:xfrm>
          <a:solidFill>
            <a:srgbClr val="95D1C1">
              <a:alpha val="65000"/>
            </a:srgbClr>
          </a:solidFill>
          <a:ln>
            <a:solidFill>
              <a:schemeClr val="bg2">
                <a:lumMod val="90000"/>
              </a:schemeClr>
            </a:solidFill>
          </a:ln>
          <a:effectLst>
            <a:softEdge rad="63500"/>
          </a:effectLst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ru-RU" sz="22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«Выявление и сопровождение в образовательных организациях г. Коврова несовершеннолетних, находящихся в «группе риска», и их семей»- апрель, октябрь - 2 раза в год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«Выявление и сопровождение в образовательных организациях г. Коврова несовершеннолетних и их семей, находящихся в социально-опасном положении»- ежеквартально- 4 раза в год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49213"/>
            <a:ext cx="6588224" cy="293771"/>
          </a:xfrm>
        </p:spPr>
        <p:txBody>
          <a:bodyPr/>
          <a:lstStyle/>
          <a:p>
            <a:pPr algn="ctr"/>
            <a:r>
              <a:rPr lang="ru-RU" sz="2800" b="1" dirty="0" smtClean="0"/>
              <a:t>Шестиуровневая модель диагностики семейной системы: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1428750"/>
            <a:ext cx="8784977" cy="5429250"/>
          </a:xfrm>
          <a:prstGeom prst="rect">
            <a:avLst/>
          </a:prstGeom>
          <a:solidFill>
            <a:srgbClr val="95D1C1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 typeface="Wingdings 2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1785926"/>
            <a:ext cx="82153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Уровень 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Проблемы с внешним социальным окружением.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Уровень 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Проблемы в семейной системе.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Уровень 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Когнитивные и поведенческие проблемы.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Уровень 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Эмоциональные конфликты.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Уровень 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Нарушения развития и личностные расстройства.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Уровень 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Биологические нарушения.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1"/>
            <a:ext cx="6096000" cy="1071546"/>
          </a:xfrm>
        </p:spPr>
        <p:txBody>
          <a:bodyPr/>
          <a:lstStyle/>
          <a:p>
            <a:pPr algn="ctr"/>
            <a:r>
              <a:rPr lang="ru-RU" sz="3200" b="1" dirty="0" smtClean="0"/>
              <a:t>Психологическая помощь семьям и детям</a:t>
            </a:r>
            <a:endParaRPr lang="ru-RU" sz="32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26" y="928670"/>
            <a:ext cx="8786874" cy="2143140"/>
          </a:xfrm>
        </p:spPr>
        <p:txBody>
          <a:bodyPr/>
          <a:lstStyle/>
          <a:p>
            <a:pPr algn="ctr"/>
            <a:endParaRPr lang="ru-RU" sz="2800" b="1" dirty="0">
              <a:solidFill>
                <a:srgbClr val="000066"/>
              </a:solidFill>
            </a:endParaRPr>
          </a:p>
        </p:txBody>
      </p:sp>
      <p:pic>
        <p:nvPicPr>
          <p:cNvPr id="6" name="Picture 4" descr="http://netaptek.ru/article/deti/021/zzb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928938"/>
            <a:ext cx="3059113" cy="251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www.kchetverg.ru/wp-content/uploads/2010/06/241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928938"/>
            <a:ext cx="3357562" cy="252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encrypted-tbn1.gstatic.com/images?q=tbn:ANd9GcSFLFraG7uNdF5KnXPDpV1_D9oPPLDMjTH_5RpYeNaKIFKw3Phx6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714752"/>
            <a:ext cx="3357562" cy="264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97" name="Group 1"/>
          <p:cNvGrpSpPr>
            <a:grpSpLocks noChangeAspect="1"/>
          </p:cNvGrpSpPr>
          <p:nvPr/>
        </p:nvGrpSpPr>
        <p:grpSpPr bwMode="auto">
          <a:xfrm>
            <a:off x="0" y="-342428"/>
            <a:ext cx="9144000" cy="7200900"/>
            <a:chOff x="3573" y="1215"/>
            <a:chExt cx="7200" cy="5233"/>
          </a:xfrm>
        </p:grpSpPr>
        <p:sp>
          <p:nvSpPr>
            <p:cNvPr id="4133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573" y="1215"/>
              <a:ext cx="7200" cy="523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3573" y="1464"/>
              <a:ext cx="7200" cy="4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Субъекты профилактики семейного неблагополучия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6104" y="1879"/>
              <a:ext cx="2250" cy="363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Управление образования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6104" y="2191"/>
              <a:ext cx="1193" cy="68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Отдел дошкольного и дополнительного образования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7286" y="2191"/>
              <a:ext cx="1069" cy="6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Отдел общего образования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8" name="Text Box 32"/>
            <p:cNvSpPr txBox="1">
              <a:spLocks noChangeArrowheads="1"/>
            </p:cNvSpPr>
            <p:nvPr/>
          </p:nvSpPr>
          <p:spPr bwMode="auto">
            <a:xfrm>
              <a:off x="6104" y="2762"/>
              <a:ext cx="2250" cy="41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Социально-психологическая служба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7" name="Text Box 31"/>
            <p:cNvSpPr txBox="1">
              <a:spLocks noChangeArrowheads="1"/>
            </p:cNvSpPr>
            <p:nvPr/>
          </p:nvSpPr>
          <p:spPr bwMode="auto">
            <a:xfrm>
              <a:off x="6104" y="3790"/>
              <a:ext cx="2250" cy="249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Совет СПС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6221" y="4953"/>
              <a:ext cx="2236" cy="665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Психологические службы  образовательных организаций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6221" y="5617"/>
              <a:ext cx="2236" cy="83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4" name="Text Box 28"/>
            <p:cNvSpPr txBox="1">
              <a:spLocks noChangeArrowheads="1"/>
            </p:cNvSpPr>
            <p:nvPr/>
          </p:nvSpPr>
          <p:spPr bwMode="auto">
            <a:xfrm>
              <a:off x="6835" y="5877"/>
              <a:ext cx="959" cy="48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Первичная помощь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3" name="AutoShape 27"/>
            <p:cNvSpPr>
              <a:spLocks noChangeArrowheads="1"/>
            </p:cNvSpPr>
            <p:nvPr/>
          </p:nvSpPr>
          <p:spPr bwMode="auto">
            <a:xfrm>
              <a:off x="7132" y="4039"/>
              <a:ext cx="350" cy="24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3739" y="1879"/>
              <a:ext cx="1489" cy="66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ГМПШ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3739" y="2544"/>
              <a:ext cx="1489" cy="6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Территориальная ПМПК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3739" y="3208"/>
              <a:ext cx="1489" cy="5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ПМПк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3739" y="4454"/>
              <a:ext cx="1489" cy="7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Психологический кабинет СПС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Школа психологического здоровья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3739" y="5202"/>
              <a:ext cx="1489" cy="49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Логопедический кабинет СПС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3573" y="5669"/>
              <a:ext cx="2081" cy="779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135" y="5877"/>
              <a:ext cx="956" cy="46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Специализированная помощь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104" y="3125"/>
              <a:ext cx="779" cy="66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Заведующий методисты СПС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6892" y="3125"/>
              <a:ext cx="731" cy="66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Творческие группы СПС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7623" y="3125"/>
              <a:ext cx="732" cy="66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МО педагогов-психологов ДОУ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9283" y="1879"/>
              <a:ext cx="1407" cy="831"/>
            </a:xfrm>
            <a:prstGeom prst="rect">
              <a:avLst/>
            </a:prstGeom>
            <a:solidFill>
              <a:srgbClr val="95D1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Медицинские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учреждения 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9283" y="2554"/>
              <a:ext cx="1407" cy="1236"/>
            </a:xfrm>
            <a:prstGeom prst="rect">
              <a:avLst/>
            </a:prstGeom>
            <a:solidFill>
              <a:srgbClr val="95D1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ГКУСО ВО «</a:t>
              </a: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Ковровский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социально-реабилитационный центр для несовершеннолетних»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9283" y="3790"/>
              <a:ext cx="1407" cy="664"/>
            </a:xfrm>
            <a:prstGeom prst="rect">
              <a:avLst/>
            </a:prstGeom>
            <a:solidFill>
              <a:srgbClr val="95D1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Отдел опеки и попечительства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9283" y="4371"/>
              <a:ext cx="1407" cy="582"/>
            </a:xfrm>
            <a:prstGeom prst="rect">
              <a:avLst/>
            </a:prstGeom>
            <a:solidFill>
              <a:srgbClr val="95D1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КДН и ЗП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9283" y="4953"/>
              <a:ext cx="1407" cy="664"/>
            </a:xfrm>
            <a:prstGeom prst="rect">
              <a:avLst/>
            </a:prstGeom>
            <a:solidFill>
              <a:srgbClr val="95D1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ОПДН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8748" y="5617"/>
              <a:ext cx="2025" cy="83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9311" y="5877"/>
              <a:ext cx="900" cy="571"/>
            </a:xfrm>
            <a:prstGeom prst="rect">
              <a:avLst/>
            </a:prstGeom>
            <a:solidFill>
              <a:srgbClr val="95D1C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Межведомственное взаимодействие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5228" y="337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3739" y="3748"/>
              <a:ext cx="1489" cy="70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ПМПП</a:t>
              </a:r>
              <a:endPara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Психолого-медико-педагогические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пункты ДОУ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9201" y="511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6304" y="4288"/>
              <a:ext cx="1903" cy="4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СЕМЬЯ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7132" y="4695"/>
              <a:ext cx="351" cy="25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5228" y="4319"/>
              <a:ext cx="1076" cy="301"/>
            </a:xfrm>
            <a:prstGeom prst="rightArrow">
              <a:avLst>
                <a:gd name="adj1" fmla="val 50000"/>
                <a:gd name="adj2" fmla="val 10803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8" name="AutoShape 2"/>
            <p:cNvSpPr>
              <a:spLocks noChangeArrowheads="1"/>
            </p:cNvSpPr>
            <p:nvPr/>
          </p:nvSpPr>
          <p:spPr bwMode="auto">
            <a:xfrm>
              <a:off x="8207" y="4288"/>
              <a:ext cx="1076" cy="332"/>
            </a:xfrm>
            <a:prstGeom prst="leftArrow">
              <a:avLst>
                <a:gd name="adj1" fmla="val 50000"/>
                <a:gd name="adj2" fmla="val 81024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000100" y="785794"/>
            <a:ext cx="7486648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/>
              <a:t>Единая система психолого-педагогического сопровождения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85720" y="2000240"/>
            <a:ext cx="8643997" cy="4786346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  единый диагностический инструментарий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  единые формы отчета по результатам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  единые методические рекомендации по    сопровождению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  единые карты психолого-педагогической помощи 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  единые рекомендованные формы обращений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  единые алгоритмы действия в случаях жестокого обращения, пропусков, уходов из семьи и т.п.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142853"/>
            <a:ext cx="6324600" cy="74773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Роль СПС в профилактике семейного неблагополучия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3237838" y="2204864"/>
            <a:ext cx="3173102" cy="3152962"/>
            <a:chOff x="3657600" y="1905000"/>
            <a:chExt cx="2362200" cy="24384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657600" y="1905000"/>
              <a:ext cx="2362200" cy="2438400"/>
              <a:chOff x="4071" y="1584"/>
              <a:chExt cx="1092" cy="1097"/>
            </a:xfrm>
          </p:grpSpPr>
          <p:sp>
            <p:nvSpPr>
              <p:cNvPr id="6" name="Oval 4"/>
              <p:cNvSpPr>
                <a:spLocks noChangeArrowheads="1"/>
              </p:cNvSpPr>
              <p:nvPr/>
            </p:nvSpPr>
            <p:spPr bwMode="gray">
              <a:xfrm>
                <a:off x="4071" y="1584"/>
                <a:ext cx="1090" cy="1088"/>
              </a:xfrm>
              <a:prstGeom prst="ellipse">
                <a:avLst/>
              </a:prstGeom>
              <a:gradFill rotWithShape="1">
                <a:gsLst>
                  <a:gs pos="0">
                    <a:srgbClr val="D8755A">
                      <a:gamma/>
                      <a:tint val="0"/>
                      <a:invGamma/>
                    </a:srgbClr>
                  </a:gs>
                  <a:gs pos="50000">
                    <a:srgbClr val="D8755A"/>
                  </a:gs>
                  <a:gs pos="100000">
                    <a:srgbClr val="D8755A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" name="Oval 5"/>
              <p:cNvSpPr>
                <a:spLocks noChangeArrowheads="1"/>
              </p:cNvSpPr>
              <p:nvPr/>
            </p:nvSpPr>
            <p:spPr bwMode="gray">
              <a:xfrm>
                <a:off x="4073" y="1593"/>
                <a:ext cx="1090" cy="1088"/>
              </a:xfrm>
              <a:prstGeom prst="ellipse">
                <a:avLst/>
              </a:prstGeom>
              <a:gradFill rotWithShape="1">
                <a:gsLst>
                  <a:gs pos="0">
                    <a:srgbClr val="D8755A">
                      <a:alpha val="32001"/>
                    </a:srgbClr>
                  </a:gs>
                  <a:gs pos="100000">
                    <a:srgbClr val="D8755A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gray">
              <a:xfrm>
                <a:off x="4131" y="1655"/>
                <a:ext cx="946" cy="945"/>
              </a:xfrm>
              <a:prstGeom prst="ellipse">
                <a:avLst/>
              </a:prstGeom>
              <a:gradFill rotWithShape="1">
                <a:gsLst>
                  <a:gs pos="0">
                    <a:srgbClr val="D8755A">
                      <a:gamma/>
                      <a:shade val="54118"/>
                      <a:invGamma/>
                    </a:srgbClr>
                  </a:gs>
                  <a:gs pos="50000">
                    <a:srgbClr val="D8755A"/>
                  </a:gs>
                  <a:gs pos="100000">
                    <a:srgbClr val="D8755A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gray">
              <a:xfrm>
                <a:off x="4128" y="1650"/>
                <a:ext cx="946" cy="945"/>
              </a:xfrm>
              <a:prstGeom prst="ellipse">
                <a:avLst/>
              </a:prstGeom>
              <a:gradFill rotWithShape="1">
                <a:gsLst>
                  <a:gs pos="0">
                    <a:srgbClr val="D8755A">
                      <a:gamma/>
                      <a:shade val="63529"/>
                      <a:invGamma/>
                    </a:srgbClr>
                  </a:gs>
                  <a:gs pos="100000">
                    <a:srgbClr val="D8755A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4178" y="1703"/>
                <a:ext cx="852" cy="850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4197" y="1716"/>
                <a:ext cx="826" cy="826"/>
                <a:chOff x="4166" y="1705"/>
                <a:chExt cx="1252" cy="1253"/>
              </a:xfrm>
            </p:grpSpPr>
            <p:sp>
              <p:nvSpPr>
                <p:cNvPr id="13" name="Oval 10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4" name="Oval 11"/>
                <p:cNvSpPr>
                  <a:spLocks noChangeArrowheads="1"/>
                </p:cNvSpPr>
                <p:nvPr/>
              </p:nvSpPr>
              <p:spPr bwMode="gray">
                <a:xfrm>
                  <a:off x="4187" y="1705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5" name="Oval 12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6" name="Oval 13"/>
                <p:cNvSpPr>
                  <a:spLocks noChangeArrowheads="1"/>
                </p:cNvSpPr>
                <p:nvPr/>
              </p:nvSpPr>
              <p:spPr bwMode="gray">
                <a:xfrm>
                  <a:off x="4261" y="1783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2" name="Text Box 19"/>
            <p:cNvSpPr txBox="1">
              <a:spLocks noChangeArrowheads="1"/>
            </p:cNvSpPr>
            <p:nvPr/>
          </p:nvSpPr>
          <p:spPr bwMode="gray">
            <a:xfrm>
              <a:off x="4172175" y="2766962"/>
              <a:ext cx="1169997" cy="5643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4000" b="1" dirty="0" smtClean="0">
                  <a:solidFill>
                    <a:srgbClr val="C00000"/>
                  </a:solidFill>
                </a:rPr>
                <a:t>СПС</a:t>
              </a:r>
              <a:endParaRPr lang="en-US" sz="4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956275" y="3714752"/>
            <a:ext cx="3187725" cy="2032502"/>
            <a:chOff x="2789" y="1625"/>
            <a:chExt cx="907" cy="907"/>
          </a:xfrm>
        </p:grpSpPr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4" name="Text Box 31"/>
          <p:cNvSpPr txBox="1">
            <a:spLocks noChangeArrowheads="1"/>
          </p:cNvSpPr>
          <p:nvPr/>
        </p:nvSpPr>
        <p:spPr bwMode="gray">
          <a:xfrm>
            <a:off x="6414416" y="4000504"/>
            <a:ext cx="201523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Участие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в реализации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 МИПСР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Экспертная деятельность</a:t>
            </a: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3219978" y="5254202"/>
            <a:ext cx="3233806" cy="1524000"/>
            <a:chOff x="864" y="1680"/>
            <a:chExt cx="910" cy="960"/>
          </a:xfrm>
        </p:grpSpPr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gray">
            <a:xfrm>
              <a:off x="1021" y="1790"/>
              <a:ext cx="626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РЦП медиативные процедуры</a:t>
              </a:r>
              <a:endParaRPr lang="ru-RU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4353" y="1772817"/>
            <a:ext cx="3280438" cy="1999776"/>
            <a:chOff x="1447800" y="2438400"/>
            <a:chExt cx="1446213" cy="1524000"/>
          </a:xfrm>
        </p:grpSpPr>
        <p:grpSp>
          <p:nvGrpSpPr>
            <p:cNvPr id="46" name="Group 43"/>
            <p:cNvGrpSpPr>
              <a:grpSpLocks/>
            </p:cNvGrpSpPr>
            <p:nvPr/>
          </p:nvGrpSpPr>
          <p:grpSpPr bwMode="auto">
            <a:xfrm>
              <a:off x="1447800" y="2438400"/>
              <a:ext cx="1446213" cy="1524000"/>
              <a:chOff x="884" y="2523"/>
              <a:chExt cx="862" cy="862"/>
            </a:xfrm>
          </p:grpSpPr>
          <p:sp>
            <p:nvSpPr>
              <p:cNvPr id="47" name="Oval 44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8" name="Oval 45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9" name="Oval 46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47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" name="Oval 48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49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50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51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52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6" name="Text Box 53"/>
            <p:cNvSpPr txBox="1">
              <a:spLocks noChangeArrowheads="1"/>
            </p:cNvSpPr>
            <p:nvPr/>
          </p:nvSpPr>
          <p:spPr bwMode="gray">
            <a:xfrm>
              <a:off x="1645719" y="2742407"/>
              <a:ext cx="1063083" cy="10085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Мониторинг </a:t>
              </a:r>
            </a:p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детей и семей</a:t>
              </a:r>
            </a:p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(СОП и «группа</a:t>
              </a:r>
            </a:p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 риска»)</a:t>
              </a:r>
              <a:endParaRPr lang="ru-RU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4"/>
          <p:cNvGrpSpPr>
            <a:grpSpLocks/>
          </p:cNvGrpSpPr>
          <p:nvPr/>
        </p:nvGrpSpPr>
        <p:grpSpPr bwMode="auto">
          <a:xfrm>
            <a:off x="354352" y="3933056"/>
            <a:ext cx="3391854" cy="1897504"/>
            <a:chOff x="1685" y="3125"/>
            <a:chExt cx="907" cy="907"/>
          </a:xfrm>
        </p:grpSpPr>
        <p:grpSp>
          <p:nvGrpSpPr>
            <p:cNvPr id="58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60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65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92"/>
                <a:chOff x="4166" y="1706"/>
                <a:chExt cx="1252" cy="1259"/>
              </a:xfrm>
            </p:grpSpPr>
            <p:sp>
              <p:nvSpPr>
                <p:cNvPr id="66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7" name="Oval 63"/>
                <p:cNvSpPr>
                  <a:spLocks noChangeArrowheads="1"/>
                </p:cNvSpPr>
                <p:nvPr/>
              </p:nvSpPr>
              <p:spPr bwMode="gray">
                <a:xfrm>
                  <a:off x="4168" y="1744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8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9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9" name="Text Box 66"/>
            <p:cNvSpPr txBox="1">
              <a:spLocks noChangeArrowheads="1"/>
            </p:cNvSpPr>
            <p:nvPr/>
          </p:nvSpPr>
          <p:spPr bwMode="gray">
            <a:xfrm>
              <a:off x="1813" y="3394"/>
              <a:ext cx="639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Психологическая</a:t>
              </a:r>
            </a:p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 помощь семьям</a:t>
              </a:r>
            </a:p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 и детям 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54"/>
          <p:cNvGrpSpPr>
            <a:grpSpLocks/>
          </p:cNvGrpSpPr>
          <p:nvPr/>
        </p:nvGrpSpPr>
        <p:grpSpPr bwMode="auto">
          <a:xfrm>
            <a:off x="6024471" y="1772817"/>
            <a:ext cx="2997278" cy="1883217"/>
            <a:chOff x="1685" y="3125"/>
            <a:chExt cx="907" cy="907"/>
          </a:xfrm>
        </p:grpSpPr>
        <p:grpSp>
          <p:nvGrpSpPr>
            <p:cNvPr id="72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74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5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6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7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79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80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1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2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3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3" name="Text Box 66"/>
            <p:cNvSpPr txBox="1">
              <a:spLocks noChangeArrowheads="1"/>
            </p:cNvSpPr>
            <p:nvPr/>
          </p:nvSpPr>
          <p:spPr bwMode="gray">
            <a:xfrm>
              <a:off x="1803" y="3338"/>
              <a:ext cx="701" cy="4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rgbClr val="000000"/>
                  </a:solidFill>
                </a:rPr>
                <a:t>Школа</a:t>
              </a:r>
            </a:p>
            <a:p>
              <a:pPr lvl="0" algn="ctr"/>
              <a:r>
                <a:rPr lang="ru-RU" b="1" dirty="0" smtClean="0">
                  <a:solidFill>
                    <a:srgbClr val="000000"/>
                  </a:solidFill>
                </a:rPr>
                <a:t> психологического</a:t>
              </a:r>
            </a:p>
            <a:p>
              <a:pPr lvl="0" algn="ctr"/>
              <a:r>
                <a:rPr lang="ru-RU" b="1" dirty="0" smtClean="0">
                  <a:solidFill>
                    <a:srgbClr val="000000"/>
                  </a:solidFill>
                </a:rPr>
                <a:t> здоровья</a:t>
              </a:r>
              <a:endParaRPr lang="ru-RU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4" name="Group 32"/>
          <p:cNvGrpSpPr>
            <a:grpSpLocks/>
          </p:cNvGrpSpPr>
          <p:nvPr/>
        </p:nvGrpSpPr>
        <p:grpSpPr bwMode="auto">
          <a:xfrm>
            <a:off x="3369887" y="840741"/>
            <a:ext cx="2806975" cy="1524000"/>
            <a:chOff x="864" y="1680"/>
            <a:chExt cx="910" cy="960"/>
          </a:xfrm>
        </p:grpSpPr>
        <p:sp>
          <p:nvSpPr>
            <p:cNvPr id="85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6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7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9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0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3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62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" name="Text Box 42"/>
            <p:cNvSpPr txBox="1">
              <a:spLocks noChangeArrowheads="1"/>
            </p:cNvSpPr>
            <p:nvPr/>
          </p:nvSpPr>
          <p:spPr bwMode="gray">
            <a:xfrm>
              <a:off x="1027" y="1960"/>
              <a:ext cx="645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Методическое</a:t>
              </a:r>
            </a:p>
            <a:p>
              <a:pPr lvl="0" algn="ctr"/>
              <a:r>
                <a:rPr lang="ru-RU" sz="2000" b="1" dirty="0" smtClean="0">
                  <a:solidFill>
                    <a:srgbClr val="000000"/>
                  </a:solidFill>
                </a:rPr>
                <a:t> обеспечение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207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white">
          <a:xfrm>
            <a:off x="84258" y="1000108"/>
            <a:ext cx="903649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ltGray">
          <a:xfrm>
            <a:off x="381000" y="1412776"/>
            <a:ext cx="6279232" cy="506916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762000" y="2209800"/>
            <a:ext cx="4411648" cy="111693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Разработка методических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рекомендаций, сборников, 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буклетов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785786" y="3357562"/>
            <a:ext cx="4411648" cy="1116934"/>
          </a:xfrm>
          <a:prstGeom prst="roundRect">
            <a:avLst>
              <a:gd name="adj" fmla="val 9106"/>
            </a:avLst>
          </a:prstGeom>
          <a:solidFill>
            <a:srgbClr val="FFCCCC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Нормативно-правовая база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762000" y="4495800"/>
            <a:ext cx="4411648" cy="111693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Информационно-методические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совещания специалистов СПС,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семинары, круглые столы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503966" y="2214554"/>
            <a:ext cx="2748554" cy="2891175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содействие распространению, внедрению новых форм и методов работы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214290"/>
            <a:ext cx="6643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Научно-методическое обеспечение деятельности педагога-психолога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4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5500702"/>
          </a:xfrm>
          <a:solidFill>
            <a:srgbClr val="95D1C1">
              <a:alpha val="63000"/>
            </a:srgbClr>
          </a:solidFill>
          <a:ln>
            <a:noFill/>
          </a:ln>
          <a:effectLst>
            <a:softEdge rad="63500"/>
          </a:effectLst>
        </p:spPr>
        <p:txBody>
          <a:bodyPr/>
          <a:lstStyle/>
          <a:p>
            <a:pPr lvl="0"/>
            <a:endParaRPr lang="ru-RU" sz="1800" dirty="0" smtClean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«Психолого-педагогическое сопровождение семейного воспитания в образовательных учреждениях г. Коврова. Актуальные проблемы и пути решения»</a:t>
            </a:r>
          </a:p>
          <a:p>
            <a:pPr lvl="0"/>
            <a:r>
              <a:rPr lang="ru-RU" sz="1800" dirty="0" smtClean="0">
                <a:latin typeface="+mj-lt"/>
              </a:rPr>
              <a:t>«Практические материалы для специалистов социальной службы образовательного учреждения»</a:t>
            </a:r>
          </a:p>
          <a:p>
            <a:pPr lvl="0"/>
            <a:r>
              <a:rPr lang="ru-RU" sz="1800" dirty="0" smtClean="0">
                <a:latin typeface="+mj-lt"/>
              </a:rPr>
              <a:t>«Жестокое обращение с детьми». </a:t>
            </a:r>
          </a:p>
          <a:p>
            <a:pPr lvl="0"/>
            <a:r>
              <a:rPr lang="ru-RU" sz="1800" dirty="0" smtClean="0">
                <a:latin typeface="+mj-lt"/>
              </a:rPr>
              <a:t>Методический сборник «Без жестокости к детям»</a:t>
            </a:r>
          </a:p>
          <a:p>
            <a:pPr lvl="0"/>
            <a:r>
              <a:rPr lang="ru-RU" sz="1800" dirty="0" smtClean="0">
                <a:latin typeface="+mj-lt"/>
              </a:rPr>
              <a:t>«Информационно – аналитические материалы по организации воспитательной и профилактической работы в образовательном учреждении»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«Алгоритм социально-педагогической и психолого-педагогической профилактической работы с детьми «группы риска» в образовательном учреждении»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«Методические рекомендации для педагогов-психологов по вопросу раннего выявления семейного неблагополучия в образовательных организациях города Коврова»</a:t>
            </a:r>
            <a:endParaRPr lang="ru-RU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0522" cy="180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285728"/>
            <a:ext cx="61926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Методические сборники </a:t>
            </a:r>
            <a:r>
              <a:rPr lang="ru-RU" sz="3200" b="1" i="1" dirty="0" smtClean="0">
                <a:solidFill>
                  <a:srgbClr val="FF0000"/>
                </a:solidFill>
              </a:rPr>
              <a:t>для педагогов-психологов </a:t>
            </a:r>
            <a:endParaRPr lang="ru-RU" sz="3200" b="1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126996" y="1142984"/>
            <a:ext cx="77724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Методическая копилка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родителей и педагогов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(на сайте ИМЦ)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504" y="1892902"/>
            <a:ext cx="8928992" cy="4848466"/>
          </a:xfrm>
          <a:prstGeom prst="rect">
            <a:avLst/>
          </a:prstGeom>
          <a:solidFill>
            <a:srgbClr val="95D1C1">
              <a:alpha val="71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КАК УБЕРЕЧЬ ДЕТЕЙ ОТ БЕДЫ (наркотики и др. ПАВ)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+mj-lt"/>
              </a:rPr>
              <a:t>ГЕНДЕРНЫЙ ПОДХОД В СЕМЕЙНОМ ВОСПИТАНИИ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КОМПЬЮТЕРНАЯ ЗАВИСИМОСТЬ У ПОДРОСТКА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КУРЕНИЕ В ПОДРОСТКОВОЙ СРЕДЕ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ЕСЛИ ВАШ РЕБЕНОК УХОДИТ ИЗ СЕМЬИ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ЕСЛИ ВАШ РЕБЕНОК РАСТЕТ В НЕПОЛНОЙ СРЕДЕ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ЕСЛИ ПОДРОСТОК В НЕФОРМАЛЬНОМ ОБЪЕДИНЕНИИ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 ШАГОВ ПО ФОРМИРОВАНИЮ ЗДОРОВОГО ОБРАЗА ЖИЗНИ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ОБЩЕНИЕ С ПОДРОСТКОМ (идеальная модель семейных отношений с ребенком подросткового возраста) и др.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2184" y="332656"/>
            <a:ext cx="4177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chemeClr val="bg1"/>
                </a:solidFill>
              </a:rPr>
              <a:t>В ПОМОЩЬ СЕМЬЕ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013" cy="1421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2214546" cy="28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white">
          <a:xfrm>
            <a:off x="1126996" y="1142984"/>
            <a:ext cx="77724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Методическая копилка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для </a:t>
            </a:r>
            <a:r>
              <a:rPr lang="ru-RU" sz="2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детей и подростков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(на сайте ИМЦ)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504" y="1892902"/>
            <a:ext cx="8928992" cy="4848466"/>
          </a:xfrm>
          <a:prstGeom prst="rect">
            <a:avLst/>
          </a:prstGeom>
          <a:solidFill>
            <a:srgbClr val="95D1C1">
              <a:alpha val="71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Памятка для детей по безопасному поведению в интернете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+mj-lt"/>
              </a:rPr>
              <a:t>Дорожи своею жизнью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Правила поведения в опасных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ситуациях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Как избавиться от сквернословия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 2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2184" y="332656"/>
            <a:ext cx="4177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0" dirty="0">
                <a:solidFill>
                  <a:schemeClr val="bg1"/>
                </a:solidFill>
              </a:rPr>
              <a:t>В ПОМОЩЬ СЕМЬЕ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79711" cy="153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42l">
  <a:themeElements>
    <a:clrScheme name="sample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2CA9D0"/>
      </a:hlink>
      <a:folHlink>
        <a:srgbClr val="4841D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cdb2004c042l</Template>
  <TotalTime>638</TotalTime>
  <Words>574</Words>
  <Application>Microsoft Office PowerPoint</Application>
  <PresentationFormat>Экран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cdb2004c042l</vt:lpstr>
      <vt:lpstr>Image</vt:lpstr>
      <vt:lpstr>Роль муниципальной социально-психологической службы системы образования г.Коврова в раннем выявлении и профилактике семейного неблагополучия</vt:lpstr>
      <vt:lpstr>Слайд 2</vt:lpstr>
      <vt:lpstr>Слайд 3</vt:lpstr>
      <vt:lpstr>Слайд 4</vt:lpstr>
      <vt:lpstr>Роль СПС в профилактике семейного неблагополучия</vt:lpstr>
      <vt:lpstr>Слайд 6</vt:lpstr>
      <vt:lpstr>Слайд 7</vt:lpstr>
      <vt:lpstr>Слайд 8</vt:lpstr>
      <vt:lpstr>Слайд 9</vt:lpstr>
      <vt:lpstr>Мониторинговые исследования   </vt:lpstr>
      <vt:lpstr>Шестиуровневая модель диагностики семейной системы:  </vt:lpstr>
      <vt:lpstr>Психологическая помощь семьям и детям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edu_serdukova</dc:creator>
  <cp:lastModifiedBy>edu_komarova</cp:lastModifiedBy>
  <cp:revision>66</cp:revision>
  <dcterms:created xsi:type="dcterms:W3CDTF">2014-11-24T13:16:19Z</dcterms:created>
  <dcterms:modified xsi:type="dcterms:W3CDTF">2017-08-08T11:56:30Z</dcterms:modified>
</cp:coreProperties>
</file>