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3"/>
  </p:notesMasterIdLst>
  <p:handoutMasterIdLst>
    <p:handoutMasterId r:id="rId14"/>
  </p:handoutMasterIdLst>
  <p:sldIdLst>
    <p:sldId id="256" r:id="rId4"/>
    <p:sldId id="261" r:id="rId5"/>
    <p:sldId id="275" r:id="rId6"/>
    <p:sldId id="300" r:id="rId7"/>
    <p:sldId id="309" r:id="rId8"/>
    <p:sldId id="301" r:id="rId9"/>
    <p:sldId id="307" r:id="rId10"/>
    <p:sldId id="270" r:id="rId11"/>
    <p:sldId id="302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DD2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2484" y="-1158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8FEF09C3-5432-4DA0-9890-3050357C5E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9227E202-B8C5-4411-9AB9-001230F36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C0FA2-A713-4856-8F75-7FAFAF357361}" type="datetimeFigureOut">
              <a:rPr lang="ko-KR" altLang="en-US" smtClean="0"/>
              <a:pPr/>
              <a:t>2020-10-21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A05FDCCD-9920-4087-A8EF-840D6BF967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1B30773E-42C5-4B13-84D2-DE05FB0C3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52E6A-8C14-4F5B-B0CB-3A4FCBC8D1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779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866FF-EA9A-44BA-8DB2-FB8E70490571}" type="datetimeFigureOut">
              <a:rPr lang="ko-KR" altLang="en-US" smtClean="0"/>
              <a:pPr/>
              <a:t>2020-10-21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89A33-A361-4541-B6A7-456994CC0C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2456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64642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2133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2133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3701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49293" y="1563638"/>
            <a:ext cx="3845416" cy="108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49145" y="2634232"/>
            <a:ext cx="3845416" cy="7999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3116" y="843558"/>
            <a:ext cx="8077768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31416" y="2475359"/>
            <a:ext cx="1062118" cy="10621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12160" y="0"/>
            <a:ext cx="313184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131840" y="0"/>
            <a:ext cx="288032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3322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244000" y="0"/>
            <a:ext cx="90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811908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77595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916268" y="0"/>
            <a:ext cx="900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31730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444" y="2912740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44464" y="2912740"/>
            <a:ext cx="4104000" cy="18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76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3048" y="0"/>
            <a:ext cx="2286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83048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98953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81159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23528" y="24844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71560" y="183262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105640" y="341679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23528" y="183262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105640" y="183204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671560" y="24844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83147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191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154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97966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824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60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48616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86924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116357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23301"/>
            <a:ext cx="3024336" cy="366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87664" y="1164297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96830" y="1426241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892235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0579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68185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5936" y="2253238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95936" y="2726814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41932" y="1244876"/>
            <a:ext cx="2693964" cy="2636602"/>
            <a:chOff x="1619672" y="548680"/>
            <a:chExt cx="5904656" cy="5778928"/>
          </a:xfrm>
        </p:grpSpPr>
        <p:sp>
          <p:nvSpPr>
            <p:cNvPr id="9" name="Oval 8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3" name="Straight Connector 12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82754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31065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70381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29814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00934" y="32249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00934" y="189860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00934" y="347471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9658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3" r:id="rId3"/>
    <p:sldLayoutId id="2147483660" r:id="rId4"/>
    <p:sldLayoutId id="2147483661" r:id="rId5"/>
    <p:sldLayoutId id="2147483662" r:id="rId6"/>
    <p:sldLayoutId id="2147483664" r:id="rId7"/>
    <p:sldLayoutId id="2147483655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3" r:id="rId14"/>
    <p:sldLayoutId id="2147483672" r:id="rId15"/>
    <p:sldLayoutId id="2147483671" r:id="rId16"/>
    <p:sldLayoutId id="2147483656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5045" y="458245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Волгоград 2020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55970" y="2139702"/>
            <a:ext cx="3845416" cy="1080121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맑은 고딕" pitchFamily="50" charset="-127"/>
              </a:rPr>
              <a:t>Реализации </a:t>
            </a: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ea typeface="맑은 고딕" pitchFamily="50" charset="-127"/>
              </a:rPr>
              <a:t>комплекса мер Волгоградской области по активной поддержке родителей детей-инвалидов </a:t>
            </a:r>
            <a:endParaRPr lang="ru-RU" altLang="ko-KR" sz="1600" dirty="0" smtClean="0">
              <a:solidFill>
                <a:prstClr val="black">
                  <a:lumMod val="75000"/>
                  <a:lumOff val="25000"/>
                </a:prstClr>
              </a:solidFill>
              <a:ea typeface="맑은 고딕" pitchFamily="50" charset="-127"/>
            </a:endParaRPr>
          </a:p>
          <a:p>
            <a:pPr lvl="0">
              <a:spcBef>
                <a:spcPts val="0"/>
              </a:spcBef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맑은 고딕" pitchFamily="50" charset="-127"/>
              </a:rPr>
              <a:t>(</a:t>
            </a: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ea typeface="맑은 고딕" pitchFamily="50" charset="-127"/>
              </a:rPr>
              <a:t>законных представителей) </a:t>
            </a:r>
            <a:endParaRPr lang="ru-RU" altLang="ko-KR" sz="1600" dirty="0" smtClean="0">
              <a:solidFill>
                <a:prstClr val="black">
                  <a:lumMod val="75000"/>
                  <a:lumOff val="25000"/>
                </a:prstClr>
              </a:solidFill>
              <a:ea typeface="맑은 고딕" pitchFamily="50" charset="-127"/>
            </a:endParaRPr>
          </a:p>
          <a:p>
            <a:pPr lvl="0">
              <a:spcBef>
                <a:spcPts val="0"/>
              </a:spcBef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맑은 고딕" pitchFamily="50" charset="-127"/>
              </a:rPr>
              <a:t>для </a:t>
            </a: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ea typeface="맑은 고딕" pitchFamily="50" charset="-127"/>
              </a:rPr>
              <a:t>сохранения семейной </a:t>
            </a:r>
            <a:endParaRPr lang="ru-RU" altLang="ko-KR" sz="1600" dirty="0" smtClean="0">
              <a:solidFill>
                <a:prstClr val="black">
                  <a:lumMod val="75000"/>
                  <a:lumOff val="25000"/>
                </a:prstClr>
              </a:solidFill>
              <a:ea typeface="맑은 고딕" pitchFamily="50" charset="-127"/>
            </a:endParaRPr>
          </a:p>
          <a:p>
            <a:pPr lvl="0">
              <a:spcBef>
                <a:spcPts val="0"/>
              </a:spcBef>
            </a:pPr>
            <a:r>
              <a:rPr lang="ru-RU" altLang="ko-KR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맑은 고딕" pitchFamily="50" charset="-127"/>
              </a:rPr>
              <a:t>среды </a:t>
            </a: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ea typeface="맑은 고딕" pitchFamily="50" charset="-127"/>
              </a:rPr>
              <a:t>развития и воспитания детей</a:t>
            </a:r>
            <a:endParaRPr lang="en-US" altLang="ko-KR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dirty="0" smtClean="0"/>
              <a:t> 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Комитет образования, науки и молодежной политики Волгоградской области</a:t>
            </a:r>
          </a:p>
          <a:p>
            <a:pPr algn="ctr"/>
            <a:endParaRPr lang="ru-RU" altLang="ko-KR" sz="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ГБУ Волгоградский ППМС-центр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23528" y="339502"/>
            <a:ext cx="8613753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Комплекс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мер Волгоградской области по активной поддержке родителей детей-инвалидов (законных представителей) для сохранения семейной среды развития и воспитания детей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7754" y="1426511"/>
            <a:ext cx="6570630" cy="61592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12"/>
          <p:cNvSpPr txBox="1"/>
          <p:nvPr/>
        </p:nvSpPr>
        <p:spPr bwMode="auto">
          <a:xfrm>
            <a:off x="2073782" y="1372759"/>
            <a:ext cx="5954602" cy="738664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Цель: создание </a:t>
            </a:r>
            <a:r>
              <a:rPr lang="ru-RU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условий для сохранения семейной среды развития и воспитания детей-инвалидов, детей с ограниченными возможностями </a:t>
            </a:r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здоровья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15576" y="1392293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43454" y="1482387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57754" y="2263268"/>
            <a:ext cx="6570630" cy="61592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12"/>
          <p:cNvSpPr txBox="1"/>
          <p:nvPr/>
        </p:nvSpPr>
        <p:spPr bwMode="auto">
          <a:xfrm>
            <a:off x="2073782" y="2209516"/>
            <a:ext cx="5954602" cy="738664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Целевая  аудитория: родители (законные представители), воспитывающие </a:t>
            </a:r>
            <a:r>
              <a:rPr lang="ru-RU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детей-инвалидов и детей с ОВЗ; </a:t>
            </a:r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руководители и специалисты организаций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115576" y="2229050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243454" y="2319144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7754" y="3100025"/>
            <a:ext cx="6570630" cy="615921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12"/>
          <p:cNvSpPr txBox="1"/>
          <p:nvPr/>
        </p:nvSpPr>
        <p:spPr bwMode="auto">
          <a:xfrm>
            <a:off x="2073782" y="3046273"/>
            <a:ext cx="5954602" cy="738664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Учредитель: комитет образования, науки и молодежной политики Волгоградской области</a:t>
            </a:r>
          </a:p>
          <a:p>
            <a:pPr>
              <a:defRPr/>
            </a:pPr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Срок реализации: 2019 – 2020 гг.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115576" y="3065807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243454" y="3155901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57754" y="3936782"/>
            <a:ext cx="6570630" cy="615921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12"/>
          <p:cNvSpPr txBox="1"/>
          <p:nvPr/>
        </p:nvSpPr>
        <p:spPr bwMode="auto">
          <a:xfrm>
            <a:off x="2073782" y="3883030"/>
            <a:ext cx="5954602" cy="738664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Участники: 16 </a:t>
            </a:r>
            <a:r>
              <a:rPr lang="ru-RU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образовательных организаций, 9 учреждений социальной защиты населения и 18 учреждений </a:t>
            </a:r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здравоохранения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115576" y="3902564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1243454" y="3992658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dirty="0" smtClean="0"/>
              <a:t>Показатели эффективности</a:t>
            </a:r>
            <a:endParaRPr lang="ko-KR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34866" y="1416659"/>
            <a:ext cx="3262742" cy="3387339"/>
            <a:chOff x="2939645" y="1294535"/>
            <a:chExt cx="3262742" cy="3387339"/>
          </a:xfrm>
        </p:grpSpPr>
        <p:sp>
          <p:nvSpPr>
            <p:cNvPr id="5" name="Rectangle 5"/>
            <p:cNvSpPr/>
            <p:nvPr/>
          </p:nvSpPr>
          <p:spPr>
            <a:xfrm rot="19334430">
              <a:off x="3344732" y="2008240"/>
              <a:ext cx="2309714" cy="2673634"/>
            </a:xfrm>
            <a:custGeom>
              <a:avLst/>
              <a:gdLst/>
              <a:ahLst/>
              <a:cxnLst/>
              <a:rect l="l" t="t" r="r" b="b"/>
              <a:pathLst>
                <a:path w="4039355" h="4675800">
                  <a:moveTo>
                    <a:pt x="4034497" y="0"/>
                  </a:moveTo>
                  <a:lnTo>
                    <a:pt x="4039355" y="1157334"/>
                  </a:lnTo>
                  <a:lnTo>
                    <a:pt x="4036521" y="1158088"/>
                  </a:lnTo>
                  <a:lnTo>
                    <a:pt x="4036521" y="4184468"/>
                  </a:lnTo>
                  <a:lnTo>
                    <a:pt x="2880543" y="4184469"/>
                  </a:lnTo>
                  <a:lnTo>
                    <a:pt x="2880543" y="2372299"/>
                  </a:lnTo>
                  <a:lnTo>
                    <a:pt x="1096372" y="4675800"/>
                  </a:lnTo>
                  <a:lnTo>
                    <a:pt x="242442" y="4014390"/>
                  </a:lnTo>
                  <a:lnTo>
                    <a:pt x="2044770" y="1687448"/>
                  </a:lnTo>
                  <a:lnTo>
                    <a:pt x="296924" y="2151986"/>
                  </a:lnTo>
                  <a:lnTo>
                    <a:pt x="0" y="1034791"/>
                  </a:lnTo>
                  <a:lnTo>
                    <a:pt x="2097708" y="477269"/>
                  </a:lnTo>
                  <a:lnTo>
                    <a:pt x="2101111" y="490677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26835" y="1294535"/>
              <a:ext cx="888362" cy="888362"/>
              <a:chOff x="4212559" y="1523958"/>
              <a:chExt cx="1002207" cy="1002207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4212559" y="1523958"/>
                <a:ext cx="1002207" cy="1002207"/>
              </a:xfrm>
              <a:prstGeom prst="ellipse">
                <a:avLst/>
              </a:pr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326404" y="1637803"/>
                <a:ext cx="774516" cy="7745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939645" y="3147199"/>
              <a:ext cx="888362" cy="888362"/>
              <a:chOff x="3240721" y="3131245"/>
              <a:chExt cx="1002207" cy="100220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240721" y="3131245"/>
                <a:ext cx="1002207" cy="1002207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354566" y="3245090"/>
                <a:ext cx="774516" cy="7745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314025" y="3147199"/>
              <a:ext cx="888362" cy="888362"/>
              <a:chOff x="5209064" y="3231212"/>
              <a:chExt cx="1002207" cy="100220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209064" y="3231212"/>
                <a:ext cx="1002207" cy="1002207"/>
              </a:xfrm>
              <a:prstGeom prst="ellipse">
                <a:avLst/>
              </a:pr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322909" y="3345057"/>
                <a:ext cx="774516" cy="7745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467586" y="784698"/>
            <a:ext cx="2185573" cy="2019573"/>
            <a:chOff x="5676735" y="930349"/>
            <a:chExt cx="2366892" cy="2019573"/>
          </a:xfrm>
        </p:grpSpPr>
        <p:sp>
          <p:nvSpPr>
            <p:cNvPr id="16" name="TextBox 15"/>
            <p:cNvSpPr txBox="1"/>
            <p:nvPr/>
          </p:nvSpPr>
          <p:spPr>
            <a:xfrm>
              <a:off x="5688056" y="1749593"/>
              <a:ext cx="2355571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Значение показателя к началу реализации комплекса 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мер – 360 чел.</a:t>
              </a:r>
            </a:p>
            <a:p>
              <a:endPara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Фактическое 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значение – 987 чел.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76735" y="930349"/>
              <a:ext cx="234921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Численность семей, получивших активную поддержку в </a:t>
              </a:r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рамках </a:t>
              </a:r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комплекса мер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292080" y="1379625"/>
            <a:ext cx="108000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565599" y="2669158"/>
            <a:ext cx="2264649" cy="1230955"/>
            <a:chOff x="6212679" y="3846173"/>
            <a:chExt cx="2412028" cy="1230955"/>
          </a:xfrm>
        </p:grpSpPr>
        <p:sp>
          <p:nvSpPr>
            <p:cNvPr id="20" name="TextBox 19"/>
            <p:cNvSpPr txBox="1"/>
            <p:nvPr/>
          </p:nvSpPr>
          <p:spPr>
            <a:xfrm>
              <a:off x="6212679" y="4615463"/>
              <a:ext cx="235557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75498" y="3846173"/>
              <a:ext cx="2349209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Доля детей-инвалидов и детей с ОВЗ по итогам реализации комплекса </a:t>
              </a:r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мер, </a:t>
              </a:r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значительно </a:t>
              </a:r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улучивших </a:t>
              </a:r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основные показатели развития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444208" y="3179825"/>
            <a:ext cx="108000" cy="10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63084" y="2449671"/>
            <a:ext cx="216924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Численность семей, воспитывающих детей-инвалидов и детей с ОВЗ  до 3 лет, состоящих на социальном сопровождении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33379" y="3179825"/>
            <a:ext cx="108000" cy="10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3331524" y="3370310"/>
            <a:ext cx="24689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ПРЕВЫШЕНИЕ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9528" y="1611339"/>
            <a:ext cx="2190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5572" y="1614514"/>
            <a:ext cx="1762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4513" y="3519061"/>
            <a:ext cx="377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3784" y="3554976"/>
            <a:ext cx="3905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63084" y="3739980"/>
            <a:ext cx="217512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Значение показателя к началу реализации комплекса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мер – 110 чел.</a:t>
            </a:r>
          </a:p>
          <a:p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Фактическое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значение – 227 чел.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24580" y="3896886"/>
            <a:ext cx="217512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Значение показателя к началу реализации комплекса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мер – 60%</a:t>
            </a:r>
          </a:p>
          <a:p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Фактическое 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значение – 80%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9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1" y="3182898"/>
            <a:ext cx="280831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800" b="1" dirty="0" smtClean="0">
                <a:solidFill>
                  <a:schemeClr val="bg1"/>
                </a:solidFill>
                <a:cs typeface="Arial" pitchFamily="34" charset="0"/>
              </a:rPr>
              <a:t>Оборудование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099" name="Picture 3" descr="C:\Users\User\Desktop\2019\фото\Оборудование СРП\оборудование\DSC_0482.JPG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34" b="1593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type="pic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49" b="1604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C:\Users\User\Desktop\2019\фото\Оборудование СРП\оборудование\DSC_0486.JPG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47" b="159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80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1" y="3182898"/>
            <a:ext cx="280831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800" b="1" dirty="0" smtClean="0">
                <a:solidFill>
                  <a:schemeClr val="bg1"/>
                </a:solidFill>
                <a:cs typeface="Arial" pitchFamily="34" charset="0"/>
              </a:rPr>
              <a:t>Оборудование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79" b="1217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79" b="1257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26" b="742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10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98713" y="0"/>
            <a:ext cx="2232248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400" dirty="0">
                <a:cs typeface="Arial" pitchFamily="34" charset="0"/>
              </a:rPr>
              <a:t>Комплексная программа по активной поддержке родителей  детей-инвалидов </a:t>
            </a:r>
            <a:endParaRPr lang="ru-RU" altLang="ko-KR" sz="1400" dirty="0" smtClean="0">
              <a:cs typeface="Arial" pitchFamily="34" charset="0"/>
            </a:endParaRPr>
          </a:p>
          <a:p>
            <a:pPr algn="ctr"/>
            <a:r>
              <a:rPr lang="ru-RU" altLang="ko-KR" sz="1400" dirty="0" smtClean="0">
                <a:cs typeface="Arial" pitchFamily="34" charset="0"/>
              </a:rPr>
              <a:t>(</a:t>
            </a:r>
            <a:r>
              <a:rPr lang="ru-RU" altLang="ko-KR" sz="1400" dirty="0">
                <a:cs typeface="Arial" pitchFamily="34" charset="0"/>
              </a:rPr>
              <a:t>законных представителей) для сохранения семейной среды развития и воспитания детей  «Академия </a:t>
            </a:r>
            <a:endParaRPr lang="ru-RU" altLang="ko-KR" sz="1400" dirty="0" smtClean="0">
              <a:cs typeface="Arial" pitchFamily="34" charset="0"/>
            </a:endParaRPr>
          </a:p>
          <a:p>
            <a:pPr algn="ctr"/>
            <a:r>
              <a:rPr lang="ru-RU" altLang="ko-KR" sz="1400" dirty="0" smtClean="0">
                <a:cs typeface="Arial" pitchFamily="34" charset="0"/>
              </a:rPr>
              <a:t>«</a:t>
            </a:r>
            <a:r>
              <a:rPr lang="ru-RU" altLang="ko-KR" sz="1400" dirty="0">
                <a:cs typeface="Arial" pitchFamily="34" charset="0"/>
              </a:rPr>
              <a:t>Мэри </a:t>
            </a:r>
            <a:r>
              <a:rPr lang="ru-RU" altLang="ko-KR" sz="1400" dirty="0" err="1">
                <a:cs typeface="Arial" pitchFamily="34" charset="0"/>
              </a:rPr>
              <a:t>Поппинс</a:t>
            </a:r>
            <a:r>
              <a:rPr lang="ru-RU" altLang="ko-KR" sz="1400" dirty="0">
                <a:cs typeface="Arial" pitchFamily="34" charset="0"/>
              </a:rPr>
              <a:t>»</a:t>
            </a:r>
            <a:endParaRPr lang="en-US" altLang="ko-KR" sz="1400" dirty="0"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800874"/>
            <a:ext cx="2123728" cy="1615828"/>
            <a:chOff x="1818635" y="3867816"/>
            <a:chExt cx="2491040" cy="1615828"/>
          </a:xfrm>
        </p:grpSpPr>
        <p:sp>
          <p:nvSpPr>
            <p:cNvPr id="8" name="TextBox 7"/>
            <p:cNvSpPr txBox="1"/>
            <p:nvPr/>
          </p:nvSpPr>
          <p:spPr>
            <a:xfrm>
              <a:off x="1818635" y="4283315"/>
              <a:ext cx="249104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Цель: повышение 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информированности граждан о существующих видах помощи  семьям, воспитывающим  детей-инвалидов и детей с ОВЗ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13659" y="3867816"/>
              <a:ext cx="212013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"Мэри </a:t>
              </a:r>
              <a:r>
                <a:rPr lang="ru-RU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Поппинс</a:t>
              </a:r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информирует"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67744" y="2622872"/>
            <a:ext cx="2330969" cy="1754327"/>
            <a:chOff x="1775807" y="3821649"/>
            <a:chExt cx="2734124" cy="1754327"/>
          </a:xfrm>
        </p:grpSpPr>
        <p:sp>
          <p:nvSpPr>
            <p:cNvPr id="11" name="TextBox 10"/>
            <p:cNvSpPr txBox="1"/>
            <p:nvPr/>
          </p:nvSpPr>
          <p:spPr>
            <a:xfrm>
              <a:off x="1775807" y="4190981"/>
              <a:ext cx="2734124" cy="13849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Ц</a:t>
              </a:r>
              <a:r>
                <a:rPr lang="ru-RU" altLang="ko-KR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ель: п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реодоление у родителей 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психологических проблем, связанных с рождением и воспитанием ребенка с 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ОВЗ или 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инвалидностью;  социальной изоляции родителей и детей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49022" y="3821649"/>
              <a:ext cx="24494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"Мэри </a:t>
              </a:r>
              <a:r>
                <a:rPr lang="ru-RU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Поппинс</a:t>
              </a:r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приглашает кому от 0 …"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16723" y="2761371"/>
            <a:ext cx="2180927" cy="1661994"/>
            <a:chOff x="1907736" y="3960148"/>
            <a:chExt cx="2558131" cy="1661994"/>
          </a:xfrm>
        </p:grpSpPr>
        <p:sp>
          <p:nvSpPr>
            <p:cNvPr id="14" name="TextBox 13"/>
            <p:cNvSpPr txBox="1"/>
            <p:nvPr/>
          </p:nvSpPr>
          <p:spPr>
            <a:xfrm>
              <a:off x="1907736" y="4421813"/>
              <a:ext cx="2558131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Цель: обучение  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родителей созданию дидактических пособий и возможностям их использования с учетом специфики заболевания 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ребенка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62102" y="3960148"/>
              <a:ext cx="244940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"Волшебный ридикюль  Мэри </a:t>
              </a:r>
              <a:r>
                <a:rPr lang="ru-RU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Поппинс</a:t>
              </a:r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"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5122" name="Picture 2" descr="C:\Users\User\Desktop\2020 год\фото\П 10\арт-технологии с родителями.JPG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19" r="911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2020 год\фото\П 10\беби-группы.JPG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54" r="915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2019\фото\Тетерук М.А\МОП\Конс пункт.JPG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8" r="419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10" b="1931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41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98713" y="0"/>
            <a:ext cx="2232248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400" dirty="0">
                <a:cs typeface="Arial" pitchFamily="34" charset="0"/>
              </a:rPr>
              <a:t>Комплексная программа по активной поддержке родителей  детей-инвалидов </a:t>
            </a:r>
            <a:endParaRPr lang="ru-RU" altLang="ko-KR" sz="1400" dirty="0" smtClean="0">
              <a:cs typeface="Arial" pitchFamily="34" charset="0"/>
            </a:endParaRPr>
          </a:p>
          <a:p>
            <a:pPr algn="ctr"/>
            <a:r>
              <a:rPr lang="ru-RU" altLang="ko-KR" sz="1400" dirty="0" smtClean="0">
                <a:cs typeface="Arial" pitchFamily="34" charset="0"/>
              </a:rPr>
              <a:t>(</a:t>
            </a:r>
            <a:r>
              <a:rPr lang="ru-RU" altLang="ko-KR" sz="1400" dirty="0">
                <a:cs typeface="Arial" pitchFamily="34" charset="0"/>
              </a:rPr>
              <a:t>законных представителей) для сохранения семейной среды развития и воспитания детей  «Академия </a:t>
            </a:r>
            <a:endParaRPr lang="ru-RU" altLang="ko-KR" sz="1400" dirty="0" smtClean="0">
              <a:cs typeface="Arial" pitchFamily="34" charset="0"/>
            </a:endParaRPr>
          </a:p>
          <a:p>
            <a:pPr algn="ctr"/>
            <a:r>
              <a:rPr lang="ru-RU" altLang="ko-KR" sz="1400" dirty="0" smtClean="0">
                <a:cs typeface="Arial" pitchFamily="34" charset="0"/>
              </a:rPr>
              <a:t>«</a:t>
            </a:r>
            <a:r>
              <a:rPr lang="ru-RU" altLang="ko-KR" sz="1400" dirty="0">
                <a:cs typeface="Arial" pitchFamily="34" charset="0"/>
              </a:rPr>
              <a:t>Мэри </a:t>
            </a:r>
            <a:r>
              <a:rPr lang="ru-RU" altLang="ko-KR" sz="1400" dirty="0" err="1">
                <a:cs typeface="Arial" pitchFamily="34" charset="0"/>
              </a:rPr>
              <a:t>Поппинс</a:t>
            </a:r>
            <a:r>
              <a:rPr lang="ru-RU" altLang="ko-KR" sz="1400" dirty="0">
                <a:cs typeface="Arial" pitchFamily="34" charset="0"/>
              </a:rPr>
              <a:t>»</a:t>
            </a:r>
            <a:endParaRPr lang="en-US" altLang="ko-KR" sz="1400" dirty="0"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7505" y="843558"/>
            <a:ext cx="2088232" cy="1480810"/>
            <a:chOff x="1944733" y="3910500"/>
            <a:chExt cx="2449404" cy="1480810"/>
          </a:xfrm>
        </p:grpSpPr>
        <p:sp>
          <p:nvSpPr>
            <p:cNvPr id="8" name="TextBox 7"/>
            <p:cNvSpPr txBox="1"/>
            <p:nvPr/>
          </p:nvSpPr>
          <p:spPr>
            <a:xfrm>
              <a:off x="2113657" y="4375647"/>
              <a:ext cx="2120135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Цель: обучение 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родителей технологиям  развития и воспитания ребенка в домашних условиях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44733" y="3910500"/>
              <a:ext cx="244940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"Мэри </a:t>
              </a:r>
              <a:r>
                <a:rPr lang="ru-RU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Поппинс</a:t>
              </a:r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на час»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94566" y="2745209"/>
            <a:ext cx="2232248" cy="1447324"/>
            <a:chOff x="1807269" y="3943986"/>
            <a:chExt cx="2618329" cy="1447324"/>
          </a:xfrm>
        </p:grpSpPr>
        <p:sp>
          <p:nvSpPr>
            <p:cNvPr id="11" name="TextBox 10"/>
            <p:cNvSpPr txBox="1"/>
            <p:nvPr/>
          </p:nvSpPr>
          <p:spPr>
            <a:xfrm>
              <a:off x="2113657" y="4375647"/>
              <a:ext cx="2120135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Цель: интеграция 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детей с ОВЗ в среду здоровых сверстников в процессе досуговой 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деятельности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7269" y="3943986"/>
              <a:ext cx="2618329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"Мэри </a:t>
              </a:r>
              <a:r>
                <a:rPr lang="ru-RU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Поппинс</a:t>
              </a:r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приглашает…"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32240" y="2736091"/>
            <a:ext cx="2592288" cy="1850438"/>
            <a:chOff x="1691347" y="3934868"/>
            <a:chExt cx="3040641" cy="1850438"/>
          </a:xfrm>
        </p:grpSpPr>
        <p:sp>
          <p:nvSpPr>
            <p:cNvPr id="14" name="TextBox 13"/>
            <p:cNvSpPr txBox="1"/>
            <p:nvPr/>
          </p:nvSpPr>
          <p:spPr>
            <a:xfrm>
              <a:off x="1807142" y="4584977"/>
              <a:ext cx="2692276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Цель: разработка  специализированных программ 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поддержки семей, имеющих намерение передать ребенка в детский дом-интернат.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91347" y="3934868"/>
              <a:ext cx="3040641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"</a:t>
              </a:r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Внимание! Не торопись! Остановись! Задумайся! Мэри </a:t>
              </a:r>
              <a:r>
                <a:rPr lang="ru-RU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Поппинс</a:t>
              </a:r>
              <a:r>
                <a:rPr lang="ru-RU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предупреждает</a:t>
              </a:r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"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074" name="Picture 2" descr="C:\Users\User\Desktop\2019\фото\Дети с согласием на всё\Рыбалка\12.11.19\DSC_0507.JPG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19" r="911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2020 год\фото\П 10\дом визит.JPG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54" r="915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10" b="1931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 descr="C:\Users\1\Desktop\конкурс дс\сказка Репка 2.jpg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5" cstate="print"/>
          <a:srcRect l="4198" r="419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35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89502" y="267613"/>
            <a:ext cx="4114947" cy="633914"/>
            <a:chOff x="3775862" y="3327771"/>
            <a:chExt cx="1588226" cy="633914"/>
          </a:xfrm>
        </p:grpSpPr>
        <p:sp>
          <p:nvSpPr>
            <p:cNvPr id="6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400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Номинации:</a:t>
              </a:r>
              <a:endParaRPr lang="en-US" sz="1400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200" b="1" dirty="0" smtClean="0">
                  <a:solidFill>
                    <a:schemeClr val="accent2"/>
                  </a:solidFill>
                  <a:cs typeface="Arial" pitchFamily="34" charset="0"/>
                </a:rPr>
                <a:t>«</a:t>
              </a:r>
              <a:r>
                <a:rPr lang="ru-RU" sz="1200" b="1" dirty="0">
                  <a:solidFill>
                    <a:schemeClr val="accent2"/>
                  </a:solidFill>
                  <a:cs typeface="Arial" pitchFamily="34" charset="0"/>
                </a:rPr>
                <a:t>Я говорю, говорю, всех переговорю!» </a:t>
              </a:r>
              <a:endParaRPr 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75862" y="3684686"/>
              <a:ext cx="158417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</a:t>
              </a:r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тренировка дикции посредством скороговорок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 </a:t>
              </a:r>
              <a:endPara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 Placeholder 17"/>
          <p:cNvSpPr txBox="1">
            <a:spLocks/>
          </p:cNvSpPr>
          <p:nvPr/>
        </p:nvSpPr>
        <p:spPr>
          <a:xfrm>
            <a:off x="0" y="987381"/>
            <a:ext cx="2699792" cy="2291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+mj-lt"/>
                <a:cs typeface="Arial" pitchFamily="34" charset="0"/>
              </a:rPr>
              <a:t>Марафон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# Я родитель 34 региона</a:t>
            </a:r>
            <a:endParaRPr lang="en-US" sz="2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9" name="Group 4"/>
          <p:cNvGrpSpPr/>
          <p:nvPr/>
        </p:nvGrpSpPr>
        <p:grpSpPr>
          <a:xfrm>
            <a:off x="4499993" y="725758"/>
            <a:ext cx="4248472" cy="838873"/>
            <a:chOff x="3779911" y="3327771"/>
            <a:chExt cx="1639762" cy="838873"/>
          </a:xfrm>
        </p:grpSpPr>
        <p:sp>
          <p:nvSpPr>
            <p:cNvPr id="21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200" b="1" dirty="0" smtClean="0">
                  <a:solidFill>
                    <a:schemeClr val="accent2"/>
                  </a:solidFill>
                  <a:cs typeface="Arial" pitchFamily="34" charset="0"/>
                </a:rPr>
                <a:t>«</a:t>
              </a:r>
              <a:r>
                <a:rPr lang="ru-RU" sz="1200" b="1" dirty="0">
                  <a:solidFill>
                    <a:schemeClr val="accent2"/>
                  </a:solidFill>
                  <a:cs typeface="Arial" pitchFamily="34" charset="0"/>
                </a:rPr>
                <a:t>Волшебный ридикюль Мэри </a:t>
              </a:r>
              <a:r>
                <a:rPr lang="ru-RU" sz="1200" b="1" dirty="0" err="1">
                  <a:solidFill>
                    <a:schemeClr val="accent2"/>
                  </a:solidFill>
                  <a:cs typeface="Arial" pitchFamily="34" charset="0"/>
                </a:rPr>
                <a:t>Поппинс</a:t>
              </a:r>
              <a:r>
                <a:rPr lang="ru-RU" sz="1200" b="1" dirty="0">
                  <a:solidFill>
                    <a:schemeClr val="accent2"/>
                  </a:solidFill>
                  <a:cs typeface="Arial" pitchFamily="34" charset="0"/>
                </a:rPr>
                <a:t>» </a:t>
              </a:r>
              <a:endParaRPr 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1" y="3704979"/>
              <a:ext cx="163976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(изготовление из подручных средств дидактических игр для детей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  <a:endPara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4"/>
          <p:cNvGrpSpPr/>
          <p:nvPr/>
        </p:nvGrpSpPr>
        <p:grpSpPr>
          <a:xfrm>
            <a:off x="4521042" y="1361858"/>
            <a:ext cx="4248472" cy="693190"/>
            <a:chOff x="3775862" y="3327771"/>
            <a:chExt cx="1639762" cy="693190"/>
          </a:xfrm>
        </p:grpSpPr>
        <p:sp>
          <p:nvSpPr>
            <p:cNvPr id="25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200" b="1" dirty="0">
                  <a:solidFill>
                    <a:schemeClr val="accent2"/>
                  </a:solidFill>
                  <a:cs typeface="Arial" pitchFamily="34" charset="0"/>
                </a:rPr>
                <a:t>«Цветное настроение»</a:t>
              </a:r>
              <a:endParaRPr 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75862" y="3743962"/>
              <a:ext cx="1639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(изготовление Альбома Настроений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  <a:endPara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4"/>
          <p:cNvGrpSpPr/>
          <p:nvPr/>
        </p:nvGrpSpPr>
        <p:grpSpPr>
          <a:xfrm>
            <a:off x="4513239" y="1863188"/>
            <a:ext cx="4248472" cy="632684"/>
            <a:chOff x="3779911" y="3327771"/>
            <a:chExt cx="1639762" cy="632684"/>
          </a:xfrm>
        </p:grpSpPr>
        <p:sp>
          <p:nvSpPr>
            <p:cNvPr id="2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200" b="1" dirty="0" smtClean="0">
                  <a:solidFill>
                    <a:schemeClr val="accent2"/>
                  </a:solidFill>
                  <a:cs typeface="Arial" pitchFamily="34" charset="0"/>
                </a:rPr>
                <a:t>«</a:t>
              </a:r>
              <a:r>
                <a:rPr lang="ru-RU" sz="1200" b="1" dirty="0">
                  <a:solidFill>
                    <a:schemeClr val="accent2"/>
                  </a:solidFill>
                  <a:cs typeface="Arial" pitchFamily="34" charset="0"/>
                </a:rPr>
                <a:t>А ну-ка, пальчик, удиви!» </a:t>
              </a:r>
              <a:endParaRPr 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79911" y="3683456"/>
              <a:ext cx="1639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(пальчиковая гимнастика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  <a:endPara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4"/>
          <p:cNvGrpSpPr/>
          <p:nvPr/>
        </p:nvGrpSpPr>
        <p:grpSpPr>
          <a:xfrm>
            <a:off x="4521042" y="2310422"/>
            <a:ext cx="4248472" cy="838873"/>
            <a:chOff x="3779911" y="3327771"/>
            <a:chExt cx="1639762" cy="838873"/>
          </a:xfrm>
        </p:grpSpPr>
        <p:sp>
          <p:nvSpPr>
            <p:cNvPr id="33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200" b="1" dirty="0">
                  <a:solidFill>
                    <a:schemeClr val="accent2"/>
                  </a:solidFill>
                  <a:cs typeface="Arial" pitchFamily="34" charset="0"/>
                </a:rPr>
                <a:t>«Теле-теле-тесто – лепим дома вместе»</a:t>
              </a:r>
              <a:endParaRPr 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79911" y="3704979"/>
              <a:ext cx="163976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(изготовление украшений из различного материала, в том числе из солёного теста) </a:t>
              </a:r>
            </a:p>
          </p:txBody>
        </p:sp>
      </p:grpSp>
      <p:grpSp>
        <p:nvGrpSpPr>
          <p:cNvPr id="36" name="Group 4"/>
          <p:cNvGrpSpPr/>
          <p:nvPr/>
        </p:nvGrpSpPr>
        <p:grpSpPr>
          <a:xfrm>
            <a:off x="4563109" y="3026252"/>
            <a:ext cx="4248472" cy="744522"/>
            <a:chOff x="3779911" y="3327771"/>
            <a:chExt cx="1639762" cy="744522"/>
          </a:xfrm>
        </p:grpSpPr>
        <p:sp>
          <p:nvSpPr>
            <p:cNvPr id="3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200" b="1" dirty="0" smtClean="0">
                  <a:solidFill>
                    <a:schemeClr val="accent2"/>
                  </a:solidFill>
                  <a:cs typeface="Arial" pitchFamily="34" charset="0"/>
                </a:rPr>
                <a:t>«</a:t>
              </a:r>
              <a:r>
                <a:rPr lang="ru-RU" sz="1200" b="1" dirty="0" err="1">
                  <a:solidFill>
                    <a:schemeClr val="accent2"/>
                  </a:solidFill>
                  <a:cs typeface="Arial" pitchFamily="34" charset="0"/>
                </a:rPr>
                <a:t>ЛогопеДома</a:t>
              </a:r>
              <a:r>
                <a:rPr lang="ru-RU" sz="1200" b="1" dirty="0">
                  <a:solidFill>
                    <a:schemeClr val="accent2"/>
                  </a:solidFill>
                  <a:cs typeface="Arial" pitchFamily="34" charset="0"/>
                </a:rPr>
                <a:t>» </a:t>
              </a:r>
              <a:r>
                <a:rPr lang="ru-RU" sz="1200" b="1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endParaRPr lang="ru-RU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79911" y="3795294"/>
              <a:ext cx="1639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(артикуляционная гимнастика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  <a:endPara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4"/>
          <p:cNvGrpSpPr/>
          <p:nvPr/>
        </p:nvGrpSpPr>
        <p:grpSpPr>
          <a:xfrm>
            <a:off x="4475892" y="3592878"/>
            <a:ext cx="4248472" cy="644836"/>
            <a:chOff x="3766309" y="3327771"/>
            <a:chExt cx="1639762" cy="644836"/>
          </a:xfrm>
        </p:grpSpPr>
        <p:sp>
          <p:nvSpPr>
            <p:cNvPr id="41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200" b="1" dirty="0" smtClean="0">
                  <a:solidFill>
                    <a:schemeClr val="accent2"/>
                  </a:solidFill>
                  <a:cs typeface="Arial" pitchFamily="34" charset="0"/>
                </a:rPr>
                <a:t>«</a:t>
              </a:r>
              <a:r>
                <a:rPr lang="ru-RU" sz="1200" b="1" dirty="0">
                  <a:solidFill>
                    <a:schemeClr val="accent2"/>
                  </a:solidFill>
                  <a:cs typeface="Arial" pitchFamily="34" charset="0"/>
                </a:rPr>
                <a:t>Несложное сложение»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66309" y="3695608"/>
              <a:ext cx="1639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(формирование математических представлений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 </a:t>
              </a:r>
              <a:endPara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"/>
          <p:cNvGrpSpPr/>
          <p:nvPr/>
        </p:nvGrpSpPr>
        <p:grpSpPr>
          <a:xfrm>
            <a:off x="4477997" y="4048447"/>
            <a:ext cx="4248472" cy="644836"/>
            <a:chOff x="3766309" y="3327771"/>
            <a:chExt cx="1639762" cy="644836"/>
          </a:xfrm>
        </p:grpSpPr>
        <p:sp>
          <p:nvSpPr>
            <p:cNvPr id="45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 Placeholder 18"/>
            <p:cNvSpPr txBox="1">
              <a:spLocks/>
            </p:cNvSpPr>
            <p:nvPr/>
          </p:nvSpPr>
          <p:spPr>
            <a:xfrm>
              <a:off x="3779911" y="355866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200" b="1" dirty="0" smtClean="0">
                  <a:solidFill>
                    <a:schemeClr val="accent2"/>
                  </a:solidFill>
                  <a:cs typeface="Arial" pitchFamily="34" charset="0"/>
                </a:rPr>
                <a:t>«Живи </a:t>
              </a:r>
              <a:r>
                <a:rPr lang="ru-RU" sz="1200" b="1" dirty="0">
                  <a:solidFill>
                    <a:schemeClr val="accent2"/>
                  </a:solidFill>
                  <a:cs typeface="Arial" pitchFamily="34" charset="0"/>
                </a:rPr>
                <a:t>танцуя</a:t>
              </a:r>
              <a:r>
                <a:rPr lang="ru-RU" sz="1200" b="1" dirty="0" smtClean="0">
                  <a:solidFill>
                    <a:schemeClr val="accent2"/>
                  </a:solidFill>
                  <a:cs typeface="Arial" pitchFamily="34" charset="0"/>
                </a:rPr>
                <a:t>»</a:t>
              </a:r>
              <a:endParaRPr lang="ru-RU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66309" y="3695608"/>
              <a:ext cx="163976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(танцевально-двигательная терапия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 </a:t>
              </a:r>
              <a:endPara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026" name="Picture 2" descr="C:\Users\User\Desktop\28.08.2020 Августовка\Марафон\2020-05-12 19-47-3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83" b="1178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8.08.2020 Августовка\Марафон\Алифанова Ангелина.jpg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63" b="626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8.08.2020 Августовка\Марафон\2020-05-12 19-48-09.JPG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05" b="1140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69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D2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5408777" y="753431"/>
            <a:ext cx="3384376" cy="15510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Отзывы от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родителей</a:t>
            </a:r>
            <a:endParaRPr lang="en-US" altLang="ko-KR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703518" y="2878832"/>
            <a:ext cx="3116954" cy="18002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050" name="Picture 2" descr="C:\Users\User\Desktop\28.08.2020 Августовка\IMG-20200604-WA0003.jpg"/>
          <p:cNvPicPr>
            <a:picLocks noGrp="1" noChangeAspect="1" noChangeArrowheads="1"/>
          </p:cNvPicPr>
          <p:nvPr>
            <p:ph type="pic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" r="4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8" r="562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type="pic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2" r="562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type="pic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47" r="2204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83" r="698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" r="2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793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538</Words>
  <Application>Microsoft Office PowerPoint</Application>
  <PresentationFormat>Экран (16:9)</PresentationFormat>
  <Paragraphs>79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ППМС</cp:lastModifiedBy>
  <cp:revision>130</cp:revision>
  <dcterms:created xsi:type="dcterms:W3CDTF">2016-12-05T23:26:54Z</dcterms:created>
  <dcterms:modified xsi:type="dcterms:W3CDTF">2020-10-21T08:23:21Z</dcterms:modified>
</cp:coreProperties>
</file>