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6" r:id="rId2"/>
    <p:sldId id="268" r:id="rId3"/>
    <p:sldId id="269" r:id="rId4"/>
    <p:sldId id="261" r:id="rId5"/>
    <p:sldId id="263" r:id="rId6"/>
    <p:sldId id="257" r:id="rId7"/>
    <p:sldId id="264" r:id="rId8"/>
    <p:sldId id="258" r:id="rId9"/>
    <p:sldId id="259" r:id="rId10"/>
    <p:sldId id="260" r:id="rId11"/>
    <p:sldId id="267" r:id="rId12"/>
  </p:sldIdLst>
  <p:sldSz cx="9144000" cy="6858000" type="screen4x3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-298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Некоторые инф.и паразит. болезни</c:v>
                </c:pt>
                <c:pt idx="1">
                  <c:v>Болезни органов дыхания</c:v>
                </c:pt>
                <c:pt idx="2">
                  <c:v>Болезни органов пищеварения</c:v>
                </c:pt>
                <c:pt idx="3">
                  <c:v>Внешние причины</c:v>
                </c:pt>
                <c:pt idx="4">
                  <c:v>Новообразования</c:v>
                </c:pt>
                <c:pt idx="5">
                  <c:v>Болезни системы кровообращения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32103</c:v>
                </c:pt>
                <c:pt idx="1">
                  <c:v>78312</c:v>
                </c:pt>
                <c:pt idx="2">
                  <c:v>96689</c:v>
                </c:pt>
                <c:pt idx="3">
                  <c:v>186779</c:v>
                </c:pt>
                <c:pt idx="4">
                  <c:v>290400</c:v>
                </c:pt>
                <c:pt idx="5">
                  <c:v>940489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FF-4BAD-8F18-866822DCA39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egendEntry>
        <c:idx val="5"/>
        <c:txPr>
          <a:bodyPr/>
          <a:lstStyle/>
          <a:p>
            <a:pPr>
              <a:defRPr b="1"/>
            </a:pPr>
            <a:endParaRPr lang="ru-RU"/>
          </a:p>
        </c:txPr>
      </c:legendEntry>
      <c:layout>
        <c:manualLayout>
          <c:xMode val="edge"/>
          <c:yMode val="edge"/>
          <c:x val="0.65214316377799497"/>
          <c:y val="9.7548200546612243E-3"/>
          <c:w val="0.33793212854502225"/>
          <c:h val="0.911054996861849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EC016-CD61-4C88-8C84-EE968687D0D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E3FD7-9F3A-4F8C-AD0F-A340828AD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3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4763"/>
            <a:ext cx="3761184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1026" name="Picture 2" descr="D:\Users\user\Desktop\Безымянный-1-01.jpg"/>
          <p:cNvPicPr>
            <a:picLocks noChangeAspect="1" noChangeArrowheads="1"/>
          </p:cNvPicPr>
          <p:nvPr userDrawn="1"/>
        </p:nvPicPr>
        <p:blipFill>
          <a:blip r:embed="rId2" cstate="print"/>
          <a:srcRect l="2931"/>
          <a:stretch>
            <a:fillRect/>
          </a:stretch>
        </p:blipFill>
        <p:spPr bwMode="auto">
          <a:xfrm>
            <a:off x="0" y="0"/>
            <a:ext cx="88767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1" y="1380071"/>
            <a:ext cx="6430967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3996267"/>
            <a:ext cx="524073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E73D-01E3-4B92-A383-CEECF090C9EC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09" y="5883278"/>
            <a:ext cx="324303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61FF-9A7D-41EF-8894-1149C7F1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41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4732865"/>
            <a:ext cx="7514033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932112"/>
            <a:ext cx="6169459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5" y="5299603"/>
            <a:ext cx="751403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E73D-01E3-4B92-A383-CEECF090C9EC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61FF-9A7D-41EF-8894-1149C7F1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94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0"/>
            <a:ext cx="7514033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E73D-01E3-4B92-A383-CEECF090C9EC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61FF-9A7D-41EF-8894-1149C7F1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763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09" y="3428999"/>
            <a:ext cx="6399611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5" y="4343400"/>
            <a:ext cx="751403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E73D-01E3-4B92-A383-CEECF090C9EC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61FF-9A7D-41EF-8894-1149C7F1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53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6" y="3308581"/>
            <a:ext cx="7514032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4777381"/>
            <a:ext cx="751403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E73D-01E3-4B92-A383-CEECF090C9EC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61FF-9A7D-41EF-8894-1149C7F1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96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3886200"/>
            <a:ext cx="7514033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4775200"/>
            <a:ext cx="751403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E73D-01E3-4B92-A383-CEECF090C9EC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61FF-9A7D-41EF-8894-1149C7F1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244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85803"/>
            <a:ext cx="7514035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4" y="3505200"/>
            <a:ext cx="751403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E73D-01E3-4B92-A383-CEECF090C9EC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61FF-9A7D-41EF-8894-1149C7F1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30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E73D-01E3-4B92-A383-CEECF090C9EC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61FF-9A7D-41EF-8894-1149C7F1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48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3" y="685800"/>
            <a:ext cx="1327777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4" y="685800"/>
            <a:ext cx="6014807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E73D-01E3-4B92-A383-CEECF090C9EC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61FF-9A7D-41EF-8894-1149C7F1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2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E73D-01E3-4B92-A383-CEECF090C9EC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4" y="5867134"/>
            <a:ext cx="413375" cy="365125"/>
          </a:xfrm>
        </p:spPr>
        <p:txBody>
          <a:bodyPr/>
          <a:lstStyle/>
          <a:p>
            <a:fld id="{4C3F61FF-9A7D-41EF-8894-1149C7F1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11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0" y="2666999"/>
            <a:ext cx="6698060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4777381"/>
            <a:ext cx="669806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E73D-01E3-4B92-A383-CEECF090C9EC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61FF-9A7D-41EF-8894-1149C7F1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98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85803"/>
            <a:ext cx="7514035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667002"/>
            <a:ext cx="3671291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667000"/>
            <a:ext cx="3671292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E73D-01E3-4B92-A383-CEECF090C9EC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61FF-9A7D-41EF-8894-1149C7F1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58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5" y="2658533"/>
            <a:ext cx="34553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4" y="3335337"/>
            <a:ext cx="3671292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2667000"/>
            <a:ext cx="346690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3335337"/>
            <a:ext cx="3671292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E73D-01E3-4B92-A383-CEECF090C9EC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61FF-9A7D-41EF-8894-1149C7F1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E73D-01E3-4B92-A383-CEECF090C9EC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61FF-9A7D-41EF-8894-1149C7F1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13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E73D-01E3-4B92-A383-CEECF090C9EC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61FF-9A7D-41EF-8894-1149C7F1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2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1600200"/>
            <a:ext cx="2661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5" y="685802"/>
            <a:ext cx="4680743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5" y="2971800"/>
            <a:ext cx="266184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E73D-01E3-4B92-A383-CEECF090C9EC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61FF-9A7D-41EF-8894-1149C7F1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59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3" y="1752599"/>
            <a:ext cx="406961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1" y="914400"/>
            <a:ext cx="246073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3" y="3124199"/>
            <a:ext cx="406961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E73D-01E3-4B92-A383-CEECF090C9EC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61FF-9A7D-41EF-8894-1149C7F1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33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10" y="3"/>
            <a:ext cx="1827611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2051" name="Picture 3" descr="D:\Users\user\Desktop\2-01.jpg"/>
          <p:cNvPicPr>
            <a:picLocks noChangeAspect="1" noChangeArrowheads="1"/>
          </p:cNvPicPr>
          <p:nvPr userDrawn="1"/>
        </p:nvPicPr>
        <p:blipFill>
          <a:blip r:embed="rId19" cstate="print"/>
          <a:srcRect l="2241"/>
          <a:stretch>
            <a:fillRect/>
          </a:stretch>
        </p:blipFill>
        <p:spPr bwMode="auto">
          <a:xfrm>
            <a:off x="0" y="0"/>
            <a:ext cx="8939761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4" y="685803"/>
            <a:ext cx="751403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2667002"/>
            <a:ext cx="751403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5883278"/>
            <a:ext cx="857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7FE73D-01E3-4B92-A383-CEECF090C9EC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0" y="5883278"/>
            <a:ext cx="5313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4" y="5883278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3F61FF-9A7D-41EF-8894-1149C7F1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64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7479" y="394373"/>
            <a:ext cx="7574507" cy="395532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Виртуальный госпиталь </a:t>
            </a:r>
            <a:r>
              <a:rPr lang="ru-RU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базе Городской клинической больницы </a:t>
            </a:r>
            <a:br>
              <a:rPr lang="ru-RU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№</a:t>
            </a:r>
            <a:r>
              <a:rPr lang="ru-RU" sz="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dobe Fan Heiti Std B" panose="020B0700000000000000" pitchFamily="34" charset="-128"/>
              </a:rPr>
              <a:t>64</a:t>
            </a:r>
            <a:r>
              <a:rPr lang="ru-RU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5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207625"/>
            <a:ext cx="9144000" cy="51974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	       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Москва </a:t>
            </a:r>
            <a:r>
              <a:rPr lang="ru-RU" sz="20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Adobe Fan Heiti Std B" panose="020B0700000000000000" pitchFamily="34" charset="-128"/>
                <a:cs typeface="+mj-cs"/>
              </a:rPr>
              <a:t>2016</a:t>
            </a:r>
          </a:p>
        </p:txBody>
      </p:sp>
      <p:pic>
        <p:nvPicPr>
          <p:cNvPr id="4" name="Picture 4" descr="D:\Users\user\Desktop\logo 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5173" y="4830994"/>
            <a:ext cx="1343465" cy="1270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260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093" r="37545" b="15372"/>
          <a:stretch/>
        </p:blipFill>
        <p:spPr>
          <a:xfrm>
            <a:off x="1496707" y="456727"/>
            <a:ext cx="7331979" cy="5937046"/>
          </a:xfrm>
          <a:prstGeom prst="snip2Diag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736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740" y="1210453"/>
            <a:ext cx="6698060" cy="211038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0899" y="4257119"/>
            <a:ext cx="7277669" cy="1432350"/>
          </a:xfrm>
        </p:spPr>
        <p:txBody>
          <a:bodyPr>
            <a:normAutofit/>
          </a:bodyPr>
          <a:lstStyle/>
          <a:p>
            <a:r>
              <a:rPr lang="ru-RU" dirty="0" smtClean="0"/>
              <a:t>Шарапова Ольга Викторовна</a:t>
            </a:r>
          </a:p>
          <a:p>
            <a:r>
              <a:rPr lang="ru-RU" dirty="0" smtClean="0"/>
              <a:t>Главный врач ГКБ №64</a:t>
            </a:r>
          </a:p>
          <a:p>
            <a:r>
              <a:rPr lang="en-US" dirty="0" smtClean="0"/>
              <a:t>info@gkb64.ru</a:t>
            </a:r>
            <a:r>
              <a:rPr lang="ru-RU" dirty="0" smtClean="0"/>
              <a:t>     +74951034666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Picture 4" descr="D:\Users\user\Desktop\logo 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5103" y="376689"/>
            <a:ext cx="1343465" cy="1270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14" y="0"/>
            <a:ext cx="7514035" cy="1752599"/>
          </a:xfrm>
        </p:spPr>
        <p:txBody>
          <a:bodyPr>
            <a:normAutofit/>
          </a:bodyPr>
          <a:lstStyle/>
          <a:p>
            <a:r>
              <a:rPr lang="ru-RU" dirty="0" smtClean="0"/>
              <a:t>Умершие по основным классам причин смерти в РФ за 2014 год*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29709" y="1655378"/>
          <a:ext cx="7677808" cy="4650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63007" y="6298729"/>
            <a:ext cx="5580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alibri" pitchFamily="34" charset="0"/>
              </a:rPr>
              <a:t>* Росстат «Число умерших по причинам смерти» 09.06.2015 г.</a:t>
            </a:r>
            <a:endParaRPr lang="ru-RU" sz="1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39089" y="135802"/>
            <a:ext cx="7125077" cy="6002448"/>
          </a:xfrm>
        </p:spPr>
        <p:txBody>
          <a:bodyPr>
            <a:normAutofit fontScale="92500" lnSpcReduction="20000"/>
          </a:bodyPr>
          <a:lstStyle/>
          <a:p>
            <a:pPr indent="-17463" algn="ctr">
              <a:buNone/>
            </a:pPr>
            <a:r>
              <a:rPr lang="ru-RU" sz="2800" b="1" dirty="0"/>
              <a:t>По данным Минздрава, </a:t>
            </a:r>
            <a:endParaRPr lang="ru-RU" sz="2800" b="1" dirty="0" smtClean="0"/>
          </a:p>
          <a:p>
            <a:pPr indent="-17463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21</a:t>
            </a:r>
            <a:r>
              <a:rPr lang="ru-RU" sz="2800" b="1" dirty="0">
                <a:solidFill>
                  <a:srgbClr val="FF0000"/>
                </a:solidFill>
              </a:rPr>
              <a:t>% москвичей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indent="-17463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находятся </a:t>
            </a:r>
            <a:r>
              <a:rPr lang="ru-RU" sz="2800" b="1" dirty="0">
                <a:solidFill>
                  <a:srgbClr val="FF0000"/>
                </a:solidFill>
              </a:rPr>
              <a:t>в зоне повышенного риска </a:t>
            </a:r>
            <a:r>
              <a:rPr lang="ru-RU" sz="2800" b="1" dirty="0"/>
              <a:t>сердечно-сосудистых заболеваний. Это означает, что в течение ближайших 10 лет у них высока вероятность инфаркта или </a:t>
            </a:r>
            <a:r>
              <a:rPr lang="ru-RU" sz="2800" b="1" dirty="0" smtClean="0"/>
              <a:t>инсульта</a:t>
            </a:r>
          </a:p>
          <a:p>
            <a:pPr indent="-17463" algn="ctr">
              <a:buNone/>
            </a:pPr>
            <a:endParaRPr lang="ru-RU" sz="2800" dirty="0" smtClean="0"/>
          </a:p>
          <a:p>
            <a:pPr indent="-17463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Ежедневно</a:t>
            </a:r>
            <a:r>
              <a:rPr lang="ru-RU" sz="2800" dirty="0" smtClean="0"/>
              <a:t> через приемный покой </a:t>
            </a:r>
          </a:p>
          <a:p>
            <a:pPr indent="-17463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ГКБ № 64 </a:t>
            </a:r>
            <a:r>
              <a:rPr lang="ru-RU" sz="2800" dirty="0" smtClean="0"/>
              <a:t>проходит </a:t>
            </a:r>
          </a:p>
          <a:p>
            <a:pPr indent="-17463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более 40 пациентов </a:t>
            </a:r>
            <a:r>
              <a:rPr lang="ru-RU" sz="2800" dirty="0" smtClean="0"/>
              <a:t>с сердечно-сосудистой патологией, требующей активного и динамичного наблюдения после выписки из больницы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5013" y="252248"/>
            <a:ext cx="7514035" cy="1752599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Т</a:t>
            </a:r>
            <a:r>
              <a:rPr lang="ru-RU" b="1" dirty="0" smtClean="0">
                <a:solidFill>
                  <a:srgbClr val="FF0000"/>
                </a:solidFill>
              </a:rPr>
              <a:t>ехнология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«Виртуальный госпиталь»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4311" y="2004846"/>
            <a:ext cx="7642940" cy="4595129"/>
          </a:xfrm>
        </p:spPr>
        <p:txBody>
          <a:bodyPr>
            <a:normAutofit lnSpcReduction="10000"/>
          </a:bodyPr>
          <a:lstStyle/>
          <a:p>
            <a:pPr marL="355600" indent="-260350"/>
            <a:r>
              <a:rPr lang="ru-RU" dirty="0" smtClean="0"/>
              <a:t>Обеспечивает </a:t>
            </a:r>
            <a:r>
              <a:rPr lang="ru-RU" dirty="0"/>
              <a:t>преемственность амбулаторного и госпитального звеньев при диагностике </a:t>
            </a:r>
          </a:p>
          <a:p>
            <a:pPr marL="355600" indent="-260350"/>
            <a:r>
              <a:rPr lang="ru-RU" dirty="0"/>
              <a:t> </a:t>
            </a:r>
            <a:r>
              <a:rPr lang="ru-RU" dirty="0" smtClean="0"/>
              <a:t>Позволяет контролировать течение </a:t>
            </a:r>
            <a:r>
              <a:rPr lang="ru-RU" dirty="0"/>
              <a:t>хронических заболеваний и обеспечение приверженности пациента к терапии</a:t>
            </a:r>
          </a:p>
          <a:p>
            <a:pPr marL="355600" indent="-260350"/>
            <a:r>
              <a:rPr lang="ru-RU" dirty="0" smtClean="0"/>
              <a:t>Повышает медицинскую, социальную </a:t>
            </a:r>
            <a:r>
              <a:rPr lang="ru-RU" dirty="0"/>
              <a:t>и </a:t>
            </a:r>
            <a:r>
              <a:rPr lang="ru-RU" dirty="0" smtClean="0"/>
              <a:t>экономическую эффективность</a:t>
            </a:r>
            <a:endParaRPr lang="ru-RU" dirty="0"/>
          </a:p>
          <a:p>
            <a:r>
              <a:rPr lang="ru-RU" dirty="0" smtClean="0"/>
              <a:t>Тестирование технологии запущено </a:t>
            </a:r>
            <a:r>
              <a:rPr lang="ru-RU" dirty="0"/>
              <a:t>в начале </a:t>
            </a:r>
            <a:r>
              <a:rPr lang="ru-RU" dirty="0" smtClean="0"/>
              <a:t>марта 2016 года ( реализовано </a:t>
            </a:r>
            <a:r>
              <a:rPr lang="ru-RU" dirty="0"/>
              <a:t>дистанционное </a:t>
            </a:r>
            <a:r>
              <a:rPr lang="ru-RU" dirty="0" err="1"/>
              <a:t>мониторирование</a:t>
            </a:r>
            <a:r>
              <a:rPr lang="ru-RU" dirty="0"/>
              <a:t> показателей </a:t>
            </a:r>
            <a:r>
              <a:rPr lang="ru-RU" dirty="0" smtClean="0"/>
              <a:t>электрокардиограмм; разработана нормативно-документальная база для участников системы)</a:t>
            </a:r>
          </a:p>
          <a:p>
            <a:endParaRPr lang="ru-RU" dirty="0" smtClean="0"/>
          </a:p>
        </p:txBody>
      </p:sp>
      <p:pic>
        <p:nvPicPr>
          <p:cNvPr id="4" name="Picture 4" descr="D:\Users\user\Desktop\logo 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5583" y="5419469"/>
            <a:ext cx="1343465" cy="1270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20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502" y="499042"/>
            <a:ext cx="7514035" cy="1752599"/>
          </a:xfrm>
        </p:spPr>
        <p:txBody>
          <a:bodyPr/>
          <a:lstStyle/>
          <a:p>
            <a:r>
              <a:rPr lang="ru-RU" dirty="0" smtClean="0"/>
              <a:t>Основные функции в рамках </a:t>
            </a:r>
            <a:r>
              <a:rPr lang="ru-RU" dirty="0" err="1" smtClean="0"/>
              <a:t>кардиомониторинга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751" y="2378613"/>
            <a:ext cx="7026988" cy="3124201"/>
          </a:xfrm>
        </p:spPr>
        <p:txBody>
          <a:bodyPr/>
          <a:lstStyle/>
          <a:p>
            <a:r>
              <a:rPr lang="ru-RU" dirty="0" smtClean="0"/>
              <a:t>Отслеживание динамики развития состояния пациента, основанное на анализе сделанных ЭКГ за весь период использования</a:t>
            </a:r>
          </a:p>
          <a:p>
            <a:r>
              <a:rPr lang="ru-RU" dirty="0" smtClean="0"/>
              <a:t>Выявление опасных ситуаций, требующих </a:t>
            </a:r>
            <a:r>
              <a:rPr lang="ru-RU" dirty="0"/>
              <a:t>экстренного врачебного вмешательства </a:t>
            </a:r>
          </a:p>
        </p:txBody>
      </p:sp>
      <p:pic>
        <p:nvPicPr>
          <p:cNvPr id="4" name="Picture 4" descr="D:\Users\user\Desktop\logo 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5072" y="5347041"/>
            <a:ext cx="1343465" cy="1270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68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856"/>
            <a:ext cx="9144000" cy="5595111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2212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129" y="206010"/>
            <a:ext cx="7514035" cy="104746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Задачи контакт-центра</a:t>
            </a:r>
          </a:p>
        </p:txBody>
      </p:sp>
      <p:pic>
        <p:nvPicPr>
          <p:cNvPr id="1026" name="Picture 2" descr="D:\Users\user\Downloads\IMG_2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4688" y="3223034"/>
            <a:ext cx="3918810" cy="335927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1539089" y="1167897"/>
            <a:ext cx="67700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itchFamily="34" charset="0"/>
              </a:rPr>
              <a:t>Первичный мониторинг данных, поступающих от пациента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itchFamily="34" charset="0"/>
              </a:rPr>
              <a:t>Организация взаимодействия врача с пациентом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itchFamily="34" charset="0"/>
              </a:rPr>
              <a:t>Прием и обработка входящих вызовов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b="10409"/>
          <a:stretch/>
        </p:blipFill>
        <p:spPr>
          <a:xfrm>
            <a:off x="2435382" y="826315"/>
            <a:ext cx="4794045" cy="2923266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406" y="0"/>
            <a:ext cx="7514035" cy="106835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Прибор </a:t>
            </a:r>
            <a:r>
              <a:rPr lang="ru-RU" dirty="0" err="1" smtClean="0">
                <a:solidFill>
                  <a:srgbClr val="FF0000"/>
                </a:solidFill>
              </a:rPr>
              <a:t>КардиРУ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4" descr="D:\Users\user\Desktop\logo 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9350" y="191184"/>
            <a:ext cx="1343465" cy="12702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1228" y="3395050"/>
            <a:ext cx="70526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Является медицинским изделием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Портативный прибор со встроенным аккумулятором (около 40 исследований на одном заряде)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Работает в пределах доступа к сотовому оператору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6 стандартных отведений, в течение 30 секунд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Формирует автоматическое заключение посредством анализа микроколебаний </a:t>
            </a:r>
            <a:r>
              <a:rPr lang="ru-RU" dirty="0"/>
              <a:t>сигнала ЭКГ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247" y="273005"/>
            <a:ext cx="7514035" cy="732453"/>
          </a:xfrm>
        </p:spPr>
        <p:txBody>
          <a:bodyPr>
            <a:normAutofit/>
          </a:bodyPr>
          <a:lstStyle/>
          <a:p>
            <a:r>
              <a:rPr lang="ru-RU" dirty="0" smtClean="0"/>
              <a:t>Цветовая индикация результатов</a:t>
            </a:r>
            <a:endParaRPr lang="ru-RU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23" y="1165883"/>
            <a:ext cx="5539374" cy="53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715</TotalTime>
  <Words>242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Adobe Fan Heiti Std B</vt:lpstr>
      <vt:lpstr>Arial</vt:lpstr>
      <vt:lpstr>Calibri</vt:lpstr>
      <vt:lpstr>Corbel</vt:lpstr>
      <vt:lpstr>Параллакс</vt:lpstr>
      <vt:lpstr>Виртуальный госпиталь на базе Городской клинической больницы  №64 </vt:lpstr>
      <vt:lpstr>Умершие по основным классам причин смерти в РФ за 2014 год*</vt:lpstr>
      <vt:lpstr>Презентация PowerPoint</vt:lpstr>
      <vt:lpstr>Технология «Виртуальный госпиталь»</vt:lpstr>
      <vt:lpstr>Основные функции в рамках кардиомониторинга</vt:lpstr>
      <vt:lpstr>Презентация PowerPoint</vt:lpstr>
      <vt:lpstr>Задачи контакт-центра</vt:lpstr>
      <vt:lpstr>Прибор КардиРУ</vt:lpstr>
      <vt:lpstr>Цветовая индикация результатов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Виртуальный госпиталь на базе Городской клинической больницы №64</dc:title>
  <dc:creator>Артем Никишов</dc:creator>
  <cp:lastModifiedBy>Ванюкова Евгения Михайловна</cp:lastModifiedBy>
  <cp:revision>39</cp:revision>
  <dcterms:created xsi:type="dcterms:W3CDTF">2016-04-15T00:58:05Z</dcterms:created>
  <dcterms:modified xsi:type="dcterms:W3CDTF">2021-02-25T09:05:54Z</dcterms:modified>
</cp:coreProperties>
</file>