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1" r:id="rId4"/>
    <p:sldId id="287" r:id="rId5"/>
    <p:sldId id="284" r:id="rId6"/>
    <p:sldId id="285" r:id="rId7"/>
    <p:sldId id="261" r:id="rId8"/>
  </p:sldIdLst>
  <p:sldSz cx="9906000" cy="6858000" type="A4"/>
  <p:notesSz cx="6797675" cy="9926638"/>
  <p:defaultTextStyle>
    <a:defPPr>
      <a:defRPr lang="ru-RU"/>
    </a:defPPr>
    <a:lvl1pPr marL="0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8CD2"/>
    <a:srgbClr val="2E2E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76" y="6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:\проекты\Презентации\комплекс new\обложка белая-0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1"/>
          <a:stretch/>
        </p:blipFill>
        <p:spPr bwMode="auto">
          <a:xfrm>
            <a:off x="-8" y="1098000"/>
            <a:ext cx="9906008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4952998" y="2439029"/>
            <a:ext cx="4118161" cy="1085983"/>
          </a:xfrm>
        </p:spPr>
        <p:txBody>
          <a:bodyPr>
            <a:normAutofit/>
          </a:bodyPr>
          <a:lstStyle>
            <a:lvl1pPr algn="l">
              <a:defRPr sz="2100" b="1">
                <a:latin typeface="TT Norms Bold" panose="02000803040000020004" pitchFamily="2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52998" y="3525011"/>
            <a:ext cx="3467101" cy="480053"/>
          </a:xfrm>
        </p:spPr>
        <p:txBody>
          <a:bodyPr/>
          <a:lstStyle>
            <a:lvl1pPr marL="0" indent="0" algn="l">
              <a:buNone/>
              <a:defRPr sz="1900">
                <a:solidFill>
                  <a:srgbClr val="C00000"/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8" name="Picture 6" descr="Y:\Дизайн\логотипы\КЭПИЗО\КЭПИЗО лого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88" y="787433"/>
            <a:ext cx="3395913" cy="65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73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бота\!!!ГАУИ\КЭПИЗО\обложка2-01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4"/>
          <a:stretch/>
        </p:blipFill>
        <p:spPr bwMode="auto">
          <a:xfrm>
            <a:off x="0" y="1084770"/>
            <a:ext cx="9905999" cy="577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4952998" y="2439029"/>
            <a:ext cx="4118161" cy="1085983"/>
          </a:xfrm>
        </p:spPr>
        <p:txBody>
          <a:bodyPr>
            <a:normAutofit/>
          </a:bodyPr>
          <a:lstStyle>
            <a:lvl1pPr algn="l">
              <a:defRPr sz="2100" b="1">
                <a:latin typeface="TT Norms Bold" panose="02000803040000020004" pitchFamily="2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52998" y="3525011"/>
            <a:ext cx="3467101" cy="480053"/>
          </a:xfrm>
        </p:spPr>
        <p:txBody>
          <a:bodyPr/>
          <a:lstStyle>
            <a:lvl1pPr marL="0" indent="0" algn="l">
              <a:buNone/>
              <a:defRPr sz="1900">
                <a:solidFill>
                  <a:srgbClr val="C00000"/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8" name="Picture 6" descr="Y:\Дизайн\логотипы\КЭПИЗО\КЭПИЗО лого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88" y="787433"/>
            <a:ext cx="3395913" cy="65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72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D:\проекты\Презентации\комплекс new\ФОН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906000" cy="558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8844" y="356659"/>
            <a:ext cx="5705839" cy="1056117"/>
          </a:xfrm>
        </p:spPr>
        <p:txBody>
          <a:bodyPr>
            <a:normAutofit/>
          </a:bodyPr>
          <a:lstStyle>
            <a:lvl1pPr algn="r">
              <a:defRPr sz="1600">
                <a:solidFill>
                  <a:srgbClr val="C000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2524" y="1796819"/>
            <a:ext cx="8580953" cy="4416491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11" name="Picture 6" descr="Y:\Дизайн\логотипы\КЭПИЗО\КЭПИЗО лого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04" y="628044"/>
            <a:ext cx="2603133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4138405" y="6437128"/>
            <a:ext cx="5183081" cy="352245"/>
          </a:xfrm>
          <a:prstGeom prst="rect">
            <a:avLst/>
          </a:prstGeom>
        </p:spPr>
        <p:txBody>
          <a:bodyPr vert="horz" lIns="91407" tIns="45705" rIns="91407" bIns="45705" rtlCol="0" anchor="ctr"/>
          <a:lstStyle/>
          <a:p>
            <a:pPr marL="0" marR="0" lvl="0" indent="0" algn="r" defTabSz="9140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C987DF-35BC-44C3-BB18-1751835B4AFB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T Norms Light" panose="02000503020000020003" pitchFamily="2" charset="-52"/>
                <a:ea typeface="Segoe UI" panose="020B0502040204020203" pitchFamily="34" charset="0"/>
                <a:cs typeface="Segoe UI" panose="020B0502040204020203" pitchFamily="34" charset="0"/>
              </a:rPr>
              <a:pPr marL="0" marR="0" lvl="0" indent="0" algn="r" defTabSz="9140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T Norms Light" panose="02000503020000020003" pitchFamily="2" charset="-52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560611"/>
            <a:ext cx="1749888" cy="321733"/>
          </a:xfrm>
          <a:prstGeom prst="rect">
            <a:avLst/>
          </a:prstGeom>
          <a:solidFill>
            <a:srgbClr val="2E2E2E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ru-RU" dirty="0">
              <a:solidFill>
                <a:srgbClr val="2E2E2E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741232" y="6624094"/>
            <a:ext cx="1008657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33065"/>
            <a:r>
              <a:rPr lang="ru-RU" altLang="ru-RU" sz="900" dirty="0">
                <a:solidFill>
                  <a:schemeClr val="bg1"/>
                </a:solidFill>
                <a:latin typeface="TT Norms Light" pitchFamily="2" charset="-52"/>
              </a:rPr>
              <a:t>ГАУИ</a:t>
            </a:r>
          </a:p>
        </p:txBody>
      </p:sp>
    </p:spTree>
    <p:extLst>
      <p:ext uri="{BB962C8B-B14F-4D97-AF65-F5344CB8AC3E}">
        <p14:creationId xmlns:p14="http://schemas.microsoft.com/office/powerpoint/2010/main" val="286289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:\проекты\Презентации\комплекс new\обложка белая-0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1"/>
          <a:stretch/>
        </p:blipFill>
        <p:spPr bwMode="auto">
          <a:xfrm>
            <a:off x="0" y="1098000"/>
            <a:ext cx="9906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Y:\Дизайн\логотипы\КЭПИЗО\КЭПИЗО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054" y="2468893"/>
            <a:ext cx="895556" cy="11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78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CC6EA-074B-4852-ACB3-54BE3C37BCD4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15B6-8477-48AD-8F39-17E0D0296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66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  <p:sldLayoutId id="2147483651" r:id="rId4"/>
  </p:sldLayoutIdLst>
  <p:txStyles>
    <p:titleStyle>
      <a:lvl1pPr algn="ctr" defTabSz="1072866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TT Norms Regular (Основной текст)"/>
          <a:ea typeface="+mj-ea"/>
          <a:cs typeface="+mj-cs"/>
        </a:defRPr>
      </a:lvl1pPr>
    </p:titleStyle>
    <p:bodyStyle>
      <a:lvl1pPr marL="402325" indent="-402325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TT Norms Regular (Основной текст)"/>
          <a:ea typeface="+mn-ea"/>
          <a:cs typeface="+mn-cs"/>
        </a:defRPr>
      </a:lvl1pPr>
      <a:lvl2pPr marL="871703" indent="-335270" algn="l" defTabSz="107286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TT Norms Regular (Основной текст)"/>
          <a:ea typeface="+mn-ea"/>
          <a:cs typeface="+mn-cs"/>
        </a:defRPr>
      </a:lvl2pPr>
      <a:lvl3pPr marL="1341082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T Norms Regular (Основной текст)"/>
          <a:ea typeface="+mn-ea"/>
          <a:cs typeface="+mn-cs"/>
        </a:defRPr>
      </a:lvl3pPr>
      <a:lvl4pPr marL="1877515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TT Norms Regular (Основной текст)"/>
          <a:ea typeface="+mn-ea"/>
          <a:cs typeface="+mn-cs"/>
        </a:defRPr>
      </a:lvl4pPr>
      <a:lvl5pPr marL="2413947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TT Norms Regular (Основной текст)"/>
          <a:ea typeface="+mn-ea"/>
          <a:cs typeface="+mn-cs"/>
        </a:defRPr>
      </a:lvl5pPr>
      <a:lvl6pPr marL="2950380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60912" y="2180862"/>
            <a:ext cx="5256584" cy="1824201"/>
          </a:xfrm>
        </p:spPr>
        <p:txBody>
          <a:bodyPr>
            <a:noAutofit/>
          </a:bodyPr>
          <a:lstStyle/>
          <a:p>
            <a:pPr marL="14901"/>
            <a:r>
              <a:rPr lang="ru-RU" sz="2400" dirty="0"/>
              <a:t>Офсетные контракты</a:t>
            </a:r>
            <a:endParaRPr lang="ru-RU" dirty="0">
              <a:solidFill>
                <a:srgbClr val="2E2E2E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32920" y="3789040"/>
            <a:ext cx="4047879" cy="435835"/>
          </a:xfrm>
        </p:spPr>
        <p:txBody>
          <a:bodyPr/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2434627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831729" y="4947688"/>
            <a:ext cx="8341977" cy="12842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84"/>
          </a:p>
        </p:txBody>
      </p:sp>
      <p:sp>
        <p:nvSpPr>
          <p:cNvPr id="29" name="Прямоугольник 28"/>
          <p:cNvSpPr/>
          <p:nvPr/>
        </p:nvSpPr>
        <p:spPr>
          <a:xfrm>
            <a:off x="5418282" y="2376353"/>
            <a:ext cx="3722260" cy="465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84"/>
          </a:p>
        </p:txBody>
      </p:sp>
      <p:sp>
        <p:nvSpPr>
          <p:cNvPr id="28" name="Прямоугольник 27"/>
          <p:cNvSpPr/>
          <p:nvPr/>
        </p:nvSpPr>
        <p:spPr>
          <a:xfrm>
            <a:off x="898396" y="2376353"/>
            <a:ext cx="3722260" cy="465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84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1804" y="281889"/>
            <a:ext cx="5266928" cy="1056117"/>
          </a:xfrm>
        </p:spPr>
        <p:txBody>
          <a:bodyPr>
            <a:normAutofit/>
          </a:bodyPr>
          <a:lstStyle/>
          <a:p>
            <a:r>
              <a:rPr lang="ru-RU" sz="1846" dirty="0"/>
              <a:t>ОФСЕТНЫЕ КОНТРАКТЫ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149AF458-BAA0-4C8D-BD22-B004D937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902" y="1855903"/>
            <a:ext cx="2564334" cy="443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77" b="1" dirty="0">
                <a:solidFill>
                  <a:srgbClr val="3C5A77"/>
                </a:solidFill>
              </a:rPr>
              <a:t>Ст. 111.4  44-ФЗ</a:t>
            </a:r>
          </a:p>
        </p:txBody>
      </p:sp>
      <p:pic>
        <p:nvPicPr>
          <p:cNvPr id="8" name="Picture 14" descr="D:\работа\!!!ГАУИ\презентации\icon\2018\icons_2018-02.png">
            <a:extLst>
              <a:ext uri="{FF2B5EF4-FFF2-40B4-BE49-F238E27FC236}">
                <a16:creationId xmlns:a16="http://schemas.microsoft.com/office/drawing/2014/main" id="{2331959A-D30C-4714-86D8-ED23476A4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423" y="5523294"/>
            <a:ext cx="531692" cy="53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5" descr="D:\работа\!!!ГАУИ\презентации\icon\2018\icons_2018-03.png">
            <a:extLst>
              <a:ext uri="{FF2B5EF4-FFF2-40B4-BE49-F238E27FC236}">
                <a16:creationId xmlns:a16="http://schemas.microsoft.com/office/drawing/2014/main" id="{86E35EF4-1184-4235-8599-D839BD0DA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295" y="5523294"/>
            <a:ext cx="531692" cy="53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 descr="D:\работа\!!!ГАУИ\презентации\icon\2018\icons_2018-04.png">
            <a:extLst>
              <a:ext uri="{FF2B5EF4-FFF2-40B4-BE49-F238E27FC236}">
                <a16:creationId xmlns:a16="http://schemas.microsoft.com/office/drawing/2014/main" id="{B1B0151E-F194-4725-9968-8A70335F0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550" y="5523294"/>
            <a:ext cx="531692" cy="53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7" descr="D:\работа\!!!ГАУИ\презентации\icon\2018\icons_2018-05.png">
            <a:extLst>
              <a:ext uri="{FF2B5EF4-FFF2-40B4-BE49-F238E27FC236}">
                <a16:creationId xmlns:a16="http://schemas.microsoft.com/office/drawing/2014/main" id="{F70F017B-D2E6-40F5-9DEA-E6F5ECA0C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676" y="5523294"/>
            <a:ext cx="531692" cy="53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3" descr="D:\работа\!!!ГАУИ\презентации\icon\2018\icons_2018-01.png">
            <a:extLst>
              <a:ext uri="{FF2B5EF4-FFF2-40B4-BE49-F238E27FC236}">
                <a16:creationId xmlns:a16="http://schemas.microsoft.com/office/drawing/2014/main" id="{FF6A4709-7A71-4A31-BCF5-2171BA898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803" y="5523294"/>
            <a:ext cx="531692" cy="53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E3228A1F-0BED-43A7-8A1E-595C7FD78BB9}"/>
              </a:ext>
            </a:extLst>
          </p:cNvPr>
          <p:cNvSpPr/>
          <p:nvPr/>
        </p:nvSpPr>
        <p:spPr>
          <a:xfrm>
            <a:off x="1031137" y="5090724"/>
            <a:ext cx="5782994" cy="283421"/>
          </a:xfrm>
          <a:prstGeom prst="rect">
            <a:avLst/>
          </a:prstGeom>
        </p:spPr>
        <p:txBody>
          <a:bodyPr wrap="square" lIns="55572" tIns="27786" rIns="55572" bIns="27786">
            <a:spAutoFit/>
          </a:bodyPr>
          <a:lstStyle/>
          <a:p>
            <a:pPr>
              <a:spcBef>
                <a:spcPts val="1094"/>
              </a:spcBef>
            </a:pPr>
            <a:r>
              <a:rPr lang="ru-RU" sz="1477" dirty="0">
                <a:solidFill>
                  <a:srgbClr val="3C5A77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ПЕРСПЕКТИВНЫЕ НАПРАВЛЕНИЯ: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B5904F9-8393-4690-A410-02ABE4FEBF9F}"/>
              </a:ext>
            </a:extLst>
          </p:cNvPr>
          <p:cNvSpPr/>
          <p:nvPr/>
        </p:nvSpPr>
        <p:spPr>
          <a:xfrm>
            <a:off x="831729" y="3072140"/>
            <a:ext cx="3655989" cy="1332426"/>
          </a:xfrm>
          <a:prstGeom prst="rect">
            <a:avLst/>
          </a:prstGeom>
        </p:spPr>
        <p:txBody>
          <a:bodyPr wrap="square" lIns="55572" tIns="27786" rIns="55572" bIns="27786">
            <a:spAutoFit/>
          </a:bodyPr>
          <a:lstStyle/>
          <a:p>
            <a:pPr marL="249119" indent="-196365">
              <a:spcBef>
                <a:spcPts val="1108"/>
              </a:spcBef>
              <a:buClr>
                <a:srgbClr val="3C5A77"/>
              </a:buClr>
              <a:buFont typeface="Wingdings" panose="05000000000000000000" pitchFamily="2" charset="2"/>
              <a:buChar char="§"/>
            </a:pPr>
            <a:r>
              <a:rPr lang="ru-RU" sz="1292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снижение цены поставки</a:t>
            </a:r>
          </a:p>
          <a:p>
            <a:pPr marL="249119" indent="-196365">
              <a:spcBef>
                <a:spcPts val="1108"/>
              </a:spcBef>
              <a:buClr>
                <a:srgbClr val="3C5A77"/>
              </a:buClr>
              <a:buFont typeface="Wingdings" panose="05000000000000000000" pitchFamily="2" charset="2"/>
              <a:buChar char="§"/>
            </a:pPr>
            <a:r>
              <a:rPr lang="ru-RU" sz="1292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импортозамещение</a:t>
            </a:r>
            <a:r>
              <a:rPr lang="ru-RU" sz="1292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гарантированные поставки</a:t>
            </a:r>
          </a:p>
          <a:p>
            <a:pPr marL="249119" indent="-196365">
              <a:spcBef>
                <a:spcPts val="1108"/>
              </a:spcBef>
              <a:buClr>
                <a:srgbClr val="3C5A77"/>
              </a:buClr>
              <a:buFont typeface="Wingdings" panose="05000000000000000000" pitchFamily="2" charset="2"/>
              <a:buChar char="§"/>
            </a:pPr>
            <a:r>
              <a:rPr lang="ru-RU" sz="1292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рабочие места и рост</a:t>
            </a:r>
            <a:br>
              <a:rPr lang="ru-RU" sz="1292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ru-RU" sz="1292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налогооблагаемой базы</a:t>
            </a:r>
            <a:endParaRPr lang="ru-RU" sz="1292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8F1E64E-87E9-4FE9-AA95-82C049ADB7DD}"/>
              </a:ext>
            </a:extLst>
          </p:cNvPr>
          <p:cNvSpPr/>
          <p:nvPr/>
        </p:nvSpPr>
        <p:spPr>
          <a:xfrm>
            <a:off x="5418283" y="3072140"/>
            <a:ext cx="3589322" cy="1133589"/>
          </a:xfrm>
          <a:prstGeom prst="rect">
            <a:avLst/>
          </a:prstGeom>
        </p:spPr>
        <p:txBody>
          <a:bodyPr wrap="square" lIns="55572" tIns="27786" rIns="55572" bIns="27786">
            <a:spAutoFit/>
          </a:bodyPr>
          <a:lstStyle/>
          <a:p>
            <a:pPr marL="249119" indent="-249119">
              <a:spcBef>
                <a:spcPts val="1108"/>
              </a:spcBef>
              <a:buClr>
                <a:srgbClr val="CA0F25"/>
              </a:buClr>
              <a:buFont typeface="Wingdings" panose="05000000000000000000" pitchFamily="2" charset="2"/>
              <a:buChar char="§"/>
              <a:tabLst>
                <a:tab pos="249119" algn="l"/>
              </a:tabLst>
            </a:pPr>
            <a:r>
              <a:rPr lang="ru-RU" sz="1292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платежеспособный потребитель</a:t>
            </a:r>
          </a:p>
          <a:p>
            <a:pPr marL="249119" indent="-249119">
              <a:spcBef>
                <a:spcPts val="1108"/>
              </a:spcBef>
              <a:buClr>
                <a:srgbClr val="CA0F25"/>
              </a:buClr>
              <a:buFont typeface="Wingdings" panose="05000000000000000000" pitchFamily="2" charset="2"/>
              <a:buChar char="§"/>
              <a:tabLst>
                <a:tab pos="249119" algn="l"/>
              </a:tabLst>
            </a:pPr>
            <a:r>
              <a:rPr lang="ru-RU" sz="1292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долгосрочная гарантия сбыта</a:t>
            </a:r>
          </a:p>
          <a:p>
            <a:pPr marL="249119" indent="-249119">
              <a:spcBef>
                <a:spcPts val="1108"/>
              </a:spcBef>
              <a:buClr>
                <a:srgbClr val="CA0F25"/>
              </a:buClr>
              <a:buFont typeface="Wingdings" panose="05000000000000000000" pitchFamily="2" charset="2"/>
              <a:buChar char="§"/>
              <a:tabLst>
                <a:tab pos="249119" algn="l"/>
              </a:tabLst>
            </a:pPr>
            <a:r>
              <a:rPr lang="ru-RU" sz="1292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включение в реестр единственных поставщиков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94D3F08-50CF-44A1-9C81-1BAAFBAAFF18}"/>
              </a:ext>
            </a:extLst>
          </p:cNvPr>
          <p:cNvSpPr/>
          <p:nvPr/>
        </p:nvSpPr>
        <p:spPr>
          <a:xfrm>
            <a:off x="1048450" y="2480914"/>
            <a:ext cx="1378410" cy="283421"/>
          </a:xfrm>
          <a:prstGeom prst="rect">
            <a:avLst/>
          </a:prstGeom>
        </p:spPr>
        <p:txBody>
          <a:bodyPr wrap="none" lIns="55572" tIns="27786" rIns="55572" bIns="27786">
            <a:spAutoFit/>
          </a:bodyPr>
          <a:lstStyle/>
          <a:p>
            <a:pPr>
              <a:spcAft>
                <a:spcPts val="607"/>
              </a:spcAft>
            </a:pPr>
            <a:r>
              <a:rPr lang="ru-RU" sz="1477" b="1" dirty="0">
                <a:solidFill>
                  <a:srgbClr val="3C5A77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</a:t>
            </a:r>
            <a:r>
              <a:rPr lang="ru-RU" sz="1477" dirty="0">
                <a:solidFill>
                  <a:srgbClr val="3C5A77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477" b="1" dirty="0">
                <a:solidFill>
                  <a:srgbClr val="3C5A77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для города</a:t>
            </a:r>
            <a:r>
              <a:rPr lang="ru-RU" sz="1477" dirty="0">
                <a:solidFill>
                  <a:srgbClr val="3C5A77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DCB48689-A8AB-4EC2-9CD8-919D9923DF2E}"/>
              </a:ext>
            </a:extLst>
          </p:cNvPr>
          <p:cNvSpPr/>
          <p:nvPr/>
        </p:nvSpPr>
        <p:spPr>
          <a:xfrm>
            <a:off x="5546354" y="2480914"/>
            <a:ext cx="1723761" cy="283421"/>
          </a:xfrm>
          <a:prstGeom prst="rect">
            <a:avLst/>
          </a:prstGeom>
        </p:spPr>
        <p:txBody>
          <a:bodyPr wrap="none" lIns="55572" tIns="27786" rIns="55572" bIns="27786">
            <a:spAutoFit/>
          </a:bodyPr>
          <a:lstStyle/>
          <a:p>
            <a:r>
              <a:rPr lang="ru-RU" sz="1477" b="1" dirty="0">
                <a:solidFill>
                  <a:srgbClr val="CA0F2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для инвестора: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A1FA4F30-0DB0-4D73-8DA6-64AC61938497}"/>
              </a:ext>
            </a:extLst>
          </p:cNvPr>
          <p:cNvSpPr/>
          <p:nvPr/>
        </p:nvSpPr>
        <p:spPr>
          <a:xfrm>
            <a:off x="807128" y="1234812"/>
            <a:ext cx="8853225" cy="567280"/>
          </a:xfrm>
          <a:prstGeom prst="rect">
            <a:avLst/>
          </a:prstGeom>
        </p:spPr>
        <p:txBody>
          <a:bodyPr wrap="square" lIns="55572" tIns="27786" rIns="55572" bIns="27786">
            <a:spAutoFit/>
          </a:bodyPr>
          <a:lstStyle/>
          <a:p>
            <a:r>
              <a:rPr lang="ru-RU" sz="1661" b="1" dirty="0">
                <a:solidFill>
                  <a:srgbClr val="CA0F2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Долгосрочные госзакупки со встречными обязательствами по локализации закупаемого товара </a:t>
            </a:r>
          </a:p>
        </p:txBody>
      </p:sp>
    </p:spTree>
    <p:extLst>
      <p:ext uri="{BB962C8B-B14F-4D97-AF65-F5344CB8AC3E}">
        <p14:creationId xmlns:p14="http://schemas.microsoft.com/office/powerpoint/2010/main" val="236796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0052" y="384850"/>
            <a:ext cx="5266928" cy="1056117"/>
          </a:xfrm>
        </p:spPr>
        <p:txBody>
          <a:bodyPr>
            <a:normAutofit/>
          </a:bodyPr>
          <a:lstStyle/>
          <a:p>
            <a:pPr>
              <a:spcBef>
                <a:spcPts val="554"/>
              </a:spcBef>
            </a:pPr>
            <a:r>
              <a:rPr lang="ru-RU" sz="1846" dirty="0"/>
              <a:t>Нормативная база для региональных офсетных контрактов – ст. 111.4 44-ФЗ 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CEDF51A3-8E9F-4417-96E1-B5D0A025C265}"/>
              </a:ext>
            </a:extLst>
          </p:cNvPr>
          <p:cNvGraphicFramePr>
            <a:graphicFrameLocks noGrp="1"/>
          </p:cNvGraphicFramePr>
          <p:nvPr/>
        </p:nvGraphicFramePr>
        <p:xfrm>
          <a:off x="827856" y="1959263"/>
          <a:ext cx="8312686" cy="261025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92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116"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1633"/>
                        </a:buClr>
                        <a:buFont typeface="Wingdings" pitchFamily="2" charset="2"/>
                        <a:buChar char="§"/>
                      </a:pPr>
                      <a:r>
                        <a:rPr lang="ru-RU" sz="13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Закупка Товара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indent="0" algn="l" defTabSz="9141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>
                          <a:solidFill>
                            <a:srgbClr val="C00000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только Бюджетные средства (</a:t>
                      </a:r>
                      <a:r>
                        <a:rPr lang="ru-RU" sz="1300" b="1" kern="1200" dirty="0" err="1">
                          <a:solidFill>
                            <a:srgbClr val="C00000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госзаказчик</a:t>
                      </a:r>
                      <a:r>
                        <a:rPr lang="ru-RU" sz="1300" b="1" kern="1200" dirty="0">
                          <a:solidFill>
                            <a:srgbClr val="C00000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– ОИВ)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695083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1633"/>
                        </a:buClr>
                        <a:buFont typeface="Wingdings" pitchFamily="2" charset="2"/>
                        <a:buChar char="§"/>
                      </a:pPr>
                      <a:r>
                        <a:rPr lang="ru-RU" sz="13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Объем инвестиций в создание или модернизацию и/или освоение производства Товара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indent="0" algn="l" defTabSz="9141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Минимум </a:t>
                      </a:r>
                      <a:r>
                        <a:rPr lang="ru-RU" sz="1300" b="1" strike="sngStrike" kern="1200" baseline="0" dirty="0">
                          <a:solidFill>
                            <a:srgbClr val="C00000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Р</a:t>
                      </a:r>
                      <a:r>
                        <a:rPr lang="ru-RU" sz="1300" b="1" kern="1200" dirty="0">
                          <a:solidFill>
                            <a:srgbClr val="C00000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1 млрд </a:t>
                      </a:r>
                      <a:endParaRPr lang="ru-RU" sz="1300" b="0" i="0" kern="1200" dirty="0">
                        <a:solidFill>
                          <a:srgbClr val="C00000"/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116"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1633"/>
                        </a:buClr>
                        <a:buFont typeface="Wingdings" pitchFamily="2" charset="2"/>
                        <a:buChar char="§"/>
                      </a:pPr>
                      <a:r>
                        <a:rPr lang="ru-RU" sz="13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Срок контракта 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indent="0" algn="l" defTabSz="12801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до</a:t>
                      </a:r>
                      <a:r>
                        <a:rPr lang="ru-RU" sz="1300" kern="1200" dirty="0">
                          <a:solidFill>
                            <a:schemeClr val="dk1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300" b="1" kern="1200" dirty="0">
                          <a:solidFill>
                            <a:srgbClr val="C00000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10 лет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16"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1633"/>
                        </a:buClr>
                        <a:buFont typeface="Wingdings" pitchFamily="2" charset="2"/>
                        <a:buChar char="§"/>
                      </a:pPr>
                      <a:r>
                        <a:rPr lang="ru-RU" sz="13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Срок поставки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indent="0" algn="l" defTabSz="12801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после вложения 1 млрд руб.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939616"/>
                  </a:ext>
                </a:extLst>
              </a:tr>
              <a:tr h="315116"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1633"/>
                        </a:buClr>
                        <a:buFont typeface="Wingdings" pitchFamily="2" charset="2"/>
                        <a:buChar char="§"/>
                      </a:pPr>
                      <a:r>
                        <a:rPr lang="ru-RU" sz="13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Поставляемый товар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indent="0" algn="l" defTabSz="12801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товар российского происхождения (№ 719 ПП РФ)</a:t>
                      </a:r>
                      <a:endParaRPr lang="ru-RU" sz="1300" b="1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16"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1633"/>
                        </a:buClr>
                        <a:buFont typeface="Wingdings" pitchFamily="2" charset="2"/>
                        <a:buChar char="§"/>
                      </a:pPr>
                      <a:r>
                        <a:rPr lang="ru-RU" sz="13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Поставщик-инвестор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indent="0" algn="l" defTabSz="12801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российское юридическое лицо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054"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1633"/>
                        </a:buClr>
                        <a:buFont typeface="Wingdings" pitchFamily="2" charset="2"/>
                        <a:buChar char="§"/>
                      </a:pPr>
                      <a:r>
                        <a:rPr lang="ru-RU" sz="13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Статус </a:t>
                      </a:r>
                      <a:r>
                        <a:rPr lang="ru-RU" sz="1300" kern="12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ед.поставщика</a:t>
                      </a:r>
                      <a:r>
                        <a:rPr lang="ru-RU" sz="13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по субъекту РФ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indent="0" algn="l" defTabSz="12801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после исполнения всех инвестиционных обязательств</a:t>
                      </a:r>
                    </a:p>
                    <a:p>
                      <a:pPr marL="180000" marR="0" indent="0" algn="l" defTabSz="12801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(закупка у </a:t>
                      </a:r>
                      <a:r>
                        <a:rPr lang="ru-RU" sz="1300" b="1" kern="12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ед.постащика</a:t>
                      </a:r>
                      <a:r>
                        <a:rPr lang="ru-RU" sz="13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- право </a:t>
                      </a:r>
                      <a:r>
                        <a:rPr lang="ru-RU" sz="1300" b="1" kern="12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госзаказчиков</a:t>
                      </a:r>
                      <a:r>
                        <a:rPr lang="ru-RU" sz="13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)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602941"/>
                  </a:ext>
                </a:extLst>
              </a:tr>
            </a:tbl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5E5DBE5-4011-424A-B311-676DDDB36ABA}"/>
              </a:ext>
            </a:extLst>
          </p:cNvPr>
          <p:cNvSpPr/>
          <p:nvPr/>
        </p:nvSpPr>
        <p:spPr>
          <a:xfrm>
            <a:off x="827856" y="1634339"/>
            <a:ext cx="8246217" cy="3196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477" b="1" dirty="0">
                <a:solidFill>
                  <a:srgbClr val="00789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УСЛОВИЯ КОНТРАКТА:</a:t>
            </a: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064BFBC3-78F5-4965-8A06-1BAC76B2C3D3}"/>
              </a:ext>
            </a:extLst>
          </p:cNvPr>
          <p:cNvGraphicFramePr>
            <a:graphicFrameLocks noGrp="1"/>
          </p:cNvGraphicFramePr>
          <p:nvPr/>
        </p:nvGraphicFramePr>
        <p:xfrm>
          <a:off x="914151" y="4960230"/>
          <a:ext cx="8226392" cy="126515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37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8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116"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1633"/>
                        </a:buClr>
                        <a:buFont typeface="Wingdings" pitchFamily="2" charset="2"/>
                        <a:buChar char="§"/>
                      </a:pPr>
                      <a:r>
                        <a:rPr lang="ru-RU" sz="1300" b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Обеспечение инвестиционных обязательств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indent="0" algn="l" defTabSz="9141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>
                          <a:solidFill>
                            <a:srgbClr val="C00000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2 – 5 % от суммы инвестиций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116"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1633"/>
                        </a:buClr>
                        <a:buFont typeface="Wingdings" pitchFamily="2" charset="2"/>
                        <a:buChar char="§"/>
                      </a:pPr>
                      <a:r>
                        <a:rPr lang="ru-RU" sz="130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Обеспечение обязательств по поставке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indent="0" algn="l" defTabSz="12801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>
                          <a:solidFill>
                            <a:srgbClr val="C00000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допускается отсутствие</a:t>
                      </a:r>
                      <a:r>
                        <a:rPr lang="ru-RU" sz="130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, если нет аванса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16"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1633"/>
                        </a:buClr>
                        <a:buFont typeface="Wingdings" pitchFamily="2" charset="2"/>
                        <a:buChar char="§"/>
                      </a:pPr>
                      <a:r>
                        <a:rPr lang="ru-RU" sz="130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Объединение лотов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indent="0" algn="l" defTabSz="12801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допускается</a:t>
                      </a:r>
                      <a:endParaRPr lang="ru-RU" sz="13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16"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91633"/>
                        </a:buClr>
                        <a:buFont typeface="Wingdings" pitchFamily="2" charset="2"/>
                        <a:buChar char="§"/>
                      </a:pPr>
                      <a:r>
                        <a:rPr lang="ru-RU" sz="130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Изменение цены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indent="0" algn="l" defTabSz="12801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>
                          <a:solidFill>
                            <a:schemeClr val="dk1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допускается на основании </a:t>
                      </a:r>
                      <a:r>
                        <a:rPr lang="ru-RU" sz="1300" b="1" kern="1200" dirty="0">
                          <a:solidFill>
                            <a:srgbClr val="C00000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формулы цены 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199A33B-B685-4465-8E3A-42E369DCE292}"/>
              </a:ext>
            </a:extLst>
          </p:cNvPr>
          <p:cNvSpPr/>
          <p:nvPr/>
        </p:nvSpPr>
        <p:spPr>
          <a:xfrm>
            <a:off x="914151" y="4679774"/>
            <a:ext cx="6713361" cy="31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77" b="1" dirty="0">
                <a:solidFill>
                  <a:srgbClr val="00789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ОСОБЕННОСТИ:</a:t>
            </a:r>
          </a:p>
        </p:txBody>
      </p:sp>
    </p:spTree>
    <p:extLst>
      <p:ext uri="{BB962C8B-B14F-4D97-AF65-F5344CB8AC3E}">
        <p14:creationId xmlns:p14="http://schemas.microsoft.com/office/powerpoint/2010/main" val="53626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490" y="380186"/>
            <a:ext cx="5266929" cy="974877"/>
          </a:xfrm>
        </p:spPr>
        <p:txBody>
          <a:bodyPr>
            <a:normAutofit/>
          </a:bodyPr>
          <a:lstStyle/>
          <a:p>
            <a:r>
              <a:rPr lang="ru-RU" sz="1846" dirty="0"/>
              <a:t>Заключенные офсетные контракты в Москве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95D88089-E002-4ADC-8201-4DDDC97B98BA}"/>
              </a:ext>
            </a:extLst>
          </p:cNvPr>
          <p:cNvGraphicFramePr>
            <a:graphicFrameLocks noGrp="1"/>
          </p:cNvGraphicFramePr>
          <p:nvPr/>
        </p:nvGraphicFramePr>
        <p:xfrm>
          <a:off x="499581" y="1743859"/>
          <a:ext cx="8906837" cy="496128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95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54590">
                  <a:extLst>
                    <a:ext uri="{9D8B030D-6E8A-4147-A177-3AD203B41FA5}">
                      <a16:colId xmlns:a16="http://schemas.microsoft.com/office/drawing/2014/main" val="2883991553"/>
                    </a:ext>
                  </a:extLst>
                </a:gridCol>
              </a:tblGrid>
              <a:tr h="344860">
                <a:tc>
                  <a:txBody>
                    <a:bodyPr/>
                    <a:lstStyle/>
                    <a:p>
                      <a:pPr marL="0" marR="0" indent="0" algn="l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dirty="0">
                          <a:solidFill>
                            <a:srgbClr val="CA0F25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1-й</a:t>
                      </a:r>
                      <a:r>
                        <a:rPr lang="ru-RU" sz="1100" b="1" i="0" kern="1200" baseline="0" dirty="0">
                          <a:solidFill>
                            <a:srgbClr val="CA0F25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контракт</a:t>
                      </a:r>
                      <a:endParaRPr lang="ru-RU" sz="1100" b="1" i="0" kern="1200" dirty="0">
                        <a:solidFill>
                          <a:srgbClr val="CA0F25"/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dirty="0">
                          <a:solidFill>
                            <a:srgbClr val="CA0F25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2-й контракт</a:t>
                      </a:r>
                    </a:p>
                  </a:txBody>
                  <a:tcPr marL="128016" marR="128016" marT="85344" marB="85344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baseline="0" dirty="0">
                          <a:solidFill>
                            <a:srgbClr val="CA0F25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3-й контракт</a:t>
                      </a:r>
                    </a:p>
                  </a:txBody>
                  <a:tcPr marL="128016" marR="128016" marT="85344" marB="85344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baseline="0" dirty="0">
                          <a:solidFill>
                            <a:srgbClr val="CA0F25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4-й контракт</a:t>
                      </a:r>
                    </a:p>
                  </a:txBody>
                  <a:tcPr marL="128016" marR="128016" marT="85344" marB="85344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baseline="0" dirty="0">
                          <a:solidFill>
                            <a:srgbClr val="CA0F25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5-й контракт</a:t>
                      </a:r>
                    </a:p>
                  </a:txBody>
                  <a:tcPr marL="128016" marR="128016" marT="85344" marB="85344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289">
                <a:tc>
                  <a:txBody>
                    <a:bodyPr/>
                    <a:lstStyle/>
                    <a:p>
                      <a:pPr marL="0" algn="l" defTabSz="779252" rtl="0" eaLnBrk="1" latinLnBrk="0" hangingPunct="1">
                        <a:lnSpc>
                          <a:spcPts val="1400"/>
                        </a:lnSpc>
                      </a:pPr>
                      <a:r>
                        <a:rPr lang="ru-RU" sz="1100" b="1" kern="12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Предмет контракта</a:t>
                      </a:r>
                    </a:p>
                  </a:txBody>
                  <a:tcPr marL="99060" marR="99060" marT="60960" marB="6096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22 лекарственных средства (онкология/</a:t>
                      </a:r>
                    </a:p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dirty="0" err="1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иммуномодуляторы</a:t>
                      </a:r>
                      <a:r>
                        <a:rPr lang="ru-RU" sz="10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endParaRPr lang="ru-RU" sz="1000" kern="1200" dirty="0">
                        <a:solidFill>
                          <a:srgbClr val="3C5A77"/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31 лекарственное средство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(широкий спектр заболеваний)</a:t>
                      </a:r>
                    </a:p>
                  </a:txBody>
                  <a:tcPr marL="128016" marR="128016" marT="85344" marB="85344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44 медицинских изделия для </a:t>
                      </a:r>
                      <a:r>
                        <a:rPr lang="ru-RU" sz="1000" dirty="0" err="1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стомированных</a:t>
                      </a:r>
                      <a:r>
                        <a:rPr lang="ru-RU" sz="10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пациентов</a:t>
                      </a:r>
                      <a:endParaRPr lang="ru-RU" sz="1000" kern="1200" dirty="0">
                        <a:solidFill>
                          <a:srgbClr val="3C5A77"/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28016" marR="128016" marT="85344" marB="85344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38 позиций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детского питание для </a:t>
                      </a:r>
                      <a:r>
                        <a:rPr lang="en-US" sz="1000" kern="1200" dirty="0" err="1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молочно-раздаточных</a:t>
                      </a:r>
                      <a:r>
                        <a:rPr lang="en-US" sz="1000" kern="12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пунктов</a:t>
                      </a:r>
                      <a:endParaRPr lang="ru-RU" sz="1000" kern="1200" dirty="0">
                        <a:solidFill>
                          <a:srgbClr val="3C5A77"/>
                        </a:solidFill>
                        <a:latin typeface="TT Norms Regular" panose="02000503030000020003" pitchFamily="2" charset="-52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8016" marR="128016" marT="85344" marB="85344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20 лекарственных средств</a:t>
                      </a:r>
                    </a:p>
                  </a:txBody>
                  <a:tcPr marL="128016" marR="128016" marT="85344" marB="85344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043">
                <a:tc>
                  <a:txBody>
                    <a:bodyPr/>
                    <a:lstStyle/>
                    <a:p>
                      <a:pPr marL="0" algn="l" defTabSz="779252" rtl="0" eaLnBrk="1" latinLnBrk="0" hangingPunct="1">
                        <a:lnSpc>
                          <a:spcPts val="1400"/>
                        </a:lnSpc>
                      </a:pPr>
                      <a:r>
                        <a:rPr lang="ru-RU" sz="1100" b="1" kern="12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НМЦК</a:t>
                      </a:r>
                    </a:p>
                  </a:txBody>
                  <a:tcPr marL="99060" marR="99060" marT="60960" marB="6096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₽28</a:t>
                      </a:r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₽22,6</a:t>
                      </a:r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₽8,6</a:t>
                      </a:r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₽30,6</a:t>
                      </a:r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₽1,1</a:t>
                      </a:r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332499"/>
                  </a:ext>
                </a:extLst>
              </a:tr>
              <a:tr h="440084">
                <a:tc>
                  <a:txBody>
                    <a:bodyPr/>
                    <a:lstStyle/>
                    <a:p>
                      <a:pPr marL="0" algn="l" defTabSz="779252" rtl="0" eaLnBrk="1" latinLnBrk="0" hangingPunct="1">
                        <a:lnSpc>
                          <a:spcPts val="1400"/>
                        </a:lnSpc>
                      </a:pPr>
                      <a:r>
                        <a:rPr lang="ru-RU" sz="1100" b="1" kern="12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Цена</a:t>
                      </a:r>
                      <a:r>
                        <a:rPr lang="ru-RU" sz="1100" b="1" kern="1200" baseline="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закупки товара</a:t>
                      </a:r>
                      <a:endParaRPr lang="ru-RU" sz="1100" b="1" kern="1200" dirty="0">
                        <a:solidFill>
                          <a:srgbClr val="3C5A77"/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₽14</a:t>
                      </a:r>
                      <a:r>
                        <a:rPr lang="en-US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 </a:t>
                      </a:r>
                    </a:p>
                    <a:p>
                      <a:pPr marL="0" marR="0" indent="0" algn="ctr" defTabSz="779252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ↆ</a:t>
                      </a: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14 млрд (-50%)</a:t>
                      </a:r>
                      <a:endParaRPr lang="en-US" sz="1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₽18,4</a:t>
                      </a:r>
                      <a:r>
                        <a:rPr lang="en-US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</a:p>
                    <a:p>
                      <a:pPr marL="0" marR="0" indent="0" algn="ctr" defTabSz="779252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ↆ</a:t>
                      </a: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4,2 млрд (-19%)</a:t>
                      </a:r>
                      <a:endParaRPr lang="en-US" sz="1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₽8,6</a:t>
                      </a:r>
                      <a:r>
                        <a:rPr lang="en-US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  <a:endParaRPr lang="en-US" sz="1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₽30,6</a:t>
                      </a:r>
                      <a:r>
                        <a:rPr lang="en-US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  <a:endParaRPr lang="en-US" sz="1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₽1,1</a:t>
                      </a:r>
                      <a:r>
                        <a:rPr lang="en-US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  <a:endParaRPr lang="en-US" sz="1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731">
                <a:tc>
                  <a:txBody>
                    <a:bodyPr/>
                    <a:lstStyle/>
                    <a:p>
                      <a:pPr marL="0" algn="l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b="1" kern="12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Срок контракта</a:t>
                      </a:r>
                    </a:p>
                    <a:p>
                      <a:pPr marL="0" algn="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инвест</a:t>
                      </a:r>
                      <a:r>
                        <a:rPr lang="ru-RU" sz="10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. стадия</a:t>
                      </a:r>
                    </a:p>
                    <a:p>
                      <a:pPr marL="0" algn="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поставка</a:t>
                      </a:r>
                      <a:endParaRPr lang="ru-RU" sz="1000" b="0" kern="1200" dirty="0">
                        <a:solidFill>
                          <a:srgbClr val="3C5A77"/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10 лет</a:t>
                      </a:r>
                    </a:p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4</a:t>
                      </a:r>
                    </a:p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7</a:t>
                      </a:r>
                    </a:p>
                  </a:txBody>
                  <a:tcPr marL="99060" marR="99060" marT="60960" marB="60960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10 лет</a:t>
                      </a:r>
                    </a:p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4</a:t>
                      </a:r>
                    </a:p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7</a:t>
                      </a:r>
                    </a:p>
                  </a:txBody>
                  <a:tcPr marL="99060" marR="99060" marT="60960" marB="60960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10 лет</a:t>
                      </a:r>
                    </a:p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2</a:t>
                      </a:r>
                    </a:p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8</a:t>
                      </a:r>
                    </a:p>
                  </a:txBody>
                  <a:tcPr marL="99060" marR="99060" marT="60960" marB="60960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10 лет</a:t>
                      </a:r>
                    </a:p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2</a:t>
                      </a:r>
                    </a:p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8</a:t>
                      </a:r>
                    </a:p>
                  </a:txBody>
                  <a:tcPr marL="99060" marR="99060" marT="60960" marB="60960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10 лет</a:t>
                      </a:r>
                    </a:p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2-3</a:t>
                      </a:r>
                    </a:p>
                    <a:p>
                      <a:pPr marL="0" algn="ctr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8</a:t>
                      </a:r>
                    </a:p>
                  </a:txBody>
                  <a:tcPr marL="99060" marR="99060" marT="60960" marB="60960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3920">
                <a:tc>
                  <a:txBody>
                    <a:bodyPr/>
                    <a:lstStyle/>
                    <a:p>
                      <a:pPr marL="0" algn="l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b="1" kern="12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Особые условия</a:t>
                      </a:r>
                    </a:p>
                  </a:txBody>
                  <a:tcPr marL="99060" marR="99060" marT="60960" marB="6096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3 технологические стадии (ГЛФ, упаковка, качество) + субстанция по 2 препаратам</a:t>
                      </a:r>
                      <a:endParaRPr lang="en-US" sz="1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3 технологические стадии (ГЛФ, упаковка, качество) + субстанция по 3 препаратам</a:t>
                      </a:r>
                      <a:endParaRPr lang="en-US" sz="1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До начала поставки тестирование изделий на </a:t>
                      </a:r>
                      <a:r>
                        <a:rPr lang="ru-RU" sz="100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базе ЛПУ ДЗМ</a:t>
                      </a:r>
                      <a:endParaRPr lang="en-US" sz="1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Особая маркировка и брендинг товара</a:t>
                      </a:r>
                      <a:endParaRPr lang="en-US" sz="1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3 технологические стадии (ГЛФ, упаковка, качество) </a:t>
                      </a:r>
                      <a:endParaRPr lang="en-US" sz="1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414356"/>
                  </a:ext>
                </a:extLst>
              </a:tr>
              <a:tr h="644434">
                <a:tc>
                  <a:txBody>
                    <a:bodyPr/>
                    <a:lstStyle/>
                    <a:p>
                      <a:pPr marL="0" algn="l" defTabSz="779252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b="1" kern="12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Инвестиции в создание производства</a:t>
                      </a:r>
                    </a:p>
                  </a:txBody>
                  <a:tcPr marL="99060" marR="99060" marT="60960" marB="6096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₽3</a:t>
                      </a:r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₽5,8</a:t>
                      </a:r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₽1</a:t>
                      </a:r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₽2,1</a:t>
                      </a:r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₽1</a:t>
                      </a:r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млрд.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T Norms Regular" panose="02000503030000020003" pitchFamily="2" charset="-52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99060" marR="99060" marT="60960" marB="60960" anchor="ctr">
                    <a:lnL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05691">
                <a:tc>
                  <a:txBody>
                    <a:bodyPr/>
                    <a:lstStyle/>
                    <a:p>
                      <a:pPr marL="0" indent="0" algn="l" defTabSz="779252" rtl="0" eaLnBrk="1" latinLnBrk="0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1100" b="1" kern="1200" dirty="0">
                          <a:solidFill>
                            <a:srgbClr val="3C5A77"/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Статус реализации</a:t>
                      </a:r>
                    </a:p>
                  </a:txBody>
                  <a:tcPr marL="99060" marR="99060" marT="60960" marB="6096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3C5A77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Победитель ЗАО «</a:t>
                      </a:r>
                      <a:r>
                        <a:rPr lang="ru-RU" sz="9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Биокад</a:t>
                      </a:r>
                      <a:r>
                        <a:rPr lang="ru-RU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»</a:t>
                      </a:r>
                    </a:p>
                    <a:p>
                      <a:pPr marL="177800" indent="-1778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3C5A77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Введена в эксплуатацию 1 очередь</a:t>
                      </a:r>
                    </a:p>
                    <a:p>
                      <a:pPr marL="177800" indent="-1778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3C5A77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Поставка с 2021 года</a:t>
                      </a:r>
                    </a:p>
                  </a:txBody>
                  <a:tcPr marL="99060" marR="9906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3C5A77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Победитель ООО «Р-Опра» (Р-фарм)</a:t>
                      </a:r>
                    </a:p>
                    <a:p>
                      <a:pPr marL="87313" indent="-87313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3C5A77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Ведется строительство</a:t>
                      </a:r>
                    </a:p>
                  </a:txBody>
                  <a:tcPr marL="99060" marR="9906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3C5A77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Победитель ООО «</a:t>
                      </a:r>
                      <a:r>
                        <a:rPr lang="ru-RU" sz="9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Гемамед</a:t>
                      </a:r>
                      <a:r>
                        <a:rPr lang="ru-RU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»</a:t>
                      </a:r>
                    </a:p>
                    <a:p>
                      <a:pPr marL="174625" indent="-1746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3C5A77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заканчивается СМР на ОЭЗ, поставка оборудования</a:t>
                      </a:r>
                    </a:p>
                  </a:txBody>
                  <a:tcPr marL="99060" marR="9906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3C5A77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Победитель АО «Вимм-Билль-Данн» (</a:t>
                      </a:r>
                      <a:r>
                        <a:rPr lang="ru-RU" sz="9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Пепсико</a:t>
                      </a:r>
                      <a:r>
                        <a:rPr lang="ru-RU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)</a:t>
                      </a:r>
                    </a:p>
                    <a:p>
                      <a:pPr marL="174625" indent="-1746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3C5A77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Закончено проектирование, идет СМР</a:t>
                      </a:r>
                    </a:p>
                  </a:txBody>
                  <a:tcPr marL="99060" marR="9906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3C5A77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Победитель ФГУП «Московский эндокринный завод»</a:t>
                      </a:r>
                    </a:p>
                    <a:p>
                      <a:pPr marL="174625" indent="-1746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3C5A77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Подписание контракта</a:t>
                      </a:r>
                    </a:p>
                  </a:txBody>
                  <a:tcPr marL="99060" marR="9906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A5876EB-FC6E-4F8E-B6F9-53DD27794F2B}"/>
              </a:ext>
            </a:extLst>
          </p:cNvPr>
          <p:cNvSpPr txBox="1"/>
          <p:nvPr/>
        </p:nvSpPr>
        <p:spPr>
          <a:xfrm>
            <a:off x="506826" y="1217326"/>
            <a:ext cx="8918246" cy="5469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77" b="1" dirty="0">
                <a:solidFill>
                  <a:srgbClr val="0070C0"/>
                </a:solidFill>
                <a:latin typeface="TT Norms Regular" panose="02000503030000020003" pitchFamily="2" charset="-52"/>
                <a:cs typeface="Segoe UI" pitchFamily="34" charset="0"/>
              </a:rPr>
              <a:t>Заключено 5 контрактов на ₽12,9 млрд инвестиций</a:t>
            </a:r>
            <a:endParaRPr lang="en-US" sz="1477" b="1" dirty="0">
              <a:solidFill>
                <a:srgbClr val="0070C0"/>
              </a:solidFill>
              <a:latin typeface="TT Norms Regular" panose="02000503030000020003" pitchFamily="2" charset="-52"/>
              <a:cs typeface="Segoe UI" pitchFamily="34" charset="0"/>
            </a:endParaRPr>
          </a:p>
          <a:p>
            <a:r>
              <a:rPr lang="ru-RU" sz="1477" b="1" dirty="0">
                <a:solidFill>
                  <a:srgbClr val="0070C0"/>
                </a:solidFill>
                <a:latin typeface="TT Norms Regular" panose="02000503030000020003" pitchFamily="2" charset="-52"/>
                <a:cs typeface="Segoe UI" pitchFamily="34" charset="0"/>
              </a:rPr>
              <a:t>НМЦК 90,9 млрд руб., итоговая закупка 72,7 млрд руб. (-20%)</a:t>
            </a:r>
          </a:p>
        </p:txBody>
      </p:sp>
    </p:spTree>
    <p:extLst>
      <p:ext uri="{BB962C8B-B14F-4D97-AF65-F5344CB8AC3E}">
        <p14:creationId xmlns:p14="http://schemas.microsoft.com/office/powerpoint/2010/main" val="222791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Этапы проекта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0259D4-EC6D-4A5B-AAA9-ABC528E138A6}"/>
              </a:ext>
            </a:extLst>
          </p:cNvPr>
          <p:cNvSpPr txBox="1"/>
          <p:nvPr/>
        </p:nvSpPr>
        <p:spPr>
          <a:xfrm>
            <a:off x="584516" y="2241432"/>
            <a:ext cx="8011007" cy="281397"/>
          </a:xfrm>
          <a:prstGeom prst="rect">
            <a:avLst/>
          </a:prstGeom>
          <a:noFill/>
        </p:spPr>
        <p:txBody>
          <a:bodyPr wrap="square" lIns="65314" tIns="32658" rIns="65314" bIns="32658" rtlCol="0">
            <a:spAutoFit/>
          </a:bodyPr>
          <a:lstStyle/>
          <a:p>
            <a:pPr>
              <a:spcBef>
                <a:spcPts val="503"/>
              </a:spcBef>
              <a:buClr>
                <a:srgbClr val="A62B4F"/>
              </a:buClr>
            </a:pPr>
            <a:r>
              <a:rPr lang="en-US" sz="1400" b="1" dirty="0">
                <a:solidFill>
                  <a:srgbClr val="007EA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1. </a:t>
            </a:r>
            <a:r>
              <a:rPr lang="ru-RU" sz="1400" b="1" dirty="0">
                <a:solidFill>
                  <a:srgbClr val="007EA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АНАЛИЗ ПОТРЕБНОСТЕЙ ГОРОДА: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F3A8931-7F5B-42F4-BD94-B0FFEF28AC2E}"/>
              </a:ext>
            </a:extLst>
          </p:cNvPr>
          <p:cNvSpPr/>
          <p:nvPr/>
        </p:nvSpPr>
        <p:spPr>
          <a:xfrm>
            <a:off x="584516" y="1562453"/>
            <a:ext cx="8688964" cy="323602"/>
          </a:xfrm>
          <a:prstGeom prst="rect">
            <a:avLst/>
          </a:prstGeom>
          <a:solidFill>
            <a:schemeClr val="bg1"/>
          </a:solidFill>
        </p:spPr>
        <p:txBody>
          <a:bodyPr wrap="square" lIns="76633" tIns="38316" rIns="76633" bIns="38316">
            <a:spAutoFit/>
          </a:bodyPr>
          <a:lstStyle/>
          <a:p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Этапы подготовки к заключению офсетного контракта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84516" y="4111403"/>
            <a:ext cx="4953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503"/>
              </a:spcBef>
              <a:buClr>
                <a:srgbClr val="A62B4F"/>
              </a:buClr>
            </a:pPr>
            <a:r>
              <a:rPr lang="en-US" sz="1400" b="1" dirty="0">
                <a:solidFill>
                  <a:srgbClr val="007EA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2. </a:t>
            </a:r>
            <a:r>
              <a:rPr lang="ru-RU" sz="1400" b="1" dirty="0">
                <a:solidFill>
                  <a:srgbClr val="007EA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РАЗРАБОТКА УСЛОВИЙ ПРОЕКТА: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170334"/>
              </p:ext>
            </p:extLst>
          </p:nvPr>
        </p:nvGraphicFramePr>
        <p:xfrm>
          <a:off x="584516" y="2604512"/>
          <a:ext cx="8688964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688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marR="0" lvl="1" indent="-2857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что закупает сейчас, долгосрочная перспектива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объемы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особенности финансирования закупки на долгосрочной перспективе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356697"/>
              </p:ext>
            </p:extLst>
          </p:nvPr>
        </p:nvGraphicFramePr>
        <p:xfrm>
          <a:off x="584516" y="4520278"/>
          <a:ext cx="8688964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688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marR="0" lvl="1" indent="-2857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структура закупки</a:t>
                      </a: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методика изменения цены на долгосрочной перспективе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минимальные инвестиции 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сроки по стадиям локализации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87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Этапы проекта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04325B-535D-4CC0-8814-254FFD94E51D}"/>
              </a:ext>
            </a:extLst>
          </p:cNvPr>
          <p:cNvSpPr txBox="1"/>
          <p:nvPr/>
        </p:nvSpPr>
        <p:spPr>
          <a:xfrm>
            <a:off x="646112" y="1406185"/>
            <a:ext cx="8627368" cy="281397"/>
          </a:xfrm>
          <a:prstGeom prst="rect">
            <a:avLst/>
          </a:prstGeom>
          <a:solidFill>
            <a:schemeClr val="bg1"/>
          </a:solidFill>
        </p:spPr>
        <p:txBody>
          <a:bodyPr wrap="square" lIns="65314" tIns="32658" rIns="65314" bIns="32658" rtlCol="0">
            <a:spAutoFit/>
          </a:bodyPr>
          <a:lstStyle/>
          <a:p>
            <a:pPr>
              <a:spcBef>
                <a:spcPts val="503"/>
              </a:spcBef>
              <a:buClr>
                <a:srgbClr val="A62B4F"/>
              </a:buClr>
            </a:pPr>
            <a:r>
              <a:rPr lang="en-US" sz="1400" b="1" dirty="0">
                <a:solidFill>
                  <a:srgbClr val="007EA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3. </a:t>
            </a:r>
            <a:r>
              <a:rPr lang="ru-RU" sz="1400" b="1" dirty="0">
                <a:solidFill>
                  <a:srgbClr val="007EA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ПОДГОТОВКА И ПРОВЕДЕНИЕ ОТКРЫТОГО КОНКУРСА: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2E57DEA-DBC9-458F-8417-3A953564C7EB}"/>
              </a:ext>
            </a:extLst>
          </p:cNvPr>
          <p:cNvSpPr/>
          <p:nvPr/>
        </p:nvSpPr>
        <p:spPr>
          <a:xfrm>
            <a:off x="646112" y="3461083"/>
            <a:ext cx="8915400" cy="539045"/>
          </a:xfrm>
          <a:prstGeom prst="rect">
            <a:avLst/>
          </a:prstGeom>
        </p:spPr>
        <p:txBody>
          <a:bodyPr wrap="square" lIns="76633" tIns="38316" rIns="76633" bIns="38316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После заключения контракта</a:t>
            </a:r>
            <a:r>
              <a:rPr lang="en-US" sz="1600" b="1" dirty="0">
                <a:solidFill>
                  <a:srgbClr val="C00000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 </a:t>
            </a:r>
            <a:endParaRPr lang="ru-RU" sz="1600" b="1" dirty="0">
              <a:solidFill>
                <a:srgbClr val="C00000"/>
              </a:solidFill>
              <a:latin typeface="TT Norms Regular" panose="02000503030000020003" pitchFamily="2" charset="-52"/>
              <a:ea typeface="Segoe UI" pitchFamily="34" charset="0"/>
              <a:cs typeface="Segoe UI" pitchFamily="34" charset="0"/>
            </a:endParaRPr>
          </a:p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(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факультативно, не входит в обязанность города субъекта РФ по офсетному контракту)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F8E111-1E32-4950-A774-A703453E74F7}"/>
              </a:ext>
            </a:extLst>
          </p:cNvPr>
          <p:cNvSpPr txBox="1"/>
          <p:nvPr/>
        </p:nvSpPr>
        <p:spPr>
          <a:xfrm>
            <a:off x="646112" y="4300493"/>
            <a:ext cx="8096200" cy="281397"/>
          </a:xfrm>
          <a:prstGeom prst="rect">
            <a:avLst/>
          </a:prstGeom>
          <a:noFill/>
        </p:spPr>
        <p:txBody>
          <a:bodyPr wrap="square" lIns="65314" tIns="32658" rIns="65314" bIns="32658" rtlCol="0">
            <a:spAutoFit/>
          </a:bodyPr>
          <a:lstStyle/>
          <a:p>
            <a:pPr>
              <a:spcBef>
                <a:spcPts val="503"/>
              </a:spcBef>
              <a:buClr>
                <a:srgbClr val="A62B4F"/>
              </a:buClr>
            </a:pPr>
            <a:r>
              <a:rPr lang="en-US" sz="1400" b="1" dirty="0">
                <a:solidFill>
                  <a:srgbClr val="007EA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5. </a:t>
            </a:r>
            <a:r>
              <a:rPr lang="ru-RU" sz="1400" b="1" dirty="0">
                <a:solidFill>
                  <a:srgbClr val="007EA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ПОМОЩЬ В ПОДБОРЕ ПЛОЩАДКИ (ВКЛЮЧАЯ ОЭЗ/ТЕХНОПАРКИ)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5E370B-AAB3-4401-8212-BE58D1E629BA}"/>
              </a:ext>
            </a:extLst>
          </p:cNvPr>
          <p:cNvSpPr txBox="1"/>
          <p:nvPr/>
        </p:nvSpPr>
        <p:spPr>
          <a:xfrm>
            <a:off x="646112" y="3116825"/>
            <a:ext cx="6025158" cy="281397"/>
          </a:xfrm>
          <a:prstGeom prst="rect">
            <a:avLst/>
          </a:prstGeom>
          <a:noFill/>
        </p:spPr>
        <p:txBody>
          <a:bodyPr wrap="square" lIns="65314" tIns="32658" rIns="65314" bIns="32658" rtlCol="0">
            <a:spAutoFit/>
          </a:bodyPr>
          <a:lstStyle/>
          <a:p>
            <a:pPr>
              <a:spcBef>
                <a:spcPts val="503"/>
              </a:spcBef>
              <a:buClr>
                <a:srgbClr val="A62B4F"/>
              </a:buClr>
            </a:pPr>
            <a:r>
              <a:rPr lang="en-US" sz="1400" b="1" dirty="0">
                <a:solidFill>
                  <a:srgbClr val="007EA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4. </a:t>
            </a:r>
            <a:r>
              <a:rPr lang="ru-RU" sz="1400" b="1" dirty="0">
                <a:solidFill>
                  <a:srgbClr val="007EA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ЗАКЛЮЧЕНИЕ ГОСУДАРСТВЕННОГО КОНТРАКТА 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06240"/>
              </p:ext>
            </p:extLst>
          </p:nvPr>
        </p:nvGraphicFramePr>
        <p:xfrm>
          <a:off x="646112" y="1772816"/>
          <a:ext cx="8688964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688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marR="0" lvl="1" indent="-2857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выпуск распоряжения Правительства Москвы о конкурсе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разработка конкурсной документации и контракта, экспертиза НМЦК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проведение открытого конкурса в электронной форме (60 дней)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032493"/>
              </p:ext>
            </p:extLst>
          </p:nvPr>
        </p:nvGraphicFramePr>
        <p:xfrm>
          <a:off x="646112" y="5214109"/>
          <a:ext cx="8688964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688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marR="0" lvl="1" indent="-2857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налоговые льготы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субсидии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T Norms Regular" panose="02000503030000020003" pitchFamily="2" charset="-52"/>
                          <a:ea typeface="Segoe UI" pitchFamily="34" charset="0"/>
                          <a:cs typeface="Segoe UI" pitchFamily="34" charset="0"/>
                        </a:rPr>
                        <a:t>инфраструктура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646112" y="4869160"/>
            <a:ext cx="77263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A62B4F"/>
              </a:buClr>
            </a:pPr>
            <a:r>
              <a:rPr lang="en-US" sz="1400" b="1" dirty="0">
                <a:solidFill>
                  <a:srgbClr val="007EA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6. </a:t>
            </a:r>
            <a:r>
              <a:rPr lang="ru-RU" sz="1400" b="1" dirty="0">
                <a:solidFill>
                  <a:srgbClr val="007EA7"/>
                </a:solidFill>
                <a:latin typeface="TT Norms Regular" panose="02000503030000020003" pitchFamily="2" charset="-52"/>
                <a:ea typeface="Segoe UI" pitchFamily="34" charset="0"/>
                <a:cs typeface="Segoe UI" pitchFamily="34" charset="0"/>
              </a:rPr>
              <a:t>СОДЕЙСТВИЕ В РЕАЛИЗАЦИИ КОНТРАКТА:</a:t>
            </a:r>
          </a:p>
        </p:txBody>
      </p:sp>
    </p:spTree>
    <p:extLst>
      <p:ext uri="{BB962C8B-B14F-4D97-AF65-F5344CB8AC3E}">
        <p14:creationId xmlns:p14="http://schemas.microsoft.com/office/powerpoint/2010/main" val="277323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9173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6258</TotalTime>
  <Words>593</Words>
  <Application>Microsoft Office PowerPoint</Application>
  <PresentationFormat>Лист A4 (210x297 мм)</PresentationFormat>
  <Paragraphs>137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Roboto</vt:lpstr>
      <vt:lpstr>Segoe UI</vt:lpstr>
      <vt:lpstr>TT Norms Bold</vt:lpstr>
      <vt:lpstr>TT Norms Light</vt:lpstr>
      <vt:lpstr>TT Norms Regular</vt:lpstr>
      <vt:lpstr>TT Norms Regular (Основной текст)</vt:lpstr>
      <vt:lpstr>Wingdings</vt:lpstr>
      <vt:lpstr>Тема Office</vt:lpstr>
      <vt:lpstr>Офсетные контракты</vt:lpstr>
      <vt:lpstr>ОФСЕТНЫЕ КОНТРАКТЫ</vt:lpstr>
      <vt:lpstr>Нормативная база для региональных офсетных контрактов – ст. 111.4 44-ФЗ </vt:lpstr>
      <vt:lpstr>Заключенные офсетные контракты в Москве</vt:lpstr>
      <vt:lpstr>Этапы проекта</vt:lpstr>
      <vt:lpstr>Этапы проекта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Чигодаева Светлана Степановн</dc:creator>
  <cp:lastModifiedBy>Дружинина Александра Павловна</cp:lastModifiedBy>
  <cp:revision>115</cp:revision>
  <cp:lastPrinted>2020-08-20T07:40:47Z</cp:lastPrinted>
  <dcterms:created xsi:type="dcterms:W3CDTF">2020-07-23T08:00:55Z</dcterms:created>
  <dcterms:modified xsi:type="dcterms:W3CDTF">2021-03-05T08:47:56Z</dcterms:modified>
</cp:coreProperties>
</file>