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06" r:id="rId2"/>
    <p:sldId id="2910" r:id="rId3"/>
    <p:sldId id="2911" r:id="rId4"/>
    <p:sldId id="2913" r:id="rId5"/>
    <p:sldId id="2924" r:id="rId6"/>
    <p:sldId id="2925" r:id="rId7"/>
    <p:sldId id="2912" r:id="rId8"/>
    <p:sldId id="2915" r:id="rId9"/>
    <p:sldId id="2927" r:id="rId10"/>
    <p:sldId id="2926" r:id="rId11"/>
    <p:sldId id="2928" r:id="rId12"/>
    <p:sldId id="2916" r:id="rId13"/>
    <p:sldId id="2917" r:id="rId14"/>
    <p:sldId id="2919" r:id="rId15"/>
    <p:sldId id="2930" r:id="rId16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1232" userDrawn="1">
          <p15:clr>
            <a:srgbClr val="A4A3A4"/>
          </p15:clr>
        </p15:guide>
        <p15:guide id="3" orient="horz" pos="4122">
          <p15:clr>
            <a:srgbClr val="A4A3A4"/>
          </p15:clr>
        </p15:guide>
        <p15:guide id="4" pos="292">
          <p15:clr>
            <a:srgbClr val="A4A3A4"/>
          </p15:clr>
        </p15:guide>
        <p15:guide id="5" pos="7383">
          <p15:clr>
            <a:srgbClr val="A4A3A4"/>
          </p15:clr>
        </p15:guide>
        <p15:guide id="6" pos="42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 Bokareva@IBM" initials="VB" lastIdx="5" clrIdx="0"/>
  <p:cmAuthor id="2" name="Marina.Pochinok" initials="M" lastIdx="1" clrIdx="1"/>
  <p:cmAuthor id="3" name="Darren Hughes" initials="DHU" lastIdx="15" clrIdx="2"/>
  <p:cmAuthor id="4" name="Nikolai Pochinok" initials="NP" lastIdx="1" clrIdx="3"/>
  <p:cmAuthor id="5" name="Артем Маделян" initials="АМ" lastIdx="5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9BC"/>
    <a:srgbClr val="5F08A0"/>
    <a:srgbClr val="D6AE7B"/>
    <a:srgbClr val="C33469"/>
    <a:srgbClr val="286578"/>
    <a:srgbClr val="0E2A42"/>
    <a:srgbClr val="45393B"/>
    <a:srgbClr val="296678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17" autoAdjust="0"/>
    <p:restoredTop sz="95273" autoAdjust="0"/>
  </p:normalViewPr>
  <p:slideViewPr>
    <p:cSldViewPr snapToGrid="0">
      <p:cViewPr varScale="1">
        <p:scale>
          <a:sx n="111" d="100"/>
          <a:sy n="111" d="100"/>
        </p:scale>
        <p:origin x="-306" y="-96"/>
      </p:cViewPr>
      <p:guideLst>
        <p:guide orient="horz" pos="2160"/>
        <p:guide orient="horz" pos="4122"/>
        <p:guide pos="1232"/>
        <p:guide pos="292"/>
        <p:guide pos="7383"/>
        <p:guide pos="42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E73C10-08F7-49B7-8E75-257AA2A3D473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934C3C9-6636-406C-BC8A-DE7F30D2C5B6}">
      <dgm:prSet phldrT="[Текст]"/>
      <dgm:spPr/>
      <dgm:t>
        <a:bodyPr/>
        <a:lstStyle/>
        <a:p>
          <a:r>
            <a:rPr lang="ru-RU" dirty="0">
              <a:solidFill>
                <a:srgbClr val="7009BC"/>
              </a:solidFill>
              <a:latin typeface="Franklin Gothic Demi Cond" panose="020B0706030402020204" pitchFamily="34" charset="0"/>
            </a:rPr>
            <a:t>Входное исследование</a:t>
          </a:r>
        </a:p>
      </dgm:t>
    </dgm:pt>
    <dgm:pt modelId="{2EBB3E66-CBF0-49AA-A615-E1C69FDD0403}" type="parTrans" cxnId="{E7352E5F-F123-47DE-986C-04391229D82F}">
      <dgm:prSet/>
      <dgm:spPr/>
      <dgm:t>
        <a:bodyPr/>
        <a:lstStyle/>
        <a:p>
          <a:endParaRPr lang="ru-RU">
            <a:solidFill>
              <a:srgbClr val="7009BC"/>
            </a:solidFill>
          </a:endParaRPr>
        </a:p>
      </dgm:t>
    </dgm:pt>
    <dgm:pt modelId="{07067D74-10C0-4E98-B516-1D4E566BFB94}" type="sibTrans" cxnId="{E7352E5F-F123-47DE-986C-04391229D82F}">
      <dgm:prSet/>
      <dgm:spPr/>
      <dgm:t>
        <a:bodyPr/>
        <a:lstStyle/>
        <a:p>
          <a:endParaRPr lang="ru-RU">
            <a:solidFill>
              <a:srgbClr val="7009BC"/>
            </a:solidFill>
          </a:endParaRPr>
        </a:p>
      </dgm:t>
    </dgm:pt>
    <dgm:pt modelId="{01D3276E-C752-4652-B62A-36A57579BF9A}">
      <dgm:prSet phldrT="[Текст]" custT="1"/>
      <dgm:spPr/>
      <dgm:t>
        <a:bodyPr/>
        <a:lstStyle/>
        <a:p>
          <a:r>
            <a:rPr lang="ru-RU" sz="1200" dirty="0">
              <a:solidFill>
                <a:srgbClr val="7009BC"/>
              </a:solidFill>
              <a:latin typeface="Franklin Gothic Demi Cond" panose="020B0706030402020204" pitchFamily="34" charset="0"/>
            </a:rPr>
            <a:t>Массовый </a:t>
          </a:r>
          <a:r>
            <a:rPr lang="ru-RU" sz="1200" dirty="0" smtClean="0">
              <a:solidFill>
                <a:srgbClr val="7009BC"/>
              </a:solidFill>
              <a:latin typeface="Franklin Gothic Demi Cond" panose="020B0706030402020204" pitchFamily="34" charset="0"/>
            </a:rPr>
            <a:t>этап:</a:t>
          </a:r>
          <a:endParaRPr lang="en-US" sz="1200" dirty="0" smtClean="0">
            <a:solidFill>
              <a:srgbClr val="7009BC"/>
            </a:solidFill>
            <a:latin typeface="Franklin Gothic Demi Cond" panose="020B0706030402020204" pitchFamily="34" charset="0"/>
          </a:endParaRPr>
        </a:p>
        <a:p>
          <a:r>
            <a:rPr lang="ru-RU" sz="1200" dirty="0" smtClean="0">
              <a:solidFill>
                <a:srgbClr val="7009BC"/>
              </a:solidFill>
              <a:latin typeface="Franklin Gothic Demi Cond" panose="020B0706030402020204" pitchFamily="34" charset="0"/>
            </a:rPr>
            <a:t>Экскурсии</a:t>
          </a:r>
        </a:p>
        <a:p>
          <a:r>
            <a:rPr lang="ru-RU" sz="1200" dirty="0" smtClean="0">
              <a:solidFill>
                <a:srgbClr val="7009BC"/>
              </a:solidFill>
              <a:latin typeface="Franklin Gothic Demi Cond" panose="020B0706030402020204" pitchFamily="34" charset="0"/>
            </a:rPr>
            <a:t>Мастер-классы</a:t>
          </a:r>
        </a:p>
        <a:p>
          <a:r>
            <a:rPr lang="ru-RU" sz="1200" dirty="0" smtClean="0">
              <a:solidFill>
                <a:srgbClr val="7009BC"/>
              </a:solidFill>
              <a:latin typeface="Franklin Gothic Demi Cond" panose="020B0706030402020204" pitchFamily="34" charset="0"/>
            </a:rPr>
            <a:t>ХАКАТОН</a:t>
          </a:r>
        </a:p>
        <a:p>
          <a:endParaRPr lang="ru-RU" sz="900" dirty="0" smtClean="0">
            <a:solidFill>
              <a:srgbClr val="7009BC"/>
            </a:solidFill>
          </a:endParaRPr>
        </a:p>
        <a:p>
          <a:endParaRPr lang="en-US" sz="700" dirty="0" smtClean="0">
            <a:solidFill>
              <a:srgbClr val="7009BC"/>
            </a:solidFill>
          </a:endParaRPr>
        </a:p>
        <a:p>
          <a:endParaRPr lang="en-US" sz="700" dirty="0" smtClean="0">
            <a:solidFill>
              <a:srgbClr val="7009BC"/>
            </a:solidFill>
          </a:endParaRPr>
        </a:p>
        <a:p>
          <a:endParaRPr lang="ru-RU" sz="700" dirty="0" smtClean="0">
            <a:solidFill>
              <a:srgbClr val="7009BC"/>
            </a:solidFill>
          </a:endParaRPr>
        </a:p>
        <a:p>
          <a:endParaRPr lang="ru-RU" sz="700" dirty="0" smtClean="0">
            <a:solidFill>
              <a:srgbClr val="7009BC"/>
            </a:solidFill>
          </a:endParaRPr>
        </a:p>
        <a:p>
          <a:endParaRPr lang="ru-RU" sz="700" dirty="0">
            <a:solidFill>
              <a:srgbClr val="7009BC"/>
            </a:solidFill>
          </a:endParaRPr>
        </a:p>
      </dgm:t>
    </dgm:pt>
    <dgm:pt modelId="{8591B422-5701-4ABD-BE62-A2D4A08FBD84}" type="parTrans" cxnId="{E4B49B3A-1C45-4490-9D36-0209247311C0}">
      <dgm:prSet/>
      <dgm:spPr/>
      <dgm:t>
        <a:bodyPr/>
        <a:lstStyle/>
        <a:p>
          <a:endParaRPr lang="ru-RU">
            <a:solidFill>
              <a:srgbClr val="7009BC"/>
            </a:solidFill>
          </a:endParaRPr>
        </a:p>
      </dgm:t>
    </dgm:pt>
    <dgm:pt modelId="{001A9DBC-5724-4241-A93E-4F365D6F74B6}" type="sibTrans" cxnId="{E4B49B3A-1C45-4490-9D36-0209247311C0}">
      <dgm:prSet/>
      <dgm:spPr/>
      <dgm:t>
        <a:bodyPr/>
        <a:lstStyle/>
        <a:p>
          <a:endParaRPr lang="ru-RU">
            <a:solidFill>
              <a:srgbClr val="7009BC"/>
            </a:solidFill>
          </a:endParaRPr>
        </a:p>
      </dgm:t>
    </dgm:pt>
    <dgm:pt modelId="{77BBC87E-7390-4B9D-AFD3-507BFF2D5D1A}">
      <dgm:prSet phldrT="[Текст]"/>
      <dgm:spPr/>
      <dgm:t>
        <a:bodyPr/>
        <a:lstStyle/>
        <a:p>
          <a:r>
            <a:rPr lang="ru-RU" dirty="0">
              <a:solidFill>
                <a:srgbClr val="7009BC"/>
              </a:solidFill>
              <a:latin typeface="Franklin Gothic Demi Cond" panose="020B0706030402020204" pitchFamily="34" charset="0"/>
            </a:rPr>
            <a:t>Итоговое исследование</a:t>
          </a:r>
        </a:p>
      </dgm:t>
    </dgm:pt>
    <dgm:pt modelId="{C8FD0C75-A07F-414A-B857-CAC2ECF504AD}" type="parTrans" cxnId="{665B9F80-67B2-4AFB-9CE7-40BD5A55BB1D}">
      <dgm:prSet/>
      <dgm:spPr/>
      <dgm:t>
        <a:bodyPr/>
        <a:lstStyle/>
        <a:p>
          <a:endParaRPr lang="ru-RU">
            <a:solidFill>
              <a:srgbClr val="7009BC"/>
            </a:solidFill>
          </a:endParaRPr>
        </a:p>
      </dgm:t>
    </dgm:pt>
    <dgm:pt modelId="{6925EC2B-EC62-4F35-947F-7CB22840E2CD}" type="sibTrans" cxnId="{665B9F80-67B2-4AFB-9CE7-40BD5A55BB1D}">
      <dgm:prSet/>
      <dgm:spPr/>
      <dgm:t>
        <a:bodyPr/>
        <a:lstStyle/>
        <a:p>
          <a:endParaRPr lang="ru-RU">
            <a:solidFill>
              <a:srgbClr val="7009BC"/>
            </a:solidFill>
          </a:endParaRPr>
        </a:p>
      </dgm:t>
    </dgm:pt>
    <dgm:pt modelId="{54DAE55D-DBFB-4574-8A9E-0BE4D5368E20}">
      <dgm:prSet phldrT="[Текст]"/>
      <dgm:spPr/>
      <dgm:t>
        <a:bodyPr/>
        <a:lstStyle/>
        <a:p>
          <a:r>
            <a:rPr lang="ru-RU" dirty="0">
              <a:solidFill>
                <a:srgbClr val="7009BC"/>
              </a:solidFill>
              <a:latin typeface="Franklin Gothic Demi Cond" panose="020B0706030402020204" pitchFamily="34" charset="0"/>
            </a:rPr>
            <a:t>Индивидуальный </a:t>
          </a:r>
          <a:r>
            <a:rPr lang="ru-RU" dirty="0" smtClean="0">
              <a:solidFill>
                <a:srgbClr val="7009BC"/>
              </a:solidFill>
              <a:latin typeface="Franklin Gothic Demi Cond" panose="020B0706030402020204" pitchFamily="34" charset="0"/>
            </a:rPr>
            <a:t>этап:</a:t>
          </a:r>
        </a:p>
        <a:p>
          <a:r>
            <a:rPr lang="ru-RU" dirty="0" smtClean="0">
              <a:solidFill>
                <a:srgbClr val="7009BC"/>
              </a:solidFill>
              <a:latin typeface="Franklin Gothic Demi Cond" panose="020B0706030402020204" pitchFamily="34" charset="0"/>
            </a:rPr>
            <a:t>Школа резюме</a:t>
          </a:r>
        </a:p>
        <a:p>
          <a:r>
            <a:rPr lang="ru-RU" dirty="0" smtClean="0">
              <a:solidFill>
                <a:srgbClr val="7009BC"/>
              </a:solidFill>
              <a:latin typeface="Franklin Gothic Demi Cond" panose="020B0706030402020204" pitchFamily="34" charset="0"/>
            </a:rPr>
            <a:t>Собеседование</a:t>
          </a:r>
          <a:endParaRPr lang="en-US" dirty="0" smtClean="0">
            <a:solidFill>
              <a:srgbClr val="7009BC"/>
            </a:solidFill>
            <a:latin typeface="Franklin Gothic Demi Cond" panose="020B0706030402020204" pitchFamily="34" charset="0"/>
          </a:endParaRPr>
        </a:p>
        <a:p>
          <a:r>
            <a:rPr lang="ru-RU" dirty="0" smtClean="0">
              <a:solidFill>
                <a:srgbClr val="7009BC"/>
              </a:solidFill>
              <a:latin typeface="Franklin Gothic Demi Cond" panose="020B0706030402020204" pitchFamily="34" charset="0"/>
            </a:rPr>
            <a:t>Стажировка</a:t>
          </a:r>
        </a:p>
        <a:p>
          <a:r>
            <a:rPr lang="ru-RU" dirty="0" smtClean="0">
              <a:solidFill>
                <a:srgbClr val="7009BC"/>
              </a:solidFill>
              <a:latin typeface="Franklin Gothic Demi Cond" panose="020B0706030402020204" pitchFamily="34" charset="0"/>
            </a:rPr>
            <a:t>Трудоустройство</a:t>
          </a:r>
          <a:endParaRPr lang="ru-RU" dirty="0">
            <a:solidFill>
              <a:srgbClr val="7009BC"/>
            </a:solidFill>
            <a:latin typeface="Franklin Gothic Demi Cond" panose="020B0706030402020204" pitchFamily="34" charset="0"/>
          </a:endParaRPr>
        </a:p>
      </dgm:t>
    </dgm:pt>
    <dgm:pt modelId="{30C33A75-7D91-47AF-89D1-5B28A07C8EC2}" type="parTrans" cxnId="{FB7B2AD0-C4EB-4767-8BD1-90362DA47C32}">
      <dgm:prSet/>
      <dgm:spPr/>
      <dgm:t>
        <a:bodyPr/>
        <a:lstStyle/>
        <a:p>
          <a:endParaRPr lang="ru-RU">
            <a:solidFill>
              <a:srgbClr val="7009BC"/>
            </a:solidFill>
          </a:endParaRPr>
        </a:p>
      </dgm:t>
    </dgm:pt>
    <dgm:pt modelId="{74AC2012-2026-4B64-ADF9-350F7FD92B9C}" type="sibTrans" cxnId="{FB7B2AD0-C4EB-4767-8BD1-90362DA47C32}">
      <dgm:prSet/>
      <dgm:spPr/>
      <dgm:t>
        <a:bodyPr/>
        <a:lstStyle/>
        <a:p>
          <a:endParaRPr lang="ru-RU">
            <a:solidFill>
              <a:srgbClr val="7009BC"/>
            </a:solidFill>
          </a:endParaRPr>
        </a:p>
      </dgm:t>
    </dgm:pt>
    <dgm:pt modelId="{FBFBCCF1-9660-4308-ACE8-776F07811DF8}">
      <dgm:prSet/>
      <dgm:spPr/>
      <dgm:t>
        <a:bodyPr/>
        <a:lstStyle/>
        <a:p>
          <a:r>
            <a:rPr lang="ru-RU" dirty="0" smtClean="0">
              <a:solidFill>
                <a:srgbClr val="7009BC"/>
              </a:solidFill>
              <a:latin typeface="Franklin Gothic Demi Cond" panose="020B0706030402020204" pitchFamily="34" charset="0"/>
            </a:rPr>
            <a:t>Вовлечение работодателей из сферы ИТ</a:t>
          </a:r>
          <a:endParaRPr lang="ru-RU" dirty="0">
            <a:solidFill>
              <a:srgbClr val="7009BC"/>
            </a:solidFill>
            <a:latin typeface="Franklin Gothic Demi Cond" panose="020B0706030402020204" pitchFamily="34" charset="0"/>
          </a:endParaRPr>
        </a:p>
      </dgm:t>
    </dgm:pt>
    <dgm:pt modelId="{C750D8B5-EEE8-4CC8-9738-77952729FFB4}" type="parTrans" cxnId="{82179AA1-4B55-435F-966E-BB23B2347C28}">
      <dgm:prSet/>
      <dgm:spPr/>
      <dgm:t>
        <a:bodyPr/>
        <a:lstStyle/>
        <a:p>
          <a:endParaRPr lang="ru-RU">
            <a:solidFill>
              <a:srgbClr val="7009BC"/>
            </a:solidFill>
          </a:endParaRPr>
        </a:p>
      </dgm:t>
    </dgm:pt>
    <dgm:pt modelId="{3C7C48AA-C760-469F-B1D9-FBC718221D16}" type="sibTrans" cxnId="{82179AA1-4B55-435F-966E-BB23B2347C28}">
      <dgm:prSet/>
      <dgm:spPr/>
      <dgm:t>
        <a:bodyPr/>
        <a:lstStyle/>
        <a:p>
          <a:endParaRPr lang="ru-RU">
            <a:solidFill>
              <a:srgbClr val="7009BC"/>
            </a:solidFill>
          </a:endParaRPr>
        </a:p>
      </dgm:t>
    </dgm:pt>
    <dgm:pt modelId="{262C7158-363E-4D61-A768-93A6DD77B0F7}">
      <dgm:prSet/>
      <dgm:spPr/>
      <dgm:t>
        <a:bodyPr/>
        <a:lstStyle/>
        <a:p>
          <a:r>
            <a:rPr lang="ru-RU" dirty="0" smtClean="0">
              <a:solidFill>
                <a:srgbClr val="7009BC"/>
              </a:solidFill>
              <a:latin typeface="Franklin Gothic Demi Cond" panose="020B0706030402020204" pitchFamily="34" charset="0"/>
            </a:rPr>
            <a:t>Создание ядерной группы (ИТ-компании, служба занятости, образовательные организации, исследовательская лаборатория)</a:t>
          </a:r>
          <a:endParaRPr lang="ru-RU" dirty="0">
            <a:solidFill>
              <a:srgbClr val="7009BC"/>
            </a:solidFill>
            <a:latin typeface="Franklin Gothic Demi Cond" panose="020B0706030402020204" pitchFamily="34" charset="0"/>
          </a:endParaRPr>
        </a:p>
      </dgm:t>
    </dgm:pt>
    <dgm:pt modelId="{5D8BF32C-8F9D-4E53-A4CE-19FEF991EFEF}" type="parTrans" cxnId="{7C9E1A3E-2647-4B2D-B321-DCA167EE87EB}">
      <dgm:prSet/>
      <dgm:spPr/>
      <dgm:t>
        <a:bodyPr/>
        <a:lstStyle/>
        <a:p>
          <a:endParaRPr lang="ru-RU">
            <a:solidFill>
              <a:srgbClr val="7009BC"/>
            </a:solidFill>
          </a:endParaRPr>
        </a:p>
      </dgm:t>
    </dgm:pt>
    <dgm:pt modelId="{F189A1A5-6263-4CB4-A396-847C08F52EAD}" type="sibTrans" cxnId="{7C9E1A3E-2647-4B2D-B321-DCA167EE87EB}">
      <dgm:prSet/>
      <dgm:spPr/>
      <dgm:t>
        <a:bodyPr/>
        <a:lstStyle/>
        <a:p>
          <a:endParaRPr lang="ru-RU">
            <a:solidFill>
              <a:srgbClr val="7009BC"/>
            </a:solidFill>
          </a:endParaRPr>
        </a:p>
      </dgm:t>
    </dgm:pt>
    <dgm:pt modelId="{E81D6E7F-BA95-4541-977C-86009C50C11D}" type="pres">
      <dgm:prSet presAssocID="{F4E73C10-08F7-49B7-8E75-257AA2A3D47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40FEF74-6FCA-4D96-A88A-411011F7D606}" type="pres">
      <dgm:prSet presAssocID="{FBFBCCF1-9660-4308-ACE8-776F07811DF8}" presName="composite" presStyleCnt="0"/>
      <dgm:spPr/>
    </dgm:pt>
    <dgm:pt modelId="{3FE16B91-D658-407A-BC21-BB38F572A585}" type="pres">
      <dgm:prSet presAssocID="{FBFBCCF1-9660-4308-ACE8-776F07811DF8}" presName="LShape" presStyleLbl="alignNode1" presStyleIdx="0" presStyleCnt="11"/>
      <dgm:spPr/>
    </dgm:pt>
    <dgm:pt modelId="{C3ADC239-F5CA-42B7-ABC7-2EFA00602431}" type="pres">
      <dgm:prSet presAssocID="{FBFBCCF1-9660-4308-ACE8-776F07811DF8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58B26-BAED-4BC8-863D-DA02FB8CA60C}" type="pres">
      <dgm:prSet presAssocID="{FBFBCCF1-9660-4308-ACE8-776F07811DF8}" presName="Triangle" presStyleLbl="alignNode1" presStyleIdx="1" presStyleCnt="11"/>
      <dgm:spPr/>
    </dgm:pt>
    <dgm:pt modelId="{71618120-0AA0-44DE-95F8-77581B879DCD}" type="pres">
      <dgm:prSet presAssocID="{3C7C48AA-C760-469F-B1D9-FBC718221D16}" presName="sibTrans" presStyleCnt="0"/>
      <dgm:spPr/>
    </dgm:pt>
    <dgm:pt modelId="{2E4029C7-E6B4-4503-A6F0-CBFE5D71B113}" type="pres">
      <dgm:prSet presAssocID="{3C7C48AA-C760-469F-B1D9-FBC718221D16}" presName="space" presStyleCnt="0"/>
      <dgm:spPr/>
    </dgm:pt>
    <dgm:pt modelId="{70218F89-395C-458C-B705-DA19649208BE}" type="pres">
      <dgm:prSet presAssocID="{262C7158-363E-4D61-A768-93A6DD77B0F7}" presName="composite" presStyleCnt="0"/>
      <dgm:spPr/>
    </dgm:pt>
    <dgm:pt modelId="{B1EF54B2-FB06-4931-9A51-8C4743A6E059}" type="pres">
      <dgm:prSet presAssocID="{262C7158-363E-4D61-A768-93A6DD77B0F7}" presName="LShape" presStyleLbl="alignNode1" presStyleIdx="2" presStyleCnt="11"/>
      <dgm:spPr/>
    </dgm:pt>
    <dgm:pt modelId="{5E3F1961-598D-421F-A851-D9D29AD3573B}" type="pres">
      <dgm:prSet presAssocID="{262C7158-363E-4D61-A768-93A6DD77B0F7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18DBEE-1A30-4FF1-830C-EF75A2BC90E6}" type="pres">
      <dgm:prSet presAssocID="{262C7158-363E-4D61-A768-93A6DD77B0F7}" presName="Triangle" presStyleLbl="alignNode1" presStyleIdx="3" presStyleCnt="11"/>
      <dgm:spPr/>
    </dgm:pt>
    <dgm:pt modelId="{CA8B88EB-0766-4EC4-8702-A8EE45971D67}" type="pres">
      <dgm:prSet presAssocID="{F189A1A5-6263-4CB4-A396-847C08F52EAD}" presName="sibTrans" presStyleCnt="0"/>
      <dgm:spPr/>
    </dgm:pt>
    <dgm:pt modelId="{BC110184-C870-4724-8B3D-509C9549F114}" type="pres">
      <dgm:prSet presAssocID="{F189A1A5-6263-4CB4-A396-847C08F52EAD}" presName="space" presStyleCnt="0"/>
      <dgm:spPr/>
    </dgm:pt>
    <dgm:pt modelId="{50851CE7-F3C7-4D34-9C6A-8983C13E78A1}" type="pres">
      <dgm:prSet presAssocID="{F934C3C9-6636-406C-BC8A-DE7F30D2C5B6}" presName="composite" presStyleCnt="0"/>
      <dgm:spPr/>
    </dgm:pt>
    <dgm:pt modelId="{445A27A7-C4E9-4A64-AAE8-ED26656C5D08}" type="pres">
      <dgm:prSet presAssocID="{F934C3C9-6636-406C-BC8A-DE7F30D2C5B6}" presName="LShape" presStyleLbl="alignNode1" presStyleIdx="4" presStyleCnt="11"/>
      <dgm:spPr/>
    </dgm:pt>
    <dgm:pt modelId="{3A8F77F2-D010-4D52-B09C-B157F5978F47}" type="pres">
      <dgm:prSet presAssocID="{F934C3C9-6636-406C-BC8A-DE7F30D2C5B6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7E82C-A9B4-4439-96BC-5FE476099B56}" type="pres">
      <dgm:prSet presAssocID="{F934C3C9-6636-406C-BC8A-DE7F30D2C5B6}" presName="Triangle" presStyleLbl="alignNode1" presStyleIdx="5" presStyleCnt="11"/>
      <dgm:spPr/>
    </dgm:pt>
    <dgm:pt modelId="{12554878-9B45-479E-8A40-888219992431}" type="pres">
      <dgm:prSet presAssocID="{07067D74-10C0-4E98-B516-1D4E566BFB94}" presName="sibTrans" presStyleCnt="0"/>
      <dgm:spPr/>
    </dgm:pt>
    <dgm:pt modelId="{638B1AFE-FE4B-4B82-9A36-09513D4351BA}" type="pres">
      <dgm:prSet presAssocID="{07067D74-10C0-4E98-B516-1D4E566BFB94}" presName="space" presStyleCnt="0"/>
      <dgm:spPr/>
    </dgm:pt>
    <dgm:pt modelId="{1A96C44F-6446-436A-BA87-DAC4CE7BB72B}" type="pres">
      <dgm:prSet presAssocID="{01D3276E-C752-4652-B62A-36A57579BF9A}" presName="composite" presStyleCnt="0"/>
      <dgm:spPr/>
    </dgm:pt>
    <dgm:pt modelId="{C164518A-C6D6-4DBC-A592-0760A52E19E3}" type="pres">
      <dgm:prSet presAssocID="{01D3276E-C752-4652-B62A-36A57579BF9A}" presName="LShape" presStyleLbl="alignNode1" presStyleIdx="6" presStyleCnt="11"/>
      <dgm:spPr/>
    </dgm:pt>
    <dgm:pt modelId="{051A1D8B-EDD7-4574-B56B-9DB1BA5C8784}" type="pres">
      <dgm:prSet presAssocID="{01D3276E-C752-4652-B62A-36A57579BF9A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A91D9-6C10-4169-873D-FFAADB7D1CDD}" type="pres">
      <dgm:prSet presAssocID="{01D3276E-C752-4652-B62A-36A57579BF9A}" presName="Triangle" presStyleLbl="alignNode1" presStyleIdx="7" presStyleCnt="11"/>
      <dgm:spPr/>
    </dgm:pt>
    <dgm:pt modelId="{52056F29-26CB-46AD-80F2-770800E9C271}" type="pres">
      <dgm:prSet presAssocID="{001A9DBC-5724-4241-A93E-4F365D6F74B6}" presName="sibTrans" presStyleCnt="0"/>
      <dgm:spPr/>
    </dgm:pt>
    <dgm:pt modelId="{139BA7D1-2110-4187-9438-3A8F3684B155}" type="pres">
      <dgm:prSet presAssocID="{001A9DBC-5724-4241-A93E-4F365D6F74B6}" presName="space" presStyleCnt="0"/>
      <dgm:spPr/>
    </dgm:pt>
    <dgm:pt modelId="{48B4E55F-388B-4E9A-99C3-1B5DB0B26AD5}" type="pres">
      <dgm:prSet presAssocID="{54DAE55D-DBFB-4574-8A9E-0BE4D5368E20}" presName="composite" presStyleCnt="0"/>
      <dgm:spPr/>
    </dgm:pt>
    <dgm:pt modelId="{A1C713C6-50FA-4225-8A7C-D94008612FEE}" type="pres">
      <dgm:prSet presAssocID="{54DAE55D-DBFB-4574-8A9E-0BE4D5368E20}" presName="LShape" presStyleLbl="alignNode1" presStyleIdx="8" presStyleCnt="11" custLinFactNeighborX="2367" custLinFactNeighborY="-788"/>
      <dgm:spPr/>
    </dgm:pt>
    <dgm:pt modelId="{55FBC3C2-9F92-4DF1-9479-BA3E3265C1B3}" type="pres">
      <dgm:prSet presAssocID="{54DAE55D-DBFB-4574-8A9E-0BE4D5368E20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DA3DB-B32E-4A38-A5D5-BC6B6D12CB9A}" type="pres">
      <dgm:prSet presAssocID="{54DAE55D-DBFB-4574-8A9E-0BE4D5368E20}" presName="Triangle" presStyleLbl="alignNode1" presStyleIdx="9" presStyleCnt="11"/>
      <dgm:spPr/>
    </dgm:pt>
    <dgm:pt modelId="{2590DC50-4FFE-436D-B3E3-DEEDF4DB5790}" type="pres">
      <dgm:prSet presAssocID="{74AC2012-2026-4B64-ADF9-350F7FD92B9C}" presName="sibTrans" presStyleCnt="0"/>
      <dgm:spPr/>
    </dgm:pt>
    <dgm:pt modelId="{61B62B77-A0A9-4BC1-BEC7-3274920408D1}" type="pres">
      <dgm:prSet presAssocID="{74AC2012-2026-4B64-ADF9-350F7FD92B9C}" presName="space" presStyleCnt="0"/>
      <dgm:spPr/>
    </dgm:pt>
    <dgm:pt modelId="{5FAC7457-67D7-4BA8-80AF-5FD513EA3738}" type="pres">
      <dgm:prSet presAssocID="{77BBC87E-7390-4B9D-AFD3-507BFF2D5D1A}" presName="composite" presStyleCnt="0"/>
      <dgm:spPr/>
    </dgm:pt>
    <dgm:pt modelId="{10EA6E19-0B56-4E93-937A-234666A88866}" type="pres">
      <dgm:prSet presAssocID="{77BBC87E-7390-4B9D-AFD3-507BFF2D5D1A}" presName="LShape" presStyleLbl="alignNode1" presStyleIdx="10" presStyleCnt="11"/>
      <dgm:spPr/>
    </dgm:pt>
    <dgm:pt modelId="{D2AA016D-6B30-4B1E-A9E1-8C314186A597}" type="pres">
      <dgm:prSet presAssocID="{77BBC87E-7390-4B9D-AFD3-507BFF2D5D1A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352E5F-F123-47DE-986C-04391229D82F}" srcId="{F4E73C10-08F7-49B7-8E75-257AA2A3D473}" destId="{F934C3C9-6636-406C-BC8A-DE7F30D2C5B6}" srcOrd="2" destOrd="0" parTransId="{2EBB3E66-CBF0-49AA-A615-E1C69FDD0403}" sibTransId="{07067D74-10C0-4E98-B516-1D4E566BFB94}"/>
    <dgm:cxn modelId="{665B9F80-67B2-4AFB-9CE7-40BD5A55BB1D}" srcId="{F4E73C10-08F7-49B7-8E75-257AA2A3D473}" destId="{77BBC87E-7390-4B9D-AFD3-507BFF2D5D1A}" srcOrd="5" destOrd="0" parTransId="{C8FD0C75-A07F-414A-B857-CAC2ECF504AD}" sibTransId="{6925EC2B-EC62-4F35-947F-7CB22840E2CD}"/>
    <dgm:cxn modelId="{9BF2A5E9-B0DF-4D3A-BD70-4AF019F64B20}" type="presOf" srcId="{54DAE55D-DBFB-4574-8A9E-0BE4D5368E20}" destId="{55FBC3C2-9F92-4DF1-9479-BA3E3265C1B3}" srcOrd="0" destOrd="0" presId="urn:microsoft.com/office/officeart/2009/3/layout/StepUpProcess"/>
    <dgm:cxn modelId="{2F46BB91-326F-422D-A16C-F5EC150E2616}" type="presOf" srcId="{F4E73C10-08F7-49B7-8E75-257AA2A3D473}" destId="{E81D6E7F-BA95-4541-977C-86009C50C11D}" srcOrd="0" destOrd="0" presId="urn:microsoft.com/office/officeart/2009/3/layout/StepUpProcess"/>
    <dgm:cxn modelId="{E4B49B3A-1C45-4490-9D36-0209247311C0}" srcId="{F4E73C10-08F7-49B7-8E75-257AA2A3D473}" destId="{01D3276E-C752-4652-B62A-36A57579BF9A}" srcOrd="3" destOrd="0" parTransId="{8591B422-5701-4ABD-BE62-A2D4A08FBD84}" sibTransId="{001A9DBC-5724-4241-A93E-4F365D6F74B6}"/>
    <dgm:cxn modelId="{82179AA1-4B55-435F-966E-BB23B2347C28}" srcId="{F4E73C10-08F7-49B7-8E75-257AA2A3D473}" destId="{FBFBCCF1-9660-4308-ACE8-776F07811DF8}" srcOrd="0" destOrd="0" parTransId="{C750D8B5-EEE8-4CC8-9738-77952729FFB4}" sibTransId="{3C7C48AA-C760-469F-B1D9-FBC718221D16}"/>
    <dgm:cxn modelId="{BEBC2E6D-2712-40DA-B200-AF0099D1A86E}" type="presOf" srcId="{FBFBCCF1-9660-4308-ACE8-776F07811DF8}" destId="{C3ADC239-F5CA-42B7-ABC7-2EFA00602431}" srcOrd="0" destOrd="0" presId="urn:microsoft.com/office/officeart/2009/3/layout/StepUpProcess"/>
    <dgm:cxn modelId="{FB7B2AD0-C4EB-4767-8BD1-90362DA47C32}" srcId="{F4E73C10-08F7-49B7-8E75-257AA2A3D473}" destId="{54DAE55D-DBFB-4574-8A9E-0BE4D5368E20}" srcOrd="4" destOrd="0" parTransId="{30C33A75-7D91-47AF-89D1-5B28A07C8EC2}" sibTransId="{74AC2012-2026-4B64-ADF9-350F7FD92B9C}"/>
    <dgm:cxn modelId="{E65C1783-6197-4405-BD6D-111B9180D54C}" type="presOf" srcId="{262C7158-363E-4D61-A768-93A6DD77B0F7}" destId="{5E3F1961-598D-421F-A851-D9D29AD3573B}" srcOrd="0" destOrd="0" presId="urn:microsoft.com/office/officeart/2009/3/layout/StepUpProcess"/>
    <dgm:cxn modelId="{C8B9E596-60D5-4AF8-994F-1A8F54A53A2C}" type="presOf" srcId="{77BBC87E-7390-4B9D-AFD3-507BFF2D5D1A}" destId="{D2AA016D-6B30-4B1E-A9E1-8C314186A597}" srcOrd="0" destOrd="0" presId="urn:microsoft.com/office/officeart/2009/3/layout/StepUpProcess"/>
    <dgm:cxn modelId="{7C9E1A3E-2647-4B2D-B321-DCA167EE87EB}" srcId="{F4E73C10-08F7-49B7-8E75-257AA2A3D473}" destId="{262C7158-363E-4D61-A768-93A6DD77B0F7}" srcOrd="1" destOrd="0" parTransId="{5D8BF32C-8F9D-4E53-A4CE-19FEF991EFEF}" sibTransId="{F189A1A5-6263-4CB4-A396-847C08F52EAD}"/>
    <dgm:cxn modelId="{0C8B0946-F18E-4B5D-811A-27B410445523}" type="presOf" srcId="{01D3276E-C752-4652-B62A-36A57579BF9A}" destId="{051A1D8B-EDD7-4574-B56B-9DB1BA5C8784}" srcOrd="0" destOrd="0" presId="urn:microsoft.com/office/officeart/2009/3/layout/StepUpProcess"/>
    <dgm:cxn modelId="{6F712070-088E-414C-AAC5-DA42011138F4}" type="presOf" srcId="{F934C3C9-6636-406C-BC8A-DE7F30D2C5B6}" destId="{3A8F77F2-D010-4D52-B09C-B157F5978F47}" srcOrd="0" destOrd="0" presId="urn:microsoft.com/office/officeart/2009/3/layout/StepUpProcess"/>
    <dgm:cxn modelId="{41B65C1B-D192-40F8-88A9-83FE13BFF93A}" type="presParOf" srcId="{E81D6E7F-BA95-4541-977C-86009C50C11D}" destId="{540FEF74-6FCA-4D96-A88A-411011F7D606}" srcOrd="0" destOrd="0" presId="urn:microsoft.com/office/officeart/2009/3/layout/StepUpProcess"/>
    <dgm:cxn modelId="{60097AEE-D950-405A-88D3-DA70C404F043}" type="presParOf" srcId="{540FEF74-6FCA-4D96-A88A-411011F7D606}" destId="{3FE16B91-D658-407A-BC21-BB38F572A585}" srcOrd="0" destOrd="0" presId="urn:microsoft.com/office/officeart/2009/3/layout/StepUpProcess"/>
    <dgm:cxn modelId="{08C1E4E4-77F7-40B2-906D-364E629B35A5}" type="presParOf" srcId="{540FEF74-6FCA-4D96-A88A-411011F7D606}" destId="{C3ADC239-F5CA-42B7-ABC7-2EFA00602431}" srcOrd="1" destOrd="0" presId="urn:microsoft.com/office/officeart/2009/3/layout/StepUpProcess"/>
    <dgm:cxn modelId="{6F328D8C-3944-4838-A741-720A645D49EE}" type="presParOf" srcId="{540FEF74-6FCA-4D96-A88A-411011F7D606}" destId="{98858B26-BAED-4BC8-863D-DA02FB8CA60C}" srcOrd="2" destOrd="0" presId="urn:microsoft.com/office/officeart/2009/3/layout/StepUpProcess"/>
    <dgm:cxn modelId="{F5CC6E2B-433E-4C8D-98AA-A4ADAD483663}" type="presParOf" srcId="{E81D6E7F-BA95-4541-977C-86009C50C11D}" destId="{71618120-0AA0-44DE-95F8-77581B879DCD}" srcOrd="1" destOrd="0" presId="urn:microsoft.com/office/officeart/2009/3/layout/StepUpProcess"/>
    <dgm:cxn modelId="{4A0B39FD-C275-4D7E-A3A7-6684AA5D48B9}" type="presParOf" srcId="{71618120-0AA0-44DE-95F8-77581B879DCD}" destId="{2E4029C7-E6B4-4503-A6F0-CBFE5D71B113}" srcOrd="0" destOrd="0" presId="urn:microsoft.com/office/officeart/2009/3/layout/StepUpProcess"/>
    <dgm:cxn modelId="{63948EC4-8684-47B3-A9A6-D6B2CE059778}" type="presParOf" srcId="{E81D6E7F-BA95-4541-977C-86009C50C11D}" destId="{70218F89-395C-458C-B705-DA19649208BE}" srcOrd="2" destOrd="0" presId="urn:microsoft.com/office/officeart/2009/3/layout/StepUpProcess"/>
    <dgm:cxn modelId="{EA63CA86-0B41-4147-B724-C79BF4F98A49}" type="presParOf" srcId="{70218F89-395C-458C-B705-DA19649208BE}" destId="{B1EF54B2-FB06-4931-9A51-8C4743A6E059}" srcOrd="0" destOrd="0" presId="urn:microsoft.com/office/officeart/2009/3/layout/StepUpProcess"/>
    <dgm:cxn modelId="{24D95607-45F9-46E4-9F87-B2063FB53C37}" type="presParOf" srcId="{70218F89-395C-458C-B705-DA19649208BE}" destId="{5E3F1961-598D-421F-A851-D9D29AD3573B}" srcOrd="1" destOrd="0" presId="urn:microsoft.com/office/officeart/2009/3/layout/StepUpProcess"/>
    <dgm:cxn modelId="{FB6AB63A-FF96-43E9-A65B-8853C91D8195}" type="presParOf" srcId="{70218F89-395C-458C-B705-DA19649208BE}" destId="{1218DBEE-1A30-4FF1-830C-EF75A2BC90E6}" srcOrd="2" destOrd="0" presId="urn:microsoft.com/office/officeart/2009/3/layout/StepUpProcess"/>
    <dgm:cxn modelId="{4AF52AB3-9223-4389-A42D-2B3637724D6F}" type="presParOf" srcId="{E81D6E7F-BA95-4541-977C-86009C50C11D}" destId="{CA8B88EB-0766-4EC4-8702-A8EE45971D67}" srcOrd="3" destOrd="0" presId="urn:microsoft.com/office/officeart/2009/3/layout/StepUpProcess"/>
    <dgm:cxn modelId="{30342081-CE8B-47D7-98E9-8990D27FF0AD}" type="presParOf" srcId="{CA8B88EB-0766-4EC4-8702-A8EE45971D67}" destId="{BC110184-C870-4724-8B3D-509C9549F114}" srcOrd="0" destOrd="0" presId="urn:microsoft.com/office/officeart/2009/3/layout/StepUpProcess"/>
    <dgm:cxn modelId="{2BF14EAD-2C6F-47BE-A460-63FFF27594F1}" type="presParOf" srcId="{E81D6E7F-BA95-4541-977C-86009C50C11D}" destId="{50851CE7-F3C7-4D34-9C6A-8983C13E78A1}" srcOrd="4" destOrd="0" presId="urn:microsoft.com/office/officeart/2009/3/layout/StepUpProcess"/>
    <dgm:cxn modelId="{390D920C-950A-4A05-8A6C-0CDC42436CAE}" type="presParOf" srcId="{50851CE7-F3C7-4D34-9C6A-8983C13E78A1}" destId="{445A27A7-C4E9-4A64-AAE8-ED26656C5D08}" srcOrd="0" destOrd="0" presId="urn:microsoft.com/office/officeart/2009/3/layout/StepUpProcess"/>
    <dgm:cxn modelId="{6518E79F-CD03-46F9-A424-3F1689512395}" type="presParOf" srcId="{50851CE7-F3C7-4D34-9C6A-8983C13E78A1}" destId="{3A8F77F2-D010-4D52-B09C-B157F5978F47}" srcOrd="1" destOrd="0" presId="urn:microsoft.com/office/officeart/2009/3/layout/StepUpProcess"/>
    <dgm:cxn modelId="{6C9ECED6-1B8B-4801-987E-B65B9E162E63}" type="presParOf" srcId="{50851CE7-F3C7-4D34-9C6A-8983C13E78A1}" destId="{6887E82C-A9B4-4439-96BC-5FE476099B56}" srcOrd="2" destOrd="0" presId="urn:microsoft.com/office/officeart/2009/3/layout/StepUpProcess"/>
    <dgm:cxn modelId="{89F49004-527C-4309-A298-273AA0056CB4}" type="presParOf" srcId="{E81D6E7F-BA95-4541-977C-86009C50C11D}" destId="{12554878-9B45-479E-8A40-888219992431}" srcOrd="5" destOrd="0" presId="urn:microsoft.com/office/officeart/2009/3/layout/StepUpProcess"/>
    <dgm:cxn modelId="{CAA02D20-3AA2-4DC1-B357-40477FD2DD44}" type="presParOf" srcId="{12554878-9B45-479E-8A40-888219992431}" destId="{638B1AFE-FE4B-4B82-9A36-09513D4351BA}" srcOrd="0" destOrd="0" presId="urn:microsoft.com/office/officeart/2009/3/layout/StepUpProcess"/>
    <dgm:cxn modelId="{E6F8411D-8BEA-4ACB-B54C-AEEB137C7545}" type="presParOf" srcId="{E81D6E7F-BA95-4541-977C-86009C50C11D}" destId="{1A96C44F-6446-436A-BA87-DAC4CE7BB72B}" srcOrd="6" destOrd="0" presId="urn:microsoft.com/office/officeart/2009/3/layout/StepUpProcess"/>
    <dgm:cxn modelId="{531BAF4C-E46A-4FCC-8CC7-BB72F0EB88C5}" type="presParOf" srcId="{1A96C44F-6446-436A-BA87-DAC4CE7BB72B}" destId="{C164518A-C6D6-4DBC-A592-0760A52E19E3}" srcOrd="0" destOrd="0" presId="urn:microsoft.com/office/officeart/2009/3/layout/StepUpProcess"/>
    <dgm:cxn modelId="{6DD590F3-AB5B-4526-8C46-8EA890E4BDEC}" type="presParOf" srcId="{1A96C44F-6446-436A-BA87-DAC4CE7BB72B}" destId="{051A1D8B-EDD7-4574-B56B-9DB1BA5C8784}" srcOrd="1" destOrd="0" presId="urn:microsoft.com/office/officeart/2009/3/layout/StepUpProcess"/>
    <dgm:cxn modelId="{1CE751B4-D0E8-43E3-B8DF-997FDDF52CA5}" type="presParOf" srcId="{1A96C44F-6446-436A-BA87-DAC4CE7BB72B}" destId="{B5BA91D9-6C10-4169-873D-FFAADB7D1CDD}" srcOrd="2" destOrd="0" presId="urn:microsoft.com/office/officeart/2009/3/layout/StepUpProcess"/>
    <dgm:cxn modelId="{1262A8FD-F926-42D8-BDD1-3DA9CB6C4737}" type="presParOf" srcId="{E81D6E7F-BA95-4541-977C-86009C50C11D}" destId="{52056F29-26CB-46AD-80F2-770800E9C271}" srcOrd="7" destOrd="0" presId="urn:microsoft.com/office/officeart/2009/3/layout/StepUpProcess"/>
    <dgm:cxn modelId="{83665245-54A3-419A-B976-FCA5A02355EB}" type="presParOf" srcId="{52056F29-26CB-46AD-80F2-770800E9C271}" destId="{139BA7D1-2110-4187-9438-3A8F3684B155}" srcOrd="0" destOrd="0" presId="urn:microsoft.com/office/officeart/2009/3/layout/StepUpProcess"/>
    <dgm:cxn modelId="{D8997D79-C81C-4DAF-A52D-D070AF1C0258}" type="presParOf" srcId="{E81D6E7F-BA95-4541-977C-86009C50C11D}" destId="{48B4E55F-388B-4E9A-99C3-1B5DB0B26AD5}" srcOrd="8" destOrd="0" presId="urn:microsoft.com/office/officeart/2009/3/layout/StepUpProcess"/>
    <dgm:cxn modelId="{6F867911-3F0E-46E6-9125-0E39FA8120D2}" type="presParOf" srcId="{48B4E55F-388B-4E9A-99C3-1B5DB0B26AD5}" destId="{A1C713C6-50FA-4225-8A7C-D94008612FEE}" srcOrd="0" destOrd="0" presId="urn:microsoft.com/office/officeart/2009/3/layout/StepUpProcess"/>
    <dgm:cxn modelId="{54E9183D-203E-468B-8D66-F3AD72FDE9AC}" type="presParOf" srcId="{48B4E55F-388B-4E9A-99C3-1B5DB0B26AD5}" destId="{55FBC3C2-9F92-4DF1-9479-BA3E3265C1B3}" srcOrd="1" destOrd="0" presId="urn:microsoft.com/office/officeart/2009/3/layout/StepUpProcess"/>
    <dgm:cxn modelId="{4F4A6A37-A3C1-431E-B407-A6E76AAAEA4A}" type="presParOf" srcId="{48B4E55F-388B-4E9A-99C3-1B5DB0B26AD5}" destId="{8BADA3DB-B32E-4A38-A5D5-BC6B6D12CB9A}" srcOrd="2" destOrd="0" presId="urn:microsoft.com/office/officeart/2009/3/layout/StepUpProcess"/>
    <dgm:cxn modelId="{3BB7E0C6-6268-4CFB-AE33-F5835B8C8CB5}" type="presParOf" srcId="{E81D6E7F-BA95-4541-977C-86009C50C11D}" destId="{2590DC50-4FFE-436D-B3E3-DEEDF4DB5790}" srcOrd="9" destOrd="0" presId="urn:microsoft.com/office/officeart/2009/3/layout/StepUpProcess"/>
    <dgm:cxn modelId="{37B7BE0E-A4A4-45E5-89F1-1E9DDBE87AEC}" type="presParOf" srcId="{2590DC50-4FFE-436D-B3E3-DEEDF4DB5790}" destId="{61B62B77-A0A9-4BC1-BEC7-3274920408D1}" srcOrd="0" destOrd="0" presId="urn:microsoft.com/office/officeart/2009/3/layout/StepUpProcess"/>
    <dgm:cxn modelId="{85F6BED5-B710-4EDD-AB77-A9B1083A9153}" type="presParOf" srcId="{E81D6E7F-BA95-4541-977C-86009C50C11D}" destId="{5FAC7457-67D7-4BA8-80AF-5FD513EA3738}" srcOrd="10" destOrd="0" presId="urn:microsoft.com/office/officeart/2009/3/layout/StepUpProcess"/>
    <dgm:cxn modelId="{2C85CDAA-A684-4C0F-BECA-25DAF466EF1D}" type="presParOf" srcId="{5FAC7457-67D7-4BA8-80AF-5FD513EA3738}" destId="{10EA6E19-0B56-4E93-937A-234666A88866}" srcOrd="0" destOrd="0" presId="urn:microsoft.com/office/officeart/2009/3/layout/StepUpProcess"/>
    <dgm:cxn modelId="{BFA24A8D-3DB4-4742-A183-06674482894F}" type="presParOf" srcId="{5FAC7457-67D7-4BA8-80AF-5FD513EA3738}" destId="{D2AA016D-6B30-4B1E-A9E1-8C314186A59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B66640-293C-4DD2-8429-D0A85E683AB4}" type="doc">
      <dgm:prSet loTypeId="urn:microsoft.com/office/officeart/2005/8/layout/hProcess9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4D58BCF9-C199-4EFF-A3B7-CFDFF69C99BA}">
      <dgm:prSet phldrT="[Текст]" custT="1"/>
      <dgm:spPr>
        <a:solidFill>
          <a:srgbClr val="7009BC"/>
        </a:solidFill>
      </dgm:spPr>
      <dgm:t>
        <a:bodyPr/>
        <a:lstStyle/>
        <a:p>
          <a:r>
            <a:rPr lang="ru-RU" sz="1400" dirty="0">
              <a:latin typeface="Franklin Gothic Demi Cond" panose="020B0706030402020204" pitchFamily="34" charset="0"/>
            </a:rPr>
            <a:t>Лекции от ИТ-компаний «Кто мы?»</a:t>
          </a:r>
        </a:p>
      </dgm:t>
    </dgm:pt>
    <dgm:pt modelId="{8992E840-D6F9-4D0C-AF56-24762646999C}" type="parTrans" cxnId="{CF781E86-2A1C-4D32-9D0B-73F877527E31}">
      <dgm:prSet/>
      <dgm:spPr/>
      <dgm:t>
        <a:bodyPr/>
        <a:lstStyle/>
        <a:p>
          <a:endParaRPr lang="ru-RU"/>
        </a:p>
      </dgm:t>
    </dgm:pt>
    <dgm:pt modelId="{ABF187BF-B563-44DA-9717-286EAFFC97BA}" type="sibTrans" cxnId="{CF781E86-2A1C-4D32-9D0B-73F877527E31}">
      <dgm:prSet/>
      <dgm:spPr/>
      <dgm:t>
        <a:bodyPr/>
        <a:lstStyle/>
        <a:p>
          <a:endParaRPr lang="ru-RU"/>
        </a:p>
      </dgm:t>
    </dgm:pt>
    <dgm:pt modelId="{8C154730-B832-4B14-BAA8-00994CDAFE9C}">
      <dgm:prSet phldrT="[Текст]" custT="1"/>
      <dgm:spPr>
        <a:solidFill>
          <a:srgbClr val="7009BC"/>
        </a:solidFill>
      </dgm:spPr>
      <dgm:t>
        <a:bodyPr/>
        <a:lstStyle/>
        <a:p>
          <a:r>
            <a:rPr lang="ru-RU" sz="1200" dirty="0" smtClean="0">
              <a:latin typeface="Franklin Gothic Demi Cond" panose="020B0706030402020204" pitchFamily="34" charset="0"/>
            </a:rPr>
            <a:t>Экскурсии </a:t>
          </a:r>
          <a:r>
            <a:rPr lang="ru-RU" sz="1200" dirty="0">
              <a:latin typeface="Franklin Gothic Demi Cond" panose="020B0706030402020204" pitchFamily="34" charset="0"/>
            </a:rPr>
            <a:t>в </a:t>
          </a:r>
          <a:r>
            <a:rPr lang="ru-RU" sz="1400" dirty="0">
              <a:latin typeface="Franklin Gothic Demi Cond" panose="020B0706030402020204" pitchFamily="34" charset="0"/>
            </a:rPr>
            <a:t>кампании</a:t>
          </a:r>
          <a:r>
            <a:rPr lang="ru-RU" sz="1200" dirty="0">
              <a:latin typeface="Franklin Gothic Demi Cond" panose="020B0706030402020204" pitchFamily="34" charset="0"/>
            </a:rPr>
            <a:t> «Впитываю среду»</a:t>
          </a:r>
        </a:p>
      </dgm:t>
    </dgm:pt>
    <dgm:pt modelId="{07553844-8949-48DC-9FE3-3C2454127499}" type="parTrans" cxnId="{DFF6CE3E-5C0B-4316-AAFD-CC0FA41CF1AA}">
      <dgm:prSet/>
      <dgm:spPr/>
      <dgm:t>
        <a:bodyPr/>
        <a:lstStyle/>
        <a:p>
          <a:endParaRPr lang="ru-RU"/>
        </a:p>
      </dgm:t>
    </dgm:pt>
    <dgm:pt modelId="{8D0ACA0F-383D-4CCA-A1EE-3747CAEBB716}" type="sibTrans" cxnId="{DFF6CE3E-5C0B-4316-AAFD-CC0FA41CF1AA}">
      <dgm:prSet/>
      <dgm:spPr/>
      <dgm:t>
        <a:bodyPr/>
        <a:lstStyle/>
        <a:p>
          <a:endParaRPr lang="ru-RU"/>
        </a:p>
      </dgm:t>
    </dgm:pt>
    <dgm:pt modelId="{A39E1F45-EB3F-47FE-9667-274AE67AB6B5}">
      <dgm:prSet phldrT="[Текст]" custT="1"/>
      <dgm:spPr>
        <a:solidFill>
          <a:srgbClr val="7009BC"/>
        </a:solidFill>
      </dgm:spPr>
      <dgm:t>
        <a:bodyPr/>
        <a:lstStyle/>
        <a:p>
          <a:r>
            <a:rPr lang="ru-RU" sz="1400" dirty="0" err="1" smtClean="0">
              <a:latin typeface="Franklin Gothic Demi Cond" panose="020B0706030402020204" pitchFamily="34" charset="0"/>
            </a:rPr>
            <a:t>Хакатон</a:t>
          </a:r>
          <a:r>
            <a:rPr lang="ru-RU" sz="1400" dirty="0" smtClean="0">
              <a:latin typeface="Franklin Gothic Demi Cond" panose="020B0706030402020204" pitchFamily="34" charset="0"/>
            </a:rPr>
            <a:t> «Мы – ИТ-команда»!</a:t>
          </a:r>
          <a:endParaRPr lang="ru-RU" sz="1400" dirty="0">
            <a:latin typeface="Franklin Gothic Demi Cond" panose="020B0706030402020204" pitchFamily="34" charset="0"/>
          </a:endParaRPr>
        </a:p>
      </dgm:t>
    </dgm:pt>
    <dgm:pt modelId="{A0BC02A3-3BCE-4E01-B279-155224448613}" type="parTrans" cxnId="{F2FDBCED-7C51-4B85-8BF1-C0A9D1BA43FB}">
      <dgm:prSet/>
      <dgm:spPr/>
      <dgm:t>
        <a:bodyPr/>
        <a:lstStyle/>
        <a:p>
          <a:endParaRPr lang="ru-RU"/>
        </a:p>
      </dgm:t>
    </dgm:pt>
    <dgm:pt modelId="{FA879322-086B-4641-91B8-B422BABE957F}" type="sibTrans" cxnId="{F2FDBCED-7C51-4B85-8BF1-C0A9D1BA43FB}">
      <dgm:prSet/>
      <dgm:spPr/>
      <dgm:t>
        <a:bodyPr/>
        <a:lstStyle/>
        <a:p>
          <a:endParaRPr lang="ru-RU"/>
        </a:p>
      </dgm:t>
    </dgm:pt>
    <dgm:pt modelId="{087D3208-94AD-4807-B1D4-BC606226F56F}">
      <dgm:prSet phldrT="[Текст]" custT="1"/>
      <dgm:spPr>
        <a:solidFill>
          <a:srgbClr val="7009BC"/>
        </a:solidFill>
      </dgm:spPr>
      <dgm:t>
        <a:bodyPr/>
        <a:lstStyle/>
        <a:p>
          <a:r>
            <a:rPr lang="ru-RU" sz="1200" dirty="0" smtClean="0">
              <a:latin typeface="Franklin Gothic Demi Cond" panose="020B0706030402020204" pitchFamily="34" charset="0"/>
            </a:rPr>
            <a:t>Школа</a:t>
          </a:r>
          <a:r>
            <a:rPr lang="ru-RU" sz="1100" dirty="0" smtClean="0">
              <a:latin typeface="Franklin Gothic Demi Cond" panose="020B0706030402020204" pitchFamily="34" charset="0"/>
            </a:rPr>
            <a:t> резюме «Полный цикл </a:t>
          </a:r>
          <a:r>
            <a:rPr lang="ru-RU" sz="1400" dirty="0" smtClean="0">
              <a:latin typeface="Franklin Gothic Demi Cond" panose="020B0706030402020204" pitchFamily="34" charset="0"/>
            </a:rPr>
            <a:t>трудоустройства</a:t>
          </a:r>
          <a:r>
            <a:rPr lang="ru-RU" sz="1100" dirty="0" smtClean="0">
              <a:latin typeface="Franklin Gothic Demi Cond" panose="020B0706030402020204" pitchFamily="34" charset="0"/>
            </a:rPr>
            <a:t>»</a:t>
          </a:r>
          <a:endParaRPr lang="ru-RU" sz="1100" dirty="0">
            <a:latin typeface="Franklin Gothic Demi Cond" panose="020B0706030402020204" pitchFamily="34" charset="0"/>
          </a:endParaRPr>
        </a:p>
      </dgm:t>
    </dgm:pt>
    <dgm:pt modelId="{902CB602-3B77-4BEF-B733-4EE016A3FF53}" type="parTrans" cxnId="{BD10AD6A-E508-4A34-9569-D985F59373C4}">
      <dgm:prSet/>
      <dgm:spPr/>
      <dgm:t>
        <a:bodyPr/>
        <a:lstStyle/>
        <a:p>
          <a:endParaRPr lang="ru-RU"/>
        </a:p>
      </dgm:t>
    </dgm:pt>
    <dgm:pt modelId="{399725D4-9022-4A07-8C08-1AB3EE166791}" type="sibTrans" cxnId="{BD10AD6A-E508-4A34-9569-D985F59373C4}">
      <dgm:prSet/>
      <dgm:spPr/>
      <dgm:t>
        <a:bodyPr/>
        <a:lstStyle/>
        <a:p>
          <a:endParaRPr lang="ru-RU"/>
        </a:p>
      </dgm:t>
    </dgm:pt>
    <dgm:pt modelId="{8EE7A150-2271-4F82-A741-FDFB70B6B3FC}">
      <dgm:prSet phldrT="[Текст]" custT="1"/>
      <dgm:spPr>
        <a:solidFill>
          <a:srgbClr val="7009BC"/>
        </a:solidFill>
      </dgm:spPr>
      <dgm:t>
        <a:bodyPr/>
        <a:lstStyle/>
        <a:p>
          <a:r>
            <a:rPr lang="ru-RU" sz="1100" dirty="0" smtClean="0">
              <a:latin typeface="Franklin Gothic Demi Cond" panose="020B0706030402020204" pitchFamily="34" charset="0"/>
            </a:rPr>
            <a:t>Стажировка и </a:t>
          </a:r>
          <a:r>
            <a:rPr lang="ru-RU" sz="1100" dirty="0" err="1" smtClean="0">
              <a:latin typeface="Franklin Gothic Demi Cond" panose="020B0706030402020204" pitchFamily="34" charset="0"/>
            </a:rPr>
            <a:t>трудоустрйство</a:t>
          </a:r>
          <a:r>
            <a:rPr lang="ru-RU" sz="1100" dirty="0" smtClean="0">
              <a:latin typeface="Franklin Gothic Demi Cond" panose="020B0706030402020204" pitchFamily="34" charset="0"/>
            </a:rPr>
            <a:t> в </a:t>
          </a:r>
          <a:r>
            <a:rPr lang="ru-RU" sz="1400" dirty="0" smtClean="0">
              <a:latin typeface="Franklin Gothic Demi Cond" panose="020B0706030402020204" pitchFamily="34" charset="0"/>
            </a:rPr>
            <a:t>каникулярное</a:t>
          </a:r>
          <a:r>
            <a:rPr lang="ru-RU" sz="1100" dirty="0" smtClean="0">
              <a:latin typeface="Franklin Gothic Demi Cond" panose="020B0706030402020204" pitchFamily="34" charset="0"/>
            </a:rPr>
            <a:t> время</a:t>
          </a:r>
        </a:p>
        <a:p>
          <a:endParaRPr lang="ru-RU" sz="1100" dirty="0">
            <a:latin typeface="Franklin Gothic Demi Cond" panose="020B0706030402020204" pitchFamily="34" charset="0"/>
          </a:endParaRPr>
        </a:p>
      </dgm:t>
    </dgm:pt>
    <dgm:pt modelId="{FBA5678F-348E-44B8-9ECF-51ADB0DAA702}" type="parTrans" cxnId="{8E94E863-A1BA-4441-A470-30BACA530848}">
      <dgm:prSet/>
      <dgm:spPr/>
      <dgm:t>
        <a:bodyPr/>
        <a:lstStyle/>
        <a:p>
          <a:endParaRPr lang="ru-RU"/>
        </a:p>
      </dgm:t>
    </dgm:pt>
    <dgm:pt modelId="{60541EC1-BD4A-4301-8116-DD225DDB593D}" type="sibTrans" cxnId="{8E94E863-A1BA-4441-A470-30BACA530848}">
      <dgm:prSet/>
      <dgm:spPr/>
      <dgm:t>
        <a:bodyPr/>
        <a:lstStyle/>
        <a:p>
          <a:endParaRPr lang="ru-RU"/>
        </a:p>
      </dgm:t>
    </dgm:pt>
    <dgm:pt modelId="{847E58DC-E1E1-464E-9BFA-771A960663D5}">
      <dgm:prSet phldrT="[Текст]" custT="1"/>
      <dgm:spPr>
        <a:solidFill>
          <a:srgbClr val="7009BC"/>
        </a:solidFill>
      </dgm:spPr>
      <dgm:t>
        <a:bodyPr/>
        <a:lstStyle/>
        <a:p>
          <a:r>
            <a:rPr lang="ru-RU" sz="1200" dirty="0">
              <a:latin typeface="Franklin Gothic Demi Cond" panose="020B0706030402020204" pitchFamily="34" charset="0"/>
            </a:rPr>
            <a:t>Международная</a:t>
          </a:r>
          <a:r>
            <a:rPr lang="ru-RU" sz="1100" dirty="0">
              <a:latin typeface="Franklin Gothic Demi Cond" panose="020B0706030402020204" pitchFamily="34" charset="0"/>
            </a:rPr>
            <a:t> </a:t>
          </a:r>
          <a:r>
            <a:rPr lang="en-US" sz="1100" dirty="0">
              <a:latin typeface="Franklin Gothic Demi Cond" panose="020B0706030402020204" pitchFamily="34" charset="0"/>
            </a:rPr>
            <a:t>IT-</a:t>
          </a:r>
          <a:r>
            <a:rPr lang="ru-RU" sz="1400" dirty="0">
              <a:latin typeface="Franklin Gothic Demi Cond" panose="020B0706030402020204" pitchFamily="34" charset="0"/>
            </a:rPr>
            <a:t>конференция</a:t>
          </a:r>
        </a:p>
      </dgm:t>
    </dgm:pt>
    <dgm:pt modelId="{3909F418-FE64-4979-AEAA-E75C933DBA57}" type="parTrans" cxnId="{B26408B7-6B06-483C-AEB2-77D766247A85}">
      <dgm:prSet/>
      <dgm:spPr/>
      <dgm:t>
        <a:bodyPr/>
        <a:lstStyle/>
        <a:p>
          <a:endParaRPr lang="ru-RU"/>
        </a:p>
      </dgm:t>
    </dgm:pt>
    <dgm:pt modelId="{00B4D6AF-CAA0-4A87-8D48-B02C020A39A6}" type="sibTrans" cxnId="{B26408B7-6B06-483C-AEB2-77D766247A85}">
      <dgm:prSet/>
      <dgm:spPr/>
      <dgm:t>
        <a:bodyPr/>
        <a:lstStyle/>
        <a:p>
          <a:endParaRPr lang="ru-RU"/>
        </a:p>
      </dgm:t>
    </dgm:pt>
    <dgm:pt modelId="{F4EEB851-CEE6-48FE-BDDE-433B70F9C5D3}">
      <dgm:prSet phldrT="[Текст]" custT="1"/>
      <dgm:spPr>
        <a:solidFill>
          <a:srgbClr val="7009BC"/>
        </a:solidFill>
      </dgm:spPr>
      <dgm:t>
        <a:bodyPr/>
        <a:lstStyle/>
        <a:p>
          <a:r>
            <a:rPr lang="ru-RU" sz="1400" dirty="0" smtClean="0">
              <a:latin typeface="Franklin Gothic Demi Cond" panose="020B0706030402020204" pitchFamily="34" charset="0"/>
            </a:rPr>
            <a:t>Мастер-класс от носителей компетенций «Делай как я»</a:t>
          </a:r>
        </a:p>
        <a:p>
          <a:endParaRPr lang="ru-RU" sz="1400" dirty="0">
            <a:latin typeface="Franklin Gothic Demi Cond" panose="020B0706030402020204" pitchFamily="34" charset="0"/>
          </a:endParaRPr>
        </a:p>
      </dgm:t>
    </dgm:pt>
    <dgm:pt modelId="{EA8D70E7-8540-4324-AF60-D9C9A08ABB23}" type="parTrans" cxnId="{AFF5AD87-0C0B-445E-8D7E-6FD39034584F}">
      <dgm:prSet/>
      <dgm:spPr/>
      <dgm:t>
        <a:bodyPr/>
        <a:lstStyle/>
        <a:p>
          <a:endParaRPr lang="ru-RU"/>
        </a:p>
      </dgm:t>
    </dgm:pt>
    <dgm:pt modelId="{F1E0C10A-8BB9-4AB2-B71A-37CA48F25DE7}" type="sibTrans" cxnId="{AFF5AD87-0C0B-445E-8D7E-6FD39034584F}">
      <dgm:prSet/>
      <dgm:spPr/>
      <dgm:t>
        <a:bodyPr/>
        <a:lstStyle/>
        <a:p>
          <a:endParaRPr lang="ru-RU"/>
        </a:p>
      </dgm:t>
    </dgm:pt>
    <dgm:pt modelId="{50583866-8D0C-4F3F-A162-34C9C6E130D5}" type="pres">
      <dgm:prSet presAssocID="{D4B66640-293C-4DD2-8429-D0A85E683AB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B91A7C-C7DE-4C58-B2C4-95D1B283D4A3}" type="pres">
      <dgm:prSet presAssocID="{D4B66640-293C-4DD2-8429-D0A85E683AB4}" presName="arrow" presStyleLbl="bgShp" presStyleIdx="0" presStyleCnt="1"/>
      <dgm:spPr/>
      <dgm:t>
        <a:bodyPr/>
        <a:lstStyle/>
        <a:p>
          <a:endParaRPr lang="ru-RU"/>
        </a:p>
      </dgm:t>
    </dgm:pt>
    <dgm:pt modelId="{4446F642-7713-4AA0-8572-3C152655F04E}" type="pres">
      <dgm:prSet presAssocID="{D4B66640-293C-4DD2-8429-D0A85E683AB4}" presName="linearProcess" presStyleCnt="0"/>
      <dgm:spPr/>
      <dgm:t>
        <a:bodyPr/>
        <a:lstStyle/>
        <a:p>
          <a:endParaRPr lang="ru-RU"/>
        </a:p>
      </dgm:t>
    </dgm:pt>
    <dgm:pt modelId="{CAF7B0F8-CB10-43F1-8D71-17559944A0F1}" type="pres">
      <dgm:prSet presAssocID="{4D58BCF9-C199-4EFF-A3B7-CFDFF69C99BA}" presName="textNode" presStyleLbl="node1" presStyleIdx="0" presStyleCnt="7" custLinFactNeighborX="-3134" custLinFactNeighborY="-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9E498-D40D-4301-9B27-681ACBBD451F}" type="pres">
      <dgm:prSet presAssocID="{ABF187BF-B563-44DA-9717-286EAFFC97BA}" presName="sibTrans" presStyleCnt="0"/>
      <dgm:spPr/>
      <dgm:t>
        <a:bodyPr/>
        <a:lstStyle/>
        <a:p>
          <a:endParaRPr lang="ru-RU"/>
        </a:p>
      </dgm:t>
    </dgm:pt>
    <dgm:pt modelId="{BC1C6611-CE32-433B-86BA-67ECE933CFB3}" type="pres">
      <dgm:prSet presAssocID="{8C154730-B832-4B14-BAA8-00994CDAFE9C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00D81-ECC1-4D51-B9B6-8EB8A60CFDEB}" type="pres">
      <dgm:prSet presAssocID="{8D0ACA0F-383D-4CCA-A1EE-3747CAEBB716}" presName="sibTrans" presStyleCnt="0"/>
      <dgm:spPr/>
      <dgm:t>
        <a:bodyPr/>
        <a:lstStyle/>
        <a:p>
          <a:endParaRPr lang="ru-RU"/>
        </a:p>
      </dgm:t>
    </dgm:pt>
    <dgm:pt modelId="{7111DC43-A56E-4970-B59D-6664D4529508}" type="pres">
      <dgm:prSet presAssocID="{F4EEB851-CEE6-48FE-BDDE-433B70F9C5D3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22A55-D410-4863-A2D1-2C6824B6634C}" type="pres">
      <dgm:prSet presAssocID="{F1E0C10A-8BB9-4AB2-B71A-37CA48F25DE7}" presName="sibTrans" presStyleCnt="0"/>
      <dgm:spPr/>
      <dgm:t>
        <a:bodyPr/>
        <a:lstStyle/>
        <a:p>
          <a:endParaRPr lang="ru-RU"/>
        </a:p>
      </dgm:t>
    </dgm:pt>
    <dgm:pt modelId="{6A327570-CAFA-4057-B304-00F95EF42163}" type="pres">
      <dgm:prSet presAssocID="{A39E1F45-EB3F-47FE-9667-274AE67AB6B5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188CB-4904-4D92-BCDB-B61A144D4D76}" type="pres">
      <dgm:prSet presAssocID="{FA879322-086B-4641-91B8-B422BABE957F}" presName="sibTrans" presStyleCnt="0"/>
      <dgm:spPr/>
      <dgm:t>
        <a:bodyPr/>
        <a:lstStyle/>
        <a:p>
          <a:endParaRPr lang="ru-RU"/>
        </a:p>
      </dgm:t>
    </dgm:pt>
    <dgm:pt modelId="{1957E5CD-6E78-4A41-9489-87C22FFF5211}" type="pres">
      <dgm:prSet presAssocID="{087D3208-94AD-4807-B1D4-BC606226F56F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16E80-0E15-4D86-983B-0EEAB1716B30}" type="pres">
      <dgm:prSet presAssocID="{399725D4-9022-4A07-8C08-1AB3EE166791}" presName="sibTrans" presStyleCnt="0"/>
      <dgm:spPr/>
      <dgm:t>
        <a:bodyPr/>
        <a:lstStyle/>
        <a:p>
          <a:endParaRPr lang="ru-RU"/>
        </a:p>
      </dgm:t>
    </dgm:pt>
    <dgm:pt modelId="{530E85A4-16B4-48CE-878E-05E0D97CEC78}" type="pres">
      <dgm:prSet presAssocID="{8EE7A150-2271-4F82-A741-FDFB70B6B3FC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BF0E5-8B40-4616-81B2-8DE9F5BA4D6D}" type="pres">
      <dgm:prSet presAssocID="{60541EC1-BD4A-4301-8116-DD225DDB593D}" presName="sibTrans" presStyleCnt="0"/>
      <dgm:spPr/>
      <dgm:t>
        <a:bodyPr/>
        <a:lstStyle/>
        <a:p>
          <a:endParaRPr lang="ru-RU"/>
        </a:p>
      </dgm:t>
    </dgm:pt>
    <dgm:pt modelId="{EA15BFEC-3A04-4B66-AF67-BAB7A49278C1}" type="pres">
      <dgm:prSet presAssocID="{847E58DC-E1E1-464E-9BFA-771A960663D5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6408B7-6B06-483C-AEB2-77D766247A85}" srcId="{D4B66640-293C-4DD2-8429-D0A85E683AB4}" destId="{847E58DC-E1E1-464E-9BFA-771A960663D5}" srcOrd="6" destOrd="0" parTransId="{3909F418-FE64-4979-AEAA-E75C933DBA57}" sibTransId="{00B4D6AF-CAA0-4A87-8D48-B02C020A39A6}"/>
    <dgm:cxn modelId="{DFF6CE3E-5C0B-4316-AAFD-CC0FA41CF1AA}" srcId="{D4B66640-293C-4DD2-8429-D0A85E683AB4}" destId="{8C154730-B832-4B14-BAA8-00994CDAFE9C}" srcOrd="1" destOrd="0" parTransId="{07553844-8949-48DC-9FE3-3C2454127499}" sibTransId="{8D0ACA0F-383D-4CCA-A1EE-3747CAEBB716}"/>
    <dgm:cxn modelId="{0B6074F8-3D01-4568-90C1-85734741E60A}" type="presOf" srcId="{F4EEB851-CEE6-48FE-BDDE-433B70F9C5D3}" destId="{7111DC43-A56E-4970-B59D-6664D4529508}" srcOrd="0" destOrd="0" presId="urn:microsoft.com/office/officeart/2005/8/layout/hProcess9"/>
    <dgm:cxn modelId="{F2FDBCED-7C51-4B85-8BF1-C0A9D1BA43FB}" srcId="{D4B66640-293C-4DD2-8429-D0A85E683AB4}" destId="{A39E1F45-EB3F-47FE-9667-274AE67AB6B5}" srcOrd="3" destOrd="0" parTransId="{A0BC02A3-3BCE-4E01-B279-155224448613}" sibTransId="{FA879322-086B-4641-91B8-B422BABE957F}"/>
    <dgm:cxn modelId="{AFF5AD87-0C0B-445E-8D7E-6FD39034584F}" srcId="{D4B66640-293C-4DD2-8429-D0A85E683AB4}" destId="{F4EEB851-CEE6-48FE-BDDE-433B70F9C5D3}" srcOrd="2" destOrd="0" parTransId="{EA8D70E7-8540-4324-AF60-D9C9A08ABB23}" sibTransId="{F1E0C10A-8BB9-4AB2-B71A-37CA48F25DE7}"/>
    <dgm:cxn modelId="{CF781E86-2A1C-4D32-9D0B-73F877527E31}" srcId="{D4B66640-293C-4DD2-8429-D0A85E683AB4}" destId="{4D58BCF9-C199-4EFF-A3B7-CFDFF69C99BA}" srcOrd="0" destOrd="0" parTransId="{8992E840-D6F9-4D0C-AF56-24762646999C}" sibTransId="{ABF187BF-B563-44DA-9717-286EAFFC97BA}"/>
    <dgm:cxn modelId="{415797BE-90F0-4024-A2BE-76144A3DACB0}" type="presOf" srcId="{D4B66640-293C-4DD2-8429-D0A85E683AB4}" destId="{50583866-8D0C-4F3F-A162-34C9C6E130D5}" srcOrd="0" destOrd="0" presId="urn:microsoft.com/office/officeart/2005/8/layout/hProcess9"/>
    <dgm:cxn modelId="{6242291E-16F2-4BA5-B6A8-D9958C916D8C}" type="presOf" srcId="{087D3208-94AD-4807-B1D4-BC606226F56F}" destId="{1957E5CD-6E78-4A41-9489-87C22FFF5211}" srcOrd="0" destOrd="0" presId="urn:microsoft.com/office/officeart/2005/8/layout/hProcess9"/>
    <dgm:cxn modelId="{0EECF522-AA29-4581-8801-75925F9F3473}" type="presOf" srcId="{847E58DC-E1E1-464E-9BFA-771A960663D5}" destId="{EA15BFEC-3A04-4B66-AF67-BAB7A49278C1}" srcOrd="0" destOrd="0" presId="urn:microsoft.com/office/officeart/2005/8/layout/hProcess9"/>
    <dgm:cxn modelId="{BD10AD6A-E508-4A34-9569-D985F59373C4}" srcId="{D4B66640-293C-4DD2-8429-D0A85E683AB4}" destId="{087D3208-94AD-4807-B1D4-BC606226F56F}" srcOrd="4" destOrd="0" parTransId="{902CB602-3B77-4BEF-B733-4EE016A3FF53}" sibTransId="{399725D4-9022-4A07-8C08-1AB3EE166791}"/>
    <dgm:cxn modelId="{EC89F085-7983-43ED-BD18-77CC341BF685}" type="presOf" srcId="{A39E1F45-EB3F-47FE-9667-274AE67AB6B5}" destId="{6A327570-CAFA-4057-B304-00F95EF42163}" srcOrd="0" destOrd="0" presId="urn:microsoft.com/office/officeart/2005/8/layout/hProcess9"/>
    <dgm:cxn modelId="{83CEAAFD-CAB3-40D3-A863-0BFA36F97C61}" type="presOf" srcId="{8C154730-B832-4B14-BAA8-00994CDAFE9C}" destId="{BC1C6611-CE32-433B-86BA-67ECE933CFB3}" srcOrd="0" destOrd="0" presId="urn:microsoft.com/office/officeart/2005/8/layout/hProcess9"/>
    <dgm:cxn modelId="{400E3C33-E07E-41D4-A47B-438B07F8335A}" type="presOf" srcId="{4D58BCF9-C199-4EFF-A3B7-CFDFF69C99BA}" destId="{CAF7B0F8-CB10-43F1-8D71-17559944A0F1}" srcOrd="0" destOrd="0" presId="urn:microsoft.com/office/officeart/2005/8/layout/hProcess9"/>
    <dgm:cxn modelId="{40912986-95A5-4153-9E1C-85DA9B65BC48}" type="presOf" srcId="{8EE7A150-2271-4F82-A741-FDFB70B6B3FC}" destId="{530E85A4-16B4-48CE-878E-05E0D97CEC78}" srcOrd="0" destOrd="0" presId="urn:microsoft.com/office/officeart/2005/8/layout/hProcess9"/>
    <dgm:cxn modelId="{8E94E863-A1BA-4441-A470-30BACA530848}" srcId="{D4B66640-293C-4DD2-8429-D0A85E683AB4}" destId="{8EE7A150-2271-4F82-A741-FDFB70B6B3FC}" srcOrd="5" destOrd="0" parTransId="{FBA5678F-348E-44B8-9ECF-51ADB0DAA702}" sibTransId="{60541EC1-BD4A-4301-8116-DD225DDB593D}"/>
    <dgm:cxn modelId="{30D8BB4E-0703-480D-93D3-B326C14C85BA}" type="presParOf" srcId="{50583866-8D0C-4F3F-A162-34C9C6E130D5}" destId="{0CB91A7C-C7DE-4C58-B2C4-95D1B283D4A3}" srcOrd="0" destOrd="0" presId="urn:microsoft.com/office/officeart/2005/8/layout/hProcess9"/>
    <dgm:cxn modelId="{47C124A8-4163-4952-82EF-906C7CF07460}" type="presParOf" srcId="{50583866-8D0C-4F3F-A162-34C9C6E130D5}" destId="{4446F642-7713-4AA0-8572-3C152655F04E}" srcOrd="1" destOrd="0" presId="urn:microsoft.com/office/officeart/2005/8/layout/hProcess9"/>
    <dgm:cxn modelId="{D8B6F572-8D04-4DFC-AEBF-8C69B5E66132}" type="presParOf" srcId="{4446F642-7713-4AA0-8572-3C152655F04E}" destId="{CAF7B0F8-CB10-43F1-8D71-17559944A0F1}" srcOrd="0" destOrd="0" presId="urn:microsoft.com/office/officeart/2005/8/layout/hProcess9"/>
    <dgm:cxn modelId="{D82974EB-8B4A-432F-A437-C26C65807166}" type="presParOf" srcId="{4446F642-7713-4AA0-8572-3C152655F04E}" destId="{BE59E498-D40D-4301-9B27-681ACBBD451F}" srcOrd="1" destOrd="0" presId="urn:microsoft.com/office/officeart/2005/8/layout/hProcess9"/>
    <dgm:cxn modelId="{A593AA8A-7955-4BF7-A9DC-48422332F8EE}" type="presParOf" srcId="{4446F642-7713-4AA0-8572-3C152655F04E}" destId="{BC1C6611-CE32-433B-86BA-67ECE933CFB3}" srcOrd="2" destOrd="0" presId="urn:microsoft.com/office/officeart/2005/8/layout/hProcess9"/>
    <dgm:cxn modelId="{1864DCC5-CDC1-4D48-89F2-4552A431758C}" type="presParOf" srcId="{4446F642-7713-4AA0-8572-3C152655F04E}" destId="{57200D81-ECC1-4D51-B9B6-8EB8A60CFDEB}" srcOrd="3" destOrd="0" presId="urn:microsoft.com/office/officeart/2005/8/layout/hProcess9"/>
    <dgm:cxn modelId="{89E59D71-E9B6-4B0E-8057-7408C7BD3CCC}" type="presParOf" srcId="{4446F642-7713-4AA0-8572-3C152655F04E}" destId="{7111DC43-A56E-4970-B59D-6664D4529508}" srcOrd="4" destOrd="0" presId="urn:microsoft.com/office/officeart/2005/8/layout/hProcess9"/>
    <dgm:cxn modelId="{9D91809E-7049-4823-8E60-F81D24AC0555}" type="presParOf" srcId="{4446F642-7713-4AA0-8572-3C152655F04E}" destId="{B6C22A55-D410-4863-A2D1-2C6824B6634C}" srcOrd="5" destOrd="0" presId="urn:microsoft.com/office/officeart/2005/8/layout/hProcess9"/>
    <dgm:cxn modelId="{1C62A6E1-9CC6-4F05-AB66-833B98F37A63}" type="presParOf" srcId="{4446F642-7713-4AA0-8572-3C152655F04E}" destId="{6A327570-CAFA-4057-B304-00F95EF42163}" srcOrd="6" destOrd="0" presId="urn:microsoft.com/office/officeart/2005/8/layout/hProcess9"/>
    <dgm:cxn modelId="{0FB4642B-25CD-414B-9C4A-C83FEC766107}" type="presParOf" srcId="{4446F642-7713-4AA0-8572-3C152655F04E}" destId="{4F1188CB-4904-4D92-BCDB-B61A144D4D76}" srcOrd="7" destOrd="0" presId="urn:microsoft.com/office/officeart/2005/8/layout/hProcess9"/>
    <dgm:cxn modelId="{A82E439C-C079-45E7-831B-C9A8BB47CBBF}" type="presParOf" srcId="{4446F642-7713-4AA0-8572-3C152655F04E}" destId="{1957E5CD-6E78-4A41-9489-87C22FFF5211}" srcOrd="8" destOrd="0" presId="urn:microsoft.com/office/officeart/2005/8/layout/hProcess9"/>
    <dgm:cxn modelId="{DBB98DA9-7FFC-4022-8F54-69C12AC05D25}" type="presParOf" srcId="{4446F642-7713-4AA0-8572-3C152655F04E}" destId="{E4416E80-0E15-4D86-983B-0EEAB1716B30}" srcOrd="9" destOrd="0" presId="urn:microsoft.com/office/officeart/2005/8/layout/hProcess9"/>
    <dgm:cxn modelId="{B84117D0-3281-4365-B403-E30E6CCF57C1}" type="presParOf" srcId="{4446F642-7713-4AA0-8572-3C152655F04E}" destId="{530E85A4-16B4-48CE-878E-05E0D97CEC78}" srcOrd="10" destOrd="0" presId="urn:microsoft.com/office/officeart/2005/8/layout/hProcess9"/>
    <dgm:cxn modelId="{E683FD3C-6BF8-4EDA-977B-149A64DD0F66}" type="presParOf" srcId="{4446F642-7713-4AA0-8572-3C152655F04E}" destId="{516BF0E5-8B40-4616-81B2-8DE9F5BA4D6D}" srcOrd="11" destOrd="0" presId="urn:microsoft.com/office/officeart/2005/8/layout/hProcess9"/>
    <dgm:cxn modelId="{D6E26B9C-E46D-4616-9AD0-663F9DF0DC14}" type="presParOf" srcId="{4446F642-7713-4AA0-8572-3C152655F04E}" destId="{EA15BFEC-3A04-4B66-AF67-BAB7A49278C1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16B91-D658-407A-BC21-BB38F572A585}">
      <dsp:nvSpPr>
        <dsp:cNvPr id="0" name=""/>
        <dsp:cNvSpPr/>
      </dsp:nvSpPr>
      <dsp:spPr>
        <a:xfrm rot="5400000">
          <a:off x="353932" y="2333982"/>
          <a:ext cx="1065717" cy="1773329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DC239-F5CA-42B7-ABC7-2EFA00602431}">
      <dsp:nvSpPr>
        <dsp:cNvPr id="0" name=""/>
        <dsp:cNvSpPr/>
      </dsp:nvSpPr>
      <dsp:spPr>
        <a:xfrm>
          <a:off x="176037" y="2863826"/>
          <a:ext cx="1600972" cy="1403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7009BC"/>
              </a:solidFill>
              <a:latin typeface="Franklin Gothic Demi Cond" panose="020B0706030402020204" pitchFamily="34" charset="0"/>
            </a:rPr>
            <a:t>Вовлечение работодателей из сферы ИТ</a:t>
          </a:r>
          <a:endParaRPr lang="ru-RU" sz="1300" kern="1200" dirty="0">
            <a:solidFill>
              <a:srgbClr val="7009BC"/>
            </a:solidFill>
            <a:latin typeface="Franklin Gothic Demi Cond" panose="020B0706030402020204" pitchFamily="34" charset="0"/>
          </a:endParaRPr>
        </a:p>
      </dsp:txBody>
      <dsp:txXfrm>
        <a:off x="176037" y="2863826"/>
        <a:ext cx="1600972" cy="1403345"/>
      </dsp:txXfrm>
    </dsp:sp>
    <dsp:sp modelId="{98858B26-BAED-4BC8-863D-DA02FB8CA60C}">
      <dsp:nvSpPr>
        <dsp:cNvPr id="0" name=""/>
        <dsp:cNvSpPr/>
      </dsp:nvSpPr>
      <dsp:spPr>
        <a:xfrm>
          <a:off x="1474939" y="2203428"/>
          <a:ext cx="302070" cy="302070"/>
        </a:xfrm>
        <a:prstGeom prst="triangle">
          <a:avLst>
            <a:gd name="adj" fmla="val 100000"/>
          </a:avLst>
        </a:prstGeom>
        <a:solidFill>
          <a:schemeClr val="accent3">
            <a:hueOff val="25737"/>
            <a:satOff val="-547"/>
            <a:lumOff val="-2824"/>
            <a:alphaOff val="0"/>
          </a:schemeClr>
        </a:solidFill>
        <a:ln w="12700" cap="flat" cmpd="sng" algn="ctr">
          <a:solidFill>
            <a:schemeClr val="accent3">
              <a:hueOff val="25737"/>
              <a:satOff val="-547"/>
              <a:lumOff val="-2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F54B2-FB06-4931-9A51-8C4743A6E059}">
      <dsp:nvSpPr>
        <dsp:cNvPr id="0" name=""/>
        <dsp:cNvSpPr/>
      </dsp:nvSpPr>
      <dsp:spPr>
        <a:xfrm rot="5400000">
          <a:off x="2313834" y="1849002"/>
          <a:ext cx="1065717" cy="1773329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51475"/>
            <a:satOff val="-1094"/>
            <a:lumOff val="-5647"/>
            <a:alphaOff val="0"/>
          </a:schemeClr>
        </a:solidFill>
        <a:ln w="12700" cap="flat" cmpd="sng" algn="ctr">
          <a:solidFill>
            <a:schemeClr val="accent3">
              <a:hueOff val="51475"/>
              <a:satOff val="-1094"/>
              <a:lumOff val="-56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F1961-598D-421F-A851-D9D29AD3573B}">
      <dsp:nvSpPr>
        <dsp:cNvPr id="0" name=""/>
        <dsp:cNvSpPr/>
      </dsp:nvSpPr>
      <dsp:spPr>
        <a:xfrm>
          <a:off x="2135940" y="2378846"/>
          <a:ext cx="1600972" cy="1403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7009BC"/>
              </a:solidFill>
              <a:latin typeface="Franklin Gothic Demi Cond" panose="020B0706030402020204" pitchFamily="34" charset="0"/>
            </a:rPr>
            <a:t>Создание ядерной группы (ИТ-компании, служба занятости, образовательные организации, исследовательская лаборатория)</a:t>
          </a:r>
          <a:endParaRPr lang="ru-RU" sz="1300" kern="1200" dirty="0">
            <a:solidFill>
              <a:srgbClr val="7009BC"/>
            </a:solidFill>
            <a:latin typeface="Franklin Gothic Demi Cond" panose="020B0706030402020204" pitchFamily="34" charset="0"/>
          </a:endParaRPr>
        </a:p>
      </dsp:txBody>
      <dsp:txXfrm>
        <a:off x="2135940" y="2378846"/>
        <a:ext cx="1600972" cy="1403345"/>
      </dsp:txXfrm>
    </dsp:sp>
    <dsp:sp modelId="{1218DBEE-1A30-4FF1-830C-EF75A2BC90E6}">
      <dsp:nvSpPr>
        <dsp:cNvPr id="0" name=""/>
        <dsp:cNvSpPr/>
      </dsp:nvSpPr>
      <dsp:spPr>
        <a:xfrm>
          <a:off x="3434842" y="1718448"/>
          <a:ext cx="302070" cy="302070"/>
        </a:xfrm>
        <a:prstGeom prst="triangle">
          <a:avLst>
            <a:gd name="adj" fmla="val 100000"/>
          </a:avLst>
        </a:prstGeom>
        <a:solidFill>
          <a:schemeClr val="accent3">
            <a:hueOff val="77212"/>
            <a:satOff val="-1642"/>
            <a:lumOff val="-8471"/>
            <a:alphaOff val="0"/>
          </a:schemeClr>
        </a:solidFill>
        <a:ln w="12700" cap="flat" cmpd="sng" algn="ctr">
          <a:solidFill>
            <a:schemeClr val="accent3">
              <a:hueOff val="77212"/>
              <a:satOff val="-1642"/>
              <a:lumOff val="-8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A27A7-C4E9-4A64-AAE8-ED26656C5D08}">
      <dsp:nvSpPr>
        <dsp:cNvPr id="0" name=""/>
        <dsp:cNvSpPr/>
      </dsp:nvSpPr>
      <dsp:spPr>
        <a:xfrm rot="5400000">
          <a:off x="4273737" y="1364023"/>
          <a:ext cx="1065717" cy="1773329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102949"/>
            <a:satOff val="-2189"/>
            <a:lumOff val="-11294"/>
            <a:alphaOff val="0"/>
          </a:schemeClr>
        </a:solidFill>
        <a:ln w="12700" cap="flat" cmpd="sng" algn="ctr">
          <a:solidFill>
            <a:schemeClr val="accent3">
              <a:hueOff val="102949"/>
              <a:satOff val="-2189"/>
              <a:lumOff val="-11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F77F2-D010-4D52-B09C-B157F5978F47}">
      <dsp:nvSpPr>
        <dsp:cNvPr id="0" name=""/>
        <dsp:cNvSpPr/>
      </dsp:nvSpPr>
      <dsp:spPr>
        <a:xfrm>
          <a:off x="4095842" y="1893866"/>
          <a:ext cx="1600972" cy="1403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rgbClr val="7009BC"/>
              </a:solidFill>
              <a:latin typeface="Franklin Gothic Demi Cond" panose="020B0706030402020204" pitchFamily="34" charset="0"/>
            </a:rPr>
            <a:t>Входное исследование</a:t>
          </a:r>
        </a:p>
      </dsp:txBody>
      <dsp:txXfrm>
        <a:off x="4095842" y="1893866"/>
        <a:ext cx="1600972" cy="1403345"/>
      </dsp:txXfrm>
    </dsp:sp>
    <dsp:sp modelId="{6887E82C-A9B4-4439-96BC-5FE476099B56}">
      <dsp:nvSpPr>
        <dsp:cNvPr id="0" name=""/>
        <dsp:cNvSpPr/>
      </dsp:nvSpPr>
      <dsp:spPr>
        <a:xfrm>
          <a:off x="5394744" y="1233468"/>
          <a:ext cx="302070" cy="302070"/>
        </a:xfrm>
        <a:prstGeom prst="triangle">
          <a:avLst>
            <a:gd name="adj" fmla="val 100000"/>
          </a:avLst>
        </a:prstGeom>
        <a:solidFill>
          <a:schemeClr val="accent3">
            <a:hueOff val="128687"/>
            <a:satOff val="-2736"/>
            <a:lumOff val="-14118"/>
            <a:alphaOff val="0"/>
          </a:schemeClr>
        </a:solidFill>
        <a:ln w="12700" cap="flat" cmpd="sng" algn="ctr">
          <a:solidFill>
            <a:schemeClr val="accent3">
              <a:hueOff val="128687"/>
              <a:satOff val="-2736"/>
              <a:lumOff val="-14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4518A-C6D6-4DBC-A592-0760A52E19E3}">
      <dsp:nvSpPr>
        <dsp:cNvPr id="0" name=""/>
        <dsp:cNvSpPr/>
      </dsp:nvSpPr>
      <dsp:spPr>
        <a:xfrm rot="5400000">
          <a:off x="6233640" y="879043"/>
          <a:ext cx="1065717" cy="1773329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154424"/>
            <a:satOff val="-3283"/>
            <a:lumOff val="-16941"/>
            <a:alphaOff val="0"/>
          </a:schemeClr>
        </a:solidFill>
        <a:ln w="12700" cap="flat" cmpd="sng" algn="ctr">
          <a:solidFill>
            <a:schemeClr val="accent3">
              <a:hueOff val="154424"/>
              <a:satOff val="-3283"/>
              <a:lumOff val="-16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A1D8B-EDD7-4574-B56B-9DB1BA5C8784}">
      <dsp:nvSpPr>
        <dsp:cNvPr id="0" name=""/>
        <dsp:cNvSpPr/>
      </dsp:nvSpPr>
      <dsp:spPr>
        <a:xfrm>
          <a:off x="6055745" y="1408886"/>
          <a:ext cx="1600972" cy="1403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rgbClr val="7009BC"/>
              </a:solidFill>
              <a:latin typeface="Franklin Gothic Demi Cond" panose="020B0706030402020204" pitchFamily="34" charset="0"/>
            </a:rPr>
            <a:t>Массовый </a:t>
          </a:r>
          <a:r>
            <a:rPr lang="ru-RU" sz="1200" kern="1200" dirty="0" smtClean="0">
              <a:solidFill>
                <a:srgbClr val="7009BC"/>
              </a:solidFill>
              <a:latin typeface="Franklin Gothic Demi Cond" panose="020B0706030402020204" pitchFamily="34" charset="0"/>
            </a:rPr>
            <a:t>этап:</a:t>
          </a:r>
          <a:endParaRPr lang="en-US" sz="1200" kern="1200" dirty="0" smtClean="0">
            <a:solidFill>
              <a:srgbClr val="7009BC"/>
            </a:solidFill>
            <a:latin typeface="Franklin Gothic Demi Cond" panose="020B07060304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7009BC"/>
              </a:solidFill>
              <a:latin typeface="Franklin Gothic Demi Cond" panose="020B0706030402020204" pitchFamily="34" charset="0"/>
            </a:rPr>
            <a:t>Экскурсии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7009BC"/>
              </a:solidFill>
              <a:latin typeface="Franklin Gothic Demi Cond" panose="020B0706030402020204" pitchFamily="34" charset="0"/>
            </a:rPr>
            <a:t>Мастер-классы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7009BC"/>
              </a:solidFill>
              <a:latin typeface="Franklin Gothic Demi Cond" panose="020B0706030402020204" pitchFamily="34" charset="0"/>
            </a:rPr>
            <a:t>ХАКАТОН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>
            <a:solidFill>
              <a:srgbClr val="7009BC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 smtClean="0">
            <a:solidFill>
              <a:srgbClr val="7009BC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 smtClean="0">
            <a:solidFill>
              <a:srgbClr val="7009BC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>
            <a:solidFill>
              <a:srgbClr val="7009BC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>
            <a:solidFill>
              <a:srgbClr val="7009BC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>
            <a:solidFill>
              <a:srgbClr val="7009BC"/>
            </a:solidFill>
          </a:endParaRPr>
        </a:p>
      </dsp:txBody>
      <dsp:txXfrm>
        <a:off x="6055745" y="1408886"/>
        <a:ext cx="1600972" cy="1403345"/>
      </dsp:txXfrm>
    </dsp:sp>
    <dsp:sp modelId="{B5BA91D9-6C10-4169-873D-FFAADB7D1CDD}">
      <dsp:nvSpPr>
        <dsp:cNvPr id="0" name=""/>
        <dsp:cNvSpPr/>
      </dsp:nvSpPr>
      <dsp:spPr>
        <a:xfrm>
          <a:off x="7354647" y="748488"/>
          <a:ext cx="302070" cy="302070"/>
        </a:xfrm>
        <a:prstGeom prst="triangle">
          <a:avLst>
            <a:gd name="adj" fmla="val 100000"/>
          </a:avLst>
        </a:prstGeom>
        <a:solidFill>
          <a:schemeClr val="accent3">
            <a:hueOff val="180161"/>
            <a:satOff val="-3830"/>
            <a:lumOff val="-19764"/>
            <a:alphaOff val="0"/>
          </a:schemeClr>
        </a:solidFill>
        <a:ln w="12700" cap="flat" cmpd="sng" algn="ctr">
          <a:solidFill>
            <a:schemeClr val="accent3">
              <a:hueOff val="180161"/>
              <a:satOff val="-3830"/>
              <a:lumOff val="-197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713C6-50FA-4225-8A7C-D94008612FEE}">
      <dsp:nvSpPr>
        <dsp:cNvPr id="0" name=""/>
        <dsp:cNvSpPr/>
      </dsp:nvSpPr>
      <dsp:spPr>
        <a:xfrm rot="5400000">
          <a:off x="8235517" y="385665"/>
          <a:ext cx="1065717" cy="1773329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205898"/>
            <a:satOff val="-4378"/>
            <a:lumOff val="-22588"/>
            <a:alphaOff val="0"/>
          </a:schemeClr>
        </a:solidFill>
        <a:ln w="12700" cap="flat" cmpd="sng" algn="ctr">
          <a:solidFill>
            <a:schemeClr val="accent3">
              <a:hueOff val="205898"/>
              <a:satOff val="-4378"/>
              <a:lumOff val="-22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BC3C2-9F92-4DF1-9479-BA3E3265C1B3}">
      <dsp:nvSpPr>
        <dsp:cNvPr id="0" name=""/>
        <dsp:cNvSpPr/>
      </dsp:nvSpPr>
      <dsp:spPr>
        <a:xfrm>
          <a:off x="8015648" y="923906"/>
          <a:ext cx="1600972" cy="1403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rgbClr val="7009BC"/>
              </a:solidFill>
              <a:latin typeface="Franklin Gothic Demi Cond" panose="020B0706030402020204" pitchFamily="34" charset="0"/>
            </a:rPr>
            <a:t>Индивидуальный </a:t>
          </a:r>
          <a:r>
            <a:rPr lang="ru-RU" sz="1300" kern="1200" dirty="0" smtClean="0">
              <a:solidFill>
                <a:srgbClr val="7009BC"/>
              </a:solidFill>
              <a:latin typeface="Franklin Gothic Demi Cond" panose="020B0706030402020204" pitchFamily="34" charset="0"/>
            </a:rPr>
            <a:t>этап: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7009BC"/>
              </a:solidFill>
              <a:latin typeface="Franklin Gothic Demi Cond" panose="020B0706030402020204" pitchFamily="34" charset="0"/>
            </a:rPr>
            <a:t>Школа резюме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7009BC"/>
              </a:solidFill>
              <a:latin typeface="Franklin Gothic Demi Cond" panose="020B0706030402020204" pitchFamily="34" charset="0"/>
            </a:rPr>
            <a:t>Собеседование</a:t>
          </a:r>
          <a:endParaRPr lang="en-US" sz="1300" kern="1200" dirty="0" smtClean="0">
            <a:solidFill>
              <a:srgbClr val="7009BC"/>
            </a:solidFill>
            <a:latin typeface="Franklin Gothic Demi Cond" panose="020B0706030402020204" pitchFamily="34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7009BC"/>
              </a:solidFill>
              <a:latin typeface="Franklin Gothic Demi Cond" panose="020B0706030402020204" pitchFamily="34" charset="0"/>
            </a:rPr>
            <a:t>Стажировка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7009BC"/>
              </a:solidFill>
              <a:latin typeface="Franklin Gothic Demi Cond" panose="020B0706030402020204" pitchFamily="34" charset="0"/>
            </a:rPr>
            <a:t>Трудоустройство</a:t>
          </a:r>
          <a:endParaRPr lang="ru-RU" sz="1300" kern="1200" dirty="0">
            <a:solidFill>
              <a:srgbClr val="7009BC"/>
            </a:solidFill>
            <a:latin typeface="Franklin Gothic Demi Cond" panose="020B0706030402020204" pitchFamily="34" charset="0"/>
          </a:endParaRPr>
        </a:p>
      </dsp:txBody>
      <dsp:txXfrm>
        <a:off x="8015648" y="923906"/>
        <a:ext cx="1600972" cy="1403345"/>
      </dsp:txXfrm>
    </dsp:sp>
    <dsp:sp modelId="{8BADA3DB-B32E-4A38-A5D5-BC6B6D12CB9A}">
      <dsp:nvSpPr>
        <dsp:cNvPr id="0" name=""/>
        <dsp:cNvSpPr/>
      </dsp:nvSpPr>
      <dsp:spPr>
        <a:xfrm>
          <a:off x="9314550" y="263508"/>
          <a:ext cx="302070" cy="302070"/>
        </a:xfrm>
        <a:prstGeom prst="triangle">
          <a:avLst>
            <a:gd name="adj" fmla="val 100000"/>
          </a:avLst>
        </a:prstGeom>
        <a:solidFill>
          <a:schemeClr val="accent3">
            <a:hueOff val="231636"/>
            <a:satOff val="-4925"/>
            <a:lumOff val="-25411"/>
            <a:alphaOff val="0"/>
          </a:schemeClr>
        </a:solidFill>
        <a:ln w="12700" cap="flat" cmpd="sng" algn="ctr">
          <a:solidFill>
            <a:schemeClr val="accent3">
              <a:hueOff val="231636"/>
              <a:satOff val="-4925"/>
              <a:lumOff val="-254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A6E19-0B56-4E93-937A-234666A88866}">
      <dsp:nvSpPr>
        <dsp:cNvPr id="0" name=""/>
        <dsp:cNvSpPr/>
      </dsp:nvSpPr>
      <dsp:spPr>
        <a:xfrm rot="5400000">
          <a:off x="10153445" y="-90916"/>
          <a:ext cx="1065717" cy="1773329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257373"/>
            <a:satOff val="-5472"/>
            <a:lumOff val="-28235"/>
            <a:alphaOff val="0"/>
          </a:schemeClr>
        </a:solidFill>
        <a:ln w="12700" cap="flat" cmpd="sng" algn="ctr">
          <a:solidFill>
            <a:schemeClr val="accent3">
              <a:hueOff val="257373"/>
              <a:satOff val="-5472"/>
              <a:lumOff val="-28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A016D-6B30-4B1E-A9E1-8C314186A597}">
      <dsp:nvSpPr>
        <dsp:cNvPr id="0" name=""/>
        <dsp:cNvSpPr/>
      </dsp:nvSpPr>
      <dsp:spPr>
        <a:xfrm>
          <a:off x="9975550" y="438927"/>
          <a:ext cx="1600972" cy="1403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rgbClr val="7009BC"/>
              </a:solidFill>
              <a:latin typeface="Franklin Gothic Demi Cond" panose="020B0706030402020204" pitchFamily="34" charset="0"/>
            </a:rPr>
            <a:t>Итоговое исследование</a:t>
          </a:r>
        </a:p>
      </dsp:txBody>
      <dsp:txXfrm>
        <a:off x="9975550" y="438927"/>
        <a:ext cx="1600972" cy="1403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91A7C-C7DE-4C58-B2C4-95D1B283D4A3}">
      <dsp:nvSpPr>
        <dsp:cNvPr id="0" name=""/>
        <dsp:cNvSpPr/>
      </dsp:nvSpPr>
      <dsp:spPr>
        <a:xfrm>
          <a:off x="781112" y="0"/>
          <a:ext cx="8852614" cy="5976000"/>
        </a:xfrm>
        <a:prstGeom prst="rightArrow">
          <a:avLst/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7B0F8-CB10-43F1-8D71-17559944A0F1}">
      <dsp:nvSpPr>
        <dsp:cNvPr id="0" name=""/>
        <dsp:cNvSpPr/>
      </dsp:nvSpPr>
      <dsp:spPr>
        <a:xfrm>
          <a:off x="0" y="1780895"/>
          <a:ext cx="1301346" cy="2390400"/>
        </a:xfrm>
        <a:prstGeom prst="roundRect">
          <a:avLst/>
        </a:prstGeom>
        <a:solidFill>
          <a:srgbClr val="7009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Franklin Gothic Demi Cond" panose="020B0706030402020204" pitchFamily="34" charset="0"/>
            </a:rPr>
            <a:t>Лекции от ИТ-компаний «Кто мы?»</a:t>
          </a:r>
        </a:p>
      </dsp:txBody>
      <dsp:txXfrm>
        <a:off x="63526" y="1844421"/>
        <a:ext cx="1174294" cy="2263348"/>
      </dsp:txXfrm>
    </dsp:sp>
    <dsp:sp modelId="{BC1C6611-CE32-433B-86BA-67ECE933CFB3}">
      <dsp:nvSpPr>
        <dsp:cNvPr id="0" name=""/>
        <dsp:cNvSpPr/>
      </dsp:nvSpPr>
      <dsp:spPr>
        <a:xfrm>
          <a:off x="1520271" y="1792800"/>
          <a:ext cx="1301346" cy="2390400"/>
        </a:xfrm>
        <a:prstGeom prst="roundRect">
          <a:avLst/>
        </a:prstGeom>
        <a:solidFill>
          <a:srgbClr val="7009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Franklin Gothic Demi Cond" panose="020B0706030402020204" pitchFamily="34" charset="0"/>
            </a:rPr>
            <a:t>Экскурсии </a:t>
          </a:r>
          <a:r>
            <a:rPr lang="ru-RU" sz="1200" kern="1200" dirty="0">
              <a:latin typeface="Franklin Gothic Demi Cond" panose="020B0706030402020204" pitchFamily="34" charset="0"/>
            </a:rPr>
            <a:t>в </a:t>
          </a:r>
          <a:r>
            <a:rPr lang="ru-RU" sz="1400" kern="1200" dirty="0">
              <a:latin typeface="Franklin Gothic Demi Cond" panose="020B0706030402020204" pitchFamily="34" charset="0"/>
            </a:rPr>
            <a:t>кампании</a:t>
          </a:r>
          <a:r>
            <a:rPr lang="ru-RU" sz="1200" kern="1200" dirty="0">
              <a:latin typeface="Franklin Gothic Demi Cond" panose="020B0706030402020204" pitchFamily="34" charset="0"/>
            </a:rPr>
            <a:t> «Впитываю среду»</a:t>
          </a:r>
        </a:p>
      </dsp:txBody>
      <dsp:txXfrm>
        <a:off x="1583797" y="1856326"/>
        <a:ext cx="1174294" cy="2263348"/>
      </dsp:txXfrm>
    </dsp:sp>
    <dsp:sp modelId="{7111DC43-A56E-4970-B59D-6664D4529508}">
      <dsp:nvSpPr>
        <dsp:cNvPr id="0" name=""/>
        <dsp:cNvSpPr/>
      </dsp:nvSpPr>
      <dsp:spPr>
        <a:xfrm>
          <a:off x="3038509" y="1792800"/>
          <a:ext cx="1301346" cy="2390400"/>
        </a:xfrm>
        <a:prstGeom prst="roundRect">
          <a:avLst/>
        </a:prstGeom>
        <a:solidFill>
          <a:srgbClr val="7009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Franklin Gothic Demi Cond" panose="020B0706030402020204" pitchFamily="34" charset="0"/>
            </a:rPr>
            <a:t>Мастер-класс от носителей компетенций «Делай как я»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Franklin Gothic Demi Cond" panose="020B0706030402020204" pitchFamily="34" charset="0"/>
          </a:endParaRPr>
        </a:p>
      </dsp:txBody>
      <dsp:txXfrm>
        <a:off x="3102035" y="1856326"/>
        <a:ext cx="1174294" cy="2263348"/>
      </dsp:txXfrm>
    </dsp:sp>
    <dsp:sp modelId="{6A327570-CAFA-4057-B304-00F95EF42163}">
      <dsp:nvSpPr>
        <dsp:cNvPr id="0" name=""/>
        <dsp:cNvSpPr/>
      </dsp:nvSpPr>
      <dsp:spPr>
        <a:xfrm>
          <a:off x="4556746" y="1792800"/>
          <a:ext cx="1301346" cy="2390400"/>
        </a:xfrm>
        <a:prstGeom prst="roundRect">
          <a:avLst/>
        </a:prstGeom>
        <a:solidFill>
          <a:srgbClr val="7009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Franklin Gothic Demi Cond" panose="020B0706030402020204" pitchFamily="34" charset="0"/>
            </a:rPr>
            <a:t>Хакатон</a:t>
          </a:r>
          <a:r>
            <a:rPr lang="ru-RU" sz="1400" kern="1200" dirty="0" smtClean="0">
              <a:latin typeface="Franklin Gothic Demi Cond" panose="020B0706030402020204" pitchFamily="34" charset="0"/>
            </a:rPr>
            <a:t> «Мы – ИТ-команда»!</a:t>
          </a:r>
          <a:endParaRPr lang="ru-RU" sz="1400" kern="1200" dirty="0">
            <a:latin typeface="Franklin Gothic Demi Cond" panose="020B0706030402020204" pitchFamily="34" charset="0"/>
          </a:endParaRPr>
        </a:p>
      </dsp:txBody>
      <dsp:txXfrm>
        <a:off x="4620272" y="1856326"/>
        <a:ext cx="1174294" cy="2263348"/>
      </dsp:txXfrm>
    </dsp:sp>
    <dsp:sp modelId="{1957E5CD-6E78-4A41-9489-87C22FFF5211}">
      <dsp:nvSpPr>
        <dsp:cNvPr id="0" name=""/>
        <dsp:cNvSpPr/>
      </dsp:nvSpPr>
      <dsp:spPr>
        <a:xfrm>
          <a:off x="6074984" y="1792800"/>
          <a:ext cx="1301346" cy="2390400"/>
        </a:xfrm>
        <a:prstGeom prst="roundRect">
          <a:avLst/>
        </a:prstGeom>
        <a:solidFill>
          <a:srgbClr val="7009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Franklin Gothic Demi Cond" panose="020B0706030402020204" pitchFamily="34" charset="0"/>
            </a:rPr>
            <a:t>Школа</a:t>
          </a:r>
          <a:r>
            <a:rPr lang="ru-RU" sz="1100" kern="1200" dirty="0" smtClean="0">
              <a:latin typeface="Franklin Gothic Demi Cond" panose="020B0706030402020204" pitchFamily="34" charset="0"/>
            </a:rPr>
            <a:t> резюме «Полный цикл </a:t>
          </a:r>
          <a:r>
            <a:rPr lang="ru-RU" sz="1400" kern="1200" dirty="0" smtClean="0">
              <a:latin typeface="Franklin Gothic Demi Cond" panose="020B0706030402020204" pitchFamily="34" charset="0"/>
            </a:rPr>
            <a:t>трудоустройства</a:t>
          </a:r>
          <a:r>
            <a:rPr lang="ru-RU" sz="1100" kern="1200" dirty="0" smtClean="0">
              <a:latin typeface="Franklin Gothic Demi Cond" panose="020B0706030402020204" pitchFamily="34" charset="0"/>
            </a:rPr>
            <a:t>»</a:t>
          </a:r>
          <a:endParaRPr lang="ru-RU" sz="1100" kern="1200" dirty="0">
            <a:latin typeface="Franklin Gothic Demi Cond" panose="020B0706030402020204" pitchFamily="34" charset="0"/>
          </a:endParaRPr>
        </a:p>
      </dsp:txBody>
      <dsp:txXfrm>
        <a:off x="6138510" y="1856326"/>
        <a:ext cx="1174294" cy="2263348"/>
      </dsp:txXfrm>
    </dsp:sp>
    <dsp:sp modelId="{530E85A4-16B4-48CE-878E-05E0D97CEC78}">
      <dsp:nvSpPr>
        <dsp:cNvPr id="0" name=""/>
        <dsp:cNvSpPr/>
      </dsp:nvSpPr>
      <dsp:spPr>
        <a:xfrm>
          <a:off x="7593221" y="1792800"/>
          <a:ext cx="1301346" cy="2390400"/>
        </a:xfrm>
        <a:prstGeom prst="roundRect">
          <a:avLst/>
        </a:prstGeom>
        <a:solidFill>
          <a:srgbClr val="7009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Franklin Gothic Demi Cond" panose="020B0706030402020204" pitchFamily="34" charset="0"/>
            </a:rPr>
            <a:t>Стажировка и </a:t>
          </a:r>
          <a:r>
            <a:rPr lang="ru-RU" sz="1100" kern="1200" dirty="0" err="1" smtClean="0">
              <a:latin typeface="Franklin Gothic Demi Cond" panose="020B0706030402020204" pitchFamily="34" charset="0"/>
            </a:rPr>
            <a:t>трудоустрйство</a:t>
          </a:r>
          <a:r>
            <a:rPr lang="ru-RU" sz="1100" kern="1200" dirty="0" smtClean="0">
              <a:latin typeface="Franklin Gothic Demi Cond" panose="020B0706030402020204" pitchFamily="34" charset="0"/>
            </a:rPr>
            <a:t> в </a:t>
          </a:r>
          <a:r>
            <a:rPr lang="ru-RU" sz="1400" kern="1200" dirty="0" smtClean="0">
              <a:latin typeface="Franklin Gothic Demi Cond" panose="020B0706030402020204" pitchFamily="34" charset="0"/>
            </a:rPr>
            <a:t>каникулярное</a:t>
          </a:r>
          <a:r>
            <a:rPr lang="ru-RU" sz="1100" kern="1200" dirty="0" smtClean="0">
              <a:latin typeface="Franklin Gothic Demi Cond" panose="020B0706030402020204" pitchFamily="34" charset="0"/>
            </a:rPr>
            <a:t> время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latin typeface="Franklin Gothic Demi Cond" panose="020B0706030402020204" pitchFamily="34" charset="0"/>
          </a:endParaRPr>
        </a:p>
      </dsp:txBody>
      <dsp:txXfrm>
        <a:off x="7656747" y="1856326"/>
        <a:ext cx="1174294" cy="2263348"/>
      </dsp:txXfrm>
    </dsp:sp>
    <dsp:sp modelId="{EA15BFEC-3A04-4B66-AF67-BAB7A49278C1}">
      <dsp:nvSpPr>
        <dsp:cNvPr id="0" name=""/>
        <dsp:cNvSpPr/>
      </dsp:nvSpPr>
      <dsp:spPr>
        <a:xfrm>
          <a:off x="9111459" y="1792800"/>
          <a:ext cx="1301346" cy="2390400"/>
        </a:xfrm>
        <a:prstGeom prst="roundRect">
          <a:avLst/>
        </a:prstGeom>
        <a:solidFill>
          <a:srgbClr val="7009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Franklin Gothic Demi Cond" panose="020B0706030402020204" pitchFamily="34" charset="0"/>
            </a:rPr>
            <a:t>Международная</a:t>
          </a:r>
          <a:r>
            <a:rPr lang="ru-RU" sz="1100" kern="1200" dirty="0">
              <a:latin typeface="Franklin Gothic Demi Cond" panose="020B0706030402020204" pitchFamily="34" charset="0"/>
            </a:rPr>
            <a:t> </a:t>
          </a:r>
          <a:r>
            <a:rPr lang="en-US" sz="1100" kern="1200" dirty="0">
              <a:latin typeface="Franklin Gothic Demi Cond" panose="020B0706030402020204" pitchFamily="34" charset="0"/>
            </a:rPr>
            <a:t>IT-</a:t>
          </a:r>
          <a:r>
            <a:rPr lang="ru-RU" sz="1400" kern="1200" dirty="0">
              <a:latin typeface="Franklin Gothic Demi Cond" panose="020B0706030402020204" pitchFamily="34" charset="0"/>
            </a:rPr>
            <a:t>конференция</a:t>
          </a:r>
        </a:p>
      </dsp:txBody>
      <dsp:txXfrm>
        <a:off x="9174985" y="1856326"/>
        <a:ext cx="1174294" cy="2263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A94ED-56F1-4CE5-820A-5A19B5C884A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9A211-F8D6-46F1-BB01-49A4B18C6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3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05CC16E8-6588-410E-B6A2-DC9825447EC8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6DC001FD-7E5C-4189-A490-B6A57896C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браз слайда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8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  <a:sym typeface="Trebuchet MS" panose="020B0603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  <a:sym typeface="Trebuchet MS" panose="020B0603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  <a:sym typeface="Trebuchet MS" panose="020B0603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  <a:sym typeface="Trebuchet MS" panose="020B0603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  <a:sym typeface="Trebuchet MS" panose="020B0603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001FD-7E5C-4189-A490-B6A57896C73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57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001FD-7E5C-4189-A490-B6A57896C73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92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2.tiff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2.tiff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3.png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.tif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4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tif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2.tif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.tiff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2.tif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06959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="" xmlns:a16="http://schemas.microsoft.com/office/drawing/2014/main" id="{F4BA88A6-C9F3-4FD3-B2BA-C7C93EFBCA0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47970"/>
            <a:ext cx="9144000" cy="1661993"/>
          </a:xfrm>
        </p:spPr>
        <p:txBody>
          <a:bodyPr anchor="b"/>
          <a:lstStyle>
            <a:lvl1pPr algn="l">
              <a:defRPr sz="6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4400035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67468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="" xmlns:a16="http://schemas.microsoft.com/office/drawing/2014/main" id="{A8C71E58-08E5-4FA9-A1CB-BDECC87B58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463469" y="1847340"/>
            <a:ext cx="3722263" cy="2567841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43EC9BF-5CA5-3349-BE64-62E4F84E3DE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649133" cy="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43703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23817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="" xmlns:a16="http://schemas.microsoft.com/office/drawing/2014/main" id="{86D5A814-2D3A-46DA-8272-D412D18875F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5352969" y="1847340"/>
            <a:ext cx="3722263" cy="2567841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 flipH="1">
            <a:off x="9176400" y="3969493"/>
            <a:ext cx="2752491" cy="1923307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6EEC369-4020-D244-B640-94FDE63C972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649133" cy="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09330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46227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="" xmlns:a16="http://schemas.microsoft.com/office/drawing/2014/main" id="{D9428F93-06E2-4549-888B-86AF0F20B56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-1" y="0"/>
            <a:ext cx="12192000" cy="491489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57453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18012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="" xmlns:a16="http://schemas.microsoft.com/office/drawing/2014/main" id="{0AD08186-956E-45DD-9440-01D18F42342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Round Diagonal Corner Rectangle 5"/>
          <p:cNvSpPr/>
          <p:nvPr userDrawn="1"/>
        </p:nvSpPr>
        <p:spPr>
          <a:xfrm>
            <a:off x="4270441" y="1473201"/>
            <a:ext cx="3552761" cy="46101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4367895" y="1596571"/>
            <a:ext cx="3340100" cy="4363359"/>
          </a:xfrm>
          <a:prstGeom prst="round2DiagRect">
            <a:avLst>
              <a:gd name="adj1" fmla="val 0"/>
              <a:gd name="adj2" fmla="val 16372"/>
            </a:avLst>
          </a:prstGeom>
          <a:solidFill>
            <a:schemeClr val="bg1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22135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919562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9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="" xmlns:a16="http://schemas.microsoft.com/office/drawing/2014/main" id="{7F446FA9-5A8B-4B48-8E5C-C452FC03F43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1193345" y="2349501"/>
            <a:ext cx="9805307" cy="21082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98193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30625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="" xmlns:a16="http://schemas.microsoft.com/office/drawing/2014/main" id="{246E56B7-32CC-4EEC-B6E5-EDEDA877737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65526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93112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7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="" xmlns:a16="http://schemas.microsoft.com/office/drawing/2014/main" id="{474F25D1-6498-47B8-AA71-15AA8FC18CA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4800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285" y="1664060"/>
            <a:ext cx="5036835" cy="2896642"/>
          </a:xfrm>
          <a:prstGeom prst="rect">
            <a:avLst/>
          </a:prstGeom>
        </p:spPr>
      </p:pic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4153991" y="1859067"/>
            <a:ext cx="3814711" cy="238799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46718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96926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="" xmlns:a16="http://schemas.microsoft.com/office/drawing/2014/main" id="{C1C3C86D-33A1-460C-A8C8-3310B95B405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-1" y="1"/>
            <a:ext cx="12192000" cy="361553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225982" y="2392683"/>
            <a:ext cx="2005084" cy="1707835"/>
          </a:xfrm>
          <a:prstGeom prst="hexagon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accent4"/>
            </a:solidFill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61694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5194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5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="" xmlns:a16="http://schemas.microsoft.com/office/drawing/2014/main" id="{0794BF82-75F4-47AD-9721-06A638A9D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 flipH="1">
            <a:off x="6977757" y="2052868"/>
            <a:ext cx="1938032" cy="1784976"/>
          </a:xfrm>
          <a:prstGeom prst="round2DiagRect">
            <a:avLst>
              <a:gd name="adj1" fmla="val 0"/>
              <a:gd name="adj2" fmla="val 2428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1449180" y="2052867"/>
            <a:ext cx="3518473" cy="3688509"/>
          </a:xfrm>
          <a:prstGeom prst="round2DiagRect">
            <a:avLst>
              <a:gd name="adj1" fmla="val 0"/>
              <a:gd name="adj2" fmla="val 2513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 baseline="0">
                <a:solidFill>
                  <a:schemeClr val="bg1">
                    <a:lumMod val="65000"/>
                  </a:schemeClr>
                </a:solidFill>
                <a:effectLst/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indent="0" algn="ctr" defTabSz="292086">
              <a:buNone/>
            </a:pPr>
            <a:r>
              <a:rPr lang="en-US" dirty="0"/>
              <a:t>Agile </a:t>
            </a:r>
            <a:r>
              <a:rPr lang="ru-RU" dirty="0"/>
              <a:t>организация может быстро адаптироваться к внешней среде</a:t>
            </a:r>
          </a:p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07459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10463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9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="" xmlns:a16="http://schemas.microsoft.com/office/drawing/2014/main" id="{2F004929-056F-4162-8157-37FCFA4B36C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 userDrawn="1">
            <p:ph type="pic" sz="quarter" idx="13"/>
          </p:nvPr>
        </p:nvSpPr>
        <p:spPr>
          <a:xfrm flipH="1">
            <a:off x="-1" y="2991522"/>
            <a:ext cx="2032000" cy="2752916"/>
          </a:xfrm>
          <a:prstGeom prst="round2DiagRect">
            <a:avLst>
              <a:gd name="adj1" fmla="val 46172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 userDrawn="1">
            <p:ph type="pic" sz="quarter" idx="14"/>
          </p:nvPr>
        </p:nvSpPr>
        <p:spPr>
          <a:xfrm flipH="1">
            <a:off x="4063999" y="2991522"/>
            <a:ext cx="2032000" cy="2752916"/>
          </a:xfrm>
          <a:prstGeom prst="round2DiagRect">
            <a:avLst>
              <a:gd name="adj1" fmla="val 46172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 userDrawn="1">
            <p:ph type="pic" sz="quarter" idx="15"/>
          </p:nvPr>
        </p:nvSpPr>
        <p:spPr>
          <a:xfrm flipH="1">
            <a:off x="8127999" y="2991522"/>
            <a:ext cx="2032000" cy="2752916"/>
          </a:xfrm>
          <a:prstGeom prst="round2DiagRect">
            <a:avLst>
              <a:gd name="adj1" fmla="val 46172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989855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73446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="" xmlns:a16="http://schemas.microsoft.com/office/drawing/2014/main" id="{62A0DD45-B9F1-4B0F-953D-6E163A66F5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8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259874" y="2543372"/>
            <a:ext cx="7672253" cy="1329595"/>
          </a:xfrm>
          <a:noFill/>
        </p:spPr>
        <p:txBody>
          <a:bodyPr wrap="square" anchor="t" anchorCtr="0">
            <a:spAutoFit/>
          </a:bodyPr>
          <a:lstStyle>
            <a:lvl1pPr algn="ctr">
              <a:defRPr lang="en-US" sz="4800" spc="-15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defTabSz="914400"/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817445" y="4167947"/>
            <a:ext cx="255711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buNone/>
              <a:defRPr lang="en-US" sz="1200">
                <a:solidFill>
                  <a:schemeClr val="bg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defTabSz="914400"/>
            <a:r>
              <a:rPr lang="en-US" dirty="0"/>
              <a:t>Click to edit Master subtitle style</a:t>
            </a: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5867400" y="225149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6AAB47C-EB3E-DD4A-97BA-AE80BDF486F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121856"/>
            <a:ext cx="736144" cy="73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63127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39791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="" xmlns:a16="http://schemas.microsoft.com/office/drawing/2014/main" id="{19A4AF99-97E0-4866-A437-AC206BFA953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5"/>
          </p:nvPr>
        </p:nvSpPr>
        <p:spPr>
          <a:xfrm flipH="1">
            <a:off x="6589072" y="2065063"/>
            <a:ext cx="1726906" cy="1583301"/>
          </a:xfrm>
          <a:prstGeom prst="round2DiagRect">
            <a:avLst>
              <a:gd name="adj1" fmla="val 0"/>
              <a:gd name="adj2" fmla="val 2513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/>
          </p:nvPr>
        </p:nvSpPr>
        <p:spPr>
          <a:xfrm flipH="1">
            <a:off x="9351081" y="2065063"/>
            <a:ext cx="1726906" cy="1583301"/>
          </a:xfrm>
          <a:prstGeom prst="round2DiagRect">
            <a:avLst>
              <a:gd name="adj1" fmla="val 0"/>
              <a:gd name="adj2" fmla="val 2513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1069460" y="2065063"/>
            <a:ext cx="1726906" cy="1583301"/>
          </a:xfrm>
          <a:prstGeom prst="round2DiagRect">
            <a:avLst>
              <a:gd name="adj1" fmla="val 0"/>
              <a:gd name="adj2" fmla="val 2513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4"/>
          </p:nvPr>
        </p:nvSpPr>
        <p:spPr>
          <a:xfrm flipH="1">
            <a:off x="3829266" y="2065063"/>
            <a:ext cx="1726906" cy="1583301"/>
          </a:xfrm>
          <a:prstGeom prst="round2DiagRect">
            <a:avLst>
              <a:gd name="adj1" fmla="val 0"/>
              <a:gd name="adj2" fmla="val 2513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79639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63608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7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="" xmlns:a16="http://schemas.microsoft.com/office/drawing/2014/main" id="{89B4B143-79F7-4AEB-9947-FCC5ECB1483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4" name="Round Diagonal Corner Rectangle 13"/>
          <p:cNvSpPr/>
          <p:nvPr userDrawn="1"/>
        </p:nvSpPr>
        <p:spPr>
          <a:xfrm>
            <a:off x="8236584" y="2055828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757803" y="2055828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Round Diagonal Corner Rectangle 9"/>
          <p:cNvSpPr/>
          <p:nvPr userDrawn="1"/>
        </p:nvSpPr>
        <p:spPr>
          <a:xfrm>
            <a:off x="4497194" y="2055828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8" name="Round Diagonal Corner Rectangle 17"/>
          <p:cNvSpPr/>
          <p:nvPr userDrawn="1"/>
        </p:nvSpPr>
        <p:spPr>
          <a:xfrm>
            <a:off x="757803" y="4217136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Round Diagonal Corner Rectangle 19"/>
          <p:cNvSpPr/>
          <p:nvPr userDrawn="1"/>
        </p:nvSpPr>
        <p:spPr>
          <a:xfrm>
            <a:off x="4497194" y="4217136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2" name="Round Diagonal Corner Rectangle 21"/>
          <p:cNvSpPr/>
          <p:nvPr userDrawn="1"/>
        </p:nvSpPr>
        <p:spPr>
          <a:xfrm>
            <a:off x="8236584" y="4217136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 userDrawn="1">
            <p:ph type="pic" sz="quarter" idx="13"/>
          </p:nvPr>
        </p:nvSpPr>
        <p:spPr>
          <a:xfrm flipH="1">
            <a:off x="665183" y="1947772"/>
            <a:ext cx="1518301" cy="1250365"/>
          </a:xfrm>
          <a:prstGeom prst="round2DiagRect">
            <a:avLst>
              <a:gd name="adj1" fmla="val 0"/>
              <a:gd name="adj2" fmla="val 799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 userDrawn="1">
            <p:ph type="pic" sz="quarter" idx="17"/>
          </p:nvPr>
        </p:nvSpPr>
        <p:spPr>
          <a:xfrm flipH="1">
            <a:off x="4404573" y="1947772"/>
            <a:ext cx="1518301" cy="1250365"/>
          </a:xfrm>
          <a:prstGeom prst="round2DiagRect">
            <a:avLst>
              <a:gd name="adj1" fmla="val 0"/>
              <a:gd name="adj2" fmla="val 799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5" name="Picture Placeholder 7"/>
          <p:cNvSpPr>
            <a:spLocks noGrp="1"/>
          </p:cNvSpPr>
          <p:nvPr userDrawn="1">
            <p:ph type="pic" sz="quarter" idx="18"/>
          </p:nvPr>
        </p:nvSpPr>
        <p:spPr>
          <a:xfrm flipH="1">
            <a:off x="8143963" y="1947772"/>
            <a:ext cx="1518301" cy="1250365"/>
          </a:xfrm>
          <a:prstGeom prst="round2DiagRect">
            <a:avLst>
              <a:gd name="adj1" fmla="val 0"/>
              <a:gd name="adj2" fmla="val 799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1" name="Picture Placeholder 7"/>
          <p:cNvSpPr>
            <a:spLocks noGrp="1"/>
          </p:cNvSpPr>
          <p:nvPr userDrawn="1">
            <p:ph type="pic" sz="quarter" idx="19"/>
          </p:nvPr>
        </p:nvSpPr>
        <p:spPr>
          <a:xfrm flipH="1">
            <a:off x="665183" y="4109080"/>
            <a:ext cx="1518301" cy="1250365"/>
          </a:xfrm>
          <a:prstGeom prst="round2DiagRect">
            <a:avLst>
              <a:gd name="adj1" fmla="val 0"/>
              <a:gd name="adj2" fmla="val 799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2" name="Picture Placeholder 7"/>
          <p:cNvSpPr>
            <a:spLocks noGrp="1"/>
          </p:cNvSpPr>
          <p:nvPr userDrawn="1">
            <p:ph type="pic" sz="quarter" idx="20"/>
          </p:nvPr>
        </p:nvSpPr>
        <p:spPr>
          <a:xfrm flipH="1">
            <a:off x="4404573" y="4109080"/>
            <a:ext cx="1518301" cy="1250365"/>
          </a:xfrm>
          <a:prstGeom prst="round2DiagRect">
            <a:avLst>
              <a:gd name="adj1" fmla="val 0"/>
              <a:gd name="adj2" fmla="val 799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3" name="Picture Placeholder 7"/>
          <p:cNvSpPr>
            <a:spLocks noGrp="1"/>
          </p:cNvSpPr>
          <p:nvPr userDrawn="1">
            <p:ph type="pic" sz="quarter" idx="21"/>
          </p:nvPr>
        </p:nvSpPr>
        <p:spPr>
          <a:xfrm flipH="1">
            <a:off x="8143963" y="4109080"/>
            <a:ext cx="1518301" cy="1250365"/>
          </a:xfrm>
          <a:prstGeom prst="round2DiagRect">
            <a:avLst>
              <a:gd name="adj1" fmla="val 0"/>
              <a:gd name="adj2" fmla="val 799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41644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69920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1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="" xmlns:a16="http://schemas.microsoft.com/office/drawing/2014/main" id="{3AB36091-6ED3-426E-BF7F-B505404938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1742621" y="19177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Round Diagonal Corner Rectangle 16"/>
          <p:cNvSpPr/>
          <p:nvPr userDrawn="1"/>
        </p:nvSpPr>
        <p:spPr>
          <a:xfrm>
            <a:off x="4279295" y="19177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9" name="Round Diagonal Corner Rectangle 18"/>
          <p:cNvSpPr/>
          <p:nvPr userDrawn="1"/>
        </p:nvSpPr>
        <p:spPr>
          <a:xfrm>
            <a:off x="6815969" y="19177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1" name="Round Diagonal Corner Rectangle 20"/>
          <p:cNvSpPr/>
          <p:nvPr userDrawn="1"/>
        </p:nvSpPr>
        <p:spPr>
          <a:xfrm>
            <a:off x="9352643" y="19177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3" name="Round Diagonal Corner Rectangle 22"/>
          <p:cNvSpPr/>
          <p:nvPr userDrawn="1"/>
        </p:nvSpPr>
        <p:spPr>
          <a:xfrm>
            <a:off x="1742621" y="41275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6" name="Round Diagonal Corner Rectangle 25"/>
          <p:cNvSpPr/>
          <p:nvPr userDrawn="1"/>
        </p:nvSpPr>
        <p:spPr>
          <a:xfrm>
            <a:off x="4279295" y="41275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6815969" y="41275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8" name="Round Diagonal Corner Rectangle 27"/>
          <p:cNvSpPr/>
          <p:nvPr userDrawn="1"/>
        </p:nvSpPr>
        <p:spPr>
          <a:xfrm>
            <a:off x="9352643" y="41275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 userDrawn="1">
            <p:ph type="pic" sz="quarter" idx="13"/>
          </p:nvPr>
        </p:nvSpPr>
        <p:spPr>
          <a:xfrm flipH="1">
            <a:off x="1666420" y="1828801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 userDrawn="1">
            <p:ph type="pic" sz="quarter" idx="14"/>
          </p:nvPr>
        </p:nvSpPr>
        <p:spPr>
          <a:xfrm flipH="1">
            <a:off x="4203097" y="1828801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 userDrawn="1">
            <p:ph type="pic" sz="quarter" idx="15"/>
          </p:nvPr>
        </p:nvSpPr>
        <p:spPr>
          <a:xfrm flipH="1">
            <a:off x="6739769" y="1828801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39" name="Picture Placeholder 7"/>
          <p:cNvSpPr>
            <a:spLocks noGrp="1"/>
          </p:cNvSpPr>
          <p:nvPr userDrawn="1">
            <p:ph type="pic" sz="quarter" idx="16"/>
          </p:nvPr>
        </p:nvSpPr>
        <p:spPr>
          <a:xfrm flipH="1">
            <a:off x="9276441" y="1828801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 userDrawn="1">
            <p:ph type="pic" sz="quarter" idx="17"/>
          </p:nvPr>
        </p:nvSpPr>
        <p:spPr>
          <a:xfrm flipH="1">
            <a:off x="1666420" y="4041573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 userDrawn="1">
            <p:ph type="pic" sz="quarter" idx="18"/>
          </p:nvPr>
        </p:nvSpPr>
        <p:spPr>
          <a:xfrm flipH="1">
            <a:off x="4203097" y="4041573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5" name="Picture Placeholder 7"/>
          <p:cNvSpPr>
            <a:spLocks noGrp="1"/>
          </p:cNvSpPr>
          <p:nvPr userDrawn="1">
            <p:ph type="pic" sz="quarter" idx="19"/>
          </p:nvPr>
        </p:nvSpPr>
        <p:spPr>
          <a:xfrm flipH="1">
            <a:off x="6739769" y="4041573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6" name="Picture Placeholder 7"/>
          <p:cNvSpPr>
            <a:spLocks noGrp="1"/>
          </p:cNvSpPr>
          <p:nvPr userDrawn="1">
            <p:ph type="pic" sz="quarter" idx="20"/>
          </p:nvPr>
        </p:nvSpPr>
        <p:spPr>
          <a:xfrm flipH="1">
            <a:off x="9276441" y="4041573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82967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33076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5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="" xmlns:a16="http://schemas.microsoft.com/office/drawing/2014/main" id="{1BCF2195-262F-4353-9190-B94FEDDD898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1" name="Round Diagonal Corner Rectangle 30"/>
          <p:cNvSpPr/>
          <p:nvPr userDrawn="1"/>
        </p:nvSpPr>
        <p:spPr>
          <a:xfrm>
            <a:off x="5383160" y="1747564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3" name="Round Diagonal Corner Rectangle 32"/>
          <p:cNvSpPr/>
          <p:nvPr userDrawn="1"/>
        </p:nvSpPr>
        <p:spPr>
          <a:xfrm>
            <a:off x="2390563" y="3949852"/>
            <a:ext cx="1371632" cy="1129579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5" name="Round Diagonal Corner Rectangle 34"/>
          <p:cNvSpPr/>
          <p:nvPr userDrawn="1"/>
        </p:nvSpPr>
        <p:spPr>
          <a:xfrm>
            <a:off x="5452020" y="3949852"/>
            <a:ext cx="1371632" cy="1129579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1" name="Round Diagonal Corner Rectangle 40"/>
          <p:cNvSpPr/>
          <p:nvPr userDrawn="1"/>
        </p:nvSpPr>
        <p:spPr>
          <a:xfrm>
            <a:off x="8513479" y="3949852"/>
            <a:ext cx="1371632" cy="1129579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0" name="Picture Placeholder 7"/>
          <p:cNvSpPr>
            <a:spLocks noGrp="1"/>
          </p:cNvSpPr>
          <p:nvPr userDrawn="1">
            <p:ph type="pic" sz="quarter" idx="17"/>
          </p:nvPr>
        </p:nvSpPr>
        <p:spPr>
          <a:xfrm flipH="1">
            <a:off x="5290539" y="1639507"/>
            <a:ext cx="1518301" cy="1250366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3" name="Picture Placeholder 7"/>
          <p:cNvSpPr>
            <a:spLocks noGrp="1"/>
          </p:cNvSpPr>
          <p:nvPr>
            <p:ph type="pic" sz="quarter" idx="18"/>
          </p:nvPr>
        </p:nvSpPr>
        <p:spPr>
          <a:xfrm flipH="1">
            <a:off x="2306890" y="3852233"/>
            <a:ext cx="1371630" cy="1129578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19"/>
          </p:nvPr>
        </p:nvSpPr>
        <p:spPr>
          <a:xfrm flipH="1">
            <a:off x="5363874" y="3852233"/>
            <a:ext cx="1371630" cy="1129578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0"/>
          </p:nvPr>
        </p:nvSpPr>
        <p:spPr>
          <a:xfrm flipH="1">
            <a:off x="8429809" y="3852233"/>
            <a:ext cx="1371630" cy="1129578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3017521" y="2941844"/>
            <a:ext cx="6088380" cy="741181"/>
            <a:chOff x="3017520" y="3103744"/>
            <a:chExt cx="6088380" cy="741181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096000" y="3103744"/>
              <a:ext cx="0" cy="52578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17520" y="3629524"/>
              <a:ext cx="608838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017520" y="3626349"/>
              <a:ext cx="0" cy="21857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6000" y="3626349"/>
              <a:ext cx="0" cy="21857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098788" y="3626349"/>
              <a:ext cx="0" cy="21857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9336652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26578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9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="" xmlns:a16="http://schemas.microsoft.com/office/drawing/2014/main" id="{480F1CE9-D5A8-4797-A9CC-81438A04841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1"/>
            <a:ext cx="12192000" cy="47371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77942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80511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3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="" xmlns:a16="http://schemas.microsoft.com/office/drawing/2014/main" id="{B03CD6B0-3B6B-4878-92CD-91CD38E1E01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99BE6643-264B-4F03-8ECF-742818691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1F69D265-599B-4B33-BB2D-3BA75973353F}"/>
              </a:ext>
            </a:extLst>
          </p:cNvPr>
          <p:cNvCxnSpPr/>
          <p:nvPr userDrawn="1"/>
        </p:nvCxnSpPr>
        <p:spPr>
          <a:xfrm>
            <a:off x="468378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8">
            <a:extLst>
              <a:ext uri="{FF2B5EF4-FFF2-40B4-BE49-F238E27FC236}">
                <a16:creationId xmlns="" xmlns:a16="http://schemas.microsoft.com/office/drawing/2014/main" id="{8F446697-41DA-4EDA-86F3-E553FA98B6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6" y="388630"/>
            <a:ext cx="11252139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  <a:lvl2pPr marL="457167" indent="0">
              <a:buFont typeface="Arial" panose="020B0604020202020204" pitchFamily="34" charset="0"/>
              <a:buNone/>
              <a:defRPr/>
            </a:lvl2pPr>
            <a:lvl3pPr marL="914332" indent="0">
              <a:buFont typeface="Arial" panose="020B0604020202020204" pitchFamily="34" charset="0"/>
              <a:buNone/>
              <a:defRPr/>
            </a:lvl3pPr>
            <a:lvl4pPr marL="1371498" indent="0">
              <a:buFont typeface="Arial" panose="020B0604020202020204" pitchFamily="34" charset="0"/>
              <a:buNone/>
              <a:defRPr/>
            </a:lvl4pPr>
            <a:lvl5pPr marL="1828664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6EFDAC63-CBC3-41AB-AFD9-7BE51575864F}"/>
              </a:ext>
            </a:extLst>
          </p:cNvPr>
          <p:cNvCxnSpPr/>
          <p:nvPr userDrawn="1"/>
        </p:nvCxnSpPr>
        <p:spPr>
          <a:xfrm>
            <a:off x="10956133" y="6522251"/>
            <a:ext cx="4452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39814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06402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7" name="Слайд think-cell" r:id="rId4" imgW="359" imgH="358" progId="TCLayout.ActiveDocument.1">
                  <p:embed/>
                </p:oleObj>
              </mc:Choice>
              <mc:Fallback>
                <p:oleObj name="Слайд think-cell" r:id="rId4" imgW="359" imgH="358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6062021B-746E-451E-9108-FBC20EF6B414}"/>
              </a:ext>
            </a:extLst>
          </p:cNvPr>
          <p:cNvCxnSpPr/>
          <p:nvPr userDrawn="1"/>
        </p:nvCxnSpPr>
        <p:spPr>
          <a:xfrm>
            <a:off x="468378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8">
            <a:extLst>
              <a:ext uri="{FF2B5EF4-FFF2-40B4-BE49-F238E27FC236}">
                <a16:creationId xmlns="" xmlns:a16="http://schemas.microsoft.com/office/drawing/2014/main" id="{AC98B66B-BF88-46F7-8C06-ABB4FEE06E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6" y="388630"/>
            <a:ext cx="11252139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  <a:lvl2pPr marL="457167" indent="0">
              <a:buFont typeface="Arial" panose="020B0604020202020204" pitchFamily="34" charset="0"/>
              <a:buNone/>
              <a:defRPr/>
            </a:lvl2pPr>
            <a:lvl3pPr marL="914332" indent="0">
              <a:buFont typeface="Arial" panose="020B0604020202020204" pitchFamily="34" charset="0"/>
              <a:buNone/>
              <a:defRPr/>
            </a:lvl3pPr>
            <a:lvl4pPr marL="1371498" indent="0">
              <a:buFont typeface="Arial" panose="020B0604020202020204" pitchFamily="34" charset="0"/>
              <a:buNone/>
              <a:defRPr/>
            </a:lvl4pPr>
            <a:lvl5pPr marL="1828664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C8291D5C-065D-4EA4-AF33-3575E8147E6D}"/>
              </a:ext>
            </a:extLst>
          </p:cNvPr>
          <p:cNvCxnSpPr/>
          <p:nvPr userDrawn="1"/>
        </p:nvCxnSpPr>
        <p:spPr>
          <a:xfrm>
            <a:off x="10956133" y="6522251"/>
            <a:ext cx="4452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98A1EFC5-0BC7-407C-9FAD-68BFC4CB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89433428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РАЗЕЦ Ber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59817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1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="" xmlns:a16="http://schemas.microsoft.com/office/drawing/2014/main" id="{C506DC8B-DC41-41DC-BDEB-046072430DE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8CFB4185-7B9D-49E3-B28A-F7A357FF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E8429CFC-48A7-4C3E-B298-9825147493C5}"/>
              </a:ext>
            </a:extLst>
          </p:cNvPr>
          <p:cNvCxnSpPr/>
          <p:nvPr userDrawn="1"/>
        </p:nvCxnSpPr>
        <p:spPr>
          <a:xfrm>
            <a:off x="468378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8">
            <a:extLst>
              <a:ext uri="{FF2B5EF4-FFF2-40B4-BE49-F238E27FC236}">
                <a16:creationId xmlns="" xmlns:a16="http://schemas.microsoft.com/office/drawing/2014/main" id="{BBF3FBBA-74B9-42B8-9226-AE5DCBA96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6" y="388630"/>
            <a:ext cx="11252139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  <a:lvl2pPr marL="457167" indent="0">
              <a:buFont typeface="Arial" panose="020B0604020202020204" pitchFamily="34" charset="0"/>
              <a:buNone/>
              <a:defRPr/>
            </a:lvl2pPr>
            <a:lvl3pPr marL="914332" indent="0">
              <a:buFont typeface="Arial" panose="020B0604020202020204" pitchFamily="34" charset="0"/>
              <a:buNone/>
              <a:defRPr/>
            </a:lvl3pPr>
            <a:lvl4pPr marL="1371498" indent="0">
              <a:buFont typeface="Arial" panose="020B0604020202020204" pitchFamily="34" charset="0"/>
              <a:buNone/>
              <a:defRPr/>
            </a:lvl4pPr>
            <a:lvl5pPr marL="1828664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B1B8559E-50F2-48F8-BA28-A8F1ACC473C7}"/>
              </a:ext>
            </a:extLst>
          </p:cNvPr>
          <p:cNvCxnSpPr/>
          <p:nvPr userDrawn="1"/>
        </p:nvCxnSpPr>
        <p:spPr>
          <a:xfrm>
            <a:off x="10956133" y="6522251"/>
            <a:ext cx="4452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264036"/>
      </p:ext>
    </p:extLst>
  </p:cSld>
  <p:clrMapOvr>
    <a:masterClrMapping/>
  </p:clrMapOvr>
  <p:transition spd="slow">
    <p:wipe dir="r"/>
  </p:transition>
  <p:extLst>
    <p:ext uri="{DCECCB84-F9BA-43D5-87BE-67443E8EF086}">
      <p15:sldGuideLst xmlns:p15="http://schemas.microsoft.com/office/powerpoint/2012/main" xmlns="">
        <p15:guide id="1" pos="31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5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latin typeface="Trebuchet MS"/>
              <a:sym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75" y="649137"/>
            <a:ext cx="11252138" cy="4431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75" y="1562099"/>
            <a:ext cx="11252200" cy="406876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468375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68375" y="388626"/>
            <a:ext cx="11252138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  <a:lvl2pPr marL="457189" indent="0">
              <a:buFont typeface="Arial" panose="020B0604020202020204" pitchFamily="34" charset="0"/>
              <a:buNone/>
              <a:defRPr/>
            </a:lvl2pPr>
            <a:lvl3pPr marL="914377" indent="0">
              <a:buFont typeface="Arial" panose="020B0604020202020204" pitchFamily="34" charset="0"/>
              <a:buNone/>
              <a:defRPr/>
            </a:lvl3pPr>
            <a:lvl4pPr marL="1371566" indent="0">
              <a:buFont typeface="Arial" panose="020B0604020202020204" pitchFamily="34" charset="0"/>
              <a:buNone/>
              <a:defRPr/>
            </a:lvl4pPr>
            <a:lvl5pPr marL="182875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0956131" y="6522250"/>
            <a:ext cx="4452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045461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97030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="" xmlns:a16="http://schemas.microsoft.com/office/drawing/2014/main" id="{E1288502-C50A-44FF-8ADA-19B37ABA9DB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32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9B1CA37-1703-4531-8664-8A669B184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C7FAF5D7-0503-490D-AF2D-A6B082E7B79B}"/>
              </a:ext>
            </a:extLst>
          </p:cNvPr>
          <p:cNvCxnSpPr/>
          <p:nvPr userDrawn="1"/>
        </p:nvCxnSpPr>
        <p:spPr>
          <a:xfrm>
            <a:off x="468378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BD940762-4B0B-4214-B3EE-D5BDA40359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6" y="388630"/>
            <a:ext cx="11252139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  <a:lvl2pPr marL="457167" indent="0">
              <a:buFont typeface="Arial" panose="020B0604020202020204" pitchFamily="34" charset="0"/>
              <a:buNone/>
              <a:defRPr/>
            </a:lvl2pPr>
            <a:lvl3pPr marL="914332" indent="0">
              <a:buFont typeface="Arial" panose="020B0604020202020204" pitchFamily="34" charset="0"/>
              <a:buNone/>
              <a:defRPr/>
            </a:lvl3pPr>
            <a:lvl4pPr marL="1371498" indent="0">
              <a:buFont typeface="Arial" panose="020B0604020202020204" pitchFamily="34" charset="0"/>
              <a:buNone/>
              <a:defRPr/>
            </a:lvl4pPr>
            <a:lvl5pPr marL="1828664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FBFFCCEB-5B40-4B75-A648-B6AFDBA7AE9D}"/>
              </a:ext>
            </a:extLst>
          </p:cNvPr>
          <p:cNvCxnSpPr/>
          <p:nvPr userDrawn="1"/>
        </p:nvCxnSpPr>
        <p:spPr>
          <a:xfrm>
            <a:off x="10956133" y="6522251"/>
            <a:ext cx="4452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465E397-C17C-B24B-9A8A-462B56545C2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121856"/>
            <a:ext cx="736144" cy="73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12825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31051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="" xmlns:a16="http://schemas.microsoft.com/office/drawing/2014/main" id="{189A008C-DE94-473E-9206-C741D3B04BB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32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75" y="1562099"/>
            <a:ext cx="11252200" cy="406876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468375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68375" y="388626"/>
            <a:ext cx="11252138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457189" indent="0">
              <a:buFont typeface="Arial" panose="020B0604020202020204" pitchFamily="34" charset="0"/>
              <a:buNone/>
              <a:defRPr/>
            </a:lvl2pPr>
            <a:lvl3pPr marL="914377" indent="0">
              <a:buFont typeface="Arial" panose="020B0604020202020204" pitchFamily="34" charset="0"/>
              <a:buNone/>
              <a:defRPr/>
            </a:lvl3pPr>
            <a:lvl4pPr marL="1371566" indent="0">
              <a:buFont typeface="Arial" panose="020B0604020202020204" pitchFamily="34" charset="0"/>
              <a:buNone/>
              <a:defRPr/>
            </a:lvl4pPr>
            <a:lvl5pPr marL="182875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0956131" y="6522250"/>
            <a:ext cx="4452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7ADFAACA-6A63-4FF6-B417-AB12268D3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80820529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12152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="" xmlns:a16="http://schemas.microsoft.com/office/drawing/2014/main" id="{F1DED969-3121-4598-B9FB-6B8C3488D7A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75" y="1284137"/>
            <a:ext cx="3265425" cy="1495794"/>
          </a:xfrm>
        </p:spPr>
        <p:txBody>
          <a:bodyPr anchor="t" anchorCtr="0"/>
          <a:lstStyle>
            <a:lvl1pPr>
              <a:defRPr sz="36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0956131" y="6522250"/>
            <a:ext cx="4452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468375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AC02505-8843-8546-B178-86213E0397A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649133" cy="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06823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="" xmlns:a16="http://schemas.microsoft.com/office/drawing/2014/main" id="{F1DED969-3121-4598-B9FB-6B8C3488D7A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75" y="1284137"/>
            <a:ext cx="3265425" cy="1495794"/>
          </a:xfrm>
        </p:spPr>
        <p:txBody>
          <a:bodyPr anchor="t" anchorCtr="0"/>
          <a:lstStyle>
            <a:lvl1pPr>
              <a:defRPr sz="36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0956131" y="6522250"/>
            <a:ext cx="4452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468375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6038186-9E31-2648-A022-E1B1BD29340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649133" cy="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31734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96282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="" xmlns:a16="http://schemas.microsoft.com/office/drawing/2014/main" id="{ABD19D0F-291A-4D83-BFD3-E92F280DFB8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B26B09A-04D8-4FEC-A4A9-A804BBB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0ACB8394-549A-49B8-A1AB-3D7A7DD398C8}"/>
              </a:ext>
            </a:extLst>
          </p:cNvPr>
          <p:cNvCxnSpPr/>
          <p:nvPr userDrawn="1"/>
        </p:nvCxnSpPr>
        <p:spPr>
          <a:xfrm>
            <a:off x="468378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8">
            <a:extLst>
              <a:ext uri="{FF2B5EF4-FFF2-40B4-BE49-F238E27FC236}">
                <a16:creationId xmlns="" xmlns:a16="http://schemas.microsoft.com/office/drawing/2014/main" id="{E6EE89A4-7BCF-4BE8-B35D-DAD0780CB5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6" y="388630"/>
            <a:ext cx="11252139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  <a:lvl2pPr marL="457167" indent="0">
              <a:buFont typeface="Arial" panose="020B0604020202020204" pitchFamily="34" charset="0"/>
              <a:buNone/>
              <a:defRPr/>
            </a:lvl2pPr>
            <a:lvl3pPr marL="914332" indent="0">
              <a:buFont typeface="Arial" panose="020B0604020202020204" pitchFamily="34" charset="0"/>
              <a:buNone/>
              <a:defRPr/>
            </a:lvl3pPr>
            <a:lvl4pPr marL="1371498" indent="0">
              <a:buFont typeface="Arial" panose="020B0604020202020204" pitchFamily="34" charset="0"/>
              <a:buNone/>
              <a:defRPr/>
            </a:lvl4pPr>
            <a:lvl5pPr marL="1828664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7782886E-3117-43B2-B66A-6FCE0AA25F49}"/>
              </a:ext>
            </a:extLst>
          </p:cNvPr>
          <p:cNvCxnSpPr/>
          <p:nvPr userDrawn="1"/>
        </p:nvCxnSpPr>
        <p:spPr>
          <a:xfrm>
            <a:off x="10956133" y="6522251"/>
            <a:ext cx="4452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3094E98-1A1C-E344-A996-907A490B309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649133" cy="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61786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39449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="" xmlns:a16="http://schemas.microsoft.com/office/drawing/2014/main" id="{1440D88E-C2D3-40F2-86E8-2549CD61C60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2000" cy="33718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60357" y="6439211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4628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9743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="" xmlns:a16="http://schemas.microsoft.com/office/drawing/2014/main" id="{D02E4E3F-74A9-452F-9CA7-4ACAF83DBCA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0" y="1347408"/>
            <a:ext cx="12192000" cy="50098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78535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40660215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Слайд think-cell" r:id="rId33" imgW="359" imgH="358" progId="TCLayout.ActiveDocument.1">
                  <p:embed/>
                </p:oleObj>
              </mc:Choice>
              <mc:Fallback>
                <p:oleObj name="Слайд think-cell" r:id="rId33" imgW="359" imgH="358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="" xmlns:a16="http://schemas.microsoft.com/office/drawing/2014/main" id="{4526BEB8-B332-4D0F-B3E2-D415BBE7C57E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75" y="649137"/>
            <a:ext cx="10781377" cy="4431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номер слайда"/>
          <p:cNvSpPr txBox="1">
            <a:spLocks/>
          </p:cNvSpPr>
          <p:nvPr userDrawn="1"/>
        </p:nvSpPr>
        <p:spPr>
          <a:xfrm>
            <a:off x="11571402" y="6445306"/>
            <a:ext cx="160300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en-US" sz="100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pPr lvl="0" algn="r"/>
              <a:t>‹#›</a:t>
            </a:fld>
            <a:endParaRPr lang="en-US" sz="10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23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782" r:id="rId4"/>
    <p:sldLayoutId id="2147483781" r:id="rId5"/>
    <p:sldLayoutId id="2147483812" r:id="rId6"/>
    <p:sldLayoutId id="2147483654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7" r:id="rId13"/>
    <p:sldLayoutId id="2147483668" r:id="rId14"/>
    <p:sldLayoutId id="2147483669" r:id="rId15"/>
    <p:sldLayoutId id="2147483688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93" r:id="rId25"/>
    <p:sldLayoutId id="2147483657" r:id="rId26"/>
    <p:sldLayoutId id="2147483795" r:id="rId27"/>
    <p:sldLayoutId id="2147483808" r:id="rId28"/>
  </p:sldLayoutIdLst>
  <p:transition spd="slow">
    <p:wipe dir="r"/>
  </p:transition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en-US" sz="3200" b="1" kern="0" spc="-151" dirty="0">
          <a:solidFill>
            <a:schemeClr val="tx1"/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  <a:sym typeface="Trebuchet MS" panose="020B0603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60.xml"/><Relationship Id="rId7" Type="http://schemas.openxmlformats.org/officeDocument/2006/relationships/oleObject" Target="../embeddings/oleObject30.bin"/><Relationship Id="rId2" Type="http://schemas.openxmlformats.org/officeDocument/2006/relationships/tags" Target="../tags/tag59.xml"/><Relationship Id="rId1" Type="http://schemas.openxmlformats.org/officeDocument/2006/relationships/vmlDrawing" Target="../drawings/vmlDrawing30.v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10" Type="http://schemas.microsoft.com/office/2007/relationships/hdphoto" Target="../media/hdphoto1.wdp"/><Relationship Id="rId4" Type="http://schemas.openxmlformats.org/officeDocument/2006/relationships/tags" Target="../tags/tag6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itstarttmsk" TargetMode="Externa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7EE31207-BFB4-4F78-BAF1-665843DADAE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944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9" name="Слайд think-cell" r:id="rId7" imgW="425" imgH="424" progId="TCLayout.ActiveDocument.1">
                  <p:embed/>
                </p:oleObj>
              </mc:Choice>
              <mc:Fallback>
                <p:oleObj name="Слайд think-cell" r:id="rId7" imgW="425" imgH="424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="" xmlns:a16="http://schemas.microsoft.com/office/drawing/2014/main" id="{7EE31207-BFB4-4F78-BAF1-665843DADA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="" xmlns:a16="http://schemas.microsoft.com/office/drawing/2014/main" id="{7CE42C53-920E-4CFD-9894-B08AE32CC4F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3600" b="1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BB006EC-8CB9-4023-B6DD-D9B014C0C545}"/>
              </a:ext>
            </a:extLst>
          </p:cNvPr>
          <p:cNvSpPr>
            <a:spLocks/>
          </p:cNvSpPr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5F0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72AD47-F7F9-4364-BC14-E58AE819B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79" y="4809212"/>
            <a:ext cx="4945289" cy="1329595"/>
          </a:xfrm>
        </p:spPr>
        <p:txBody>
          <a:bodyPr anchor="t" anchorCtr="0"/>
          <a:lstStyle/>
          <a:p>
            <a:r>
              <a:rPr lang="ru-RU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Паспорт проекта «Сетевой </a:t>
            </a:r>
            <a:r>
              <a:rPr lang="ru-RU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профориентационный</a:t>
            </a:r>
            <a:r>
              <a:rPr lang="ru-RU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проект </a:t>
            </a:r>
            <a:br>
              <a:rPr lang="ru-RU" dirty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«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IT-</a:t>
            </a:r>
            <a:r>
              <a:rPr lang="ru-RU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Старт»</a:t>
            </a:r>
            <a:endParaRPr lang="ru-RU" dirty="0">
              <a:solidFill>
                <a:schemeClr val="bg1"/>
              </a:solidFill>
              <a:latin typeface="Franklin Gothic Medium Cond" panose="020B06060304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7" name="Picture 22">
            <a:extLst>
              <a:ext uri="{FF2B5EF4-FFF2-40B4-BE49-F238E27FC236}">
                <a16:creationId xmlns="" xmlns:a16="http://schemas.microsoft.com/office/drawing/2014/main" id="{16AC62CF-A080-4F12-9D6D-1252157052A2}"/>
              </a:ext>
            </a:extLst>
          </p:cNvPr>
          <p:cNvPicPr>
            <a:picLocks noChangeArrowheads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lum bright="10000" contrast="1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6393" r="1"/>
          <a:stretch/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251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296293"/>
            <a:ext cx="11252138" cy="498598"/>
          </a:xfrm>
        </p:spPr>
        <p:txBody>
          <a:bodyPr/>
          <a:lstStyle/>
          <a:p>
            <a:r>
              <a:rPr lang="ru-RU" sz="36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Новизна решения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421950"/>
              </p:ext>
            </p:extLst>
          </p:nvPr>
        </p:nvGraphicFramePr>
        <p:xfrm>
          <a:off x="654424" y="1308849"/>
          <a:ext cx="10748681" cy="5311487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35824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83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83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52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Конкуренты/Аналоги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09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Сильные стороны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09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Слабые стороны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09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7856">
                <a:tc>
                  <a:txBody>
                    <a:bodyPr/>
                    <a:lstStyle/>
                    <a:p>
                      <a:pPr marL="0" indent="-228594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>
                          <a:solidFill>
                            <a:schemeClr val="tx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Хакатон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 «Собери университет»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594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Развитие профессиональных и универсальных навыков в  командном взаимодействие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594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Участники  – молодежь, уже сфокусированная на ИТ-сфере,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студенты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и магистранты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. Не охватывает подростковую аудиторию.</a:t>
                      </a:r>
                    </a:p>
                    <a:p>
                      <a:pPr marL="0" indent="-228594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64899">
                <a:tc>
                  <a:txBody>
                    <a:bodyPr/>
                    <a:lstStyle/>
                    <a:p>
                      <a:pPr marL="0" indent="-228594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Олимпиада ИТ-планета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594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Выделяет творческий потенциал  студентов и молодых специалистов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594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Не предусматривает прямое взаимодействие с будущими работодателями, реализуется на виртуальной платформе как информационный навигатор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64899">
                <a:tc>
                  <a:txBody>
                    <a:bodyPr/>
                    <a:lstStyle/>
                    <a:p>
                      <a:pPr marL="0" indent="-228594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>
                          <a:solidFill>
                            <a:schemeClr val="tx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Сберкампус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594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Смешанные онлайн и офлайн форматы  работы со школьниками. Прокачка «скилов». Отработанная методология.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594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Не предусматривает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реальную коммуникацию с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носителями компетенций.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8396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75" y="1562099"/>
            <a:ext cx="11252200" cy="4821448"/>
          </a:xfrm>
        </p:spPr>
        <p:txBody>
          <a:bodyPr/>
          <a:lstStyle/>
          <a:p>
            <a:pPr marL="0" algn="just" defTabSz="914400">
              <a:lnSpc>
                <a:spcPct val="115000"/>
              </a:lnSpc>
            </a:pPr>
            <a:r>
              <a:rPr lang="ru-RU" sz="2200" dirty="0">
                <a:latin typeface="Franklin Gothic Medium Cond" panose="020B0606030402020204" pitchFamily="34" charset="0"/>
              </a:rPr>
              <a:t>На входе в проект нет ограничений по профилю подготовки школьников, по ходу реализации происходит добровольный и конкурсный отсев.</a:t>
            </a:r>
          </a:p>
          <a:p>
            <a:pPr marL="0" algn="just" defTabSz="914400">
              <a:lnSpc>
                <a:spcPct val="115000"/>
              </a:lnSpc>
            </a:pPr>
            <a:r>
              <a:rPr lang="ru-RU" sz="2200" dirty="0">
                <a:latin typeface="Franklin Gothic Medium Cond" panose="020B0606030402020204" pitchFamily="34" charset="0"/>
              </a:rPr>
              <a:t>Интенсивный и динамичный массовый этап на фоне сочетания разных форматов и живой коммуникации в ИТ-компаниях.</a:t>
            </a:r>
          </a:p>
          <a:p>
            <a:pPr marL="0" algn="just" defTabSz="914400">
              <a:lnSpc>
                <a:spcPct val="115000"/>
              </a:lnSpc>
            </a:pPr>
            <a:r>
              <a:rPr lang="ru-RU" sz="2200" dirty="0">
                <a:latin typeface="Franklin Gothic Medium Cond" panose="020B0606030402020204" pitchFamily="34" charset="0"/>
              </a:rPr>
              <a:t>Входное и итоговое исследование изменений</a:t>
            </a:r>
          </a:p>
          <a:p>
            <a:pPr marL="0" algn="just" defTabSz="914400">
              <a:lnSpc>
                <a:spcPct val="115000"/>
              </a:lnSpc>
            </a:pPr>
            <a:r>
              <a:rPr lang="ru-RU" sz="2200" dirty="0">
                <a:latin typeface="Franklin Gothic Medium Cond" panose="020B0606030402020204" pitchFamily="34" charset="0"/>
              </a:rPr>
              <a:t>Ролевые стажировки в ИТ-компаниях: каждому стажеру свое задания, полезное и для </a:t>
            </a:r>
            <a:r>
              <a:rPr lang="ru-RU" sz="2200" dirty="0" smtClean="0">
                <a:latin typeface="Franklin Gothic Medium Cond" panose="020B0606030402020204" pitchFamily="34" charset="0"/>
              </a:rPr>
              <a:t>него, </a:t>
            </a:r>
            <a:r>
              <a:rPr lang="ru-RU" sz="2200" dirty="0">
                <a:latin typeface="Franklin Gothic Medium Cond" panose="020B0606030402020204" pitchFamily="34" charset="0"/>
              </a:rPr>
              <a:t>и для компании.</a:t>
            </a:r>
          </a:p>
          <a:p>
            <a:pPr marL="0" algn="just" defTabSz="914400">
              <a:lnSpc>
                <a:spcPct val="115000"/>
              </a:lnSpc>
            </a:pPr>
            <a:r>
              <a:rPr lang="ru-RU" sz="2200" dirty="0">
                <a:latin typeface="Franklin Gothic Medium Cond" panose="020B0606030402020204" pitchFamily="34" charset="0"/>
              </a:rPr>
              <a:t>Равнозначное участие и равный вклад каждой стороны, возможность влиять на технологию мероприятий в ходе проекта</a:t>
            </a:r>
            <a:r>
              <a:rPr lang="ru-RU" sz="2200" dirty="0" smtClean="0">
                <a:latin typeface="Franklin Gothic Medium Cond" panose="020B0606030402020204" pitchFamily="34" charset="0"/>
              </a:rPr>
              <a:t>.</a:t>
            </a:r>
          </a:p>
          <a:p>
            <a:pPr marL="0" algn="just" defTabSz="914400">
              <a:lnSpc>
                <a:spcPct val="115000"/>
              </a:lnSpc>
            </a:pPr>
            <a:r>
              <a:rPr lang="ru-RU" sz="2200" dirty="0" smtClean="0">
                <a:latin typeface="Franklin Gothic Medium Cond" panose="020B0606030402020204" pitchFamily="34" charset="0"/>
              </a:rPr>
              <a:t>Разработанный алгоритм реализации </a:t>
            </a:r>
            <a:r>
              <a:rPr lang="ru-RU" sz="2200" dirty="0" err="1" smtClean="0">
                <a:latin typeface="Franklin Gothic Medium Cond" panose="020B0606030402020204" pitchFamily="34" charset="0"/>
              </a:rPr>
              <a:t>профориентационного</a:t>
            </a:r>
            <a:r>
              <a:rPr lang="ru-RU" sz="2200" dirty="0" smtClean="0">
                <a:latin typeface="Franklin Gothic Medium Cond" panose="020B0606030402020204" pitchFamily="34" charset="0"/>
              </a:rPr>
              <a:t> проекта может быть использован в других отраслях.</a:t>
            </a:r>
          </a:p>
          <a:p>
            <a:pPr marL="0" algn="just" defTabSz="914400">
              <a:lnSpc>
                <a:spcPct val="115000"/>
              </a:lnSpc>
            </a:pPr>
            <a:endParaRPr lang="ru-RU" sz="2400" dirty="0">
              <a:latin typeface="Franklin Gothic Medium Cond" panose="020B0606030402020204" pitchFamily="34" charset="0"/>
            </a:endParaRPr>
          </a:p>
          <a:p>
            <a:endParaRPr lang="ru-RU" sz="2400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102099"/>
            <a:ext cx="11252138" cy="729239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36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Новизна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493565791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500" b="1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2018 год: </a:t>
            </a:r>
            <a:r>
              <a:rPr lang="ru-RU" sz="2200" dirty="0">
                <a:latin typeface="Franklin Gothic Medium Cond" panose="020B0606030402020204" pitchFamily="34" charset="0"/>
              </a:rPr>
              <a:t>проведена пилотная апробация проекта (5 ИТ-компании, 260 школьников)</a:t>
            </a:r>
          </a:p>
          <a:p>
            <a:pPr marL="0" indent="0">
              <a:buNone/>
            </a:pPr>
            <a:r>
              <a:rPr lang="ru-RU" sz="2500" b="1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2019 год</a:t>
            </a:r>
            <a:r>
              <a:rPr lang="ru-RU" sz="2400" dirty="0" smtClean="0">
                <a:latin typeface="Franklin Gothic Medium Cond" panose="020B0606030402020204" pitchFamily="34" charset="0"/>
              </a:rPr>
              <a:t>: </a:t>
            </a:r>
            <a:r>
              <a:rPr lang="ru-RU" sz="2200" dirty="0">
                <a:latin typeface="Franklin Gothic Medium Cond" panose="020B0606030402020204" pitchFamily="34" charset="0"/>
              </a:rPr>
              <a:t>проведено масштабирование в своем регионе (9 ИТ-компании, 357 школьников)</a:t>
            </a:r>
          </a:p>
          <a:p>
            <a:pPr marL="0" indent="0">
              <a:buNone/>
            </a:pPr>
            <a:r>
              <a:rPr lang="ru-RU" sz="2500" b="1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2020 год: </a:t>
            </a:r>
            <a:r>
              <a:rPr lang="ru-RU" sz="2200" dirty="0">
                <a:latin typeface="Franklin Gothic Medium Cond" panose="020B0606030402020204" pitchFamily="34" charset="0"/>
              </a:rPr>
              <a:t>готовность к тиражированию в другие отрасли, регионы (полный пакет методических рекомендаций по реализации)	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102099"/>
            <a:ext cx="11252138" cy="729239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36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Текущая стадия зрелости </a:t>
            </a:r>
          </a:p>
        </p:txBody>
      </p:sp>
    </p:spTree>
    <p:extLst>
      <p:ext uri="{BB962C8B-B14F-4D97-AF65-F5344CB8AC3E}">
        <p14:creationId xmlns:p14="http://schemas.microsoft.com/office/powerpoint/2010/main" val="946012864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70001"/>
            <a:ext cx="11131087" cy="5269206"/>
          </a:xfrm>
        </p:spPr>
        <p:txBody>
          <a:bodyPr/>
          <a:lstStyle/>
          <a:p>
            <a:pPr marL="0" algn="just" defTabSz="914400"/>
            <a:r>
              <a:rPr lang="ru-RU" sz="2500" b="1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Кураторы проекта: </a:t>
            </a:r>
            <a:r>
              <a:rPr lang="ru-RU" sz="2400" dirty="0">
                <a:latin typeface="Franklin Gothic Medium Cond" panose="020B0606030402020204" pitchFamily="34" charset="0"/>
              </a:rPr>
              <a:t>Начальник ДТЗН Томской области</a:t>
            </a:r>
          </a:p>
          <a:p>
            <a:pPr marL="0" algn="just" defTabSz="914400"/>
            <a:r>
              <a:rPr lang="ru-RU" sz="2500" b="1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Руководитель проекта: </a:t>
            </a:r>
            <a:r>
              <a:rPr lang="ru-RU" sz="2400" dirty="0">
                <a:latin typeface="Franklin Gothic Medium Cond" panose="020B0606030402020204" pitchFamily="34" charset="0"/>
              </a:rPr>
              <a:t>Директор ОГКУ ЦЗН города Томска и Томского района</a:t>
            </a:r>
          </a:p>
          <a:p>
            <a:pPr marL="0" algn="just" defTabSz="914400"/>
            <a:r>
              <a:rPr lang="ru-RU" sz="2500" b="1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Консультант по взаимодействию с ИТ-сообществом г. Томска</a:t>
            </a:r>
            <a:r>
              <a:rPr lang="ru-RU" sz="2400" dirty="0">
                <a:latin typeface="Franklin Gothic Medium Cond" panose="020B0606030402020204" pitchFamily="34" charset="0"/>
              </a:rPr>
              <a:t>: Генеральный директор ООО </a:t>
            </a:r>
            <a:r>
              <a:rPr lang="ru-RU" sz="2400" dirty="0" err="1">
                <a:latin typeface="Franklin Gothic Medium Cond" panose="020B0606030402020204" pitchFamily="34" charset="0"/>
              </a:rPr>
              <a:t>SibEDGE</a:t>
            </a:r>
            <a:endParaRPr lang="ru-RU" sz="2400" dirty="0">
              <a:latin typeface="Franklin Gothic Medium Cond" panose="020B0606030402020204" pitchFamily="34" charset="0"/>
            </a:endParaRPr>
          </a:p>
          <a:p>
            <a:pPr marL="0" algn="just" defTabSz="914400"/>
            <a:r>
              <a:rPr lang="ru-RU" sz="2500" b="1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Ядерная группа проекта </a:t>
            </a:r>
            <a:r>
              <a:rPr lang="ru-RU" sz="2400" dirty="0">
                <a:latin typeface="Franklin Gothic Medium Cond" panose="020B0606030402020204" pitchFamily="34" charset="0"/>
              </a:rPr>
              <a:t>- представители ключевых </a:t>
            </a:r>
            <a:r>
              <a:rPr lang="ru-RU" sz="2400" dirty="0" err="1">
                <a:latin typeface="Franklin Gothic Medium Cond" panose="020B0606030402020204" pitchFamily="34" charset="0"/>
              </a:rPr>
              <a:t>стейкхолдеров</a:t>
            </a:r>
            <a:r>
              <a:rPr lang="ru-RU" sz="2400" dirty="0">
                <a:latin typeface="Franklin Gothic Medium Cond" panose="020B0606030402020204" pitchFamily="34" charset="0"/>
              </a:rPr>
              <a:t> (6 человек): Менеджер проекта, администратор, координатор от системы образования, координатор от ИТ-сообщества, руководитель ведущего интернет-издания «Томский обзор», технический директор исследовательской лаборатории.</a:t>
            </a:r>
          </a:p>
          <a:p>
            <a:pPr marL="0" algn="just" defTabSz="914400"/>
            <a:r>
              <a:rPr lang="ru-RU" sz="2500" b="1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Команда проекта</a:t>
            </a:r>
            <a:r>
              <a:rPr lang="ru-RU" sz="2400" dirty="0">
                <a:latin typeface="Franklin Gothic Medium Cond" panose="020B0606030402020204" pitchFamily="34" charset="0"/>
              </a:rPr>
              <a:t>: сотрудники ИТ-компаний (кадровых служб/ отделов по управлению персоналом, бухгалтерии), администрация образовательных учреждений города Томска и Томского района, педагоги-кураторы проекта; сотрудники Центра занятости.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7262" y="224022"/>
            <a:ext cx="11252138" cy="64633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Команда проекта: Матрица ролей и ключевых участников </a:t>
            </a:r>
          </a:p>
        </p:txBody>
      </p:sp>
    </p:spTree>
    <p:extLst>
      <p:ext uri="{BB962C8B-B14F-4D97-AF65-F5344CB8AC3E}">
        <p14:creationId xmlns:p14="http://schemas.microsoft.com/office/powerpoint/2010/main" val="2111730614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Объект 2">
            <a:extLst>
              <a:ext uri="{FF2B5EF4-FFF2-40B4-BE49-F238E27FC236}">
                <a16:creationId xmlns="" xmlns:a16="http://schemas.microsoft.com/office/drawing/2014/main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75" y="873374"/>
            <a:ext cx="11461958" cy="5743085"/>
          </a:xfrm>
        </p:spPr>
        <p:txBody>
          <a:bodyPr numCol="2">
            <a:noAutofit/>
          </a:bodyPr>
          <a:lstStyle/>
          <a:p>
            <a:pPr marL="0" indent="0" algn="just" defTabSz="914400">
              <a:lnSpc>
                <a:spcPct val="115000"/>
              </a:lnSpc>
              <a:buNone/>
            </a:pPr>
            <a:r>
              <a:rPr lang="ru-RU" sz="2000" b="1" dirty="0" smtClean="0">
                <a:solidFill>
                  <a:srgbClr val="7009BC"/>
                </a:solidFill>
                <a:latin typeface="Franklin Gothic Medium Cond" panose="020B0606030402020204" pitchFamily="34" charset="0"/>
              </a:rPr>
              <a:t>1. </a:t>
            </a:r>
            <a:r>
              <a:rPr lang="ru-RU" sz="1600" b="1" dirty="0" smtClean="0">
                <a:solidFill>
                  <a:srgbClr val="7009BC"/>
                </a:solidFill>
                <a:latin typeface="Franklin Gothic Medium Cond" panose="020B0606030402020204" pitchFamily="34" charset="0"/>
              </a:rPr>
              <a:t>Финансовые</a:t>
            </a:r>
            <a:r>
              <a:rPr lang="ru-RU" sz="16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: </a:t>
            </a:r>
            <a:r>
              <a:rPr lang="ru-RU" sz="1600" dirty="0">
                <a:latin typeface="Franklin Gothic Medium Cond" panose="020B0606030402020204" pitchFamily="34" charset="0"/>
              </a:rPr>
              <a:t>не являются обязательными, зависят от имеющихся ресурсов сторон (служба занятости, ИТ-сообщество, образование). Фактические расходы в 2018 году- 200 тыс. руб., в 2019 году – 500 тыс. руб.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7009BC"/>
                </a:solidFill>
                <a:latin typeface="Franklin Gothic Medium Cond" panose="020B0606030402020204" pitchFamily="34" charset="0"/>
              </a:rPr>
              <a:t>2. Человеческие</a:t>
            </a:r>
            <a:r>
              <a:rPr lang="ru-RU" sz="16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: </a:t>
            </a:r>
            <a:r>
              <a:rPr lang="ru-RU" sz="1600" dirty="0">
                <a:latin typeface="Franklin Gothic Medium Cond" panose="020B0606030402020204" pitchFamily="34" charset="0"/>
              </a:rPr>
              <a:t>сотрудники службы занятости  (психологи, дизайнер, пресс-секретарь), ИТ-компаний (</a:t>
            </a:r>
            <a:r>
              <a:rPr lang="ru-RU" sz="1600" dirty="0" err="1">
                <a:latin typeface="Franklin Gothic Medium Cond" panose="020B0606030402020204" pitchFamily="34" charset="0"/>
              </a:rPr>
              <a:t>тьюторы</a:t>
            </a:r>
            <a:r>
              <a:rPr lang="ru-RU" sz="1600" dirty="0">
                <a:latin typeface="Franklin Gothic Medium Cond" panose="020B0606030402020204" pitchFamily="34" charset="0"/>
              </a:rPr>
              <a:t>, лекторы, участники проектной группы), образования (представители администрации, педагоги школ, кураторы-</a:t>
            </a:r>
            <a:r>
              <a:rPr lang="ru-RU" sz="1600" dirty="0" err="1">
                <a:latin typeface="Franklin Gothic Medium Cond" panose="020B0606030402020204" pitchFamily="34" charset="0"/>
              </a:rPr>
              <a:t>профориентаторы</a:t>
            </a:r>
            <a:r>
              <a:rPr lang="ru-RU" sz="1600" dirty="0">
                <a:latin typeface="Franklin Gothic Medium Cond" panose="020B0606030402020204" pitchFamily="34" charset="0"/>
              </a:rPr>
              <a:t>), творческие коллективы и центры домов творчества, волонтеры, студенты. Сплоченная команда управления проектом и ядерная группа.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7009BC"/>
                </a:solidFill>
                <a:latin typeface="Franklin Gothic Medium Cond" panose="020B0606030402020204" pitchFamily="34" charset="0"/>
              </a:rPr>
              <a:t>3. Документационные </a:t>
            </a:r>
            <a:r>
              <a:rPr lang="ru-RU" sz="1600" b="1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и  методологические:</a:t>
            </a:r>
            <a:endParaRPr lang="ru-RU" sz="1600" dirty="0">
              <a:solidFill>
                <a:srgbClr val="7009BC"/>
              </a:solidFill>
              <a:latin typeface="Franklin Gothic Medium Cond" panose="020B0606030402020204" pitchFamily="34" charset="0"/>
            </a:endParaRPr>
          </a:p>
          <a:p>
            <a:r>
              <a:rPr lang="ru-RU" sz="1600" dirty="0">
                <a:latin typeface="Franklin Gothic Medium Cond" panose="020B0606030402020204" pitchFamily="34" charset="0"/>
              </a:rPr>
              <a:t>устав проекта с четко регламентированными датами и сроками реализации мероприятий проекта.</a:t>
            </a:r>
          </a:p>
          <a:p>
            <a:r>
              <a:rPr lang="ru-RU" sz="1600" dirty="0">
                <a:latin typeface="Franklin Gothic Medium Cond" panose="020B0606030402020204" pitchFamily="34" charset="0"/>
              </a:rPr>
              <a:t>уникальный пакет методических материалов, разработан совместно с работодателями ИТ сферы (</a:t>
            </a:r>
            <a:r>
              <a:rPr lang="ru-RU" sz="1600" dirty="0" err="1">
                <a:latin typeface="Franklin Gothic Medium Cond" panose="020B0606030402020204" pitchFamily="34" charset="0"/>
              </a:rPr>
              <a:t>Квиз</a:t>
            </a:r>
            <a:r>
              <a:rPr lang="ru-RU" sz="1600" dirty="0">
                <a:latin typeface="Franklin Gothic Medium Cond" panose="020B0606030402020204" pitchFamily="34" charset="0"/>
              </a:rPr>
              <a:t>, </a:t>
            </a:r>
            <a:r>
              <a:rPr lang="ru-RU" sz="1600" dirty="0" err="1">
                <a:latin typeface="Franklin Gothic Medium Cond" panose="020B0606030402020204" pitchFamily="34" charset="0"/>
              </a:rPr>
              <a:t>Хакатон</a:t>
            </a:r>
            <a:r>
              <a:rPr lang="ru-RU" sz="1600" dirty="0">
                <a:latin typeface="Franklin Gothic Medium Cond" panose="020B0606030402020204" pitchFamily="34" charset="0"/>
              </a:rPr>
              <a:t>, мастер-класс, план стажировок и др.)</a:t>
            </a:r>
          </a:p>
          <a:p>
            <a:r>
              <a:rPr lang="ru-RU" sz="1600" dirty="0">
                <a:latin typeface="Franklin Gothic Medium Cond" panose="020B0606030402020204" pitchFamily="34" charset="0"/>
              </a:rPr>
              <a:t>рамочное исследование (анкетирование вход-выход для измерения результатов) целевой аудитории (школьники 8-10 классов)</a:t>
            </a:r>
          </a:p>
          <a:p>
            <a:r>
              <a:rPr lang="ru-RU" sz="1600" dirty="0">
                <a:latin typeface="Franklin Gothic Medium Cond" panose="020B0606030402020204" pitchFamily="34" charset="0"/>
              </a:rPr>
              <a:t>Готовые форматы непосредственной коммуникации школьников и работодателей на основе пожеланий потребителей с опорными сценариями(обе стороны + педагоги + психологи)</a:t>
            </a:r>
          </a:p>
          <a:p>
            <a:r>
              <a:rPr lang="ru-RU" sz="1600" dirty="0">
                <a:latin typeface="Franklin Gothic Medium Cond" panose="020B0606030402020204" pitchFamily="34" charset="0"/>
              </a:rPr>
              <a:t>Система сетевой коммуникации: взаимодействие всех </a:t>
            </a:r>
            <a:r>
              <a:rPr lang="ru-RU" sz="1600" dirty="0" err="1">
                <a:latin typeface="Franklin Gothic Medium Cond" panose="020B0606030402020204" pitchFamily="34" charset="0"/>
              </a:rPr>
              <a:t>стейкхолдеров</a:t>
            </a:r>
            <a:r>
              <a:rPr lang="ru-RU" sz="1600" dirty="0">
                <a:latin typeface="Franklin Gothic Medium Cond" panose="020B0606030402020204" pitchFamily="34" charset="0"/>
              </a:rPr>
              <a:t> проекта посредством систематических встреч и онлайн взаимодействия, графики, планы и пр.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7009BC"/>
                </a:solidFill>
                <a:latin typeface="Franklin Gothic Medium Cond" panose="020B0606030402020204" pitchFamily="34" charset="0"/>
              </a:rPr>
              <a:t>4. Рекламно-информационные</a:t>
            </a:r>
            <a:r>
              <a:rPr lang="ru-RU" sz="1600" b="1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:</a:t>
            </a:r>
            <a:r>
              <a:rPr lang="ru-RU" sz="1600" b="1" dirty="0">
                <a:latin typeface="Franklin Gothic Medium Cond" panose="020B0606030402020204" pitchFamily="34" charset="0"/>
              </a:rPr>
              <a:t/>
            </a:r>
            <a:br>
              <a:rPr lang="ru-RU" sz="1600" b="1" dirty="0">
                <a:latin typeface="Franklin Gothic Medium Cond" panose="020B0606030402020204" pitchFamily="34" charset="0"/>
              </a:rPr>
            </a:br>
            <a:r>
              <a:rPr lang="ru-RU" sz="1600" b="1" dirty="0">
                <a:latin typeface="Franklin Gothic Medium Cond" panose="020B0606030402020204" pitchFamily="34" charset="0"/>
              </a:rPr>
              <a:t/>
            </a:r>
            <a:br>
              <a:rPr lang="ru-RU" sz="1600" b="1" dirty="0">
                <a:latin typeface="Franklin Gothic Medium Cond" panose="020B0606030402020204" pitchFamily="34" charset="0"/>
              </a:rPr>
            </a:br>
            <a:r>
              <a:rPr lang="ru-RU" sz="1600" b="1" dirty="0">
                <a:latin typeface="Franklin Gothic Medium Cond" panose="020B0606030402020204" pitchFamily="34" charset="0"/>
              </a:rPr>
              <a:t>У</a:t>
            </a:r>
            <a:r>
              <a:rPr lang="ru-RU" sz="1600" dirty="0">
                <a:latin typeface="Franklin Gothic Medium Cond" panose="020B0606030402020204" pitchFamily="34" charset="0"/>
              </a:rPr>
              <a:t>знаваемый фирменный стиль проекта, сувенирная и памятная продукция (</a:t>
            </a:r>
            <a:r>
              <a:rPr lang="ru-RU" sz="1600" dirty="0" err="1">
                <a:latin typeface="Franklin Gothic Medium Cond" panose="020B0606030402020204" pitchFamily="34" charset="0"/>
              </a:rPr>
              <a:t>имиджевые</a:t>
            </a:r>
            <a:r>
              <a:rPr lang="ru-RU" sz="1600" dirty="0">
                <a:latin typeface="Franklin Gothic Medium Cond" panose="020B0606030402020204" pitchFamily="34" charset="0"/>
              </a:rPr>
              <a:t> значки, дипломы, сертификаты, </a:t>
            </a:r>
            <a:r>
              <a:rPr lang="ru-RU" sz="1600" dirty="0" err="1">
                <a:latin typeface="Franklin Gothic Medium Cond" panose="020B0606030402020204" pitchFamily="34" charset="0"/>
              </a:rPr>
              <a:t>роллап</a:t>
            </a:r>
            <a:r>
              <a:rPr lang="ru-RU" sz="1600" dirty="0">
                <a:latin typeface="Franklin Gothic Medium Cond" panose="020B0606030402020204" pitchFamily="34" charset="0"/>
              </a:rPr>
              <a:t>, </a:t>
            </a:r>
            <a:r>
              <a:rPr lang="ru-RU" sz="1600" dirty="0" err="1">
                <a:latin typeface="Franklin Gothic Medium Cond" panose="020B0606030402020204" pitchFamily="34" charset="0"/>
              </a:rPr>
              <a:t>прессвул</a:t>
            </a:r>
            <a:r>
              <a:rPr lang="ru-RU" sz="1600" dirty="0">
                <a:latin typeface="Franklin Gothic Medium Cond" panose="020B0606030402020204" pitchFamily="34" charset="0"/>
              </a:rPr>
              <a:t> и пр.)</a:t>
            </a:r>
          </a:p>
          <a:p>
            <a:r>
              <a:rPr lang="ru-RU" sz="1600" dirty="0">
                <a:latin typeface="Franklin Gothic Medium Cond" panose="020B0606030402020204" pitchFamily="34" charset="0"/>
              </a:rPr>
              <a:t>Разработанный и реализованный медиа-план по информационному сопровождению проекта (от Старта до Итогов)</a:t>
            </a:r>
            <a:br>
              <a:rPr lang="ru-RU" sz="1600" dirty="0">
                <a:latin typeface="Franklin Gothic Medium Cond" panose="020B0606030402020204" pitchFamily="34" charset="0"/>
              </a:rPr>
            </a:br>
            <a:r>
              <a:rPr lang="ru-RU" sz="1600" dirty="0">
                <a:latin typeface="Franklin Gothic Medium Cond" panose="020B0606030402020204" pitchFamily="34" charset="0"/>
              </a:rPr>
              <a:t> Группа проекта в социальной сети </a:t>
            </a:r>
            <a:r>
              <a:rPr lang="ru-RU" sz="1600" dirty="0" err="1">
                <a:latin typeface="Franklin Gothic Medium Cond" panose="020B0606030402020204" pitchFamily="34" charset="0"/>
              </a:rPr>
              <a:t>Вконтакте</a:t>
            </a:r>
            <a:r>
              <a:rPr lang="ru-RU" sz="1600" dirty="0">
                <a:latin typeface="Franklin Gothic Medium Cond" panose="020B0606030402020204" pitchFamily="34" charset="0"/>
              </a:rPr>
              <a:t> для взаимодействия со школьниками (</a:t>
            </a:r>
            <a:r>
              <a:rPr lang="ru-RU" sz="1600" u="sng" dirty="0">
                <a:latin typeface="Franklin Gothic Medium Cond" panose="020B0606030402020204" pitchFamily="34" charset="0"/>
                <a:hlinkClick r:id="rId2"/>
              </a:rPr>
              <a:t>https://vk.com/itstarttmsk</a:t>
            </a:r>
            <a:r>
              <a:rPr lang="ru-RU" sz="1600" dirty="0">
                <a:latin typeface="Franklin Gothic Medium Cond" panose="020B0606030402020204" pitchFamily="34" charset="0"/>
              </a:rPr>
              <a:t>).</a:t>
            </a:r>
          </a:p>
          <a:p>
            <a:r>
              <a:rPr lang="ru-RU" sz="1600" dirty="0">
                <a:latin typeface="Franklin Gothic Medium Cond" panose="020B0606030402020204" pitchFamily="34" charset="0"/>
              </a:rPr>
              <a:t>Подборка видеорепортажей, материалы на </a:t>
            </a:r>
            <a:r>
              <a:rPr lang="ru-RU" sz="1600" dirty="0" err="1">
                <a:latin typeface="Franklin Gothic Medium Cond" panose="020B0606030402020204" pitchFamily="34" charset="0"/>
              </a:rPr>
              <a:t>видеоблоге</a:t>
            </a:r>
            <a:r>
              <a:rPr lang="ru-RU" sz="1600" dirty="0">
                <a:latin typeface="Franklin Gothic Medium Cond" panose="020B0606030402020204" pitchFamily="34" charset="0"/>
              </a:rPr>
              <a:t> «IT-Провинция», серия статей, фотоархив, </a:t>
            </a:r>
            <a:r>
              <a:rPr lang="ru-RU" sz="1600" dirty="0" err="1">
                <a:latin typeface="Franklin Gothic Medium Cond" panose="020B0606030402020204" pitchFamily="34" charset="0"/>
              </a:rPr>
              <a:t>презентациии</a:t>
            </a:r>
            <a:r>
              <a:rPr lang="ru-RU" sz="1600" dirty="0">
                <a:latin typeface="Franklin Gothic Medium Cond" panose="020B0606030402020204" pitchFamily="34" charset="0"/>
              </a:rPr>
              <a:t> для разных ЦА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7009BC"/>
                </a:solidFill>
                <a:latin typeface="Franklin Gothic Medium Cond" panose="020B0606030402020204" pitchFamily="34" charset="0"/>
              </a:rPr>
              <a:t>5. Инфраструктурные</a:t>
            </a:r>
            <a:r>
              <a:rPr lang="ru-RU" sz="16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: </a:t>
            </a:r>
            <a:r>
              <a:rPr lang="ru-RU" sz="1600" dirty="0">
                <a:latin typeface="Franklin Gothic Medium Cond" panose="020B0606030402020204" pitchFamily="34" charset="0"/>
              </a:rPr>
              <a:t>площади ИТ-компаний, учебных заведений, помещения Центра занятости, Особая экономическая зона, Дворцы Творчества, Точка кипения Томск и др.</a:t>
            </a:r>
            <a:br>
              <a:rPr lang="ru-RU" sz="1600" dirty="0">
                <a:latin typeface="Franklin Gothic Medium Cond" panose="020B0606030402020204" pitchFamily="34" charset="0"/>
              </a:rPr>
            </a:br>
            <a:endParaRPr lang="ru-RU" sz="1600" dirty="0"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Franklin Gothic Medium Cond" panose="020B0606030402020204" pitchFamily="34" charset="0"/>
              </a:rPr>
              <a:t/>
            </a:r>
            <a:br>
              <a:rPr lang="ru-RU" sz="1600" dirty="0">
                <a:latin typeface="Franklin Gothic Medium Cond" panose="020B0606030402020204" pitchFamily="34" charset="0"/>
              </a:rPr>
            </a:br>
            <a:endParaRPr lang="ru-RU" sz="1600" dirty="0">
              <a:latin typeface="Franklin Gothic Medium Cond" panose="020B06060304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374776"/>
            <a:ext cx="11252138" cy="498598"/>
          </a:xfrm>
        </p:spPr>
        <p:txBody>
          <a:bodyPr/>
          <a:lstStyle/>
          <a:p>
            <a:r>
              <a:rPr lang="ru-RU" sz="36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Ресурсное обеспечение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634199270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562099"/>
            <a:ext cx="11252200" cy="4068763"/>
          </a:xfrm>
        </p:spPr>
        <p:txBody>
          <a:bodyPr/>
          <a:lstStyle/>
          <a:p>
            <a:r>
              <a:rPr lang="ru-RU" dirty="0" smtClean="0">
                <a:solidFill>
                  <a:srgbClr val="7009BC"/>
                </a:solidFill>
                <a:latin typeface="Franklin Gothic Medium Cond" panose="020B0606030402020204" pitchFamily="34" charset="0"/>
              </a:rPr>
              <a:t>Эффект </a:t>
            </a:r>
            <a:r>
              <a:rPr lang="ru-RU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«</a:t>
            </a:r>
            <a:r>
              <a:rPr lang="ru-RU" dirty="0" smtClean="0">
                <a:solidFill>
                  <a:srgbClr val="7009BC"/>
                </a:solidFill>
                <a:latin typeface="Franklin Gothic Medium Cond" panose="020B0606030402020204" pitchFamily="34" charset="0"/>
              </a:rPr>
              <a:t>С</a:t>
            </a:r>
            <a:r>
              <a:rPr lang="ru-RU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э</a:t>
            </a:r>
            <a:r>
              <a:rPr lang="ru-RU" dirty="0" smtClean="0">
                <a:solidFill>
                  <a:srgbClr val="7009BC"/>
                </a:solidFill>
                <a:latin typeface="Franklin Gothic Medium Cond" panose="020B0606030402020204" pitchFamily="34" charset="0"/>
              </a:rPr>
              <a:t>ндвича</a:t>
            </a:r>
            <a:r>
              <a:rPr lang="ru-RU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» </a:t>
            </a:r>
            <a:r>
              <a:rPr lang="ru-RU" sz="2400" dirty="0">
                <a:latin typeface="Franklin Gothic Medium Cond" panose="020B0606030402020204" pitchFamily="34" charset="0"/>
              </a:rPr>
              <a:t>из трех слоев </a:t>
            </a:r>
            <a:r>
              <a:rPr lang="ru-RU" sz="2400" dirty="0" smtClean="0">
                <a:latin typeface="Franklin Gothic Medium Cond" panose="020B0606030402020204" pitchFamily="34" charset="0"/>
              </a:rPr>
              <a:t>(развитие </a:t>
            </a:r>
            <a:r>
              <a:rPr lang="ru-RU" sz="2400" dirty="0">
                <a:latin typeface="Franklin Gothic Medium Cond" panose="020B0606030402020204" pitchFamily="34" charset="0"/>
              </a:rPr>
              <a:t>профессионального сообщества, профориентация, </a:t>
            </a:r>
            <a:r>
              <a:rPr lang="ru-RU" sz="2400" dirty="0" smtClean="0">
                <a:latin typeface="Franklin Gothic Medium Cond" panose="020B0606030402020204" pitchFamily="34" charset="0"/>
              </a:rPr>
              <a:t>развитии компетенций сотрудников внутри компаний). Наша </a:t>
            </a:r>
            <a:r>
              <a:rPr lang="ru-RU" sz="2400" dirty="0">
                <a:latin typeface="Franklin Gothic Medium Cond" panose="020B0606030402020204" pitchFamily="34" charset="0"/>
              </a:rPr>
              <a:t>м</a:t>
            </a:r>
            <a:r>
              <a:rPr lang="ru-RU" sz="2400" dirty="0" smtClean="0">
                <a:latin typeface="Franklin Gothic Medium Cond" panose="020B0606030402020204" pitchFamily="34" charset="0"/>
              </a:rPr>
              <a:t>одель дает </a:t>
            </a:r>
            <a:r>
              <a:rPr lang="ru-RU" sz="2400" dirty="0">
                <a:latin typeface="Franklin Gothic Medium Cond" panose="020B0606030402020204" pitchFamily="34" charset="0"/>
              </a:rPr>
              <a:t>эффект при </a:t>
            </a:r>
            <a:r>
              <a:rPr lang="ru-RU" sz="2400" dirty="0" smtClean="0">
                <a:latin typeface="Franklin Gothic Medium Cond" panose="020B0606030402020204" pitchFamily="34" charset="0"/>
              </a:rPr>
              <a:t>наличии </a:t>
            </a:r>
            <a:r>
              <a:rPr lang="ru-RU" sz="2400" dirty="0">
                <a:latin typeface="Franklin Gothic Medium Cond" panose="020B0606030402020204" pitchFamily="34" charset="0"/>
              </a:rPr>
              <a:t>всех трех слоев. </a:t>
            </a:r>
            <a:endParaRPr lang="ru-RU" sz="2400" dirty="0" smtClean="0">
              <a:latin typeface="Franklin Gothic Medium Cond" panose="020B0606030402020204" pitchFamily="34" charset="0"/>
            </a:endParaRPr>
          </a:p>
          <a:p>
            <a:r>
              <a:rPr lang="ru-RU" sz="2400" dirty="0" smtClean="0">
                <a:latin typeface="Franklin Gothic Medium Cond" panose="020B0606030402020204" pitchFamily="34" charset="0"/>
              </a:rPr>
              <a:t>Просто профориентация с одним элементом, например «Игра в профессии на базе школы»  не результативна. Работают пакетное решение.</a:t>
            </a:r>
          </a:p>
          <a:p>
            <a:r>
              <a:rPr lang="ru-RU" sz="2400" dirty="0" smtClean="0">
                <a:latin typeface="Franklin Gothic Medium Cond" panose="020B0606030402020204" pitchFamily="34" charset="0"/>
              </a:rPr>
              <a:t>Если </a:t>
            </a:r>
            <a:r>
              <a:rPr lang="ru-RU" sz="2400" dirty="0">
                <a:latin typeface="Franklin Gothic Medium Cond" panose="020B0606030402020204" pitchFamily="34" charset="0"/>
              </a:rPr>
              <a:t>компания заинтересована в развитии </a:t>
            </a:r>
            <a:r>
              <a:rPr lang="ru-RU" sz="2400" dirty="0" smtClean="0">
                <a:latin typeface="Franklin Gothic Medium Cond" panose="020B0606030402020204" pitchFamily="34" charset="0"/>
              </a:rPr>
              <a:t> компетенций своих сотрудников, </a:t>
            </a:r>
            <a:r>
              <a:rPr lang="ru-RU" sz="2400" dirty="0">
                <a:latin typeface="Franklin Gothic Medium Cond" panose="020B0606030402020204" pitchFamily="34" charset="0"/>
              </a:rPr>
              <a:t>то она </a:t>
            </a:r>
            <a:r>
              <a:rPr lang="ru-RU" sz="2400" dirty="0" smtClean="0">
                <a:latin typeface="Franklin Gothic Medium Cond" panose="020B0606030402020204" pitchFamily="34" charset="0"/>
              </a:rPr>
              <a:t>качественно занимается профориентацией, вовлечена в процесс. Компании занимаясь профориентацией со школьниками развивают уровень компетенций в сфере ИТ (управление профессиональным развитием в регионе на примере ИТ).</a:t>
            </a:r>
            <a:endParaRPr lang="en-US" sz="2400" dirty="0" smtClean="0">
              <a:latin typeface="Franklin Gothic Medium Cond" panose="020B0606030402020204" pitchFamily="34" charset="0"/>
            </a:endParaRPr>
          </a:p>
          <a:p>
            <a:r>
              <a:rPr lang="ru-RU" sz="2400" dirty="0">
                <a:latin typeface="Franklin Gothic Medium Cond" panose="020B0606030402020204" pitchFamily="34" charset="0"/>
              </a:rPr>
              <a:t>Профориентация должная войти в систему.</a:t>
            </a:r>
          </a:p>
          <a:p>
            <a:endParaRPr lang="ru-RU" sz="2400" dirty="0" smtClean="0">
              <a:latin typeface="Franklin Gothic Medium Cond" panose="020B0606030402020204" pitchFamily="34" charset="0"/>
            </a:endParaRPr>
          </a:p>
          <a:p>
            <a:endParaRPr lang="ru-RU" sz="2400" dirty="0"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88735"/>
            <a:ext cx="11252138" cy="83099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Системные Эффекты от реализации проекта   </a:t>
            </a:r>
          </a:p>
        </p:txBody>
      </p:sp>
    </p:spTree>
    <p:extLst>
      <p:ext uri="{BB962C8B-B14F-4D97-AF65-F5344CB8AC3E}">
        <p14:creationId xmlns:p14="http://schemas.microsoft.com/office/powerpoint/2010/main" val="1562515959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5" y="926136"/>
            <a:ext cx="11252138" cy="166199"/>
          </a:xfrm>
        </p:spPr>
        <p:txBody>
          <a:bodyPr/>
          <a:lstStyle/>
          <a:p>
            <a:r>
              <a:rPr lang="ru-RU" sz="1200" b="0" spc="0" dirty="0">
                <a:latin typeface="Franklin Gothic Medium Cond" panose="020B0606030402020204" pitchFamily="34" charset="0"/>
              </a:rPr>
              <a:t>Какую актуальную проблему адресует проект ? Каков масштаб проблемы? Приведите ключевые данные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305797"/>
            <a:ext cx="11252138" cy="553998"/>
          </a:xfrm>
        </p:spPr>
        <p:txBody>
          <a:bodyPr/>
          <a:lstStyle/>
          <a:p>
            <a:r>
              <a:rPr lang="ru-RU" sz="4000" dirty="0">
                <a:solidFill>
                  <a:srgbClr val="5F08A0"/>
                </a:solidFill>
                <a:latin typeface="Franklin Gothic Medium Cond" panose="020B0606030402020204" pitchFamily="34" charset="0"/>
              </a:rPr>
              <a:t>Проблема</a:t>
            </a:r>
            <a:r>
              <a:rPr lang="ru-RU" sz="4000" dirty="0">
                <a:solidFill>
                  <a:srgbClr val="C33469"/>
                </a:solidFill>
                <a:latin typeface="Franklin Gothic Medium Cond" panose="020B0606030402020204" pitchFamily="34" charset="0"/>
              </a:rPr>
              <a:t>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68375" y="892450"/>
            <a:ext cx="6033616" cy="1321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85314" y="1142399"/>
            <a:ext cx="740908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500" cap="all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</a:rPr>
              <a:t>1</a:t>
            </a:r>
            <a:endParaRPr lang="ru-RU" sz="8500" cap="all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5314" y="2178494"/>
            <a:ext cx="740908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500" cap="all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</a:rPr>
              <a:t>2</a:t>
            </a:r>
            <a:endParaRPr lang="ru-RU" sz="8500" cap="all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5487" y="3202811"/>
            <a:ext cx="740908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500" cap="all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</a:rPr>
              <a:t>3</a:t>
            </a:r>
            <a:endParaRPr lang="ru-RU" sz="8500" cap="all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4310" y="4227127"/>
            <a:ext cx="740908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500" cap="all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</a:rPr>
              <a:t>4</a:t>
            </a:r>
            <a:endParaRPr lang="ru-RU" sz="8500" cap="all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4310" y="5239665"/>
            <a:ext cx="740908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500" cap="all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</a:rPr>
              <a:t>5</a:t>
            </a:r>
            <a:endParaRPr lang="ru-RU" sz="8500" cap="all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44053" y="1172281"/>
            <a:ext cx="740908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500" cap="all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</a:rPr>
              <a:t>6</a:t>
            </a:r>
            <a:endParaRPr lang="ru-RU" sz="8500" cap="all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44053" y="2212144"/>
            <a:ext cx="740908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500" cap="all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</a:rPr>
              <a:t>7</a:t>
            </a:r>
            <a:endParaRPr lang="ru-RU" sz="8500" cap="all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44053" y="3218357"/>
            <a:ext cx="740908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500" cap="all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</a:rPr>
              <a:t>8</a:t>
            </a:r>
            <a:endParaRPr lang="ru-RU" sz="8500" cap="all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74593" y="4145166"/>
            <a:ext cx="740908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500" cap="all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</a:rPr>
              <a:t>9</a:t>
            </a:r>
            <a:endParaRPr lang="ru-RU" sz="8500" cap="all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44053" y="5285272"/>
            <a:ext cx="1260986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500" cap="all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</a:rPr>
              <a:t>10</a:t>
            </a:r>
            <a:endParaRPr lang="ru-RU" sz="8500" cap="all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49396" y="1366825"/>
            <a:ext cx="426398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5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Н</a:t>
            </a:r>
            <a:r>
              <a:rPr lang="ru-RU" sz="16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ехватка</a:t>
            </a:r>
            <a:r>
              <a:rPr lang="ru-RU" sz="1600" dirty="0">
                <a:latin typeface="Franklin Gothic Medium Cond" panose="020B0606030402020204" pitchFamily="34" charset="0"/>
              </a:rPr>
              <a:t> </a:t>
            </a:r>
            <a:r>
              <a:rPr lang="ru-RU" sz="1600" u="sng" dirty="0">
                <a:latin typeface="Franklin Gothic Medium Cond" panose="020B0606030402020204" pitchFamily="34" charset="0"/>
              </a:rPr>
              <a:t>высококвалифицированных профессионалов</a:t>
            </a:r>
            <a:r>
              <a:rPr lang="ru-RU" sz="1600" dirty="0">
                <a:latin typeface="Franklin Gothic Medium Cond" panose="020B0606030402020204" pitchFamily="34" charset="0"/>
              </a:rPr>
              <a:t> на региональном рынке информационных технологий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49397" y="2346074"/>
            <a:ext cx="426398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о</a:t>
            </a:r>
            <a:r>
              <a:rPr lang="ru-RU" sz="16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тсутствие</a:t>
            </a:r>
            <a:r>
              <a:rPr lang="ru-RU" sz="1600" dirty="0">
                <a:latin typeface="Franklin Gothic Medium Cond" panose="020B0606030402020204" pitchFamily="34" charset="0"/>
              </a:rPr>
              <a:t> </a:t>
            </a:r>
            <a:r>
              <a:rPr lang="ru-RU" sz="1600" dirty="0" smtClean="0">
                <a:latin typeface="Franklin Gothic Medium Cond" panose="020B0606030402020204" pitchFamily="34" charset="0"/>
              </a:rPr>
              <a:t>системной предметной </a:t>
            </a:r>
            <a:r>
              <a:rPr lang="ru-RU" sz="1600" dirty="0">
                <a:latin typeface="Franklin Gothic Medium Cond" panose="020B0606030402020204" pitchFamily="34" charset="0"/>
              </a:rPr>
              <a:t>популяризации информационных технологий как сферы деятельности среди школьников</a:t>
            </a:r>
            <a:endParaRPr lang="en-US" sz="1600" dirty="0">
              <a:latin typeface="Franklin Gothic Medium Cond" panose="020B06060304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49396" y="3440123"/>
            <a:ext cx="4249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Низкий </a:t>
            </a:r>
            <a:r>
              <a:rPr lang="ru-RU" sz="1600" dirty="0">
                <a:latin typeface="Franklin Gothic Medium Cond" panose="020B0606030402020204" pitchFamily="34" charset="0"/>
              </a:rPr>
              <a:t>уровень осведомленности школьников, родителей, преподавателей о реальном мире профессий, региональном рынке труда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749395" y="4688791"/>
            <a:ext cx="4249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Franklin Gothic Medium Cond" panose="020B0606030402020204" pitchFamily="34" charset="0"/>
              </a:rPr>
              <a:t>Отсутствие </a:t>
            </a:r>
            <a:r>
              <a:rPr lang="ru-RU" sz="1600" dirty="0" smtClean="0">
                <a:solidFill>
                  <a:srgbClr val="7009BC"/>
                </a:solidFill>
                <a:latin typeface="Franklin Gothic Medium Cond" panose="020B0606030402020204" pitchFamily="34" charset="0"/>
              </a:rPr>
              <a:t>работающей модели</a:t>
            </a:r>
            <a:r>
              <a:rPr lang="ru-RU" sz="1600" dirty="0" smtClean="0">
                <a:latin typeface="Franklin Gothic Medium Cond" panose="020B0606030402020204" pitchFamily="34" charset="0"/>
              </a:rPr>
              <a:t> профориентации в системе работодатели-власти-образование, принцип «внезапных мероприятий»   </a:t>
            </a:r>
            <a:endParaRPr lang="ru-RU" sz="1600" dirty="0">
              <a:latin typeface="Franklin Gothic Medium Cond" panose="020B06060304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49394" y="5690429"/>
            <a:ext cx="3916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7009BC"/>
                </a:solidFill>
                <a:latin typeface="Franklin Gothic Medium Cond" panose="020B0606030402020204" pitchFamily="34" charset="0"/>
              </a:rPr>
              <a:t>Недостаток </a:t>
            </a:r>
            <a:r>
              <a:rPr lang="ru-RU" sz="1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общения подростков с </a:t>
            </a: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лучшими носителями </a:t>
            </a:r>
            <a:r>
              <a:rPr lang="ru-RU" sz="1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компетенций создает </a:t>
            </a:r>
            <a:r>
              <a:rPr lang="ru-RU" sz="16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знаниевый</a:t>
            </a:r>
            <a:r>
              <a:rPr lang="ru-RU" sz="1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гэп</a:t>
            </a:r>
            <a:r>
              <a:rPr lang="ru-RU" sz="1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о реальных карьерных траекториях </a:t>
            </a:r>
            <a:endParaRPr lang="ru-RU" sz="1600" dirty="0">
              <a:solidFill>
                <a:schemeClr val="tx2">
                  <a:lumMod val="75000"/>
                  <a:lumOff val="2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09463" y="1500186"/>
            <a:ext cx="411069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5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К</a:t>
            </a:r>
            <a:r>
              <a:rPr lang="ru-RU" sz="16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оличество</a:t>
            </a:r>
            <a:r>
              <a:rPr lang="ru-RU" sz="1600" dirty="0">
                <a:latin typeface="Franklin Gothic Medium Cond" panose="020B0606030402020204" pitchFamily="34" charset="0"/>
              </a:rPr>
              <a:t> вакансий на «работных сайтах» в 3 раза превышает  предложение резюме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509463" y="2519093"/>
            <a:ext cx="421105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5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Б</a:t>
            </a:r>
            <a:r>
              <a:rPr lang="ru-RU" sz="16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олее </a:t>
            </a:r>
            <a:r>
              <a:rPr lang="ru-RU" sz="25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500</a:t>
            </a:r>
            <a:r>
              <a:rPr lang="ru-RU" sz="16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 </a:t>
            </a:r>
            <a:r>
              <a:rPr lang="ru-RU" sz="1600" dirty="0">
                <a:latin typeface="Franklin Gothic Medium Cond" panose="020B0606030402020204" pitchFamily="34" charset="0"/>
              </a:rPr>
              <a:t>вакансий сферы информационных технологий ежегодно остаются  не закрыты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509463" y="3560293"/>
            <a:ext cx="421105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80</a:t>
            </a:r>
            <a:r>
              <a:rPr lang="ru-RU" sz="16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 % школьников </a:t>
            </a:r>
            <a:r>
              <a:rPr lang="ru-RU" sz="1600" dirty="0">
                <a:latin typeface="Franklin Gothic Medium Cond" panose="020B0606030402020204" pitchFamily="34" charset="0"/>
              </a:rPr>
              <a:t>не знают какими профессиями представлен рынок профессий информационных технологий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582884" y="4601494"/>
            <a:ext cx="421105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5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70% </a:t>
            </a:r>
            <a:r>
              <a:rPr lang="ru-RU" sz="16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работодателей</a:t>
            </a:r>
            <a:r>
              <a:rPr lang="ru-RU" sz="1600" dirty="0">
                <a:latin typeface="Franklin Gothic Medium Cond" panose="020B0606030402020204" pitchFamily="34" charset="0"/>
              </a:rPr>
              <a:t> считают профориентацию неэффективной, </a:t>
            </a:r>
            <a:r>
              <a:rPr lang="ru-RU" sz="1600" dirty="0" err="1" smtClean="0">
                <a:latin typeface="Franklin Gothic Medium Cond" panose="020B0606030402020204" pitchFamily="34" charset="0"/>
              </a:rPr>
              <a:t>трудозатратной</a:t>
            </a:r>
            <a:r>
              <a:rPr lang="ru-RU" sz="1600" dirty="0" smtClean="0">
                <a:latin typeface="Franklin Gothic Medium Cond" panose="020B0606030402020204" pitchFamily="34" charset="0"/>
              </a:rPr>
              <a:t> и нерентабельной</a:t>
            </a:r>
            <a:endParaRPr lang="ru-RU" sz="1600" dirty="0">
              <a:latin typeface="Franklin Gothic Medium Cond" panose="020B06060304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601094" y="5470974"/>
            <a:ext cx="421105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5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75 %</a:t>
            </a:r>
            <a:r>
              <a:rPr lang="ru-RU" sz="1600" dirty="0">
                <a:solidFill>
                  <a:srgbClr val="C33469"/>
                </a:solidFill>
                <a:latin typeface="Franklin Gothic Medium Cond" panose="020B0606030402020204" pitchFamily="34" charset="0"/>
              </a:rPr>
              <a:t> </a:t>
            </a:r>
            <a:r>
              <a:rPr lang="ru-RU" sz="1600" dirty="0">
                <a:latin typeface="Franklin Gothic Medium Cond" panose="020B0606030402020204" pitchFamily="34" charset="0"/>
              </a:rPr>
              <a:t>школьников гуманитарных и естественных направлений не видят себя в будущем в сфере </a:t>
            </a:r>
            <a:r>
              <a:rPr lang="ru-RU" sz="1600" dirty="0" smtClean="0">
                <a:latin typeface="Franklin Gothic Medium Cond" panose="020B0606030402020204" pitchFamily="34" charset="0"/>
              </a:rPr>
              <a:t>ИТ</a:t>
            </a:r>
            <a:endParaRPr lang="ru-RU" sz="1600" dirty="0">
              <a:latin typeface="Franklin Gothic Medium Cond" panose="020B06060304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944" y="294704"/>
            <a:ext cx="731290" cy="731290"/>
          </a:xfrm>
          <a:prstGeom prst="rect">
            <a:avLst/>
          </a:prstGeom>
        </p:spPr>
      </p:pic>
      <p:cxnSp>
        <p:nvCxnSpPr>
          <p:cNvPr id="42" name="Прямая соединительная линия 41"/>
          <p:cNvCxnSpPr/>
          <p:nvPr/>
        </p:nvCxnSpPr>
        <p:spPr>
          <a:xfrm>
            <a:off x="945390" y="2311180"/>
            <a:ext cx="679828" cy="2563"/>
          </a:xfrm>
          <a:prstGeom prst="line">
            <a:avLst/>
          </a:prstGeom>
          <a:ln w="19050">
            <a:solidFill>
              <a:srgbClr val="700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945390" y="3381006"/>
            <a:ext cx="679828" cy="2563"/>
          </a:xfrm>
          <a:prstGeom prst="line">
            <a:avLst/>
          </a:prstGeom>
          <a:ln w="19050">
            <a:solidFill>
              <a:srgbClr val="700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883133" y="4424219"/>
            <a:ext cx="679828" cy="2563"/>
          </a:xfrm>
          <a:prstGeom prst="line">
            <a:avLst/>
          </a:prstGeom>
          <a:ln w="19050">
            <a:solidFill>
              <a:srgbClr val="700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885710" y="5416077"/>
            <a:ext cx="679828" cy="2563"/>
          </a:xfrm>
          <a:prstGeom prst="line">
            <a:avLst/>
          </a:prstGeom>
          <a:ln w="19050">
            <a:solidFill>
              <a:srgbClr val="700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881898" y="6471570"/>
            <a:ext cx="679828" cy="2563"/>
          </a:xfrm>
          <a:prstGeom prst="line">
            <a:avLst/>
          </a:prstGeom>
          <a:ln w="19050">
            <a:solidFill>
              <a:srgbClr val="700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505133" y="2342032"/>
            <a:ext cx="679828" cy="2563"/>
          </a:xfrm>
          <a:prstGeom prst="line">
            <a:avLst/>
          </a:prstGeom>
          <a:ln w="19050">
            <a:solidFill>
              <a:srgbClr val="700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505133" y="3387537"/>
            <a:ext cx="679828" cy="2563"/>
          </a:xfrm>
          <a:prstGeom prst="line">
            <a:avLst/>
          </a:prstGeom>
          <a:ln w="19050">
            <a:solidFill>
              <a:srgbClr val="700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6505133" y="4391804"/>
            <a:ext cx="679828" cy="2563"/>
          </a:xfrm>
          <a:prstGeom prst="line">
            <a:avLst/>
          </a:prstGeom>
          <a:ln w="19050">
            <a:solidFill>
              <a:srgbClr val="700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527453" y="5343812"/>
            <a:ext cx="679828" cy="2563"/>
          </a:xfrm>
          <a:prstGeom prst="line">
            <a:avLst/>
          </a:prstGeom>
          <a:ln w="19050">
            <a:solidFill>
              <a:srgbClr val="700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623409" y="6469007"/>
            <a:ext cx="886054" cy="2563"/>
          </a:xfrm>
          <a:prstGeom prst="line">
            <a:avLst/>
          </a:prstGeom>
          <a:ln w="19050">
            <a:solidFill>
              <a:srgbClr val="700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3637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5" y="926136"/>
            <a:ext cx="11252138" cy="166199"/>
          </a:xfrm>
        </p:spPr>
        <p:txBody>
          <a:bodyPr/>
          <a:lstStyle/>
          <a:p>
            <a:r>
              <a:rPr lang="ru-RU" sz="1200" b="0" spc="0" dirty="0">
                <a:latin typeface="Franklin Gothic Medium Cond" panose="020B0606030402020204" pitchFamily="34" charset="0"/>
              </a:rPr>
              <a:t>Каковы целевые эффекты от реализации? Какие показатели изменятся, в какой мере?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458" y="1731430"/>
            <a:ext cx="9029262" cy="4104925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latin typeface="Franklin Gothic Medium Cond" panose="020B0606030402020204" pitchFamily="34" charset="0"/>
              </a:rPr>
              <a:t>Построить и апробировать на практике </a:t>
            </a:r>
            <a:r>
              <a:rPr lang="ru-RU" sz="3200" dirty="0" smtClean="0">
                <a:latin typeface="Franklin Gothic Medium Cond" panose="020B0606030402020204" pitchFamily="34" charset="0"/>
              </a:rPr>
              <a:t>алгоритм</a:t>
            </a:r>
            <a:r>
              <a:rPr lang="ru-RU" sz="3200" dirty="0">
                <a:latin typeface="Franklin Gothic Medium Cond" panose="020B0606030402020204" pitchFamily="34" charset="0"/>
              </a:rPr>
              <a:t> взаимосвязанных </a:t>
            </a:r>
            <a:r>
              <a:rPr lang="ru-RU" sz="3200" dirty="0" err="1">
                <a:latin typeface="Franklin Gothic Medium Cond" panose="020B0606030402020204" pitchFamily="34" charset="0"/>
              </a:rPr>
              <a:t>профориентационных</a:t>
            </a:r>
            <a:r>
              <a:rPr lang="ru-RU" sz="3200" dirty="0">
                <a:latin typeface="Franklin Gothic Medium Cond" panose="020B0606030402020204" pitchFamily="34" charset="0"/>
              </a:rPr>
              <a:t> </a:t>
            </a:r>
            <a:r>
              <a:rPr lang="ru-RU" sz="3200" dirty="0" err="1" smtClean="0">
                <a:latin typeface="Franklin Gothic Medium Cond" panose="020B0606030402020204" pitchFamily="34" charset="0"/>
              </a:rPr>
              <a:t>меро</a:t>
            </a:r>
            <a:r>
              <a:rPr lang="ru-RU" sz="3200" dirty="0" smtClean="0">
                <a:latin typeface="Franklin Gothic Medium Cond" panose="020B0606030402020204" pitchFamily="34" charset="0"/>
              </a:rPr>
              <a:t>-приятий</a:t>
            </a:r>
            <a:r>
              <a:rPr lang="ru-RU" sz="3200" dirty="0">
                <a:latin typeface="Franklin Gothic Medium Cond" panose="020B0606030402020204" pitchFamily="34" charset="0"/>
              </a:rPr>
              <a:t> </a:t>
            </a:r>
            <a:r>
              <a:rPr lang="ru-RU" sz="3200" dirty="0" smtClean="0">
                <a:latin typeface="Franklin Gothic Medium Cond" panose="020B0606030402020204" pitchFamily="34" charset="0"/>
              </a:rPr>
              <a:t>на базе прототипа модели сетевого</a:t>
            </a:r>
            <a:r>
              <a:rPr lang="ru-RU" sz="3200" dirty="0">
                <a:latin typeface="Franklin Gothic Medium Cond" panose="020B0606030402020204" pitchFamily="34" charset="0"/>
              </a:rPr>
              <a:t> взаимодействия  </a:t>
            </a:r>
            <a:r>
              <a:rPr lang="ru-RU" sz="3200" dirty="0" smtClean="0">
                <a:latin typeface="Franklin Gothic Medium Cond" panose="020B0606030402020204" pitchFamily="34" charset="0"/>
              </a:rPr>
              <a:t>(ИТ-бизнес - Служба занятости - Образование) </a:t>
            </a:r>
            <a:r>
              <a:rPr lang="ru-RU" sz="3200" dirty="0">
                <a:latin typeface="Franklin Gothic Medium Cond" panose="020B0606030402020204" pitchFamily="34" charset="0"/>
              </a:rPr>
              <a:t>в городе численностью в среднем 500 тыс. жителей, с участием 6  ИТ-компаний, 400 школьников из не менее чем 15 школ в течение 8 месяцев со дня старта проекта (в срок с 1.03.2019 до 1.10.2019 г)</a:t>
            </a:r>
          </a:p>
          <a:p>
            <a:pPr marL="0" indent="0">
              <a:buNone/>
            </a:pP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latin typeface="Franklin Gothic Medium Cond" panose="020B06060304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427538"/>
            <a:ext cx="11252138" cy="553998"/>
          </a:xfrm>
        </p:spPr>
        <p:txBody>
          <a:bodyPr/>
          <a:lstStyle/>
          <a:p>
            <a:r>
              <a:rPr lang="ru-RU" sz="4000" dirty="0">
                <a:solidFill>
                  <a:srgbClr val="5F08A0"/>
                </a:solidFill>
                <a:latin typeface="Franklin Gothic Medium Cond" panose="020B0606030402020204" pitchFamily="34" charset="0"/>
              </a:rPr>
              <a:t>Цель проекта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944" y="294704"/>
            <a:ext cx="731290" cy="73129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468375" y="892450"/>
            <a:ext cx="6033616" cy="1321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V="1">
            <a:off x="20072" y="3664851"/>
            <a:ext cx="3600000" cy="1321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412707" y="2020710"/>
            <a:ext cx="400756" cy="376806"/>
          </a:xfrm>
          <a:prstGeom prst="rect">
            <a:avLst/>
          </a:prstGeom>
          <a:solidFill>
            <a:srgbClr val="5F0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2964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5" y="926136"/>
            <a:ext cx="11252138" cy="166199"/>
          </a:xfrm>
        </p:spPr>
        <p:txBody>
          <a:bodyPr/>
          <a:lstStyle/>
          <a:p>
            <a:r>
              <a:rPr lang="ru-RU" sz="1200" b="0" spc="0" dirty="0">
                <a:latin typeface="Franklin Gothic Medium Cond" panose="020B0606030402020204" pitchFamily="34" charset="0"/>
              </a:rPr>
              <a:t>Краткое описание предлагаемого решения.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926136"/>
            <a:ext cx="11252200" cy="5555345"/>
          </a:xfrm>
        </p:spPr>
        <p:txBody>
          <a:bodyPr/>
          <a:lstStyle/>
          <a:p>
            <a:endParaRPr lang="ru-RU" dirty="0" smtClean="0">
              <a:solidFill>
                <a:schemeClr val="tx2">
                  <a:lumMod val="75000"/>
                  <a:lumOff val="25000"/>
                </a:schemeClr>
              </a:solidFill>
              <a:latin typeface="Franklin Gothic Medium Cond" panose="020B0606030402020204" pitchFamily="34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Вовлекаем работодателей (ИТ-компании) в создание </a:t>
            </a:r>
            <a:r>
              <a:rPr lang="ru-RU" dirty="0" smtClean="0">
                <a:solidFill>
                  <a:srgbClr val="7009BC"/>
                </a:solidFill>
                <a:latin typeface="Franklin Gothic Medium Cond" panose="020B0606030402020204" pitchFamily="34" charset="0"/>
              </a:rPr>
              <a:t>алгоритмов 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взаимосвязанных </a:t>
            </a:r>
            <a:r>
              <a:rPr lang="ru-RU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профориентационных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мероприятий 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на основе анализа </a:t>
            </a:r>
            <a:r>
              <a:rPr lang="ru-RU" dirty="0" smtClean="0">
                <a:solidFill>
                  <a:srgbClr val="7009BC"/>
                </a:solidFill>
                <a:latin typeface="Franklin Gothic Medium Cond" panose="020B0606030402020204" pitchFamily="34" charset="0"/>
              </a:rPr>
              <a:t>интересов целевой аудитории 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(молодежь 14-16 лет), используя </a:t>
            </a:r>
            <a:r>
              <a:rPr lang="ru-RU" dirty="0" smtClean="0">
                <a:solidFill>
                  <a:srgbClr val="7009BC"/>
                </a:solidFill>
                <a:latin typeface="Franklin Gothic Medium Cond" panose="020B0606030402020204" pitchFamily="34" charset="0"/>
              </a:rPr>
              <a:t>разные форматы, </a:t>
            </a:r>
            <a:r>
              <a:rPr lang="ru-RU" dirty="0" smtClean="0">
                <a:latin typeface="Franklin Gothic Medium Cond" panose="020B0606030402020204" pitchFamily="34" charset="0"/>
              </a:rPr>
              <a:t>в том числе 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профессиональные погружения и </a:t>
            </a:r>
            <a:r>
              <a:rPr lang="ru-RU" dirty="0" smtClean="0">
                <a:solidFill>
                  <a:srgbClr val="7009BC"/>
                </a:solidFill>
                <a:latin typeface="Franklin Gothic Medium Cond" panose="020B0606030402020204" pitchFamily="34" charset="0"/>
              </a:rPr>
              <a:t>живую коммуникацию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школьников с носителями компетенций.</a:t>
            </a:r>
          </a:p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Разрабатываем </a:t>
            </a:r>
            <a:r>
              <a:rPr lang="ru-RU" dirty="0" smtClean="0">
                <a:solidFill>
                  <a:srgbClr val="7009BC"/>
                </a:solidFill>
                <a:latin typeface="Franklin Gothic Medium Cond" panose="020B0606030402020204" pitchFamily="34" charset="0"/>
              </a:rPr>
              <a:t>технологии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проведения и организации 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каждого события проекта, включенного в алгоритм, с учетом </a:t>
            </a:r>
            <a:r>
              <a:rPr lang="ru-RU" dirty="0" smtClean="0">
                <a:solidFill>
                  <a:srgbClr val="7009BC"/>
                </a:solidFill>
                <a:latin typeface="Franklin Gothic Medium Cond" panose="020B0606030402020204" pitchFamily="34" charset="0"/>
              </a:rPr>
              <a:t>особенностей поколения </a:t>
            </a:r>
            <a:r>
              <a:rPr lang="de-DE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Z</a:t>
            </a:r>
            <a:r>
              <a:rPr lang="ru-RU" dirty="0" smtClean="0">
                <a:solidFill>
                  <a:srgbClr val="7009BC"/>
                </a:solidFill>
                <a:latin typeface="Franklin Gothic Medium Cond" panose="020B0606030402020204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и практической реализация алгоритма, моделируя </a:t>
            </a:r>
            <a:r>
              <a:rPr lang="ru-RU" dirty="0" smtClean="0">
                <a:solidFill>
                  <a:srgbClr val="7009BC"/>
                </a:solidFill>
                <a:latin typeface="Franklin Gothic Medium Cond" panose="020B0606030402020204" pitchFamily="34" charset="0"/>
              </a:rPr>
              <a:t>сетевое взаимодействие  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в городе численностью в среднем 500 тыс. 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жителей.</a:t>
            </a:r>
          </a:p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Подготавливаем проект к </a:t>
            </a:r>
            <a:r>
              <a:rPr lang="ru-RU" dirty="0" smtClean="0">
                <a:solidFill>
                  <a:srgbClr val="7009BC"/>
                </a:solidFill>
                <a:latin typeface="Franklin Gothic Medium Cond" panose="020B0606030402020204" pitchFamily="34" charset="0"/>
              </a:rPr>
              <a:t>переносу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в 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другие профессиональные 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сферы.</a:t>
            </a:r>
            <a:endParaRPr lang="ru-RU" dirty="0">
              <a:latin typeface="Franklin Gothic Medium Cond" panose="020B0606030402020204" pitchFamily="34" charset="0"/>
            </a:endParaRPr>
          </a:p>
          <a:p>
            <a:endParaRPr lang="ru-RU" sz="2000" dirty="0">
              <a:latin typeface="Franklin Gothic Medium Cond" panose="020B06060304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388626"/>
            <a:ext cx="11252138" cy="498598"/>
          </a:xfrm>
        </p:spPr>
        <p:txBody>
          <a:bodyPr/>
          <a:lstStyle/>
          <a:p>
            <a:r>
              <a:rPr lang="ru-RU" sz="36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Суть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165340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5" y="1173194"/>
            <a:ext cx="4293406" cy="287738"/>
          </a:xfrm>
        </p:spPr>
        <p:txBody>
          <a:bodyPr/>
          <a:lstStyle/>
          <a:p>
            <a:r>
              <a:rPr lang="ru-RU" sz="2000" b="0" spc="0" dirty="0" smtClean="0">
                <a:latin typeface="Franklin Gothic Medium Cond" panose="020B0606030402020204" pitchFamily="34" charset="0"/>
              </a:rPr>
              <a:t>Алгоритм реализации проекта</a:t>
            </a:r>
            <a:endParaRPr lang="ru-RU" sz="2000" b="0" spc="0" dirty="0">
              <a:latin typeface="Franklin Gothic Medium Cond" panose="020B06060304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000" dirty="0"/>
          </a:p>
          <a:p>
            <a:endParaRPr lang="ru-RU" sz="2000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388626"/>
            <a:ext cx="11252138" cy="498598"/>
          </a:xfrm>
        </p:spPr>
        <p:txBody>
          <a:bodyPr/>
          <a:lstStyle/>
          <a:p>
            <a:r>
              <a:rPr lang="ru-RU" sz="3600" dirty="0">
                <a:solidFill>
                  <a:srgbClr val="7009BC"/>
                </a:solidFill>
                <a:latin typeface="Franklin Gothic Demi" panose="020B0703020102020204" pitchFamily="34" charset="0"/>
              </a:rPr>
              <a:t>Суть проекта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583784828"/>
              </p:ext>
            </p:extLst>
          </p:nvPr>
        </p:nvGraphicFramePr>
        <p:xfrm>
          <a:off x="370936" y="2034640"/>
          <a:ext cx="11576649" cy="4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4175185" y="1478903"/>
            <a:ext cx="86264" cy="465942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B4585C3D-3439-9D4B-81AF-3CD8AFD8501F}"/>
              </a:ext>
            </a:extLst>
          </p:cNvPr>
          <p:cNvSpPr txBox="1">
            <a:spLocks/>
          </p:cNvSpPr>
          <p:nvPr/>
        </p:nvSpPr>
        <p:spPr>
          <a:xfrm>
            <a:off x="992257" y="1885920"/>
            <a:ext cx="2165558" cy="2492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0" spc="-151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 sz="1800" b="0" i="1" spc="0" dirty="0" err="1" smtClean="0">
                <a:solidFill>
                  <a:srgbClr val="7009BC"/>
                </a:solidFill>
                <a:latin typeface="Franklin Gothic Medium Cond" panose="020B0606030402020204" pitchFamily="34" charset="0"/>
              </a:rPr>
              <a:t>Предпроектный</a:t>
            </a:r>
            <a:r>
              <a:rPr lang="ru-RU" sz="1800" b="0" i="1" spc="0" dirty="0" smtClean="0">
                <a:latin typeface="Franklin Gothic Medium Cond" panose="020B0606030402020204" pitchFamily="34" charset="0"/>
              </a:rPr>
              <a:t> </a:t>
            </a:r>
            <a:r>
              <a:rPr lang="ru-RU" sz="1800" b="0" i="1" spc="0" dirty="0" smtClean="0">
                <a:solidFill>
                  <a:srgbClr val="7009BC"/>
                </a:solidFill>
                <a:latin typeface="Franklin Gothic Medium Cond" panose="020B0606030402020204" pitchFamily="34" charset="0"/>
              </a:rPr>
              <a:t>этап</a:t>
            </a:r>
            <a:endParaRPr lang="ru-RU" sz="1800" b="0" i="1" spc="0" dirty="0">
              <a:solidFill>
                <a:srgbClr val="7009BC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78221" y="1825903"/>
            <a:ext cx="15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09BC"/>
                </a:solidFill>
                <a:latin typeface="Franklin Gothic Medium Cond" panose="020B0606030402020204" pitchFamily="34" charset="0"/>
              </a:rPr>
              <a:t>Проектный </a:t>
            </a:r>
            <a:r>
              <a:rPr lang="ru-RU" i="1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этап</a:t>
            </a:r>
          </a:p>
        </p:txBody>
      </p:sp>
    </p:spTree>
    <p:extLst>
      <p:ext uri="{BB962C8B-B14F-4D97-AF65-F5344CB8AC3E}">
        <p14:creationId xmlns:p14="http://schemas.microsoft.com/office/powerpoint/2010/main" val="546716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799" y="145502"/>
            <a:ext cx="11252138" cy="498598"/>
          </a:xfrm>
        </p:spPr>
        <p:txBody>
          <a:bodyPr/>
          <a:lstStyle/>
          <a:p>
            <a:r>
              <a:rPr lang="ru-RU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Технология организации и проведения </a:t>
            </a:r>
            <a:r>
              <a:rPr lang="ru-RU" dirty="0" smtClean="0">
                <a:solidFill>
                  <a:srgbClr val="7009BC"/>
                </a:solidFill>
                <a:latin typeface="Franklin Gothic Medium Cond" panose="020B0606030402020204" pitchFamily="34" charset="0"/>
              </a:rPr>
              <a:t>мероприятий: форматы</a:t>
            </a:r>
            <a:endParaRPr lang="ru-RU" dirty="0">
              <a:solidFill>
                <a:srgbClr val="7009BC"/>
              </a:solidFill>
              <a:latin typeface="Franklin Gothic Medium Cond" panose="020B0606030402020204" pitchFamily="34" charset="0"/>
            </a:endParaRPr>
          </a:p>
        </p:txBody>
      </p:sp>
      <p:graphicFrame>
        <p:nvGraphicFramePr>
          <p:cNvPr id="33" name="Объект 3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133698"/>
              </p:ext>
            </p:extLst>
          </p:nvPr>
        </p:nvGraphicFramePr>
        <p:xfrm>
          <a:off x="468313" y="644101"/>
          <a:ext cx="10414840" cy="597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98847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61" y="950000"/>
            <a:ext cx="11252138" cy="332399"/>
          </a:xfrm>
        </p:spPr>
        <p:txBody>
          <a:bodyPr/>
          <a:lstStyle/>
          <a:p>
            <a:r>
              <a:rPr lang="ru-RU" sz="1200" b="0" kern="1200" spc="0" dirty="0">
                <a:solidFill>
                  <a:schemeClr val="dk1"/>
                </a:solidFill>
                <a:latin typeface="Franklin Gothic Medium Cond" panose="020B0606030402020204" pitchFamily="34" charset="0"/>
              </a:rPr>
              <a:t>На какие сегменты населения\рынка ориентирован проект и его продукт? Укажите размер целевой аудитории – текущий и в перспективе</a:t>
            </a:r>
            <a:br>
              <a:rPr lang="ru-RU" sz="1200" b="0" kern="1200" spc="0" dirty="0">
                <a:solidFill>
                  <a:schemeClr val="dk1"/>
                </a:solidFill>
                <a:latin typeface="Franklin Gothic Medium Cond" panose="020B0606030402020204" pitchFamily="34" charset="0"/>
              </a:rPr>
            </a:br>
            <a:endParaRPr lang="ru-RU" sz="1200" b="0" kern="1200" spc="0" dirty="0">
              <a:solidFill>
                <a:schemeClr val="dk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360926"/>
            <a:ext cx="11252138" cy="498598"/>
          </a:xfrm>
        </p:spPr>
        <p:txBody>
          <a:bodyPr/>
          <a:lstStyle/>
          <a:p>
            <a:r>
              <a:rPr lang="ru-RU" sz="3600" dirty="0">
                <a:solidFill>
                  <a:srgbClr val="C33469"/>
                </a:solidFill>
                <a:latin typeface="Franklin Gothic Medium Cond" panose="020B0606030402020204" pitchFamily="34" charset="0"/>
              </a:rPr>
              <a:t>Анализ рынка, целевая аудитория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89689" y="1705276"/>
            <a:ext cx="1531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rgbClr val="C33469"/>
                </a:solidFill>
                <a:latin typeface="Franklin Gothic Medium Cond" panose="020B0606030402020204" pitchFamily="34" charset="0"/>
              </a:rPr>
              <a:t>Работодатели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82983" y="1705276"/>
            <a:ext cx="1107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rgbClr val="C33469"/>
                </a:solidFill>
                <a:latin typeface="Franklin Gothic Medium Cond" panose="020B0606030402020204" pitchFamily="34" charset="0"/>
              </a:rPr>
              <a:t>Родители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23870" y="1693356"/>
            <a:ext cx="1334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rgbClr val="C33469"/>
                </a:solidFill>
                <a:latin typeface="Franklin Gothic Medium Cond" panose="020B0606030402020204" pitchFamily="34" charset="0"/>
              </a:rPr>
              <a:t>Школьники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1878" y="2062688"/>
            <a:ext cx="3545116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С</a:t>
            </a:r>
            <a:r>
              <a:rPr lang="ru-RU" sz="14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нижение</a:t>
            </a:r>
            <a:r>
              <a:rPr lang="ru-RU" sz="1400" dirty="0">
                <a:latin typeface="Franklin Gothic Medium Cond" panose="020B0606030402020204" pitchFamily="34" charset="0"/>
              </a:rPr>
              <a:t> трудоемкости организации мероприятий </a:t>
            </a:r>
            <a:r>
              <a:rPr lang="ru-RU" sz="1400" dirty="0" smtClean="0">
                <a:latin typeface="Franklin Gothic Medium Cond" panose="020B0606030402020204" pitchFamily="34" charset="0"/>
              </a:rPr>
              <a:t>проекта за </a:t>
            </a:r>
            <a:r>
              <a:rPr lang="ru-RU" sz="1400" dirty="0">
                <a:latin typeface="Franklin Gothic Medium Cond" panose="020B0606030402020204" pitchFamily="34" charset="0"/>
              </a:rPr>
              <a:t>счет разработанной технологии и четкого </a:t>
            </a:r>
            <a:r>
              <a:rPr lang="ru-RU" sz="1400" dirty="0" smtClean="0">
                <a:latin typeface="Franklin Gothic Medium Cond" panose="020B0606030402020204" pitchFamily="34" charset="0"/>
              </a:rPr>
              <a:t>плана-графика</a:t>
            </a:r>
            <a:endParaRPr lang="ru-RU" sz="1400" dirty="0">
              <a:latin typeface="Franklin Gothic Medium Cond" panose="020B0606030402020204" pitchFamily="34" charset="0"/>
            </a:endParaRPr>
          </a:p>
          <a:p>
            <a:pPr algn="just"/>
            <a:endParaRPr lang="ru-RU" sz="1400" dirty="0">
              <a:latin typeface="Franklin Gothic Medium Cond" panose="020B0606030402020204" pitchFamily="34" charset="0"/>
            </a:endParaRPr>
          </a:p>
          <a:p>
            <a:pPr algn="just"/>
            <a:r>
              <a:rPr lang="ru-RU" sz="25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У</a:t>
            </a:r>
            <a:r>
              <a:rPr lang="ru-RU" sz="14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величение</a:t>
            </a:r>
            <a:r>
              <a:rPr lang="ru-RU" sz="1400" dirty="0">
                <a:latin typeface="Franklin Gothic Medium Cond" panose="020B0606030402020204" pitchFamily="34" charset="0"/>
              </a:rPr>
              <a:t> роли и повышение популярности ИТ-компаний в Томском регионе</a:t>
            </a:r>
            <a:r>
              <a:rPr lang="ru-RU" sz="1400" dirty="0" smtClean="0">
                <a:latin typeface="Franklin Gothic Medium Cond" panose="020B0606030402020204" pitchFamily="34" charset="0"/>
              </a:rPr>
              <a:t>; регулярное упоминание в СМИ</a:t>
            </a:r>
            <a:endParaRPr lang="ru-RU" sz="1400" dirty="0">
              <a:latin typeface="Franklin Gothic Medium Cond" panose="020B0606030402020204" pitchFamily="34" charset="0"/>
            </a:endParaRPr>
          </a:p>
          <a:p>
            <a:pPr algn="just"/>
            <a:endParaRPr lang="ru-RU" sz="1400" dirty="0">
              <a:latin typeface="Franklin Gothic Medium Cond" panose="020B06060304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7009BC"/>
                </a:solidFill>
                <a:latin typeface="Franklin Gothic Medium Cond" panose="020B0606030402020204" pitchFamily="34" charset="0"/>
              </a:rPr>
              <a:t>Вклад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в создание </a:t>
            </a:r>
            <a:r>
              <a:rPr lang="ru-RU" sz="1400" dirty="0">
                <a:latin typeface="Franklin Gothic Medium Cond" panose="020B0606030402020204" pitchFamily="34" charset="0"/>
              </a:rPr>
              <a:t>гибкой градуированной системы подготовки будущих кадров «под себя» /под конкретную компанию со своей корпоративной </a:t>
            </a:r>
            <a:r>
              <a:rPr lang="ru-RU" sz="1400" dirty="0" smtClean="0">
                <a:latin typeface="Franklin Gothic Medium Cond" panose="020B0606030402020204" pitchFamily="34" charset="0"/>
              </a:rPr>
              <a:t>культурой</a:t>
            </a:r>
            <a:endParaRPr lang="ru-RU" sz="1400" dirty="0">
              <a:latin typeface="Franklin Gothic Medium Cond" panose="020B0606030402020204" pitchFamily="34" charset="0"/>
            </a:endParaRPr>
          </a:p>
          <a:p>
            <a:pPr algn="just"/>
            <a:endParaRPr lang="ru-RU" sz="1400" dirty="0">
              <a:latin typeface="Franklin Gothic Medium Cond" panose="020B0606030402020204" pitchFamily="34" charset="0"/>
            </a:endParaRPr>
          </a:p>
          <a:p>
            <a:pPr algn="just"/>
            <a:r>
              <a:rPr lang="ru-RU" sz="2500" dirty="0" smtClean="0">
                <a:solidFill>
                  <a:srgbClr val="7009BC"/>
                </a:solidFill>
                <a:latin typeface="Franklin Gothic Medium Cond" panose="020B0606030402020204" pitchFamily="34" charset="0"/>
              </a:rPr>
              <a:t>п</a:t>
            </a:r>
            <a:r>
              <a:rPr lang="ru-RU" sz="1400" dirty="0" smtClean="0">
                <a:solidFill>
                  <a:srgbClr val="7009BC"/>
                </a:solidFill>
                <a:latin typeface="Franklin Gothic Medium Cond" panose="020B0606030402020204" pitchFamily="34" charset="0"/>
              </a:rPr>
              <a:t>овышение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шансов на удовлетворение </a:t>
            </a:r>
            <a:r>
              <a:rPr lang="ru-RU" sz="1400" dirty="0">
                <a:latin typeface="Franklin Gothic Medium Cond" panose="020B0606030402020204" pitchFamily="34" charset="0"/>
              </a:rPr>
              <a:t>кадровой </a:t>
            </a:r>
            <a:r>
              <a:rPr lang="ru-RU" sz="1400" dirty="0" smtClean="0">
                <a:latin typeface="Franklin Gothic Medium Cond" panose="020B0606030402020204" pitchFamily="34" charset="0"/>
              </a:rPr>
              <a:t>потребности</a:t>
            </a:r>
          </a:p>
          <a:p>
            <a:pPr algn="just"/>
            <a:endParaRPr lang="ru-RU" sz="1400" dirty="0" smtClean="0">
              <a:latin typeface="Franklin Gothic Medium Cond" panose="020B0606030402020204" pitchFamily="34" charset="0"/>
            </a:endParaRPr>
          </a:p>
          <a:p>
            <a:pPr algn="just"/>
            <a:r>
              <a:rPr lang="ru-RU" sz="14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Развитие </a:t>
            </a:r>
            <a:r>
              <a:rPr lang="ru-RU" sz="1400" dirty="0" smtClean="0">
                <a:latin typeface="Franklin Gothic Medium Cond" panose="020B0606030402020204" pitchFamily="34" charset="0"/>
              </a:rPr>
              <a:t>новых компетенций сотрудников за счет взаимодействия со школьниками</a:t>
            </a:r>
            <a:endParaRPr lang="ru-RU" sz="1400" dirty="0">
              <a:latin typeface="Franklin Gothic Medium Cond" panose="020B0606030402020204" pitchFamily="34" charset="0"/>
            </a:endParaRPr>
          </a:p>
          <a:p>
            <a:pPr algn="just"/>
            <a:endParaRPr lang="ru-RU" sz="1400" dirty="0" smtClean="0">
              <a:latin typeface="Franklin Gothic Medium Cond" panose="020B0606030402020204" pitchFamily="34" charset="0"/>
            </a:endParaRPr>
          </a:p>
          <a:p>
            <a:pPr algn="just"/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2661" y="2073289"/>
            <a:ext cx="3089203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У</a:t>
            </a:r>
            <a:r>
              <a:rPr lang="ru-RU" sz="14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величение</a:t>
            </a:r>
            <a:r>
              <a:rPr lang="ru-RU" sz="1400" dirty="0">
                <a:latin typeface="Franklin Gothic Medium Cond" panose="020B0606030402020204" pitchFamily="34" charset="0"/>
              </a:rPr>
              <a:t> информированности при принятии карьерных решений в отношении своих детей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10798" y="2076528"/>
            <a:ext cx="3509715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о</a:t>
            </a:r>
            <a:r>
              <a:rPr lang="ru-RU" sz="14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ткрыть </a:t>
            </a:r>
            <a:r>
              <a:rPr lang="ru-RU" sz="1400" dirty="0">
                <a:latin typeface="Franklin Gothic Medium Cond" panose="020B0606030402020204" pitchFamily="34" charset="0"/>
              </a:rPr>
              <a:t>мир </a:t>
            </a:r>
            <a:r>
              <a:rPr lang="ru-RU" sz="1400" dirty="0" smtClean="0">
                <a:latin typeface="Franklin Gothic Medium Cond" panose="020B0606030402020204" pitchFamily="34" charset="0"/>
              </a:rPr>
              <a:t>профессий </a:t>
            </a:r>
            <a:r>
              <a:rPr lang="en-US" sz="1400" dirty="0" smtClean="0">
                <a:latin typeface="Franklin Gothic Medium Cond" panose="020B0606030402020204" pitchFamily="34" charset="0"/>
              </a:rPr>
              <a:t>IT</a:t>
            </a:r>
            <a:endParaRPr lang="ru-RU" sz="1400" dirty="0">
              <a:latin typeface="Franklin Gothic Medium Cond" panose="020B0606030402020204" pitchFamily="34" charset="0"/>
            </a:endParaRPr>
          </a:p>
          <a:p>
            <a:pPr algn="just"/>
            <a:endParaRPr lang="ru-RU" sz="1400" dirty="0">
              <a:latin typeface="Franklin Gothic Medium Cond" panose="020B0606030402020204" pitchFamily="34" charset="0"/>
            </a:endParaRPr>
          </a:p>
          <a:p>
            <a:pPr algn="just"/>
            <a:r>
              <a:rPr lang="ru-RU" sz="25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у</a:t>
            </a:r>
            <a:r>
              <a:rPr lang="ru-RU" sz="14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знать</a:t>
            </a:r>
            <a:r>
              <a:rPr lang="ru-RU" sz="1400" dirty="0">
                <a:latin typeface="Franklin Gothic Medium Cond" panose="020B0606030402020204" pitchFamily="34" charset="0"/>
              </a:rPr>
              <a:t>, что </a:t>
            </a:r>
            <a:r>
              <a:rPr lang="ru-RU" sz="1400" dirty="0" smtClean="0">
                <a:latin typeface="Franklin Gothic Medium Cond" panose="020B0606030402020204" pitchFamily="34" charset="0"/>
              </a:rPr>
              <a:t>происходит в ИТ-сообществе в городе, </a:t>
            </a:r>
            <a:r>
              <a:rPr lang="ru-RU" sz="1400" dirty="0">
                <a:latin typeface="Franklin Gothic Medium Cond" panose="020B0606030402020204" pitchFamily="34" charset="0"/>
              </a:rPr>
              <a:t>поучаствовать в интересных событиях</a:t>
            </a:r>
          </a:p>
          <a:p>
            <a:pPr algn="just"/>
            <a:endParaRPr lang="ru-RU" sz="1400" dirty="0">
              <a:latin typeface="Franklin Gothic Medium Cond" panose="020B0606030402020204" pitchFamily="34" charset="0"/>
            </a:endParaRPr>
          </a:p>
          <a:p>
            <a:pPr algn="just"/>
            <a:r>
              <a:rPr lang="ru-RU" sz="25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о</a:t>
            </a:r>
            <a:r>
              <a:rPr lang="ru-RU" sz="14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ткрыть</a:t>
            </a:r>
            <a:r>
              <a:rPr lang="ru-RU" sz="1400" dirty="0">
                <a:latin typeface="Franklin Gothic Medium Cond" panose="020B0606030402020204" pitchFamily="34" charset="0"/>
              </a:rPr>
              <a:t> для себя </a:t>
            </a:r>
            <a:r>
              <a:rPr lang="ru-RU" sz="1400" dirty="0" smtClean="0">
                <a:latin typeface="Franklin Gothic Medium Cond" panose="020B0606030402020204" pitchFamily="34" charset="0"/>
              </a:rPr>
              <a:t>реальные практические варианты траекторий профессионального </a:t>
            </a:r>
            <a:r>
              <a:rPr lang="ru-RU" sz="1400" dirty="0">
                <a:latin typeface="Franklin Gothic Medium Cond" panose="020B0606030402020204" pitchFamily="34" charset="0"/>
              </a:rPr>
              <a:t>развития</a:t>
            </a:r>
          </a:p>
          <a:p>
            <a:pPr algn="just"/>
            <a:endParaRPr lang="ru-RU" sz="1400" dirty="0">
              <a:latin typeface="Franklin Gothic Medium Cond" panose="020B0606030402020204" pitchFamily="34" charset="0"/>
            </a:endParaRPr>
          </a:p>
          <a:p>
            <a:pPr algn="just"/>
            <a:r>
              <a:rPr lang="ru-RU" sz="25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с</a:t>
            </a:r>
            <a:r>
              <a:rPr lang="ru-RU" sz="14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тать</a:t>
            </a:r>
            <a:r>
              <a:rPr lang="ru-RU" sz="1400" dirty="0">
                <a:latin typeface="Franklin Gothic Medium Cond" panose="020B0606030402020204" pitchFamily="34" charset="0"/>
              </a:rPr>
              <a:t> популярным среди других учеников и знакомых, </a:t>
            </a:r>
            <a:r>
              <a:rPr lang="ru-RU" sz="1400" dirty="0" smtClean="0">
                <a:latin typeface="Franklin Gothic Medium Cond" panose="020B0606030402020204" pitchFamily="34" charset="0"/>
              </a:rPr>
              <a:t>прокачать разные навыки (софт – и </a:t>
            </a:r>
            <a:r>
              <a:rPr lang="ru-RU" sz="1400" dirty="0" err="1" smtClean="0">
                <a:latin typeface="Franklin Gothic Medium Cond" panose="020B0606030402020204" pitchFamily="34" charset="0"/>
              </a:rPr>
              <a:t>хард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</a:t>
            </a:r>
            <a:r>
              <a:rPr lang="ru-RU" sz="1400" dirty="0" err="1" smtClean="0">
                <a:latin typeface="Franklin Gothic Medium Cond" panose="020B0606030402020204" pitchFamily="34" charset="0"/>
              </a:rPr>
              <a:t>скиллы</a:t>
            </a:r>
            <a:r>
              <a:rPr lang="ru-RU" sz="1400" dirty="0" smtClean="0">
                <a:latin typeface="Franklin Gothic Medium Cond" panose="020B0606030402020204" pitchFamily="34" charset="0"/>
              </a:rPr>
              <a:t>) </a:t>
            </a:r>
            <a:endParaRPr lang="ru-RU" sz="1400" dirty="0">
              <a:latin typeface="Franklin Gothic Medium Cond" panose="020B0606030402020204" pitchFamily="34" charset="0"/>
            </a:endParaRPr>
          </a:p>
          <a:p>
            <a:pPr algn="just"/>
            <a:endParaRPr lang="ru-RU" sz="1400" dirty="0">
              <a:latin typeface="Franklin Gothic Medium Cond" panose="020B0606030402020204" pitchFamily="34" charset="0"/>
            </a:endParaRPr>
          </a:p>
          <a:p>
            <a:pPr algn="just"/>
            <a:r>
              <a:rPr lang="ru-RU" sz="25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п</a:t>
            </a:r>
            <a:r>
              <a:rPr lang="ru-RU" sz="14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овысить</a:t>
            </a:r>
            <a:r>
              <a:rPr lang="ru-RU" sz="1400" dirty="0">
                <a:latin typeface="Franklin Gothic Medium Cond" panose="020B0606030402020204" pitchFamily="34" charset="0"/>
              </a:rPr>
              <a:t> шансы для поступления в вуз, начать задумываться о </a:t>
            </a:r>
            <a:r>
              <a:rPr lang="ru-RU" sz="1400" dirty="0" smtClean="0">
                <a:latin typeface="Franklin Gothic Medium Cond" panose="020B0606030402020204" pitchFamily="34" charset="0"/>
              </a:rPr>
              <a:t>построении будущей карьеры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7" y="1734781"/>
            <a:ext cx="310322" cy="3103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61" y="1697755"/>
            <a:ext cx="310322" cy="3103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532" y="1697755"/>
            <a:ext cx="310322" cy="310322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464461" y="859524"/>
            <a:ext cx="6724279" cy="0"/>
          </a:xfrm>
          <a:prstGeom prst="line">
            <a:avLst/>
          </a:prstGeom>
          <a:ln w="19050">
            <a:solidFill>
              <a:srgbClr val="700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944" y="294704"/>
            <a:ext cx="731290" cy="731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9367" y="1354347"/>
            <a:ext cx="9396286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latin typeface="Franklin Gothic Medium Cond" panose="020B0606030402020204" pitchFamily="34" charset="0"/>
              </a:rPr>
              <a:t>Целевые группы получают взаимообусловленные выгоды от участия в проекте: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39616" y="3430694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solidFill>
                  <a:srgbClr val="C33469"/>
                </a:solidFill>
                <a:latin typeface="Franklin Gothic Medium Cond" panose="020B0606030402020204" pitchFamily="34" charset="0"/>
              </a:rPr>
              <a:t>Педагоги</a:t>
            </a:r>
            <a:endParaRPr lang="ru-RU" b="1" cap="all" dirty="0">
              <a:solidFill>
                <a:srgbClr val="C33469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85928" y="4002438"/>
            <a:ext cx="3089203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7009BC"/>
                </a:solidFill>
                <a:latin typeface="Franklin Gothic Medium Cond" panose="020B0606030402020204" pitchFamily="34" charset="0"/>
              </a:rPr>
              <a:t>Знакомство </a:t>
            </a:r>
            <a:r>
              <a:rPr lang="ru-RU" sz="1400" dirty="0">
                <a:latin typeface="Franklin Gothic Medium Cond" panose="020B0606030402020204" pitchFamily="34" charset="0"/>
              </a:rPr>
              <a:t>с носителями компетенций в </a:t>
            </a:r>
            <a:r>
              <a:rPr lang="ru-RU" sz="1400" dirty="0" smtClean="0">
                <a:latin typeface="Franklin Gothic Medium Cond" panose="020B0606030402020204" pitchFamily="34" charset="0"/>
              </a:rPr>
              <a:t>ИТ-компаниях</a:t>
            </a:r>
          </a:p>
          <a:p>
            <a:pPr algn="just"/>
            <a:endParaRPr lang="ru-RU" sz="2500" dirty="0" smtClean="0">
              <a:solidFill>
                <a:srgbClr val="7009BC"/>
              </a:solidFill>
              <a:latin typeface="Franklin Gothic Medium Cond" panose="020B0606030402020204" pitchFamily="34" charset="0"/>
            </a:endParaRPr>
          </a:p>
          <a:p>
            <a:pPr algn="just"/>
            <a:r>
              <a:rPr lang="ru-RU" sz="1400" dirty="0">
                <a:solidFill>
                  <a:srgbClr val="7009BC"/>
                </a:solidFill>
                <a:latin typeface="Franklin Gothic Medium Cond" panose="020B0606030402020204" pitchFamily="34" charset="0"/>
              </a:rPr>
              <a:t>Повышение </a:t>
            </a:r>
            <a:r>
              <a:rPr lang="ru-RU" sz="1400" dirty="0">
                <a:latin typeface="Franklin Gothic Medium Cond" panose="020B0606030402020204" pitchFamily="34" charset="0"/>
              </a:rPr>
              <a:t>информированности о новых трендах в сфере информационных </a:t>
            </a:r>
            <a:r>
              <a:rPr lang="ru-RU" sz="1400" dirty="0" smtClean="0">
                <a:latin typeface="Franklin Gothic Medium Cond" panose="020B0606030402020204" pitchFamily="34" charset="0"/>
              </a:rPr>
              <a:t>технологий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294" y="3423173"/>
            <a:ext cx="310322" cy="31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851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5" y="935561"/>
            <a:ext cx="11252138" cy="369332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200" b="0" spc="0" dirty="0">
                <a:latin typeface="Franklin Gothic Medium Cond" panose="020B0606030402020204" pitchFamily="34" charset="0"/>
              </a:rPr>
              <a:t>Какие материальные и нематериальные объекты, продукты и (или) услуги мы создадим в рамках проекта. </a:t>
            </a:r>
            <a:br>
              <a:rPr lang="ru-RU" sz="1200" b="0" spc="0" dirty="0">
                <a:latin typeface="Franklin Gothic Medium Cond" panose="020B0606030402020204" pitchFamily="34" charset="0"/>
              </a:rPr>
            </a:br>
            <a:r>
              <a:rPr lang="ru-RU" sz="1200" b="0" spc="0" dirty="0">
                <a:latin typeface="Franklin Gothic Medium Cond" panose="020B0606030402020204" pitchFamily="34" charset="0"/>
              </a:rPr>
              <a:t>Краткосрочные и долгосрочные ключевые результаты проекта, описание их взаимосвязи. По возможности представьте в виде дерева продуктов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271671"/>
            <a:ext cx="11252138" cy="615553"/>
          </a:xfr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4000" dirty="0">
                <a:solidFill>
                  <a:srgbClr val="5F08A0"/>
                </a:solidFill>
                <a:latin typeface="Franklin Gothic Medium Cond" panose="020B0606030402020204" pitchFamily="34" charset="0"/>
              </a:rPr>
              <a:t>Ключевые результаты (продукты) проекта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8375" y="880604"/>
            <a:ext cx="9036869" cy="662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944" y="294704"/>
            <a:ext cx="731290" cy="73129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80444" y="1968539"/>
            <a:ext cx="2427111" cy="171591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329288" y="1968539"/>
            <a:ext cx="2427111" cy="1715911"/>
          </a:xfrm>
          <a:prstGeom prst="rect">
            <a:avLst/>
          </a:prstGeom>
          <a:solidFill>
            <a:srgbClr val="5F0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111992" y="1965235"/>
            <a:ext cx="2427111" cy="171591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80445" y="4102119"/>
            <a:ext cx="2427111" cy="2092404"/>
          </a:xfrm>
          <a:prstGeom prst="rect">
            <a:avLst/>
          </a:prstGeom>
          <a:solidFill>
            <a:srgbClr val="700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29289" y="4102119"/>
            <a:ext cx="2427111" cy="209240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078133" y="4102119"/>
            <a:ext cx="2427111" cy="2092404"/>
          </a:xfrm>
          <a:prstGeom prst="rect">
            <a:avLst/>
          </a:prstGeom>
          <a:solidFill>
            <a:srgbClr val="700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576009" y="3899881"/>
            <a:ext cx="7920000" cy="6620"/>
          </a:xfrm>
          <a:prstGeom prst="line">
            <a:avLst/>
          </a:prstGeom>
          <a:ln w="19050">
            <a:solidFill>
              <a:srgbClr val="5F08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008421" y="3903191"/>
            <a:ext cx="4320000" cy="662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4774196" y="3903190"/>
            <a:ext cx="4320000" cy="662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675361" y="2003076"/>
            <a:ext cx="231526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Технология мероприятий:</a:t>
            </a:r>
            <a:r>
              <a:rPr lang="ru-RU" sz="14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 пакет методические </a:t>
            </a:r>
            <a:r>
              <a:rPr lang="ru-RU" sz="1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материалов, разработанных </a:t>
            </a:r>
            <a:r>
              <a:rPr lang="ru-RU" sz="14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совместно с работодателями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29287" y="1986190"/>
            <a:ext cx="24823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Медиа-план: </a:t>
            </a:r>
            <a:r>
              <a:rPr lang="ru-RU" sz="14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информационное сопровождение проекта, освещение в СМИ, определены </a:t>
            </a:r>
            <a:r>
              <a:rPr lang="ru-RU" sz="1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каналы коммуникации (чаты, социальные сети, мессенджеры </a:t>
            </a:r>
            <a:r>
              <a:rPr lang="ru-RU" sz="14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)</a:t>
            </a:r>
            <a:endParaRPr lang="ru-RU" sz="14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lvl="0"/>
            <a:endParaRPr lang="ru-RU" sz="14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11992" y="2049691"/>
            <a:ext cx="240356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5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Прототип модели: </a:t>
            </a:r>
            <a:r>
              <a:rPr lang="ru-RU" sz="14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выстроена </a:t>
            </a:r>
            <a:r>
              <a:rPr lang="ru-RU" sz="1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система </a:t>
            </a:r>
            <a:r>
              <a:rPr lang="ru-RU" sz="14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коммуникации </a:t>
            </a:r>
            <a:r>
              <a:rPr lang="ru-RU" sz="1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со всеми </a:t>
            </a:r>
            <a:r>
              <a:rPr lang="ru-RU" sz="1400" dirty="0" err="1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стейкхолдерами</a:t>
            </a:r>
            <a:r>
              <a:rPr lang="ru-RU" sz="14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, определены задачи и функции сторон </a:t>
            </a:r>
            <a:endParaRPr lang="ru-RU" sz="14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06608" y="4166045"/>
            <a:ext cx="238401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5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Онлайн-библиотека</a:t>
            </a:r>
            <a:r>
              <a:rPr lang="ru-RU" sz="14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модельных </a:t>
            </a:r>
            <a:r>
              <a:rPr lang="ru-RU" sz="14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материалов</a:t>
            </a:r>
            <a:r>
              <a:rPr lang="ru-RU" sz="1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, готовая к переносу в практику </a:t>
            </a:r>
            <a:r>
              <a:rPr lang="ru-RU" sz="14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профориентационного</a:t>
            </a:r>
            <a:r>
              <a:rPr lang="ru-RU" sz="1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сетевого взаимодействия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408211" y="4209364"/>
            <a:ext cx="225559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5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Алгоритм: </a:t>
            </a:r>
            <a:r>
              <a:rPr lang="ru-RU" sz="14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все </a:t>
            </a:r>
            <a:r>
              <a:rPr lang="ru-RU" sz="1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форматы профориентации  выстроены в четкой, логической, методически обоснованной </a:t>
            </a:r>
            <a:r>
              <a:rPr lang="ru-RU" sz="14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последовательности</a:t>
            </a:r>
            <a:endParaRPr lang="ru-RU" sz="14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11993" y="4209364"/>
            <a:ext cx="240356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500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М</a:t>
            </a:r>
            <a:r>
              <a:rPr lang="ru-RU" sz="2500" dirty="0" smtClean="0">
                <a:solidFill>
                  <a:prstClr val="white"/>
                </a:solidFill>
                <a:latin typeface="Franklin Gothic Medium Cond" panose="020B0606030402020204" pitchFamily="34" charset="0"/>
              </a:rPr>
              <a:t>ониторинг:</a:t>
            </a:r>
            <a:r>
              <a:rPr lang="ru-RU" sz="14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  </a:t>
            </a:r>
            <a:r>
              <a:rPr lang="ru-RU" sz="1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электронное рамочное </a:t>
            </a:r>
            <a:r>
              <a:rPr lang="ru-RU" sz="14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исследование (вход-выход). Обратная связь -  сбор мнений, ожиданий и впечатлений до, после мероприятий.  Возможность влиять на форматы. </a:t>
            </a:r>
            <a:endParaRPr lang="ru-RU" sz="14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2700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5" y="935561"/>
            <a:ext cx="11252138" cy="369332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200" b="0" spc="0" dirty="0">
                <a:latin typeface="Franklin Gothic Medium Cond" panose="020B0606030402020204" pitchFamily="34" charset="0"/>
              </a:rPr>
              <a:t>Какие материальные и нематериальные объекты, продукты и (или) услуги мы создадим в рамках проекта. </a:t>
            </a:r>
            <a:br>
              <a:rPr lang="ru-RU" sz="1200" b="0" spc="0" dirty="0">
                <a:latin typeface="Franklin Gothic Medium Cond" panose="020B0606030402020204" pitchFamily="34" charset="0"/>
              </a:rPr>
            </a:br>
            <a:r>
              <a:rPr lang="ru-RU" sz="1200" b="0" spc="0" dirty="0">
                <a:latin typeface="Franklin Gothic Medium Cond" panose="020B0606030402020204" pitchFamily="34" charset="0"/>
              </a:rPr>
              <a:t>Краткосрочные и долгосрочные ключевые результаты проекта, описание их взаимосвязи. По возможности представьте в виде дерева продуктов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271671"/>
            <a:ext cx="11252138" cy="615553"/>
          </a:xfr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4000" dirty="0">
                <a:solidFill>
                  <a:srgbClr val="5F08A0"/>
                </a:solidFill>
                <a:latin typeface="Franklin Gothic Medium Cond" panose="020B0606030402020204" pitchFamily="34" charset="0"/>
              </a:rPr>
              <a:t>Ключевые результаты (продукты) проекта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8375" y="880604"/>
            <a:ext cx="9036869" cy="662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944" y="294704"/>
            <a:ext cx="731290" cy="73129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06608" y="1961795"/>
            <a:ext cx="2427111" cy="171591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329288" y="1968539"/>
            <a:ext cx="2427111" cy="1715911"/>
          </a:xfrm>
          <a:prstGeom prst="rect">
            <a:avLst/>
          </a:prstGeom>
          <a:solidFill>
            <a:srgbClr val="5F0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078132" y="1965235"/>
            <a:ext cx="2427111" cy="171591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80445" y="4102119"/>
            <a:ext cx="2427111" cy="1715911"/>
          </a:xfrm>
          <a:prstGeom prst="rect">
            <a:avLst/>
          </a:prstGeom>
          <a:solidFill>
            <a:srgbClr val="700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29289" y="4102119"/>
            <a:ext cx="2427111" cy="171591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078133" y="4102119"/>
            <a:ext cx="2427111" cy="1715911"/>
          </a:xfrm>
          <a:prstGeom prst="rect">
            <a:avLst/>
          </a:prstGeom>
          <a:solidFill>
            <a:srgbClr val="700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576009" y="3899881"/>
            <a:ext cx="7920000" cy="6620"/>
          </a:xfrm>
          <a:prstGeom prst="line">
            <a:avLst/>
          </a:prstGeom>
          <a:ln w="19050">
            <a:solidFill>
              <a:srgbClr val="5F08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008421" y="3903191"/>
            <a:ext cx="4320000" cy="662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4774196" y="3903190"/>
            <a:ext cx="4320000" cy="662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716783" y="2107508"/>
            <a:ext cx="220676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Более 300 сообщений в СМИ/год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43245" y="2047453"/>
            <a:ext cx="2114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На 50% повысилась информированность школьников о региональном рынке труда, узнаваемость профессий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183759" y="2209036"/>
            <a:ext cx="2133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Готовность других отраслей использовать </a:t>
            </a:r>
            <a:r>
              <a:rPr lang="ru-RU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модель </a:t>
            </a:r>
            <a:endParaRPr lang="ru-RU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06608" y="4166045"/>
            <a:ext cx="23152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Увеличение  компаний-участников: от 2-х (в пилотном проекте) до 8 компаний в основном (2019 год)</a:t>
            </a:r>
            <a:endParaRPr lang="ru-RU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72383" y="4209364"/>
            <a:ext cx="23840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К</a:t>
            </a:r>
            <a:r>
              <a:rPr lang="ru-RU" sz="2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оличество школ-участниц выросло от 4-х (в пилотном проекта) до 18 в основном (2019 год)</a:t>
            </a:r>
            <a:endParaRPr lang="ru-RU" sz="20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78133" y="4209364"/>
            <a:ext cx="2417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Сформирован комплект «подсказок» </a:t>
            </a:r>
            <a:r>
              <a:rPr lang="ru-RU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для работодателей по работе со школьниками</a:t>
            </a:r>
          </a:p>
        </p:txBody>
      </p:sp>
    </p:spTree>
    <p:extLst>
      <p:ext uri="{BB962C8B-B14F-4D97-AF65-F5344CB8AC3E}">
        <p14:creationId xmlns:p14="http://schemas.microsoft.com/office/powerpoint/2010/main" val="36281309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doEKL.2RgQHQalDTXZn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W1kh1xM9YISgid6L0Cw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W1kh1xM9YISgid6L0Cw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d7rzmJL6jrXQhwKjXa0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TTk1I4QkGtFW2db9u1K7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XSTtF6ODYyeQSvvdB07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AAd4xmsVRNTwv8wQhXZ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U4nPkygi0QBUhgZ.sx0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PKLxkqHztSX7Oj2Wrus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ozeD2LNBonTcNaAMPDD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xGrau2RwJYwraYLuk4E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0_DvHly8Fx7_eykMmQkb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bSWA7_wUtN.tTyrdQP2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D553yf2KIW7nsbg_Tw9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X.il3CqsxZ5Lt1rFBv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RcwSga_ySjofpVt8Zz3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_J2MrTPweYmQPbQpW5t8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dQ3ePIdt9kATCIOZ6Bi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tWMpU5Y9ay8OCpAMKH.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01S6d6NaWxwiv1sTEb5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ChfdGjUuDZ_6FtbH1lI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aP__09mM8TAhp0ZjCyX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.iCDYFvkK7VyaWxcGQ.T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8V4JGhE6sBUZnTSSmLKG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btJwZb4Ps86O_0Dl9sl4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Z4tYyORtm6KuGgf2dyK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_CUu.q2fDo6NkTwmL5M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h9EZJ7Ika.13lLpRV4i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JrVWiiXj3VfdDiAwYd9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yl6OPGtv3aRymkbv12cQ"/>
</p:tagLst>
</file>

<file path=ppt/theme/theme1.xml><?xml version="1.0" encoding="utf-8"?>
<a:theme xmlns:a="http://schemas.openxmlformats.org/drawingml/2006/main" name="Office Theme">
  <a:themeElements>
    <a:clrScheme name="Починок_New">
      <a:dk1>
        <a:srgbClr val="1C1F26"/>
      </a:dk1>
      <a:lt1>
        <a:sysClr val="window" lastClr="FFFFFF"/>
      </a:lt1>
      <a:dk2>
        <a:srgbClr val="1C1F26"/>
      </a:dk2>
      <a:lt2>
        <a:srgbClr val="E7E6E6"/>
      </a:lt2>
      <a:accent1>
        <a:srgbClr val="D6AE7B"/>
      </a:accent1>
      <a:accent2>
        <a:srgbClr val="C8CBD2"/>
      </a:accent2>
      <a:accent3>
        <a:srgbClr val="AFBBC7"/>
      </a:accent3>
      <a:accent4>
        <a:srgbClr val="657181"/>
      </a:accent4>
      <a:accent5>
        <a:srgbClr val="40BBB1"/>
      </a:accent5>
      <a:accent6>
        <a:srgbClr val="3D9C23"/>
      </a:accent6>
      <a:hlink>
        <a:srgbClr val="00B0F0"/>
      </a:hlink>
      <a:folHlink>
        <a:srgbClr val="0070C0"/>
      </a:folHlink>
    </a:clrScheme>
    <a:fontScheme name="Sberbank HR 1">
      <a:majorFont>
        <a:latin typeface="Calibri Light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lIns="0" tIns="0" rIns="0" bIns="0">
        <a:spAutoFit/>
      </a:bodyPr>
      <a:lstStyle>
        <a:defPPr>
          <a:defRPr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397799</TotalTime>
  <Words>1099</Words>
  <Application>Microsoft Office PowerPoint</Application>
  <PresentationFormat>Произвольный</PresentationFormat>
  <Paragraphs>160</Paragraphs>
  <Slides>15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Office Theme</vt:lpstr>
      <vt:lpstr>Слайд think-cell</vt:lpstr>
      <vt:lpstr>Паспорт проекта «Сетевой профориентационный проект  «IT-Старт»</vt:lpstr>
      <vt:lpstr>Какую актуальную проблему адресует проект ? Каков масштаб проблемы? Приведите ключевые данные</vt:lpstr>
      <vt:lpstr>Каковы целевые эффекты от реализации? Какие показатели изменятся, в какой мере?</vt:lpstr>
      <vt:lpstr>Краткое описание предлагаемого решения. </vt:lpstr>
      <vt:lpstr>Алгоритм реализации проекта</vt:lpstr>
      <vt:lpstr>Технология организации и проведения мероприятий: форматы</vt:lpstr>
      <vt:lpstr>На какие сегменты населения\рынка ориентирован проект и его продукт? Укажите размер целевой аудитории – текущий и в перспективе </vt:lpstr>
      <vt:lpstr>Какие материальные и нематериальные объекты, продукты и (или) услуги мы создадим в рамках проекта.  Краткосрочные и долгосрочные ключевые результаты проекта, описание их взаимосвязи. По возможности представьте в виде дерева продуктов</vt:lpstr>
      <vt:lpstr>Какие материальные и нематериальные объекты, продукты и (или) услуги мы создадим в рамках проекта.  Краткосрочные и долгосрочные ключевые результаты проекта, описание их взаимосвязи. По возможности представьте в виде дерева продуктов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 island</dc:creator>
  <cp:lastModifiedBy>Гомозова А.Б.</cp:lastModifiedBy>
  <cp:revision>2472</cp:revision>
  <dcterms:created xsi:type="dcterms:W3CDTF">2015-08-29T06:24:16Z</dcterms:created>
  <dcterms:modified xsi:type="dcterms:W3CDTF">2021-03-10T10:50:14Z</dcterms:modified>
</cp:coreProperties>
</file>