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3"/>
  </p:notesMasterIdLst>
  <p:sldIdLst>
    <p:sldId id="256" r:id="rId2"/>
    <p:sldId id="259" r:id="rId3"/>
    <p:sldId id="260" r:id="rId4"/>
    <p:sldId id="261" r:id="rId5"/>
    <p:sldId id="270" r:id="rId6"/>
    <p:sldId id="273" r:id="rId7"/>
    <p:sldId id="280" r:id="rId8"/>
    <p:sldId id="281" r:id="rId9"/>
    <p:sldId id="274" r:id="rId10"/>
    <p:sldId id="275" r:id="rId11"/>
    <p:sldId id="27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mkova Elizaveta" initials="ZE" lastIdx="3" clrIdx="0">
    <p:extLst>
      <p:ext uri="{19B8F6BF-5375-455C-9EA6-DF929625EA0E}">
        <p15:presenceInfo xmlns:p15="http://schemas.microsoft.com/office/powerpoint/2012/main" userId="S-1-5-21-2929036147-2690015516-2346444578-134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80" autoAdjust="0"/>
  </p:normalViewPr>
  <p:slideViewPr>
    <p:cSldViewPr snapToGrid="0">
      <p:cViewPr varScale="1">
        <p:scale>
          <a:sx n="59" d="100"/>
          <a:sy n="59" d="100"/>
        </p:scale>
        <p:origin x="9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3183E-8A10-4189-A4F1-5C613E881101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0CB2B-577B-4ED7-8D03-13A23B4CD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1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ved-telemed.ru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0CB2B-577B-4ED7-8D03-13A23B4CD52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333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0CB2B-577B-4ED7-8D03-13A23B4CD52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07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Единый </a:t>
            </a:r>
            <a:r>
              <a:rPr lang="ru-RU" dirty="0" err="1" smtClean="0"/>
              <a:t>лендинг</a:t>
            </a:r>
            <a:r>
              <a:rPr lang="ru-RU" dirty="0" smtClean="0"/>
              <a:t> </a:t>
            </a:r>
            <a:r>
              <a:rPr lang="ru-RU" dirty="0" err="1" smtClean="0"/>
              <a:t>Телемеда</a:t>
            </a:r>
            <a:r>
              <a:rPr lang="ru-RU" dirty="0" smtClean="0"/>
              <a:t>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://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medved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telemed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.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ru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0CB2B-577B-4ED7-8D03-13A23B4CD52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98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0CB2B-577B-4ED7-8D03-13A23B4CD52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478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00efde6e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00efde6e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352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900efde6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900efde6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567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00efde6e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900efde6e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584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D214F-B60D-47D2-8CAA-8527164B0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C8E2FD-69F3-46A0-A042-E7DEE3B67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43CD78-DE4B-48E0-B31B-2FF4E8BD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B5867-B754-4D3F-9C0E-B94FF3B4C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51933-F6A5-4E97-9C61-3D808E8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64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23FEC-BEDF-4C26-8A0F-B26A9849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8BFFDE-A62E-4243-9FDC-1E4E95088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33F3E-7BDC-46D0-A70D-C12412B4E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C22798-A246-4900-BF19-8C356B77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FB9A1C-04E8-40B4-B43E-DC31AFCBA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5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619DF8-63E4-47F4-91EF-402D47B7D3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4C74B-C9EA-4D47-9140-854530DA0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F63746-C3F9-4D7C-8845-1798103E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6DF186-8268-4C12-BE1E-957CCC6BF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E84450-94EE-442D-BAC9-E4952CD3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734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Section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9018" y="1346518"/>
            <a:ext cx="725296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39249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11437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26941" y="195899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9018" y="969100"/>
            <a:ext cx="725296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5"/>
          <p:cNvCxnSpPr/>
          <p:nvPr userDrawn="1"/>
        </p:nvCxnSpPr>
        <p:spPr>
          <a:xfrm>
            <a:off x="6296791" y="1224206"/>
            <a:ext cx="1843280" cy="0"/>
          </a:xfrm>
          <a:prstGeom prst="line">
            <a:avLst/>
          </a:prstGeom>
          <a:ln w="57150">
            <a:solidFill>
              <a:srgbClr val="009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335381" y="855189"/>
            <a:ext cx="2269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1000" spc="16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60439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spc="16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sz="1000" spc="16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ПРЕИМУЩЕСТВА</a:t>
            </a:r>
            <a:endParaRPr lang="en-US" dirty="0">
              <a:solidFill>
                <a:srgbClr val="7E7D75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44767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160" baseline="0" dirty="0">
                <a:solidFill>
                  <a:srgbClr val="7E7D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ВОЗМОЖНОСТИ</a:t>
            </a:r>
            <a:endParaRPr lang="en-US" sz="1000" spc="160" dirty="0">
              <a:solidFill>
                <a:srgbClr val="7E7D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290953" y="855189"/>
            <a:ext cx="184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1000" spc="160" baseline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КАК РАБОТАЕТ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15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9ACD-0E2E-43FD-A77C-9F7E81A3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B63F7C-142B-4CF5-A396-239084749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EE375E-FB93-4524-9D89-89463E2E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0740A5-75AC-4E90-ADB2-B41604D6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6DD80-B262-4106-8DC8-C028ECE1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3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A889B-45D5-4F81-A0FB-E5127E08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F2907B-CB60-4FE8-A5DE-60D1EE3A4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9BFFB-5AF2-4C82-8039-0A0D90CE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91C997-B90F-425B-B772-4336AE34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EB16D-7DB4-4B52-B7C7-F8C662D1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80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5EF88-0A60-4A85-B174-77AEB7F69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674B60-64BE-4F00-83A8-74F8440EE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5D94D9-B20E-4742-BFC1-32B72DB94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C7F5E7-D7D8-4A51-A65F-CB5329E6F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0C5EB4-ABE1-4053-A80F-089144D42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A1E5A-A488-45AF-BE25-65BB142F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224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2D8B4-0FF2-4941-BFD1-598CBB8F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1D8EB2-1FE0-4810-9932-17BD4A985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DC1D8B-4EC3-489C-B3CA-FAB08C99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388D4A-84D2-4C53-84A7-5AAE78E66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436790-9AD7-48A7-9DDD-B203DDAA1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138553-AB42-4562-BD3C-E93535E04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0C4F2C-38BB-41BE-9F60-2EBCA8905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6B7290-9D41-4A97-8BD6-4C06744C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3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A13F0-064C-421C-AE35-C2D6A064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744EF6-3858-407C-B6A3-8BF28176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F6ED45-0F1E-4FD9-8489-1F2C7241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D8AA0C-D84F-4D8A-B75B-94016B98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8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948A2C-5915-4FD6-A722-D78F8708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F22F2B-8032-443A-A9D6-650A4CC4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B77CCF-01D0-4E45-8B1E-1ECAF491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5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A8A3D-3541-4D3E-822F-F5F596CF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B6339E-C8CD-45C3-A4BB-6AD6085EC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1B8354-71B1-4E75-8AFD-C54621C44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A05155-A006-4E34-8C1E-96FE6992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5E5F89-93AF-4BEE-B800-4075A4AD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839FAD-C4D6-4B31-8231-CB9298E40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0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B3B30-EB6A-4797-B877-75304B18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FF394F-2BC6-452A-994E-2CB17F650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D61211-E8E8-49D5-B71A-159EF501C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4BDC1A-94A2-4F7C-904A-B376B329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8A4BB6-BC8A-4858-A9A4-42ADBA707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11AF2C-C98A-464C-A916-E5A0CCB5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15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44908-DD4B-4692-97DB-F317E39B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3CE313-7384-4874-BCFA-15A25EE8D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1CF030-6540-4690-BDF9-E55B03112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3FCEE-6614-4DE4-9814-31C53381AC9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154617-FF9C-4890-8B3F-22F189435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1C5375-A982-4CA1-B3A5-A94553570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35B3F-6AFF-48AB-803F-DDC410B6D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76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27BBE-932A-4F62-9272-AB60F01C9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631" y="1726216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Телемедицина</a:t>
            </a:r>
            <a:r>
              <a:rPr lang="ru-RU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4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период </a:t>
            </a:r>
            <a:r>
              <a:rPr lang="ru-RU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пандемии</a:t>
            </a:r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4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0DF3C95-2FD8-407E-8EC8-434F12B3C089}"/>
              </a:ext>
            </a:extLst>
          </p:cNvPr>
          <p:cNvSpPr/>
          <p:nvPr/>
        </p:nvSpPr>
        <p:spPr>
          <a:xfrm>
            <a:off x="7499450" y="1652240"/>
            <a:ext cx="3951388" cy="4148230"/>
          </a:xfrm>
          <a:prstGeom prst="ellipse">
            <a:avLst/>
          </a:prstGeom>
          <a:solidFill>
            <a:srgbClr val="42A5F5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17236C-C6F7-4AB3-A697-873A4B352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0" r="37000"/>
          <a:stretch/>
        </p:blipFill>
        <p:spPr>
          <a:xfrm>
            <a:off x="8366474" y="1520158"/>
            <a:ext cx="2415742" cy="44247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8440F5-67EC-481E-8F90-E1A3BD536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94" y="2555184"/>
            <a:ext cx="2113637" cy="36010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90D48B-23B8-4267-8209-7EFDD3D4A5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42" y="2119282"/>
            <a:ext cx="1841523" cy="3335515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7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4F27BBE-932A-4F62-9272-AB60F01C9188}"/>
              </a:ext>
            </a:extLst>
          </p:cNvPr>
          <p:cNvSpPr txBox="1">
            <a:spLocks/>
          </p:cNvSpPr>
          <p:nvPr/>
        </p:nvSpPr>
        <p:spPr>
          <a:xfrm>
            <a:off x="1" y="41816"/>
            <a:ext cx="12192000" cy="7814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Оператор</a:t>
            </a:r>
            <a:endParaRPr lang="ru-RU" sz="4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829" y="897493"/>
            <a:ext cx="10062029" cy="3627326"/>
          </a:xfrm>
          <a:prstGeom prst="rect">
            <a:avLst/>
          </a:prstGeom>
        </p:spPr>
      </p:pic>
      <p:pic>
        <p:nvPicPr>
          <p:cNvPr id="15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1831" y="3818154"/>
            <a:ext cx="4690169" cy="257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433" y="2781125"/>
            <a:ext cx="4137662" cy="3635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6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4F27BBE-932A-4F62-9272-AB60F01C9188}"/>
              </a:ext>
            </a:extLst>
          </p:cNvPr>
          <p:cNvSpPr txBox="1">
            <a:spLocks/>
          </p:cNvSpPr>
          <p:nvPr/>
        </p:nvSpPr>
        <p:spPr>
          <a:xfrm>
            <a:off x="1" y="41816"/>
            <a:ext cx="12192000" cy="7814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Администратор</a:t>
            </a:r>
            <a:endParaRPr lang="ru-RU" sz="4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07574"/>
            <a:ext cx="8944927" cy="3649031"/>
          </a:xfrm>
          <a:prstGeom prst="rect">
            <a:avLst/>
          </a:prstGeom>
        </p:spPr>
      </p:pic>
      <p:pic>
        <p:nvPicPr>
          <p:cNvPr id="1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1863" y="1633731"/>
            <a:ext cx="3657600" cy="439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3;p18"/>
          <p:cNvPicPr preferRelativeResize="0"/>
          <p:nvPr/>
        </p:nvPicPr>
        <p:blipFill rotWithShape="1">
          <a:blip r:embed="rId5">
            <a:alphaModFix/>
          </a:blip>
          <a:srcRect r="19014" b="47081"/>
          <a:stretch/>
        </p:blipFill>
        <p:spPr>
          <a:xfrm>
            <a:off x="3190240" y="3028677"/>
            <a:ext cx="5589141" cy="311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1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27BBE-932A-4F62-9272-AB60F01C9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2856"/>
            <a:ext cx="12192000" cy="1329925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 такое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Телемед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4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40823A-D2BE-420D-820C-635E0664E96B}"/>
              </a:ext>
            </a:extLst>
          </p:cNvPr>
          <p:cNvSpPr txBox="1"/>
          <p:nvPr/>
        </p:nvSpPr>
        <p:spPr>
          <a:xfrm>
            <a:off x="388153" y="1473357"/>
            <a:ext cx="76765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Телемед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2000" dirty="0" smtClean="0"/>
              <a:t>система </a:t>
            </a:r>
            <a:r>
              <a:rPr lang="ru-RU" sz="2000" dirty="0"/>
              <a:t>удаленного взаимодействия врача и пациента.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В условиях самоизоляции, связанной с пандемией COVID-19, </a:t>
            </a:r>
            <a:r>
              <a:rPr lang="ru-RU" sz="2000" dirty="0" smtClean="0"/>
              <a:t>МО </a:t>
            </a:r>
            <a:r>
              <a:rPr lang="ru-RU" sz="2000" dirty="0" smtClean="0"/>
              <a:t>стали </a:t>
            </a:r>
            <a:r>
              <a:rPr lang="ru-RU" sz="2000" dirty="0"/>
              <a:t>заинтересованы в инфраструктуре, позволяющей врачам проводить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онлайн-консультации</a:t>
            </a:r>
            <a:r>
              <a:rPr lang="ru-RU" sz="2000" dirty="0"/>
              <a:t> с пациентами, выписывать электронные льготные рецепты и использовать другие функции приложения для мониторинга состояния здоровья пациентов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удаленно</a:t>
            </a:r>
            <a:r>
              <a:rPr lang="ru-RU" sz="2000" dirty="0"/>
              <a:t>,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без очных посещений</a:t>
            </a:r>
            <a:r>
              <a:rPr lang="ru-RU" sz="2000" dirty="0"/>
              <a:t>. </a:t>
            </a:r>
          </a:p>
          <a:p>
            <a:pPr algn="just"/>
            <a:endParaRPr lang="ru-RU" sz="2000" dirty="0"/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F1388-BDFB-492F-83F8-4A234A19808B}"/>
              </a:ext>
            </a:extLst>
          </p:cNvPr>
          <p:cNvSpPr txBox="1"/>
          <p:nvPr/>
        </p:nvSpPr>
        <p:spPr>
          <a:xfrm>
            <a:off x="3623258" y="4961031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34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329E3-837D-45BB-A7BA-80EA3A1FFFBB}"/>
              </a:ext>
            </a:extLst>
          </p:cNvPr>
          <p:cNvSpPr txBox="1"/>
          <p:nvPr/>
        </p:nvSpPr>
        <p:spPr>
          <a:xfrm>
            <a:off x="3667390" y="5654123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консультаций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B9CC5B-D79F-4662-AEEA-FA80359662F1}"/>
              </a:ext>
            </a:extLst>
          </p:cNvPr>
          <p:cNvSpPr txBox="1"/>
          <p:nvPr/>
        </p:nvSpPr>
        <p:spPr>
          <a:xfrm>
            <a:off x="3667390" y="4760145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Более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1D869A-3976-481D-849F-20484A5B9F10}"/>
              </a:ext>
            </a:extLst>
          </p:cNvPr>
          <p:cNvSpPr txBox="1"/>
          <p:nvPr/>
        </p:nvSpPr>
        <p:spPr>
          <a:xfrm>
            <a:off x="431273" y="4982121"/>
            <a:ext cx="1497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880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C1570A-7DC5-4804-A489-4B7CC0A7A25E}"/>
              </a:ext>
            </a:extLst>
          </p:cNvPr>
          <p:cNvSpPr txBox="1"/>
          <p:nvPr/>
        </p:nvSpPr>
        <p:spPr>
          <a:xfrm>
            <a:off x="431273" y="5680429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врачей </a:t>
            </a:r>
            <a:endParaRPr lang="ru-RU" dirty="0">
              <a:solidFill>
                <a:srgbClr val="44444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D05FCF-F4AB-4944-A5B9-507BC98E065E}"/>
              </a:ext>
            </a:extLst>
          </p:cNvPr>
          <p:cNvSpPr txBox="1"/>
          <p:nvPr/>
        </p:nvSpPr>
        <p:spPr>
          <a:xfrm>
            <a:off x="431365" y="4763359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Более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06170D-EB7C-4EC5-B238-1783B767E412}"/>
              </a:ext>
            </a:extLst>
          </p:cNvPr>
          <p:cNvSpPr txBox="1"/>
          <p:nvPr/>
        </p:nvSpPr>
        <p:spPr>
          <a:xfrm>
            <a:off x="6969660" y="5682546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пациентов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435453-BF0A-4CBA-B884-1B98458E55CB}"/>
              </a:ext>
            </a:extLst>
          </p:cNvPr>
          <p:cNvSpPr txBox="1"/>
          <p:nvPr/>
        </p:nvSpPr>
        <p:spPr>
          <a:xfrm>
            <a:off x="6987132" y="4831477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Более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DAEB09-A527-43DA-8DC5-D526A6BBC346}"/>
              </a:ext>
            </a:extLst>
          </p:cNvPr>
          <p:cNvSpPr txBox="1"/>
          <p:nvPr/>
        </p:nvSpPr>
        <p:spPr>
          <a:xfrm>
            <a:off x="6937830" y="4993051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F9A42AE-553E-4552-9CD9-3C69228EF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84" y="1401845"/>
            <a:ext cx="3168490" cy="316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8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27BBE-932A-4F62-9272-AB60F01C9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552"/>
            <a:ext cx="12192000" cy="75772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 использования</a:t>
            </a:r>
            <a:endParaRPr lang="ru-RU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2E0B8-053F-4C7B-BAF2-FAC2D05175BB}"/>
              </a:ext>
            </a:extLst>
          </p:cNvPr>
          <p:cNvSpPr txBox="1"/>
          <p:nvPr/>
        </p:nvSpPr>
        <p:spPr>
          <a:xfrm>
            <a:off x="1983251" y="1284937"/>
            <a:ext cx="7808448" cy="339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Ограничение лишних контактов</a:t>
            </a:r>
          </a:p>
          <a:p>
            <a:pPr marL="514350" indent="-51435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Обеспечение карантина для пациентов с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COVID-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</a:p>
          <a:p>
            <a:pPr marL="514350" indent="-51435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Обеспечение безопасности людей, входящих в группу риска</a:t>
            </a:r>
          </a:p>
          <a:p>
            <a:pPr marL="514350" indent="-51435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Замена личных приемов в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поликлиниках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Снижение загрузки поликлиник и больниц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FAB2075-6316-4A16-8A99-B0E3038BC6A1}"/>
              </a:ext>
            </a:extLst>
          </p:cNvPr>
          <p:cNvSpPr txBox="1">
            <a:spLocks/>
          </p:cNvSpPr>
          <p:nvPr/>
        </p:nvSpPr>
        <p:spPr>
          <a:xfrm>
            <a:off x="645114" y="4898147"/>
            <a:ext cx="10484723" cy="13897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Заботьтесь о здоровье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очередей и звонков</a:t>
            </a:r>
            <a:endParaRPr lang="ru-RU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113;p19">
            <a:extLst>
              <a:ext uri="{FF2B5EF4-FFF2-40B4-BE49-F238E27FC236}">
                <a16:creationId xmlns:a16="http://schemas.microsoft.com/office/drawing/2014/main" id="{ADDDBE68-2EC6-433B-92DC-6896BE2F39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9997" y="1097418"/>
            <a:ext cx="1442103" cy="25275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72DD84-41AE-413B-8117-8F709FA148EE}"/>
              </a:ext>
            </a:extLst>
          </p:cNvPr>
          <p:cNvSpPr txBox="1"/>
          <p:nvPr/>
        </p:nvSpPr>
        <p:spPr>
          <a:xfrm>
            <a:off x="12444" y="1531087"/>
            <a:ext cx="913330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Авторизация через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ЕСИА +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</a:rPr>
              <a:t>пин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-код/биометрия</a:t>
            </a:r>
            <a:endParaRPr lang="en-US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Личный профиль пользователя с данными ЕПГУ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ТМ-консультации с </a:t>
            </a:r>
            <a:r>
              <a:rPr lang="ru-RU" sz="2000" dirty="0"/>
              <a:t>чатом и видео (2 </a:t>
            </a:r>
            <a:r>
              <a:rPr lang="ru-RU" sz="2000" dirty="0" smtClean="0"/>
              <a:t>бизнес-процесса: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через оператора по заявке </a:t>
            </a:r>
            <a:r>
              <a:rPr lang="ru-RU" sz="2000" dirty="0"/>
              <a:t>пациента </a:t>
            </a:r>
            <a:r>
              <a:rPr lang="ru-RU" sz="2000" dirty="0" smtClean="0"/>
              <a:t>или </a:t>
            </a:r>
            <a:r>
              <a:rPr lang="ru-RU" sz="2000" dirty="0"/>
              <a:t>назначение ТМ врачом</a:t>
            </a:r>
            <a:r>
              <a:rPr lang="ru-RU" sz="2000" dirty="0" smtClean="0"/>
              <a:t>)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Запись на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очный прием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Вызов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врача на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дом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Вызов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скорой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помощи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Консультация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«Только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спросить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» </a:t>
            </a:r>
            <a:r>
              <a:rPr lang="ru-RU" sz="2000" dirty="0" smtClean="0"/>
              <a:t>(дежурные врачи)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Удаленная выписка льготных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рецептов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Сохранение данных архивных консультаций, </a:t>
            </a:r>
          </a:p>
          <a:p>
            <a:r>
              <a:rPr lang="ru-RU" sz="2000" dirty="0" smtClean="0"/>
              <a:t>      оценка проведенной консультации, рейтинг врачей 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/>
                </a:solidFill>
              </a:rPr>
              <a:t>Дневник</a:t>
            </a:r>
            <a:r>
              <a:rPr lang="ru-RU" sz="2000" dirty="0"/>
              <a:t>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здоровья: </a:t>
            </a:r>
            <a:r>
              <a:rPr lang="ru-RU" sz="2000" dirty="0" smtClean="0"/>
              <a:t>показатели самочувствия, </a:t>
            </a:r>
          </a:p>
          <a:p>
            <a:r>
              <a:rPr lang="ru-RU" sz="2000" dirty="0" smtClean="0"/>
              <a:t>     интеграция </a:t>
            </a:r>
            <a:r>
              <a:rPr lang="ru-RU" sz="2000" dirty="0"/>
              <a:t>с </a:t>
            </a:r>
            <a:r>
              <a:rPr lang="ru-RU" sz="2000" dirty="0" smtClean="0"/>
              <a:t>тонометром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1"/>
                </a:solidFill>
              </a:rPr>
              <a:t>Дневник приема лекарств</a:t>
            </a: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6" name="Google Shape;88;p16">
            <a:extLst>
              <a:ext uri="{FF2B5EF4-FFF2-40B4-BE49-F238E27FC236}">
                <a16:creationId xmlns:a16="http://schemas.microsoft.com/office/drawing/2014/main" id="{D7D13AD5-160B-44C8-B871-5A4B45E69F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614" b="6246"/>
          <a:stretch/>
        </p:blipFill>
        <p:spPr>
          <a:xfrm>
            <a:off x="7616558" y="1095840"/>
            <a:ext cx="1737688" cy="282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F8272C-2434-4B4D-A3D0-9B46785F6E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" r="-937" b="38827"/>
          <a:stretch/>
        </p:blipFill>
        <p:spPr>
          <a:xfrm>
            <a:off x="6722433" y="4712675"/>
            <a:ext cx="1335868" cy="1623222"/>
          </a:xfrm>
          <a:prstGeom prst="rect">
            <a:avLst/>
          </a:prstGeom>
        </p:spPr>
      </p:pic>
      <p:pic>
        <p:nvPicPr>
          <p:cNvPr id="18" name="Google Shape;114;p19">
            <a:extLst>
              <a:ext uri="{FF2B5EF4-FFF2-40B4-BE49-F238E27FC236}">
                <a16:creationId xmlns:a16="http://schemas.microsoft.com/office/drawing/2014/main" id="{E728E917-BA0D-4A2D-AA1C-C98EC3CD97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3584" b="6138"/>
          <a:stretch/>
        </p:blipFill>
        <p:spPr>
          <a:xfrm>
            <a:off x="8064784" y="3859481"/>
            <a:ext cx="1625481" cy="25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27BBE-932A-4F62-9272-AB60F01C9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816"/>
            <a:ext cx="12192000" cy="78176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Основная функциональность</a:t>
            </a:r>
            <a:endParaRPr lang="ru-RU" sz="4000" dirty="0"/>
          </a:p>
        </p:txBody>
      </p:sp>
      <p:pic>
        <p:nvPicPr>
          <p:cNvPr id="20" name="Google Shape;70;p15">
            <a:extLst>
              <a:ext uri="{FF2B5EF4-FFF2-40B4-BE49-F238E27FC236}">
                <a16:creationId xmlns:a16="http://schemas.microsoft.com/office/drawing/2014/main" id="{2543AE7A-8CCB-43F7-B9DC-450342D8B9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404" b="4416"/>
          <a:stretch/>
        </p:blipFill>
        <p:spPr>
          <a:xfrm>
            <a:off x="9354246" y="3390550"/>
            <a:ext cx="1442103" cy="299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0;p20">
            <a:extLst>
              <a:ext uri="{FF2B5EF4-FFF2-40B4-BE49-F238E27FC236}">
                <a16:creationId xmlns:a16="http://schemas.microsoft.com/office/drawing/2014/main" id="{9D91CDA9-94C4-4BD4-B437-6D725AE4D50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3207" b="5933"/>
          <a:stretch/>
        </p:blipFill>
        <p:spPr>
          <a:xfrm>
            <a:off x="10610268" y="3114674"/>
            <a:ext cx="1581732" cy="326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7;p18">
            <a:extLst>
              <a:ext uri="{FF2B5EF4-FFF2-40B4-BE49-F238E27FC236}">
                <a16:creationId xmlns:a16="http://schemas.microsoft.com/office/drawing/2014/main" id="{2BA98D64-E151-4ACD-8D78-225876A632F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92100" y="1095840"/>
            <a:ext cx="1499900" cy="2018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4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113;p19">
            <a:extLst>
              <a:ext uri="{FF2B5EF4-FFF2-40B4-BE49-F238E27FC236}">
                <a16:creationId xmlns:a16="http://schemas.microsoft.com/office/drawing/2014/main" id="{ADDDBE68-2EC6-433B-92DC-6896BE2F39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9997" y="1097418"/>
            <a:ext cx="1442103" cy="25275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72DD84-41AE-413B-8117-8F709FA148EE}"/>
              </a:ext>
            </a:extLst>
          </p:cNvPr>
          <p:cNvSpPr txBox="1"/>
          <p:nvPr/>
        </p:nvSpPr>
        <p:spPr>
          <a:xfrm>
            <a:off x="12444" y="1523128"/>
            <a:ext cx="91333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Медкарта </a:t>
            </a:r>
            <a:r>
              <a:rPr lang="ru-RU" sz="2000" dirty="0"/>
              <a:t>пациента: электронные мед. документы 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    (РЭМД и </a:t>
            </a:r>
            <a:r>
              <a:rPr lang="ru-RU" sz="2000" dirty="0" smtClean="0">
                <a:solidFill>
                  <a:schemeClr val="accent1"/>
                </a:solidFill>
              </a:rPr>
              <a:t>ИЭМК)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Оценка</a:t>
            </a:r>
            <a:r>
              <a:rPr lang="ru-RU" sz="2000" dirty="0" smtClean="0"/>
              <a:t> </a:t>
            </a:r>
            <a:r>
              <a:rPr lang="ru-RU" sz="2000" dirty="0"/>
              <a:t>оказанных услуг и обратная связь с </a:t>
            </a:r>
            <a:r>
              <a:rPr lang="ru-RU" sz="2000" dirty="0" smtClean="0"/>
              <a:t>МО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Обратная связь с техподдержкой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Получение уведомлений (</a:t>
            </a:r>
            <a:r>
              <a:rPr lang="en-US" sz="2000" dirty="0" smtClean="0"/>
              <a:t>e-mail</a:t>
            </a:r>
            <a:r>
              <a:rPr lang="ru-RU" sz="2000" dirty="0" smtClean="0"/>
              <a:t>, </a:t>
            </a:r>
            <a:r>
              <a:rPr lang="en-US" sz="2000" dirty="0" err="1" smtClean="0"/>
              <a:t>sms</a:t>
            </a:r>
            <a:r>
              <a:rPr lang="ru-RU" sz="2000" dirty="0" smtClean="0"/>
              <a:t>, </a:t>
            </a:r>
            <a:r>
              <a:rPr lang="en-US" sz="2000" dirty="0" smtClean="0"/>
              <a:t>push)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Передача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</a:rPr>
              <a:t>геопозиции</a:t>
            </a:r>
            <a:r>
              <a:rPr lang="ru-RU" sz="2000" dirty="0" smtClean="0"/>
              <a:t> пациентов на самоизоляции «Я дома»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1"/>
                </a:solidFill>
              </a:rPr>
              <a:t>Консультации врач-врач</a:t>
            </a:r>
            <a:r>
              <a:rPr lang="ru-RU" sz="2000" dirty="0" smtClean="0"/>
              <a:t>, чаты </a:t>
            </a:r>
            <a:r>
              <a:rPr lang="ru-RU" sz="2000" dirty="0"/>
              <a:t>и </a:t>
            </a:r>
            <a:r>
              <a:rPr lang="ru-RU" sz="2000" dirty="0" smtClean="0"/>
              <a:t>консилиумы врачей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1"/>
                </a:solidFill>
              </a:rPr>
              <a:t>Интеграция </a:t>
            </a:r>
            <a:r>
              <a:rPr lang="ru-RU" sz="2000" dirty="0">
                <a:solidFill>
                  <a:schemeClr val="accent1"/>
                </a:solidFill>
              </a:rPr>
              <a:t>с МИС: </a:t>
            </a:r>
            <a:r>
              <a:rPr lang="ru-RU" sz="2000" dirty="0"/>
              <a:t>из МИС в ТМ - данные - по ТМ-консультациям </a:t>
            </a:r>
          </a:p>
          <a:p>
            <a:r>
              <a:rPr lang="ru-RU" sz="2000" dirty="0"/>
              <a:t>     и записям на прием, из ТМ в МИС - данные анкет по </a:t>
            </a:r>
            <a:r>
              <a:rPr lang="ru-RU" sz="2000" dirty="0" smtClean="0"/>
              <a:t>вакцинации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Статистическая </a:t>
            </a:r>
            <a:r>
              <a:rPr lang="ru-RU" sz="2000" dirty="0">
                <a:solidFill>
                  <a:schemeClr val="accent1"/>
                </a:solidFill>
              </a:rPr>
              <a:t>отчетность</a:t>
            </a:r>
            <a:r>
              <a:rPr lang="ru-RU" sz="2000" dirty="0"/>
              <a:t> по консультациям, </a:t>
            </a:r>
            <a:r>
              <a:rPr lang="ru-RU" sz="2000" dirty="0" smtClean="0"/>
              <a:t>симптомам пациентов</a:t>
            </a:r>
            <a:endParaRPr lang="ru-RU" sz="2000" dirty="0"/>
          </a:p>
          <a:p>
            <a:r>
              <a:rPr lang="ru-RU" sz="2000" dirty="0"/>
              <a:t> и рейтингу врачей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6" name="Google Shape;88;p16">
            <a:extLst>
              <a:ext uri="{FF2B5EF4-FFF2-40B4-BE49-F238E27FC236}">
                <a16:creationId xmlns:a16="http://schemas.microsoft.com/office/drawing/2014/main" id="{D7D13AD5-160B-44C8-B871-5A4B45E69F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614" b="6246"/>
          <a:stretch/>
        </p:blipFill>
        <p:spPr>
          <a:xfrm>
            <a:off x="7750097" y="1095840"/>
            <a:ext cx="1737688" cy="282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F8272C-2434-4B4D-A3D0-9B46785F6E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" r="-937" b="38827"/>
          <a:stretch/>
        </p:blipFill>
        <p:spPr>
          <a:xfrm>
            <a:off x="6985092" y="4701650"/>
            <a:ext cx="1335868" cy="1623222"/>
          </a:xfrm>
          <a:prstGeom prst="rect">
            <a:avLst/>
          </a:prstGeom>
        </p:spPr>
      </p:pic>
      <p:pic>
        <p:nvPicPr>
          <p:cNvPr id="18" name="Google Shape;114;p19">
            <a:extLst>
              <a:ext uri="{FF2B5EF4-FFF2-40B4-BE49-F238E27FC236}">
                <a16:creationId xmlns:a16="http://schemas.microsoft.com/office/drawing/2014/main" id="{E728E917-BA0D-4A2D-AA1C-C98EC3CD97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3584" b="6138"/>
          <a:stretch/>
        </p:blipFill>
        <p:spPr>
          <a:xfrm>
            <a:off x="8064784" y="3859481"/>
            <a:ext cx="1625481" cy="25832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27BBE-932A-4F62-9272-AB60F01C9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816"/>
            <a:ext cx="12192000" cy="78176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Основная функциональность</a:t>
            </a:r>
            <a:endParaRPr lang="ru-RU" sz="4000" dirty="0"/>
          </a:p>
        </p:txBody>
      </p:sp>
      <p:pic>
        <p:nvPicPr>
          <p:cNvPr id="20" name="Google Shape;70;p15">
            <a:extLst>
              <a:ext uri="{FF2B5EF4-FFF2-40B4-BE49-F238E27FC236}">
                <a16:creationId xmlns:a16="http://schemas.microsoft.com/office/drawing/2014/main" id="{2543AE7A-8CCB-43F7-B9DC-450342D8B9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404" b="4416"/>
          <a:stretch/>
        </p:blipFill>
        <p:spPr>
          <a:xfrm>
            <a:off x="9354246" y="3390550"/>
            <a:ext cx="1442103" cy="299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0;p20">
            <a:extLst>
              <a:ext uri="{FF2B5EF4-FFF2-40B4-BE49-F238E27FC236}">
                <a16:creationId xmlns:a16="http://schemas.microsoft.com/office/drawing/2014/main" id="{9D91CDA9-94C4-4BD4-B437-6D725AE4D50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3207" b="5933"/>
          <a:stretch/>
        </p:blipFill>
        <p:spPr>
          <a:xfrm>
            <a:off x="10610268" y="3114674"/>
            <a:ext cx="1581732" cy="326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7;p18">
            <a:extLst>
              <a:ext uri="{FF2B5EF4-FFF2-40B4-BE49-F238E27FC236}">
                <a16:creationId xmlns:a16="http://schemas.microsoft.com/office/drawing/2014/main" id="{2BA98D64-E151-4ACD-8D78-225876A632F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92100" y="1095840"/>
            <a:ext cx="1499900" cy="2018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6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Пациент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394" y="999760"/>
            <a:ext cx="5184001" cy="42214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b="5073"/>
          <a:stretch/>
        </p:blipFill>
        <p:spPr>
          <a:xfrm>
            <a:off x="5971807" y="1018946"/>
            <a:ext cx="6220193" cy="2825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720" y="2055813"/>
            <a:ext cx="2000270" cy="439651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b="6004"/>
          <a:stretch>
            <a:fillRect/>
          </a:stretch>
        </p:blipFill>
        <p:spPr bwMode="auto">
          <a:xfrm>
            <a:off x="5699509" y="3279950"/>
            <a:ext cx="1627187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4F27BBE-932A-4F62-9272-AB60F01C9188}"/>
              </a:ext>
            </a:extLst>
          </p:cNvPr>
          <p:cNvSpPr txBox="1">
            <a:spLocks/>
          </p:cNvSpPr>
          <p:nvPr/>
        </p:nvSpPr>
        <p:spPr>
          <a:xfrm>
            <a:off x="1" y="41816"/>
            <a:ext cx="12192000" cy="781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Пациент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7371" y="2880374"/>
            <a:ext cx="1596467" cy="34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5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7CD154-D718-DE46-B095-D601E953C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772"/>
            <a:ext cx="9013079" cy="5701136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8B73135-1615-5F4F-8DAA-A236940E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524" y="375161"/>
            <a:ext cx="2440199" cy="5283843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3443D597-A29C-394F-B496-4BD637E13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170" y="1027906"/>
            <a:ext cx="2538830" cy="5497412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7BF20E9D-2E5C-544E-95E6-C6AD77834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69" y="1477963"/>
            <a:ext cx="7943154" cy="5497412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BE7B71-05B4-5440-B338-30893C6861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37" b="35930"/>
          <a:stretch/>
        </p:blipFill>
        <p:spPr>
          <a:xfrm>
            <a:off x="6615558" y="3422592"/>
            <a:ext cx="2124134" cy="293505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-19825"/>
            <a:ext cx="12192000" cy="1030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444F70A-AB80-E645-9DC9-E4111E615E40}"/>
              </a:ext>
            </a:extLst>
          </p:cNvPr>
          <p:cNvSpPr txBox="1">
            <a:spLocks/>
          </p:cNvSpPr>
          <p:nvPr/>
        </p:nvSpPr>
        <p:spPr>
          <a:xfrm>
            <a:off x="679341" y="348299"/>
            <a:ext cx="11230421" cy="431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/>
              <a:t>Мониторинг состояния пациентов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8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-19826"/>
            <a:ext cx="12192000" cy="1315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444F70A-AB80-E645-9DC9-E4111E615E40}"/>
              </a:ext>
            </a:extLst>
          </p:cNvPr>
          <p:cNvSpPr txBox="1">
            <a:spLocks/>
          </p:cNvSpPr>
          <p:nvPr/>
        </p:nvSpPr>
        <p:spPr>
          <a:xfrm>
            <a:off x="679341" y="348299"/>
            <a:ext cx="11230421" cy="431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44444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/>
              <a:t>Мониторинг состояния пациентов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6941" y="1279335"/>
            <a:ext cx="100975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Показатели для мониторинга здоровья пациентов: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Боль в горле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Боль в груди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Боль в мышцах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Вес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Пульс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Температура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Головная боль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Давление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Диарея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Затрудненное дыхание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Кашель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Насморк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Общее время сна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Пройденное расстояние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Потеря калорий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Уровень сахара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Др. показатели, которые можно настроить при необходимости администратору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89009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481968" y="351623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dirty="0"/>
              <a:t>Врач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5223"/>
            <a:ext cx="9716176" cy="4592730"/>
          </a:xfrm>
          <a:prstGeom prst="rect">
            <a:avLst/>
          </a:prstGeom>
        </p:spPr>
      </p:pic>
      <p:pic>
        <p:nvPicPr>
          <p:cNvPr id="11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8447" y="3203666"/>
            <a:ext cx="4955458" cy="36543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0919018" y="1346518"/>
            <a:ext cx="725296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C6DF59-B845-4423-A013-1BA5B5EDE71B}"/>
              </a:ext>
            </a:extLst>
          </p:cNvPr>
          <p:cNvSpPr/>
          <p:nvPr/>
        </p:nvSpPr>
        <p:spPr>
          <a:xfrm>
            <a:off x="0" y="6357648"/>
            <a:ext cx="12192000" cy="528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7E911E-A66E-4CE8-AC21-6899701980DD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4F27BBE-932A-4F62-9272-AB60F01C9188}"/>
              </a:ext>
            </a:extLst>
          </p:cNvPr>
          <p:cNvSpPr txBox="1">
            <a:spLocks/>
          </p:cNvSpPr>
          <p:nvPr/>
        </p:nvSpPr>
        <p:spPr>
          <a:xfrm>
            <a:off x="1" y="41816"/>
            <a:ext cx="12192000" cy="7814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Врач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0493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</TotalTime>
  <Words>307</Words>
  <Application>Microsoft Office PowerPoint</Application>
  <PresentationFormat>Широкоэкранный</PresentationFormat>
  <Paragraphs>88</Paragraphs>
  <Slides>11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Roboto Light</vt:lpstr>
      <vt:lpstr>Verdana</vt:lpstr>
      <vt:lpstr>Wingdings</vt:lpstr>
      <vt:lpstr>Тема Office</vt:lpstr>
      <vt:lpstr>Телемедицина в период пандемии </vt:lpstr>
      <vt:lpstr>Что такое Телемед? </vt:lpstr>
      <vt:lpstr>Преимущества использования</vt:lpstr>
      <vt:lpstr>Основная функциональность</vt:lpstr>
      <vt:lpstr>Основная функциональность</vt:lpstr>
      <vt:lpstr>Пациент</vt:lpstr>
      <vt:lpstr>Презентация PowerPoint</vt:lpstr>
      <vt:lpstr>Презентация PowerPoint</vt:lpstr>
      <vt:lpstr>Врач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Telemed в эпоху пандемии</dc:title>
  <dc:creator>Zamkova Elizaveta</dc:creator>
  <cp:lastModifiedBy>Andronova Polina</cp:lastModifiedBy>
  <cp:revision>54</cp:revision>
  <dcterms:created xsi:type="dcterms:W3CDTF">2021-02-01T05:04:42Z</dcterms:created>
  <dcterms:modified xsi:type="dcterms:W3CDTF">2021-02-17T03:25:49Z</dcterms:modified>
</cp:coreProperties>
</file>