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Rasa Medium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43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tFyEHAGKoN0weGGLGIKMttdWo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43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6268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Условия повторяют ресурсы. Это не одно и то же</a:t>
            </a:r>
            <a:endParaRPr/>
          </a:p>
        </p:txBody>
      </p:sp>
      <p:sp>
        <p:nvSpPr>
          <p:cNvPr id="108" name="Google Shape;1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Ничего не сказано про прогноз. Хотя, это в задаче есть.</a:t>
            </a:r>
            <a:br>
              <a:rPr lang="ru-RU"/>
            </a:br>
            <a:endParaRPr/>
          </a:p>
        </p:txBody>
      </p:sp>
      <p:sp>
        <p:nvSpPr>
          <p:cNvPr id="27" name="Google Shape;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1. Добавить данные по стране и нашей области</a:t>
            </a:r>
            <a:br>
              <a:rPr lang="ru-RU"/>
            </a:br>
            <a:r>
              <a:rPr lang="ru-RU"/>
              <a:t>2. Есть данные по нашей стране?</a:t>
            </a:r>
            <a:br>
              <a:rPr lang="ru-RU"/>
            </a:br>
            <a:r>
              <a:rPr lang="ru-RU"/>
              <a:t>3. Это не система анализа и мониторинга, это, по сути, датасет. Тут нужно сказать, что классические методы не позволяют обрабатывать большие массивы информации, работа ведётся только с ДТП с пострадавшими, для более глубокой проработки нужно анализировать все. Можно написать, что отсутствует карта, где в удобном форматы были бы нанесены все данные, которые целесообразно использовать для анализа ДТП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36" name="Google Shape;3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Это к чему? Либо убрать, либо добавить в описание</a:t>
            </a:r>
            <a:endParaRPr/>
          </a:p>
        </p:txBody>
      </p:sp>
      <p:sp>
        <p:nvSpPr>
          <p:cNvPr id="57" name="Google Shape;5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ru-RU"/>
              <a:t>Муть, никакой конкретики.</a:t>
            </a:r>
            <a:br>
              <a:rPr lang="ru-RU"/>
            </a:br>
            <a:r>
              <a:rPr lang="ru-RU"/>
              <a:t>2. Не очень понятно</a:t>
            </a:r>
            <a:br>
              <a:rPr lang="ru-RU"/>
            </a:br>
            <a:r>
              <a:rPr lang="ru-RU"/>
              <a:t>3. Тут важно следующее. Очаги ГИБДД выдаёт дискретно – раз в год или раз в квартал (нужно уточнить). Мы, благодаря этому инструменту, можем анализировать и «предочаговые» ситуации, работать на опережение, проектировать мероприятия, до образования очага.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4. Не понял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5. «Особое внимание» совсем не смарт </a:t>
            </a:r>
            <a:endParaRPr/>
          </a:p>
        </p:txBody>
      </p:sp>
      <p:sp>
        <p:nvSpPr>
          <p:cNvPr id="69" name="Google Shape;6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Тогда нужно добавить мэрию – сейчас нет инструмента исследования влияния типов мероприятий на снижение аварийности, что может привести к неэффективным расходам муниципального бюджета</a:t>
            </a:r>
            <a:endParaRPr/>
          </a:p>
        </p:txBody>
      </p:sp>
      <p:sp>
        <p:nvSpPr>
          <p:cNvPr id="79" name="Google Shape;7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Это, скорее, последовательность действий. Дорожная карта – это, как минимум, ещё и сроки с исполнителями</a:t>
            </a:r>
            <a:endParaRPr/>
          </a:p>
        </p:txBody>
      </p:sp>
      <p:sp>
        <p:nvSpPr>
          <p:cNvPr id="89" name="Google Shape;8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 пишите в документах «лежачих полицейских», тем более без кавычек. Этот элемент обустройства называется искусственная неровность</a:t>
            </a:r>
            <a:endParaRPr/>
          </a:p>
        </p:txBody>
      </p:sp>
      <p:sp>
        <p:nvSpPr>
          <p:cNvPr id="98" name="Google Shape;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авительство НО">
  <p:cSld name="Правительство НО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авительство НО_2">
  <p:cSld name="Правительство НО_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авительство НО_3">
  <p:cSld name="Правительство НО_3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4"/>
          <p:cNvCxnSpPr/>
          <p:nvPr/>
        </p:nvCxnSpPr>
        <p:spPr>
          <a:xfrm>
            <a:off x="685800" y="1285540"/>
            <a:ext cx="8750122" cy="0"/>
          </a:xfrm>
          <a:prstGeom prst="straightConnector1">
            <a:avLst/>
          </a:prstGeom>
          <a:noFill/>
          <a:ln w="28575" cap="flat" cmpd="sng">
            <a:solidFill>
              <a:srgbClr val="F3484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ansmetrika.com/constructor?city=VNO" TargetMode="External"/><Relationship Id="rId5" Type="http://schemas.openxmlformats.org/officeDocument/2006/relationships/hyperlink" Target="https://vk.cc/bXRDXg" TargetMode="External"/><Relationship Id="rId4" Type="http://schemas.openxmlformats.org/officeDocument/2006/relationships/hyperlink" Target="https://beta.dtp-stat.ru/?center=58.53986177044199:31.26135312477845&amp;zoom=13&amp;start_date=2020-11-01&amp;end_date=2020-11-30&amp;participant_categories=6&amp;severity=1;3;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vk.cc/bXRDX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https://transmetrika.com/constructor?city=VN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di.sk/d/wTsg0KCBAyYZDg?w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724"/>
            <a:ext cx="711200" cy="8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ПРАВИТЕЛЬСТВО НОВГОРОДСКОЙ ОБЛАСТИ</a:t>
            </a:r>
            <a:endParaRPr sz="1400" b="0" i="0" u="none" strike="noStrike" cap="none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67000"/>
            <a:ext cx="9144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617" y="138410"/>
            <a:ext cx="1534377" cy="97504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 txBox="1"/>
          <p:nvPr/>
        </p:nvSpPr>
        <p:spPr>
          <a:xfrm>
            <a:off x="596350" y="1851778"/>
            <a:ext cx="8052300" cy="15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Внедрение системы мониторинга и предсказания аварийности на дорогах  Великого Новгорода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/>
        </p:nvSpPr>
        <p:spPr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50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724"/>
            <a:ext cx="711200" cy="8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ПРАВИТЕЛЬСТВО НОВГОРОДСКОЙ ОБЛАСТИ</a:t>
            </a:r>
            <a:endParaRPr sz="14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603250" y="1378842"/>
            <a:ext cx="85407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Готовность программного решения для использования в действующих системах и решения реальных задач субъекта РФ</a:t>
            </a:r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603250" y="2228440"/>
            <a:ext cx="8128200" cy="4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Ссылки на развернутые решения Новгородской области:</a:t>
            </a:r>
            <a:endParaRPr sz="1400" b="1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1) beta.dtp-stat.ru </a:t>
            </a:r>
            <a:r>
              <a:rPr lang="ru-RU" sz="1400" u="sng">
                <a:solidFill>
                  <a:srgbClr val="505AEA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-RU" sz="1400" u="sng">
                <a:solidFill>
                  <a:srgbClr val="505AEA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-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https://vk.cc/bXRDXg</a:t>
            </a: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ru-RU" sz="1400" b="1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transmetrika.com</a:t>
            </a:r>
            <a:endParaRPr sz="14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>
                <a:solidFill>
                  <a:srgbClr val="505AEA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https://transmetrika.com/constructor?city=VNO</a:t>
            </a:r>
            <a:r>
              <a:rPr lang="ru-RU" sz="1400">
                <a:solidFill>
                  <a:srgbClr val="505AE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505AE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05AE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b="1">
                <a:solidFill>
                  <a:srgbClr val="F04942"/>
                </a:solidFill>
              </a:rPr>
              <a:t>Условия для реализации</a:t>
            </a:r>
            <a:endParaRPr b="1">
              <a:solidFill>
                <a:srgbClr val="F049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>
                <a:solidFill>
                  <a:srgbClr val="004B57"/>
                </a:solidFill>
              </a:rPr>
              <a:t>Решение ориентировано на регионы, для которых актуальна задача по снижению уровня дорожно-транспортных происшествий на дорогах</a:t>
            </a:r>
            <a:endParaRPr>
              <a:solidFill>
                <a:srgbClr val="004B5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05AE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04942"/>
                </a:solidFill>
              </a:rPr>
              <a:t>Инфраструктура для </a:t>
            </a:r>
            <a:r>
              <a:rPr lang="ru-RU" sz="14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 тиражирования </a:t>
            </a:r>
            <a:endParaRPr sz="1400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наличие IT-инфраструктуры для развертывания решения;</a:t>
            </a:r>
            <a:endParaRPr sz="14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Arial"/>
              <a:buChar char="•"/>
            </a:pPr>
            <a:r>
              <a:rPr lang="ru-RU">
                <a:solidFill>
                  <a:srgbClr val="004B57"/>
                </a:solidFill>
              </a:rPr>
              <a:t>IT-специалист (со знаниями в области больших данных)</a:t>
            </a: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наличие исторических данных</a:t>
            </a:r>
            <a:r>
              <a:rPr lang="ru-RU">
                <a:solidFill>
                  <a:srgbClr val="004B57"/>
                </a:solidFill>
              </a:rPr>
              <a:t> о дтп, маршрутах. остановках, о работах по оснащению улиц транспортной инфраструктурой</a:t>
            </a:r>
            <a:endParaRPr>
              <a:solidFill>
                <a:srgbClr val="004B57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Arial"/>
              <a:buChar char="•"/>
            </a:pPr>
            <a:r>
              <a:rPr lang="ru-RU">
                <a:solidFill>
                  <a:srgbClr val="004B57"/>
                </a:solidFill>
              </a:rPr>
              <a:t>поддержка решения в части внесения данных согласно структуре </a:t>
            </a:r>
            <a:endParaRPr>
              <a:solidFill>
                <a:srgbClr val="004B5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Участники тиражирования цифрового решения:</a:t>
            </a:r>
            <a:endParaRPr sz="1400" b="1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Образцов Андрей Юрьевич, </a:t>
            </a:r>
            <a:endParaRPr sz="14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главный специалист отдела информации ГУ «НИАЦ»</a:t>
            </a:r>
            <a:endParaRPr sz="14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(консультация по вопросам сбора данных и оценка развернутого решения)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/>
          <p:nvPr/>
        </p:nvSpPr>
        <p:spPr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50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724"/>
            <a:ext cx="711200" cy="8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ПРАВИТЕЛЬСТВО НОВГОРОДСКОЙ ОБЛАСТИ</a:t>
            </a:r>
            <a:endParaRPr sz="14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2"/>
          <p:cNvSpPr/>
          <p:nvPr/>
        </p:nvSpPr>
        <p:spPr>
          <a:xfrm>
            <a:off x="584200" y="1493142"/>
            <a:ext cx="8540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Перспективы развития проекта</a:t>
            </a:r>
            <a:endParaRPr/>
          </a:p>
        </p:txBody>
      </p:sp>
      <p:sp>
        <p:nvSpPr>
          <p:cNvPr id="123" name="Google Shape;123;p12"/>
          <p:cNvSpPr txBox="1"/>
          <p:nvPr/>
        </p:nvSpPr>
        <p:spPr>
          <a:xfrm>
            <a:off x="613682" y="2216700"/>
            <a:ext cx="7323818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Задача: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Выявить не очевидные закономерности и построить </a:t>
            </a:r>
            <a:r>
              <a:rPr lang="ru-RU" sz="18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предикативную модель</a:t>
            </a:r>
            <a:r>
              <a:rPr lang="ru-RU"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(predictive analytics) по подсказкам необходимых мер </a:t>
            </a:r>
            <a:r>
              <a:rPr lang="ru-RU" sz="1800"/>
              <a:t>по улучшению дорожно транспортной инфраструктуры для снижения ДТП</a:t>
            </a:r>
            <a:r>
              <a:rPr lang="ru-RU"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связанных с плохим качеством дорожного покрытия, недостаточным освещением и прочими потенциально опасными факторами.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Гипотеза</a:t>
            </a:r>
            <a:r>
              <a:rPr lang="ru-RU" sz="1800" b="1" i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800" b="1" i="0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Вероятность дорожно-транспортных происшествий динамична и зависит от большого массива параметров. Некоторые не очевидные параметры возможно выявлять с помощью технологий </a:t>
            </a:r>
            <a:r>
              <a:rPr lang="ru-RU" sz="18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ru-RU"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-RU" sz="18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 DATA</a:t>
            </a:r>
            <a:r>
              <a:rPr lang="ru-RU"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Подобное вмешательство позволит управлять целевой переменной и снижать вероятность возникновения ДТП.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 t="12275"/>
          <a:stretch/>
        </p:blipFill>
        <p:spPr>
          <a:xfrm>
            <a:off x="0" y="1638300"/>
            <a:ext cx="9144000" cy="535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/>
        </p:nvSpPr>
        <p:spPr>
          <a:xfrm>
            <a:off x="1355272" y="1925132"/>
            <a:ext cx="2619828" cy="2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/>
        </p:nvSpPr>
        <p:spPr>
          <a:xfrm>
            <a:off x="603250" y="1806712"/>
            <a:ext cx="8359233" cy="228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942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Название команды: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Новгородская область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Rasa Medium"/>
              <a:buNone/>
            </a:pPr>
            <a:endParaRPr sz="1800" b="1" i="0" u="none" strike="noStrike" cap="none" dirty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Образцов Андрей Юрьевич</a:t>
            </a:r>
            <a:r>
              <a:rPr lang="ru-RU" sz="1800" b="0" i="0" u="none" strike="noStrike" cap="none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, главный специалист отдела информации </a:t>
            </a:r>
            <a:endParaRPr sz="1800" b="0" i="0" u="none" strike="noStrike" cap="none" dirty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ГУ «НИАЦ»</a:t>
            </a:r>
            <a:endParaRPr sz="1800" b="0" i="0" u="none" strike="noStrike" cap="none" dirty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None/>
            </a:pPr>
            <a:r>
              <a:rPr lang="ru-RU" sz="1800" b="1" i="0" u="none" strike="noStrike" cap="none" dirty="0" err="1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Сашнин</a:t>
            </a:r>
            <a:r>
              <a:rPr lang="ru-RU" sz="1800" b="1" i="0" u="none" strike="noStrike" cap="none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 Михаил Валентинович</a:t>
            </a:r>
            <a:r>
              <a:rPr lang="ru-RU" sz="1800" b="0" i="0" u="none" strike="noStrike" cap="none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, заместитель директора по развитию ГОУП «ЦДС ОТ»</a:t>
            </a:r>
            <a:endParaRPr dirty="0"/>
          </a:p>
          <a:p>
            <a:pPr marL="125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Rasa Medium"/>
              <a:buNone/>
            </a:pPr>
            <a:endParaRPr dirty="0">
              <a:solidFill>
                <a:srgbClr val="3A3838"/>
              </a:solidFill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Rasa Medium"/>
              <a:buNone/>
            </a:pPr>
            <a:r>
              <a:rPr lang="ru-RU" sz="1800" b="1" dirty="0">
                <a:solidFill>
                  <a:srgbClr val="004B57"/>
                </a:solidFill>
              </a:rPr>
              <a:t>Разработчик Радченко </a:t>
            </a:r>
            <a:r>
              <a:rPr lang="ru-RU" sz="1800" b="1" smtClean="0">
                <a:solidFill>
                  <a:srgbClr val="004B57"/>
                </a:solidFill>
              </a:rPr>
              <a:t>Алексей Валерьевич</a:t>
            </a:r>
            <a:endParaRPr>
              <a:solidFill>
                <a:srgbClr val="3A3838"/>
              </a:solidFill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Rasa Medium"/>
              <a:buNone/>
            </a:pPr>
            <a:endParaRPr sz="1400" b="0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4942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Решаемая задача:</a:t>
            </a:r>
            <a:r>
              <a:rPr lang="ru-RU" sz="1800" b="0" i="0" u="none" strike="noStrike" cap="none" dirty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125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Повысить эффективность мероприятий по снижению дорожно-транспортных происшествий на основе анализа факторов возникновения аварий и мониторинга ситуации на дорогах Великого Новгоро</a:t>
            </a:r>
            <a:r>
              <a:rPr lang="ru-RU" sz="1800" dirty="0">
                <a:solidFill>
                  <a:srgbClr val="004B57"/>
                </a:solidFill>
              </a:rPr>
              <a:t>да. </a:t>
            </a:r>
            <a:endParaRPr sz="1800" dirty="0">
              <a:solidFill>
                <a:srgbClr val="004B57"/>
              </a:solidFill>
            </a:endParaRPr>
          </a:p>
          <a:p>
            <a:pPr marL="125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rgbClr val="004B57"/>
                </a:solidFill>
              </a:rPr>
              <a:t>Повысить качество работы с дорожно-транспортной инфраструктурой</a:t>
            </a:r>
            <a:endParaRPr sz="1400" b="0" i="0" u="none" strike="noStrike" cap="none" dirty="0">
              <a:solidFill>
                <a:srgbClr val="004B57"/>
              </a:solidFill>
              <a:latin typeface="Rasa Medium"/>
              <a:ea typeface="Rasa Medium"/>
              <a:cs typeface="Rasa Medium"/>
              <a:sym typeface="Rasa Medium"/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Rasa Medium"/>
              <a:buNone/>
            </a:pPr>
            <a:endParaRPr sz="1400" b="0" i="0" u="none" strike="noStrike" cap="none" dirty="0">
              <a:solidFill>
                <a:srgbClr val="004B57"/>
              </a:solidFill>
              <a:latin typeface="Rasa Medium"/>
              <a:ea typeface="Rasa Medium"/>
              <a:cs typeface="Rasa Medium"/>
              <a:sym typeface="Rasa Medium"/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Rasa Medium"/>
              <a:buNone/>
            </a:pPr>
            <a:endParaRPr sz="1400" b="0" i="0" u="none" strike="noStrike" cap="none" dirty="0">
              <a:solidFill>
                <a:srgbClr val="004B57"/>
              </a:solidFill>
              <a:latin typeface="Rasa Medium"/>
              <a:ea typeface="Rasa Medium"/>
              <a:cs typeface="Rasa Medium"/>
              <a:sym typeface="Rasa Medium"/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Rasa Medium"/>
              <a:buNone/>
            </a:pPr>
            <a:r>
              <a:rPr lang="ru-RU" sz="1400" b="0" i="0" u="none" strike="noStrike" cap="none" dirty="0">
                <a:solidFill>
                  <a:srgbClr val="004B57"/>
                </a:solidFill>
                <a:latin typeface="Rasa Medium"/>
                <a:ea typeface="Rasa Medium"/>
                <a:cs typeface="Rasa Medium"/>
                <a:sym typeface="Rasa Medium"/>
              </a:rPr>
              <a:t>Проект реализован в рамках конкурса </a:t>
            </a:r>
            <a:r>
              <a:rPr lang="ru-RU" sz="1400" b="0" i="0" u="none" strike="noStrike" cap="none" dirty="0" err="1">
                <a:solidFill>
                  <a:srgbClr val="004B57"/>
                </a:solidFill>
                <a:latin typeface="Rasa Medium"/>
                <a:ea typeface="Rasa Medium"/>
                <a:cs typeface="Rasa Medium"/>
                <a:sym typeface="Rasa Medium"/>
              </a:rPr>
              <a:t>World</a:t>
            </a:r>
            <a:r>
              <a:rPr lang="ru-RU" sz="1400" b="0" i="0" u="none" strike="noStrike" cap="none" dirty="0">
                <a:solidFill>
                  <a:srgbClr val="004B57"/>
                </a:solidFill>
                <a:latin typeface="Rasa Medium"/>
                <a:ea typeface="Rasa Medium"/>
                <a:cs typeface="Rasa Medium"/>
                <a:sym typeface="Rasa Medium"/>
              </a:rPr>
              <a:t> AI&amp;DATA </a:t>
            </a:r>
            <a:r>
              <a:rPr lang="ru-RU" sz="1400" b="0" i="0" u="none" strike="noStrike" cap="none" dirty="0" err="1">
                <a:solidFill>
                  <a:srgbClr val="004B57"/>
                </a:solidFill>
                <a:latin typeface="Rasa Medium"/>
                <a:ea typeface="Rasa Medium"/>
                <a:cs typeface="Rasa Medium"/>
                <a:sym typeface="Rasa Medium"/>
              </a:rPr>
              <a:t>Challenge</a:t>
            </a:r>
            <a:r>
              <a:rPr lang="ru-RU" sz="1400" b="0" i="0" u="none" strike="noStrike" cap="none" dirty="0">
                <a:solidFill>
                  <a:srgbClr val="004B57"/>
                </a:solidFill>
                <a:latin typeface="Rasa Medium"/>
                <a:ea typeface="Rasa Medium"/>
                <a:cs typeface="Rasa Medium"/>
                <a:sym typeface="Rasa Medium"/>
              </a:rPr>
              <a:t>.</a:t>
            </a:r>
            <a:endParaRPr sz="1400" b="0" i="0" u="none" strike="noStrike" cap="none" dirty="0">
              <a:solidFill>
                <a:srgbClr val="004B57"/>
              </a:solidFill>
              <a:latin typeface="Rasa Medium"/>
              <a:ea typeface="Rasa Medium"/>
              <a:cs typeface="Rasa Medium"/>
              <a:sym typeface="Rasa Medium"/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Rasa Medium"/>
              <a:buNone/>
            </a:pPr>
            <a:endParaRPr sz="1400" b="0" i="0" u="none" strike="noStrike" cap="none" dirty="0">
              <a:solidFill>
                <a:srgbClr val="004B57"/>
              </a:solidFill>
              <a:latin typeface="Rasa Medium"/>
              <a:ea typeface="Rasa Medium"/>
              <a:cs typeface="Rasa Medium"/>
              <a:sym typeface="Rasa Medium"/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Rasa Medium"/>
              <a:buNone/>
            </a:pPr>
            <a:endParaRPr sz="1400" b="0" i="0" u="none" strike="noStrike" cap="none" dirty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Rasa Medium"/>
              <a:buNone/>
            </a:pPr>
            <a:endParaRPr sz="1400" b="0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 txBox="1"/>
          <p:nvPr/>
        </p:nvSpPr>
        <p:spPr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5000" b="0" i="0" u="none" strike="noStrike" cap="none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000" b="0" i="0" u="none" strike="noStrike" cap="none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724"/>
            <a:ext cx="711200" cy="8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ПРАВИТЕЛЬСТВО НОВГОРОДСКОЙ ОБЛАСТИ</a:t>
            </a:r>
            <a:endParaRPr sz="1400" b="0" i="0" u="none" strike="noStrike" cap="none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/>
        </p:nvSpPr>
        <p:spPr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5000" b="0" i="0" u="none" strike="noStrike" cap="none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000" b="0" i="0" u="none" strike="noStrike" cap="none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724"/>
            <a:ext cx="711200" cy="8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ПРАВИТЕЛЬСТВО НОВГОРОДСКОЙ ОБЛАСТИ</a:t>
            </a:r>
            <a:endParaRPr sz="1400" b="0" i="0" u="none" strike="noStrike" cap="none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591300" y="1439075"/>
            <a:ext cx="84003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Проблема:</a:t>
            </a:r>
            <a:endParaRPr sz="1000" b="1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4B57"/>
                </a:solidFill>
              </a:rPr>
              <a:t>1</a:t>
            </a:r>
            <a:r>
              <a:rPr lang="ru-RU" sz="16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600">
                <a:solidFill>
                  <a:srgbClr val="004B57"/>
                </a:solidFill>
              </a:rPr>
              <a:t>По итогам 2020 года на территории Великого Новгорода зафиксировано </a:t>
            </a:r>
            <a:endParaRPr sz="1600">
              <a:solidFill>
                <a:srgbClr val="004B5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4B57"/>
                </a:solidFill>
              </a:rPr>
              <a:t>около 3 000 ДТП.</a:t>
            </a:r>
            <a:endParaRPr sz="16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4B57"/>
                </a:solidFill>
              </a:rPr>
              <a:t>2. </a:t>
            </a:r>
            <a:r>
              <a:rPr lang="ru-RU" sz="16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Дорожно-транспортные происшествия являются главной глобальной причиной смерти детей и молодежи в возрасте от 5 до 29 лет во всех регионах мира.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4B57"/>
                </a:solidFill>
              </a:rPr>
              <a:t>3</a:t>
            </a:r>
            <a:r>
              <a:rPr lang="ru-RU" sz="16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. В среднем страны теряют около 3% </a:t>
            </a:r>
            <a:r>
              <a:rPr lang="ru-RU" sz="1600">
                <a:solidFill>
                  <a:srgbClr val="004B57"/>
                </a:solidFill>
              </a:rPr>
              <a:t>в</a:t>
            </a:r>
            <a:r>
              <a:rPr lang="ru-RU" sz="16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алового внутреннего продукта из-за дорожно-транспортных происшествий. В странах с низким и средним уровнем дохода потери еще больше – до 5%.</a:t>
            </a:r>
            <a:br>
              <a:rPr lang="ru-RU" sz="16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solidFill>
                  <a:srgbClr val="004B57"/>
                </a:solidFill>
              </a:rPr>
              <a:t>4</a:t>
            </a:r>
            <a:r>
              <a:rPr lang="ru-RU" sz="16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. Единственная система по анализу и мониторингу ДТП </a:t>
            </a:r>
            <a:r>
              <a:rPr lang="ru-RU" sz="16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stat.gibdd.ru</a:t>
            </a:r>
            <a:r>
              <a:rPr lang="ru-RU" sz="160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не достаточно функциональна и не удобна в использовании</a:t>
            </a:r>
            <a:r>
              <a:rPr lang="ru-RU" sz="1600">
                <a:solidFill>
                  <a:srgbClr val="004B57"/>
                </a:solidFill>
              </a:rPr>
              <a:t> для принятия управленческих решений по улучшению дорожно-транспортной инфраструктуры. </a:t>
            </a:r>
            <a:endParaRPr sz="16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0494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Решение:</a:t>
            </a:r>
            <a:endParaRPr sz="800" b="1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Внедрение цифрового сервиса аналитики и мониторинга ситуации на дорогах Великого Новгорода (формирование интерактивной карты происшествий).</a:t>
            </a:r>
            <a:endParaRPr sz="16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Своевременное </a:t>
            </a:r>
            <a:r>
              <a:rPr lang="ru-RU" sz="1600">
                <a:solidFill>
                  <a:srgbClr val="004B57"/>
                </a:solidFill>
              </a:rPr>
              <a:t>осуществление</a:t>
            </a:r>
            <a:r>
              <a:rPr lang="ru-RU" sz="16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 мер по снижению факторов, влияющих на возникновение дорожно-транспортных происшествий, на основе полученных данных сервиса</a:t>
            </a:r>
            <a:r>
              <a:rPr lang="ru-RU" sz="1600">
                <a:solidFill>
                  <a:srgbClr val="004B57"/>
                </a:solidFill>
              </a:rPr>
              <a:t>, в том числе оснащение необходимых улиц различной транспортной инфраструктурой (камеры, светофоры, лежачие полицейские итд)</a:t>
            </a:r>
            <a:endParaRPr sz="16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600"/>
              <a:buChar char="•"/>
            </a:pPr>
            <a:r>
              <a:rPr lang="ru-RU" sz="1600">
                <a:solidFill>
                  <a:srgbClr val="004B57"/>
                </a:solidFill>
              </a:rPr>
              <a:t>Выявления достаточности зон покрытия остановками и автобусными маршрутами </a:t>
            </a:r>
            <a:endParaRPr sz="1600">
              <a:solidFill>
                <a:srgbClr val="004B5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62000" y="1548335"/>
            <a:ext cx="7886700" cy="59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Развернутое решение</a:t>
            </a:r>
            <a:endParaRPr/>
          </a:p>
        </p:txBody>
      </p:sp>
      <p:sp>
        <p:nvSpPr>
          <p:cNvPr id="48" name="Google Shape;48;p4"/>
          <p:cNvSpPr txBox="1"/>
          <p:nvPr/>
        </p:nvSpPr>
        <p:spPr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50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id="49" name="Google Shape;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724"/>
            <a:ext cx="711200" cy="8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ПРАВИТЕЛЬСТВО НОВГОРОДСКОЙ ОБЛАСТИ</a:t>
            </a:r>
            <a:endParaRPr sz="14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762000" y="2069264"/>
            <a:ext cx="47307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4B57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ru-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https://vk.cc/bXRDXg</a:t>
            </a: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>
                <a:solidFill>
                  <a:srgbClr val="004B57"/>
                </a:solidFill>
                <a:latin typeface="Calibri"/>
                <a:ea typeface="Calibri"/>
                <a:cs typeface="Calibri"/>
                <a:sym typeface="Calibri"/>
              </a:rPr>
              <a:t>– тепловая карта для анализа и мониторинга ДТП </a:t>
            </a:r>
            <a:endParaRPr sz="1800">
              <a:solidFill>
                <a:srgbClr val="004B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4B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800763"/>
            <a:ext cx="4730750" cy="326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4432" y="1623785"/>
            <a:ext cx="3121707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762000" y="1548335"/>
            <a:ext cx="7886700" cy="59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942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Развернутое решение</a:t>
            </a:r>
            <a:endParaRPr/>
          </a:p>
        </p:txBody>
      </p:sp>
      <p:sp>
        <p:nvSpPr>
          <p:cNvPr id="60" name="Google Shape;60;p5"/>
          <p:cNvSpPr txBox="1"/>
          <p:nvPr/>
        </p:nvSpPr>
        <p:spPr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50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0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724"/>
            <a:ext cx="711200" cy="8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ПРАВИТЕЛЬСТВО НОВГОРОДСКОЙ ОБЛАСТИ</a:t>
            </a:r>
            <a:endParaRPr sz="14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 txBox="1"/>
          <p:nvPr/>
        </p:nvSpPr>
        <p:spPr>
          <a:xfrm>
            <a:off x="762000" y="2069264"/>
            <a:ext cx="420914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4B57"/>
                </a:solidFill>
                <a:latin typeface="Calibri"/>
                <a:ea typeface="Calibri"/>
                <a:cs typeface="Calibri"/>
                <a:sym typeface="Calibri"/>
              </a:rPr>
              <a:t>2)</a:t>
            </a:r>
            <a:r>
              <a:rPr lang="ru-RU" sz="1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https://transmetrika.com/constructor?city=VNO</a:t>
            </a:r>
            <a:r>
              <a:rPr lang="ru-RU" sz="1800" b="1">
                <a:solidFill>
                  <a:srgbClr val="004B5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rgbClr val="004B57"/>
                </a:solidFill>
                <a:latin typeface="Calibri"/>
                <a:ea typeface="Calibri"/>
                <a:cs typeface="Calibri"/>
                <a:sym typeface="Calibri"/>
              </a:rPr>
              <a:t>– карта для комплексного анализа и мониторинга очагов ДТП, расположения камер ФВФ, маршрутной сети, покрытия территории остановками, плотности маршрутов.</a:t>
            </a:r>
            <a:endParaRPr/>
          </a:p>
        </p:txBody>
      </p:sp>
      <p:pic>
        <p:nvPicPr>
          <p:cNvPr id="64" name="Google Shape;6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669" y="3760881"/>
            <a:ext cx="4347432" cy="272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78582" y="1684718"/>
            <a:ext cx="3405931" cy="3895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601064" y="1369433"/>
            <a:ext cx="7886700" cy="46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942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Социально-экономический эффект</a:t>
            </a:r>
            <a:endParaRPr sz="2400" b="1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"/>
          <p:cNvSpPr txBox="1"/>
          <p:nvPr/>
        </p:nvSpPr>
        <p:spPr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50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50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724"/>
            <a:ext cx="711200" cy="8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ПРАВИТЕЛЬСТВО НОВГОРОДСКОЙ ОБЛАСТИ</a:t>
            </a:r>
            <a:endParaRPr sz="14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603250" y="1727763"/>
            <a:ext cx="8295000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200"/>
              <a:buFont typeface="Arial"/>
              <a:buAutoNum type="arabicPeriod"/>
            </a:pPr>
            <a:r>
              <a:rPr lang="ru-RU" sz="1200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ru-RU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овышение безопасности городской среды и снижение уровня ДТП за счет анализа проектирования улично-дорожной среды</a:t>
            </a:r>
            <a:r>
              <a:rPr lang="ru-RU" dirty="0">
                <a:solidFill>
                  <a:srgbClr val="004B57"/>
                </a:solidFill>
              </a:rPr>
              <a:t> </a:t>
            </a:r>
            <a:endParaRPr dirty="0">
              <a:solidFill>
                <a:srgbClr val="004B57"/>
              </a:solidFill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200"/>
              <a:buFont typeface="Arial"/>
              <a:buAutoNum type="arabicPeriod"/>
            </a:pPr>
            <a:r>
              <a:rPr lang="ru-RU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Снижение рисков не оптимального размещения комплексов ФВФ (камеры фото видео фиксации). </a:t>
            </a:r>
            <a:r>
              <a:rPr lang="ru-RU" dirty="0">
                <a:solidFill>
                  <a:srgbClr val="004B57"/>
                </a:solidFill>
              </a:rPr>
              <a:t>О</a:t>
            </a:r>
            <a:r>
              <a:rPr lang="ru-RU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шибка размещения каждого комплекса составляет 0,5-1 млн рублей. Как следствие: сокращение числа очагов, уменьшение затрат на инфраструктуру.</a:t>
            </a:r>
            <a:endParaRPr dirty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Arial"/>
              <a:buAutoNum type="arabicPeriod"/>
            </a:pPr>
            <a:r>
              <a:rPr lang="ru-RU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Сокращение времени работ по анализу очагов ДТП, уменьшение трудозатрат на ведение статистики ДТП: собственный расчет очагов до расчета ГИБДД, сокращение времени и трудоемкости подготовки обоснований для комиссий по БДД, документов для согласования.</a:t>
            </a:r>
            <a:endParaRPr dirty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Arial"/>
              <a:buAutoNum type="arabicPeriod"/>
            </a:pPr>
            <a:r>
              <a:rPr lang="ru-RU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Поддержка региона в части сбора данных для заявок по </a:t>
            </a:r>
            <a:r>
              <a:rPr lang="ru-RU" dirty="0" err="1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гос.программе</a:t>
            </a:r>
            <a:r>
              <a:rPr lang="ru-RU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 «Безопасные и качественные дороги»</a:t>
            </a:r>
            <a:endParaRPr dirty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Font typeface="Arial"/>
              <a:buAutoNum type="arabicPeriod"/>
            </a:pPr>
            <a:r>
              <a:rPr lang="ru-RU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По данным исследований Всемирного банка страны, которые уделяют особое внимание снижению смертности и травматизму на дорогах, имели на 7-22% более высокий рост ВВП на душу населения за 24-летний период.</a:t>
            </a:r>
            <a:endParaRPr dirty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400"/>
              <a:buAutoNum type="arabicPeriod"/>
            </a:pPr>
            <a:r>
              <a:rPr lang="ru-RU" dirty="0">
                <a:solidFill>
                  <a:srgbClr val="004B57"/>
                </a:solidFill>
              </a:rPr>
              <a:t>Повышение охвата города остановками и социальными транспортными маршрутами</a:t>
            </a:r>
            <a:endParaRPr dirty="0">
              <a:solidFill>
                <a:srgbClr val="004B5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 smtClean="0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Ожидаемый </a:t>
            </a:r>
            <a:r>
              <a:rPr lang="ru-RU" sz="1800" b="1" dirty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результат: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>
              <a:buClr>
                <a:srgbClr val="004B57"/>
              </a:buClr>
              <a:buSzPts val="1200"/>
              <a:buFont typeface="Arial"/>
              <a:buChar char="•"/>
            </a:pPr>
            <a:r>
              <a:rPr lang="ru-RU" sz="1200" dirty="0" smtClean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Снижение </a:t>
            </a:r>
            <a:r>
              <a:rPr lang="ru-RU" sz="1200" dirty="0" smtClean="0">
                <a:solidFill>
                  <a:srgbClr val="004B57"/>
                </a:solidFill>
              </a:rPr>
              <a:t>затрат, направленных </a:t>
            </a:r>
            <a:r>
              <a:rPr lang="ru-RU" sz="1200" dirty="0">
                <a:solidFill>
                  <a:srgbClr val="004B57"/>
                </a:solidFill>
              </a:rPr>
              <a:t>на устранение последствий </a:t>
            </a:r>
            <a:r>
              <a:rPr lang="ru-RU" sz="1200" dirty="0" smtClean="0">
                <a:solidFill>
                  <a:srgbClr val="004B57"/>
                </a:solidFill>
              </a:rPr>
              <a:t>ДТП, </a:t>
            </a:r>
            <a:r>
              <a:rPr lang="ru-RU" sz="1200" dirty="0">
                <a:solidFill>
                  <a:srgbClr val="004B57"/>
                </a:solidFill>
              </a:rPr>
              <a:t>за счет </a:t>
            </a:r>
            <a:r>
              <a:rPr lang="ru-RU" sz="1200" dirty="0" smtClean="0">
                <a:solidFill>
                  <a:srgbClr val="004B57"/>
                </a:solidFill>
              </a:rPr>
              <a:t>реализации мероприятий </a:t>
            </a:r>
            <a:r>
              <a:rPr lang="ru-RU" sz="1200" dirty="0">
                <a:solidFill>
                  <a:srgbClr val="004B57"/>
                </a:solidFill>
              </a:rPr>
              <a:t>по снижению аварийности в местах концентрации </a:t>
            </a:r>
            <a:r>
              <a:rPr lang="ru-RU" sz="1200" dirty="0" smtClean="0">
                <a:solidFill>
                  <a:srgbClr val="004B57"/>
                </a:solidFill>
              </a:rPr>
              <a:t>ДТП  (в 2021-2022 г.).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200"/>
            </a:pPr>
            <a:endParaRPr sz="1000" dirty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Не менее 55% граждан Новгородской области (участников дорожного движения) будут осведомлены о потенциально опасных участках, благодаря внедрению цифрового сервиса в регионе.</a:t>
            </a:r>
            <a:endParaRPr sz="1200" dirty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rgbClr val="004B57"/>
              </a:solidFill>
            </a:endParaRPr>
          </a:p>
          <a:p>
            <a:pPr marL="17145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000"/>
              <a:buFont typeface="Arial"/>
              <a:buChar char="•"/>
            </a:pPr>
            <a:r>
              <a:rPr lang="ru-RU" sz="1200" dirty="0" smtClean="0">
                <a:solidFill>
                  <a:srgbClr val="004B57"/>
                </a:solidFill>
              </a:rPr>
              <a:t>Снижение </a:t>
            </a:r>
            <a:r>
              <a:rPr lang="ru-RU" sz="1200" dirty="0">
                <a:solidFill>
                  <a:srgbClr val="004B57"/>
                </a:solidFill>
              </a:rPr>
              <a:t>текущего показателя ДТП (около 3000 ДТП в год) в Великом Новгороде. Снижение количества мест концентрации ДТП в два раза по сравнению с 2017 годом).</a:t>
            </a:r>
            <a:endParaRPr sz="1200" dirty="0">
              <a:solidFill>
                <a:srgbClr val="004B5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4B5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603250" y="1435698"/>
            <a:ext cx="7886700" cy="59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942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Целевая аудитория (стейкхолдеры)</a:t>
            </a:r>
            <a:endParaRPr/>
          </a:p>
        </p:txBody>
      </p:sp>
      <p:sp>
        <p:nvSpPr>
          <p:cNvPr id="82" name="Google Shape;82;p7"/>
          <p:cNvSpPr txBox="1"/>
          <p:nvPr/>
        </p:nvSpPr>
        <p:spPr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50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50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724"/>
            <a:ext cx="711200" cy="8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7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ПРАВИТЕЛЬСТВО НОВГОРОДСКОЙ ОБЛАСТИ</a:t>
            </a:r>
            <a:endParaRPr sz="14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603250" y="2081254"/>
            <a:ext cx="8045450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Граждане</a:t>
            </a:r>
            <a:r>
              <a:rPr lang="ru-RU" sz="1800" b="0" i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Потенциальная угроза</a:t>
            </a:r>
            <a:r>
              <a:rPr lang="ru-RU" sz="1400" b="1" i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у</a:t>
            </a:r>
            <a:r>
              <a:rPr lang="ru-RU" sz="1400" b="0" i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величение вероятности угрозы жизни и здоровья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Губернатор</a:t>
            </a:r>
            <a:r>
              <a:rPr lang="ru-RU" sz="1800" b="1" i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 Новгородской области</a:t>
            </a:r>
            <a:r>
              <a:rPr lang="ru-RU" sz="1800" b="0" i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Потенциальная угроза: </a:t>
            </a:r>
            <a:endParaRPr sz="1400" b="1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ru-RU" sz="1400" b="0" i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нижение численности населения (неестественная убыль)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Следствие: </a:t>
            </a:r>
            <a:endParaRPr sz="1400" b="1" i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невыполнение показателей KPI Губернатора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Министерство</a:t>
            </a:r>
            <a:r>
              <a:rPr lang="ru-RU" sz="1800" b="1" i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 транспорта и дорожного хозяйства </a:t>
            </a:r>
            <a:endParaRPr sz="1800" b="1" i="0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Новгородской области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Потенциальная угроза: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отсутствие </a:t>
            </a:r>
            <a:r>
              <a:rPr lang="ru-RU" sz="1400" b="0" i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актуальной и достоверной информации о ситуации на дорогах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Следствие: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4B57"/>
                </a:solidFill>
                <a:latin typeface="Calibri"/>
                <a:ea typeface="Calibri"/>
                <a:cs typeface="Calibri"/>
                <a:sym typeface="Calibri"/>
              </a:rPr>
              <a:t>▪ </a:t>
            </a: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ru-RU" sz="1400" b="0" i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изкая скорость принятия решений по организации дорожного движения;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▪ увеличение количества ДТП;</a:t>
            </a:r>
            <a:endParaRPr sz="1400" b="0" i="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▪ невыполнение</a:t>
            </a:r>
            <a:r>
              <a:rPr lang="ru-RU" sz="1400" b="0" i="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 показателей нац.проекта «Безопасные и качественные дороги».</a:t>
            </a:r>
            <a:endParaRPr sz="14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/>
          <p:nvPr/>
        </p:nvSpPr>
        <p:spPr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50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0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724"/>
            <a:ext cx="711200" cy="8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ПРАВИТЕЛЬСТВО НОВГОРОДСКОЙ ОБЛАСТИ</a:t>
            </a:r>
            <a:endParaRPr sz="14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"/>
          <p:cNvSpPr/>
          <p:nvPr/>
        </p:nvSpPr>
        <p:spPr>
          <a:xfrm>
            <a:off x="946150" y="1304436"/>
            <a:ext cx="7689850" cy="587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Дорожная карта по внедрению </a:t>
            </a:r>
            <a:endParaRPr sz="2400" b="1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цифрового решения</a:t>
            </a:r>
            <a:r>
              <a:rPr lang="ru-RU" sz="2400">
                <a:solidFill>
                  <a:srgbClr val="F049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Определение структуры данных, необходимых для эффективной работы цифрового сервиса; (2 </a:t>
            </a:r>
            <a:r>
              <a:rPr lang="ru-RU" sz="1800">
                <a:solidFill>
                  <a:srgbClr val="004B57"/>
                </a:solidFill>
              </a:rPr>
              <a:t>дня)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Определение данных, которые могут быть собраны представителями от региона; </a:t>
            </a:r>
            <a:r>
              <a:rPr lang="ru-RU" sz="1800">
                <a:solidFill>
                  <a:srgbClr val="004B57"/>
                </a:solidFill>
              </a:rPr>
              <a:t>(2 дня)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Сбор и предоставление данных; (</a:t>
            </a:r>
            <a:r>
              <a:rPr lang="ru-RU" sz="1800">
                <a:solidFill>
                  <a:srgbClr val="004B57"/>
                </a:solidFill>
              </a:rPr>
              <a:t>2 недели)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Первичная оценка полученного решения и определение недочетов в работе сервиса; (2 дня)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Развертывание решения в регионе; (</a:t>
            </a:r>
            <a:r>
              <a:rPr lang="ru-RU" sz="1800">
                <a:solidFill>
                  <a:srgbClr val="004B57"/>
                </a:solidFill>
              </a:rPr>
              <a:t>1 месяц</a:t>
            </a:r>
            <a:r>
              <a:rPr lang="ru-RU" sz="18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Анализ и оценка эффективности внедренного решения. (2 </a:t>
            </a:r>
            <a:r>
              <a:rPr lang="ru-RU" sz="1800">
                <a:solidFill>
                  <a:srgbClr val="004B57"/>
                </a:solidFill>
              </a:rPr>
              <a:t>недели пилотной эксплуатации и год промышленная эксплуатация</a:t>
            </a:r>
            <a:r>
              <a:rPr lang="ru-RU" sz="18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04942"/>
                </a:solidFill>
              </a:rPr>
              <a:t>Итого время на реализацию: около 2,5 месяцев</a:t>
            </a:r>
            <a:endParaRPr sz="2400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049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628650" y="1483385"/>
            <a:ext cx="7886700" cy="59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Источники данных</a:t>
            </a:r>
            <a:endParaRPr/>
          </a:p>
        </p:txBody>
      </p:sp>
      <p:sp>
        <p:nvSpPr>
          <p:cNvPr id="101" name="Google Shape;101;p9"/>
          <p:cNvSpPr txBox="1"/>
          <p:nvPr/>
        </p:nvSpPr>
        <p:spPr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50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50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724"/>
            <a:ext cx="711200" cy="8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34840"/>
                </a:solidFill>
                <a:latin typeface="Arial"/>
                <a:ea typeface="Arial"/>
                <a:cs typeface="Arial"/>
                <a:sym typeface="Arial"/>
              </a:rPr>
              <a:t>ПРАВИТЕЛЬСТВО НОВГОРОДСКОЙ ОБЛАСТИ</a:t>
            </a:r>
            <a:endParaRPr sz="1400">
              <a:solidFill>
                <a:srgbClr val="F348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628650" y="2337026"/>
            <a:ext cx="820203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AutoNum type="arabicParenR"/>
            </a:pPr>
            <a:r>
              <a:rPr lang="ru-RU" sz="18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Данные о всех ДТП произошедших на территории субъекта, включая ДТП без пострадавших (только с материальным ущербом);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AutoNum type="arabicParenR"/>
            </a:pPr>
            <a:r>
              <a:rPr lang="ru-RU" sz="18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Данные о размещении камер фото-видеофиксации (ФВФ);</a:t>
            </a:r>
            <a:endParaRPr sz="18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4B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B57"/>
              </a:buClr>
              <a:buSzPts val="1800"/>
              <a:buFont typeface="Arial"/>
              <a:buAutoNum type="arabicParenR"/>
            </a:pPr>
            <a:r>
              <a:rPr lang="ru-RU" sz="1800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Данные о лежачих полицейских (ИДН) и других мерах принятых для снижения аварийности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4B57"/>
                </a:solidFill>
                <a:latin typeface="Arial"/>
                <a:ea typeface="Arial"/>
                <a:cs typeface="Arial"/>
                <a:sym typeface="Arial"/>
              </a:rPr>
              <a:t>Ссылка на набор данных: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hlink"/>
                </a:solidFill>
                <a:hlinkClick r:id="rId4"/>
              </a:rPr>
              <a:t>https://yadi.sk/d/wTsg0KCBAyYZDg?w=1</a:t>
            </a:r>
            <a:r>
              <a:rPr lang="ru-RU" sz="1800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авительство НО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927</Words>
  <Application>Microsoft Office PowerPoint</Application>
  <PresentationFormat>Экран (4:3)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Rasa Medium</vt:lpstr>
      <vt:lpstr>Calibri</vt:lpstr>
      <vt:lpstr>Правительство НО</vt:lpstr>
      <vt:lpstr>Презентация PowerPoint</vt:lpstr>
      <vt:lpstr>Презентация PowerPoint</vt:lpstr>
      <vt:lpstr>Презентация PowerPoint</vt:lpstr>
      <vt:lpstr>Развернутое решение</vt:lpstr>
      <vt:lpstr>Развернутое решение</vt:lpstr>
      <vt:lpstr>Социально-экономический эффект</vt:lpstr>
      <vt:lpstr>Целевая аудитория (стейкхолдеры)</vt:lpstr>
      <vt:lpstr>Презентация PowerPoint</vt:lpstr>
      <vt:lpstr>Источники данных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Образцов Андрей Юрьевич</cp:lastModifiedBy>
  <cp:revision>6</cp:revision>
  <dcterms:created xsi:type="dcterms:W3CDTF">2018-12-10T13:13:56Z</dcterms:created>
  <dcterms:modified xsi:type="dcterms:W3CDTF">2021-03-11T12:29:15Z</dcterms:modified>
</cp:coreProperties>
</file>