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2"/>
  </p:notesMasterIdLst>
  <p:sldIdLst>
    <p:sldId id="299" r:id="rId2"/>
    <p:sldId id="357" r:id="rId3"/>
    <p:sldId id="358" r:id="rId4"/>
    <p:sldId id="359" r:id="rId5"/>
    <p:sldId id="360" r:id="rId6"/>
    <p:sldId id="376" r:id="rId7"/>
    <p:sldId id="377" r:id="rId8"/>
    <p:sldId id="361" r:id="rId9"/>
    <p:sldId id="258" r:id="rId10"/>
    <p:sldId id="378" r:id="rId11"/>
    <p:sldId id="379" r:id="rId12"/>
    <p:sldId id="380" r:id="rId13"/>
    <p:sldId id="335" r:id="rId14"/>
    <p:sldId id="340" r:id="rId15"/>
    <p:sldId id="325" r:id="rId16"/>
    <p:sldId id="363" r:id="rId17"/>
    <p:sldId id="364" r:id="rId18"/>
    <p:sldId id="365" r:id="rId19"/>
    <p:sldId id="373" r:id="rId20"/>
    <p:sldId id="374" r:id="rId21"/>
  </p:sldIdLst>
  <p:sldSz cx="12192000" cy="6858000"/>
  <p:notesSz cx="6858000" cy="9144000"/>
  <p:embeddedFontLst>
    <p:embeddedFont>
      <p:font typeface="Rotonda Bold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Arial Black" pitchFamily="34" charset="0"/>
      <p:bold r:id="rId32"/>
    </p:embeddedFont>
    <p:embeddedFont>
      <p:font typeface="Segoe UI Black" pitchFamily="34" charset="0"/>
      <p:bold r:id="rId33"/>
      <p:boldItalic r:id="rId34"/>
    </p:embeddedFont>
    <p:embeddedFont>
      <p:font typeface="Helvetica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itvUYkHp2cS7kVOhl2ChCphHfL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491DB"/>
    <a:srgbClr val="6FBDD7"/>
    <a:srgbClr val="AACD7B"/>
    <a:srgbClr val="F7AD7F"/>
    <a:srgbClr val="F2F2F2"/>
    <a:srgbClr val="FE9FA3"/>
    <a:srgbClr val="B4BCEA"/>
    <a:srgbClr val="ABFDFF"/>
    <a:srgbClr val="57BAA8"/>
    <a:srgbClr val="FED5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4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6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72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3134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f3cf87df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7f3cf87df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2139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1aa94253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1aa94253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81aa942534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0024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1aa94253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1aa94253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81aa942534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1866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1aa94253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1aa94253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81aa942534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723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62596-F7AE-4231-8044-8145C7D309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659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62596-F7AE-4231-8044-8145C7D309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4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62596-F7AE-4231-8044-8145C7D309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572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1aa94253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1aa94253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81aa942534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4341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1aa94253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g81aa9425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1110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f3cf87df7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7f3cf87df7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7f3cf87df7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6780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1aa94253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1aa94253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g81aa942534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1853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1aa94253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1aa94253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81aa942534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230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62596-F7AE-4231-8044-8145C7D309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57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2553-E7AA-4FB6-AD33-ACE00F3021D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4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1aa94253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g81aa9425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3751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ЕГИСЗ</a:t>
            </a:r>
            <a:r>
              <a:rPr lang="ru-RU" dirty="0"/>
              <a:t> - Единая государственная информационная система в сфере здравоохранения</a:t>
            </a:r>
          </a:p>
          <a:p>
            <a:endParaRPr lang="ru-RU" dirty="0"/>
          </a:p>
          <a:p>
            <a:r>
              <a:rPr lang="ru-RU" b="1" dirty="0"/>
              <a:t>ФРМР – Федеральный регистр медицинских работников.</a:t>
            </a:r>
          </a:p>
          <a:p>
            <a:r>
              <a:rPr lang="ru-RU" dirty="0"/>
              <a:t>Отдел кадров МК ДР направляет информацию вручную.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 собой подсистему Единой системы и предназначен для учета сведений о кадровом обеспечении медицинских организаций, трудоустройстве медицинских работников в медицинские организации.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Федеральный регистр медицинских работников обеспечивает сбор, накопление, хранение, обработку и передачу указанных в статье 93 Федерального закона сведений о лицах, которые участвуют в осуществлении медицинской деятельности.</a:t>
            </a:r>
          </a:p>
          <a:p>
            <a:endParaRPr lang="ru-RU" dirty="0"/>
          </a:p>
          <a:p>
            <a:r>
              <a:rPr lang="ru-RU" b="1" dirty="0"/>
              <a:t>ФРМО – Федеральный реестр медицинских организаций.</a:t>
            </a:r>
          </a:p>
          <a:p>
            <a:r>
              <a:rPr lang="ru-RU" dirty="0"/>
              <a:t>МК ДР входит в реестр.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 собой подсистему Единой системы и предназначен для учета сведений о медицинских организациях государственной, муниципальной и частной систем здравоохранения, их структурных подразделениях с указанием профилей их медицинской деятельности, местонахождения, сведений об их оснащении, использования медицинских изделий.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Федеральный реестр медицинских организаций обеспечивает сбор, накопление, хранение, обработку и передачу сведений о медицинских организациях, в которых оказывается медицинская помощь, в том числе о зданиях, строениях, сооружениях, структурных подразделениях таких медицинских организаций, отделениях, коечном фонде, оснащении, штатном расписании, и организациях, осуществляющих образовательную деятельность по реализации основных и дополнительных профессиональных образовательных программ медицинского и фармацевтического образования.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r>
              <a:rPr lang="ru-RU" b="1" dirty="0"/>
              <a:t>ФЭР – Федеральная электронная регистратура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Федеральная электронная регистратура представляет собой подсистему Единой системы, предназначенную для мониторинга и управления потоками пациентов в режиме реального времени посредством информационного обмена с государственными информационными системами в сфере здравоохранения субъектов Российской Федерации, медицинскими информационными системами медицинских организаций государственной, муниципальной и частной систем здравоохранения.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ФИ ЭМК – Федеральная интегрированная электронная медицинская карта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 собой подсистему Единой системы, предназначенную для сбора, систематизации и обработки структурированных обезличенных сведений, указанных в статье 94 Федерального закона, о лицах, которым оказывается медицинская помощь, а также о лицах, в отношении которых проводятся медицинские экспертизы, медицинские осмотры и медицинские освидетельствования, посредством информационного обмена с государственными информационными системами в сфере здравоохранения субъектов Российской Федерации, медицинскими информационными системами медицинских организаций государственной, муниципальной и частной систем здравоохранения.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Реестр медицинских документов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 собой подсистему Единой системы, содержащую сведения о медицинской документации в форме электронных документов, по составу которых невозможно определить состояние здоровья гражданина, и сведения о медицинской организации, в которой такая медицинская документация создана и хранится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C020E-FB5D-4ECB-9F2D-4406FE599A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99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62596-F7AE-4231-8044-8145C7D309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94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439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4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.emf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40.svg"/><Relationship Id="rId4" Type="http://schemas.openxmlformats.org/officeDocument/2006/relationships/image" Target="../media/image36.sv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.emf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44.sv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11" Type="http://schemas.openxmlformats.org/officeDocument/2006/relationships/image" Target="../media/image4.emf"/><Relationship Id="rId5" Type="http://schemas.openxmlformats.org/officeDocument/2006/relationships/image" Target="../media/image11.png"/><Relationship Id="rId10" Type="http://schemas.openxmlformats.org/officeDocument/2006/relationships/image" Target="../media/image54.svg"/><Relationship Id="rId4" Type="http://schemas.openxmlformats.org/officeDocument/2006/relationships/image" Target="../media/image50.sv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1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emf"/><Relationship Id="rId7" Type="http://schemas.openxmlformats.org/officeDocument/2006/relationships/image" Target="../media/image10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5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0"/>
          <a:stretch/>
        </p:blipFill>
        <p:spPr>
          <a:xfrm>
            <a:off x="4861279" y="1230917"/>
            <a:ext cx="7311672" cy="5012266"/>
          </a:xfrm>
          <a:prstGeom prst="rect">
            <a:avLst/>
          </a:prstGeom>
        </p:spPr>
      </p:pic>
      <p:sp>
        <p:nvSpPr>
          <p:cNvPr id="268" name="Google Shape;268;g7f3cf87df7_0_12"/>
          <p:cNvSpPr txBox="1"/>
          <p:nvPr/>
        </p:nvSpPr>
        <p:spPr>
          <a:xfrm>
            <a:off x="1137288" y="2502807"/>
            <a:ext cx="5423768" cy="123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0" i="0" u="none" strike="noStrike" cap="none" dirty="0">
                <a:solidFill>
                  <a:srgbClr val="6FBDD7"/>
                </a:solidFill>
                <a:latin typeface="Rotonda Bold" panose="02000803030000020004" pitchFamily="2" charset="0"/>
                <a:ea typeface="Calibri"/>
                <a:cs typeface="Calibri"/>
                <a:sym typeface="Calibri"/>
              </a:rPr>
              <a:t>Телемедицина с</a:t>
            </a:r>
            <a:br>
              <a:rPr lang="ru-RU" sz="4400" b="0" i="0" u="none" strike="noStrike" cap="none" dirty="0">
                <a:solidFill>
                  <a:srgbClr val="6FBDD7"/>
                </a:solidFill>
                <a:latin typeface="Rotonda Bold" panose="02000803030000020004" pitchFamily="2" charset="0"/>
                <a:ea typeface="Calibri"/>
                <a:cs typeface="Calibri"/>
                <a:sym typeface="Calibri"/>
              </a:rPr>
            </a:br>
            <a:r>
              <a:rPr lang="ru-RU" sz="4400" b="0" i="0" u="none" strike="noStrike" cap="none" dirty="0">
                <a:solidFill>
                  <a:srgbClr val="6FBDD7"/>
                </a:solidFill>
                <a:latin typeface="Rotonda Bold" panose="02000803030000020004" pitchFamily="2" charset="0"/>
                <a:ea typeface="Calibri"/>
                <a:cs typeface="Calibri"/>
                <a:sym typeface="Calibri"/>
              </a:rPr>
              <a:t>Доктор Рядом</a:t>
            </a:r>
            <a:endParaRPr sz="4400" dirty="0">
              <a:solidFill>
                <a:srgbClr val="6FBDD7"/>
              </a:solidFill>
              <a:latin typeface="Rotonda Bold" panose="02000803030000020004" pitchFamily="2" charset="0"/>
            </a:endParaRPr>
          </a:p>
        </p:txBody>
      </p:sp>
      <p:sp>
        <p:nvSpPr>
          <p:cNvPr id="270" name="Google Shape;270;g7f3cf87df7_0_12"/>
          <p:cNvSpPr txBox="1"/>
          <p:nvPr/>
        </p:nvSpPr>
        <p:spPr>
          <a:xfrm>
            <a:off x="1137288" y="4029762"/>
            <a:ext cx="4501887" cy="96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1100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Цифровой медицинский сервис для региона без дополнительных инвестиций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271" name="Google Shape;271;g7f3cf87df7_0_12"/>
          <p:cNvSpPr txBox="1"/>
          <p:nvPr/>
        </p:nvSpPr>
        <p:spPr>
          <a:xfrm>
            <a:off x="1137288" y="5388407"/>
            <a:ext cx="9855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2800" dirty="0">
              <a:solidFill>
                <a:srgbClr val="6FBD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38" y="744857"/>
            <a:ext cx="3195316" cy="1366921"/>
          </a:xfrm>
          <a:prstGeom prst="rect">
            <a:avLst/>
          </a:prstGeom>
        </p:spPr>
      </p:pic>
      <p:pic>
        <p:nvPicPr>
          <p:cNvPr id="9" name="Google Shape;30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6527" y="744857"/>
            <a:ext cx="1286936" cy="128693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710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29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2" y="0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814146" y="394145"/>
            <a:ext cx="10377854" cy="10423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ИТ решение не заработает само по себе……… ...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57A1C26-6854-C14F-B8BF-E07D3F5CE935}"/>
              </a:ext>
            </a:extLst>
          </p:cNvPr>
          <p:cNvSpPr/>
          <p:nvPr/>
        </p:nvSpPr>
        <p:spPr>
          <a:xfrm>
            <a:off x="1814146" y="1935258"/>
            <a:ext cx="2559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рядом является </a:t>
            </a:r>
            <a:r>
              <a:rPr lang="ru-RU" sz="1200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компанией, </a:t>
            </a:r>
            <a:r>
              <a:rPr lang="ru-RU" sz="1200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запустившей телемедицинские консультации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F916FD7-21AE-BB43-8BBF-F9593553B651}"/>
              </a:ext>
            </a:extLst>
          </p:cNvPr>
          <p:cNvSpPr/>
          <p:nvPr/>
        </p:nvSpPr>
        <p:spPr>
          <a:xfrm>
            <a:off x="1801318" y="2971228"/>
            <a:ext cx="2925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акционеры и команда являются активными </a:t>
            </a:r>
            <a:r>
              <a:rPr lang="ru-RU" sz="1200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участниками экспертных советов по медицине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ведущих конференций по телемедицине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02B3071-265C-5F47-8F6A-CA533E5D8B0C}"/>
              </a:ext>
            </a:extLst>
          </p:cNvPr>
          <p:cNvSpPr/>
          <p:nvPr/>
        </p:nvSpPr>
        <p:spPr>
          <a:xfrm>
            <a:off x="1801318" y="4162505"/>
            <a:ext cx="283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1200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 по части отбора </a:t>
            </a:r>
            <a:r>
              <a:rPr lang="en-US" sz="1200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обучения врачей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оказания телемедицинских консультаций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E90F4E7-F5FB-8144-BD7F-8459A45445C4}"/>
              </a:ext>
            </a:extLst>
          </p:cNvPr>
          <p:cNvSpPr/>
          <p:nvPr/>
        </p:nvSpPr>
        <p:spPr>
          <a:xfrm>
            <a:off x="1801317" y="5094649"/>
            <a:ext cx="2995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первыми на рынке запустили телемедицину в рамках </a:t>
            </a:r>
            <a:r>
              <a:rPr lang="ru-RU" sz="1200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Калужской области, на запуске Свердловская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Сахалинская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Ивановская области, Республика Татарстан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5867D8E-04B9-F041-9ECB-619D0F1EC2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734" y="2096292"/>
            <a:ext cx="519128" cy="5191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9AFFEC1-250D-7241-A233-D255913FC4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901" y="4224132"/>
            <a:ext cx="532055" cy="5320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28A09C-9D09-FA42-A4D4-24344F7913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1318" y="5274057"/>
            <a:ext cx="504000" cy="50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DF3BA02-DF73-464B-BDE1-2C89B7E581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4734" y="3086830"/>
            <a:ext cx="498898" cy="498898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 rot="5400000">
            <a:off x="3959194" y="3630399"/>
            <a:ext cx="3907425" cy="663990"/>
          </a:xfrm>
          <a:prstGeom prst="triangle">
            <a:avLst/>
          </a:pr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Google Shape;286;g81aa942534_0_22"/>
          <p:cNvSpPr txBox="1">
            <a:spLocks/>
          </p:cNvSpPr>
          <p:nvPr/>
        </p:nvSpPr>
        <p:spPr>
          <a:xfrm>
            <a:off x="7003073" y="4851114"/>
            <a:ext cx="3697901" cy="84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dirty="0">
                <a:solidFill>
                  <a:srgbClr val="6FBDD7"/>
                </a:solidFill>
                <a:latin typeface="Rotonda"/>
              </a:rPr>
              <a:t>Мы не только предлагаем удобную цифровую платформу для внедрения, но помогаем каждому региону дойти до </a:t>
            </a:r>
            <a:r>
              <a:rPr lang="ru-RU" sz="2800" b="1" dirty="0">
                <a:solidFill>
                  <a:srgbClr val="F7AD7F"/>
                </a:solidFill>
                <a:latin typeface="Rotonda"/>
              </a:rPr>
              <a:t>успешного запуска телемедицины</a:t>
            </a:r>
            <a:endParaRPr lang="ru-RU" sz="2800" b="1" dirty="0">
              <a:solidFill>
                <a:srgbClr val="F7AD7F"/>
              </a:solidFill>
              <a:latin typeface="Rotonda Bold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5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7725727"/>
              </p:ext>
            </p:extLst>
          </p:nvPr>
        </p:nvGraphicFramePr>
        <p:xfrm>
          <a:off x="757647" y="1436478"/>
          <a:ext cx="10850881" cy="5339734"/>
        </p:xfrm>
        <a:graphic>
          <a:graphicData uri="http://schemas.openxmlformats.org/drawingml/2006/table">
            <a:tbl>
              <a:tblPr/>
              <a:tblGrid>
                <a:gridCol w="222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18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3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6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7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62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2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77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35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220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5625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5625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6172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675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 мероприятий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 1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 2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 3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 4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 5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 6-12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08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1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Определение целей и задач внедрения телемедицины в регионе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77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2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Подготовка и подписание соглашения о намерениях в отношении внедрения телемедицины в регионе между Минздравом и Доктор Рядом 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31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3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Принятие решение о создании Единого Телемедицинского центра или внедрения телемедицины в медицинских учреждениях (всех или выборочных)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945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4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Определение этапности развертывания телемедицины в регионе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81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5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Пилотного проекта по внедрению телемедицины в процесс оказания медицинской помощи населению 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1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5.1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Согласование охвата Пилотного проекта ( ЛПУ-участники, список врачей, продолжительность Пилота, вид и количество консультаций)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9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5.2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Проработка и утверждение процесса оказания ТМ услуг 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5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5.3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Согласование KPI пилотного проекта и отчетности (состав, регулярность оценки)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1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5.4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Издание необходимых приказов и инструкций по ЛПУ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5.5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Определение источников финансирования Пилота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5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5.6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Обучение врачей пользованию платформой и проведению телемедицинских консультаций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4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5.7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Непосредственное оказание телемедицинских консультаций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9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5.8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Подведение итогов Пилотного проекта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417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6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Разработка и подписание приказа Минздрава области, регламентирующего порядок оказания телемедицинских услуг по схеме «врач-пациент»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9889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7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Включение тарифа на оказание медицинских услуг с применением телемедицинских технологий в тарифное соглашение ТФОМС, выделение объемов оказания помощи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2597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8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Корректировка плана внедрения телемедицины в области с учетом итогов Пилотного проекта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9495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9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ual"/>
                        </a:rPr>
                        <a:t> </a:t>
                      </a:r>
                    </a:p>
                  </a:txBody>
                  <a:tcPr marL="5672" marR="5672" marT="56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Разворачивание полномасштабного внедрения телемедицины по целевому сценарию и с целевым охватом</a:t>
                      </a:r>
                    </a:p>
                  </a:txBody>
                  <a:tcPr marL="5672" marR="5672" marT="56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72" marR="5672" marT="56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7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2" y="0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14146" y="394145"/>
            <a:ext cx="10377854" cy="10423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Дорожная карта внедрения телемедицины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22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2" y="0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14146" y="394145"/>
            <a:ext cx="10377854" cy="10423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Варианты реализации Пилотного проекта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2853" y="1909753"/>
            <a:ext cx="108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  <a:sym typeface="Verdana"/>
              </a:rPr>
              <a:t>1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853" y="3656972"/>
            <a:ext cx="108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  <a:sym typeface="Verdana"/>
              </a:rPr>
              <a:t>2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23293" y="2057104"/>
            <a:ext cx="931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Подключение к платформе 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врачей регионального медицинского учреждения (5-10 врачей) для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проведения телемедицинских консультаций для 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своих пациентов в течение 1-2 месяцев. Минздрав региона самостоятельно определяет назначение, содержание и количество телемедицинских консультаций.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3293" y="3742768"/>
            <a:ext cx="931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Оказание телемедицинских консультаций с применением цифровой платформы Доктор рядом силами врачей Доктор Рядом в формате «врач-пациент» и «врач-врач-пациент». Продолжительность оказания сервиса – 1-2 месяца. Врачи могут быть как первичного звена, так и узких специальностей.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8FB73456-16ED-4DC8-A6AE-539CB0F5F5A5}"/>
              </a:ext>
            </a:extLst>
          </p:cNvPr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181576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304364" y="443241"/>
            <a:ext cx="10346168" cy="84996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80"/>
            </a:pPr>
            <a:r>
              <a:rPr lang="ru-RU" sz="3600" spc="100" dirty="0">
                <a:solidFill>
                  <a:srgbClr val="6FBDD7"/>
                </a:solidFill>
                <a:latin typeface="Rotonda Bold" panose="02000803030000020004" pitchFamily="2" charset="0"/>
                <a:sym typeface="Arial Black"/>
              </a:rPr>
              <a:t>КОНТАКТЫ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4365" y="1998473"/>
            <a:ext cx="353657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6701"/>
              </a:buClr>
              <a:buSzPts val="2000"/>
            </a:pP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Rotonda Bold" panose="02000803030000020004" pitchFamily="2" charset="0"/>
                <a:ea typeface="Verdana" panose="020B0604030504040204" pitchFamily="34" charset="0"/>
              </a:rPr>
              <a:t>ДЕНИС ГРИГОРЬЕВ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4744" y="3028000"/>
            <a:ext cx="416858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6701"/>
              </a:buClr>
              <a:buSzPts val="2000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+7 925 031 14 08</a:t>
            </a:r>
          </a:p>
          <a:p>
            <a:pPr>
              <a:lnSpc>
                <a:spcPct val="150000"/>
              </a:lnSpc>
              <a:buClr>
                <a:srgbClr val="FF6701"/>
              </a:buClr>
              <a:buSzPts val="2000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6701"/>
              </a:buClr>
              <a:buSzPts val="2000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6701"/>
              </a:buClr>
              <a:buSzPts val="2000"/>
            </a:pPr>
            <a:r>
              <a:rPr lang="en-US" dirty="0">
                <a:solidFill>
                  <a:srgbClr val="6FBDD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dgrigoriev@dr-telemed.ru</a:t>
            </a:r>
            <a:endParaRPr lang="ru-RU" dirty="0">
              <a:solidFill>
                <a:srgbClr val="6FBDD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522" y="5418543"/>
            <a:ext cx="2950320" cy="1262114"/>
          </a:xfrm>
          <a:prstGeom prst="rect">
            <a:avLst/>
          </a:prstGeom>
        </p:spPr>
      </p:pic>
      <p:pic>
        <p:nvPicPr>
          <p:cNvPr id="8" name="Google Shape;30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6810" y="5432548"/>
            <a:ext cx="1188262" cy="1188262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492918" y="5673191"/>
            <a:ext cx="23874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6701"/>
              </a:buClr>
              <a:buSzPts val="2000"/>
            </a:pPr>
            <a:r>
              <a:rPr lang="ru-RU" sz="1600" b="1" dirty="0">
                <a:solidFill>
                  <a:srgbClr val="6FBDD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dr-telemed.ru</a:t>
            </a:r>
            <a:endParaRPr lang="en-GB" sz="1600" b="1" dirty="0">
              <a:solidFill>
                <a:srgbClr val="6FBDD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2070" y="6111094"/>
            <a:ext cx="591310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Clr>
                <a:srgbClr val="FF6701"/>
              </a:buClr>
              <a:buSzPts val="2000"/>
            </a:pPr>
            <a:r>
              <a:rPr lang="ru-RU" sz="1600" b="1" dirty="0">
                <a:solidFill>
                  <a:srgbClr val="F7AD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ул. Большая Полянка, 50/1 с 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528" y="2861070"/>
            <a:ext cx="3211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6701"/>
              </a:buClr>
              <a:buSzPts val="2000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Операционно-проектный директор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FF6701"/>
              </a:buClr>
              <a:buSzPts val="2000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ООО «Медицинская компания Доктор рядом»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754" y="3103101"/>
            <a:ext cx="431881" cy="43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695" y="3731773"/>
            <a:ext cx="432000" cy="432116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867638" y="4967925"/>
            <a:ext cx="10359686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xmlns="" val="119849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1aa942534_0_22"/>
          <p:cNvSpPr txBox="1">
            <a:spLocks noGrp="1"/>
          </p:cNvSpPr>
          <p:nvPr>
            <p:ph type="ctrTitle"/>
          </p:nvPr>
        </p:nvSpPr>
        <p:spPr>
          <a:xfrm>
            <a:off x="611419" y="3155448"/>
            <a:ext cx="4525287" cy="84588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6FBDD7"/>
                </a:solidFill>
                <a:latin typeface="Rotonda Bold" panose="02000803030000020004" pitchFamily="2" charset="0"/>
              </a:rPr>
              <a:t>Приложения</a:t>
            </a:r>
            <a:endParaRPr sz="4800" dirty="0">
              <a:solidFill>
                <a:srgbClr val="6FBDD7"/>
              </a:solidFill>
              <a:latin typeface="Rotonda Bold" panose="02000803030000020004" pitchFamily="2" charset="0"/>
            </a:endParaRPr>
          </a:p>
        </p:txBody>
      </p:sp>
      <p:pic>
        <p:nvPicPr>
          <p:cNvPr id="1028" name="Picture 4" descr="https://sgkhaberajansi.com/wp-content/uploads/2018/04/ozel-hastane-ucretleri-tarihe-karisiyo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4" r="32680"/>
          <a:stretch/>
        </p:blipFill>
        <p:spPr bwMode="auto">
          <a:xfrm>
            <a:off x="6096000" y="0"/>
            <a:ext cx="6117996" cy="68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44" y="781100"/>
            <a:ext cx="2705493" cy="1157380"/>
          </a:xfrm>
          <a:prstGeom prst="rect">
            <a:avLst/>
          </a:prstGeom>
        </p:spPr>
      </p:pic>
      <p:pic>
        <p:nvPicPr>
          <p:cNvPr id="5" name="Google Shape;30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4561" y="744857"/>
            <a:ext cx="1286936" cy="128693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931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453010" y="503089"/>
            <a:ext cx="9837290" cy="89687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80"/>
            </a:pPr>
            <a:r>
              <a:rPr lang="ru-RU" sz="3200" dirty="0">
                <a:solidFill>
                  <a:srgbClr val="6FBDD7"/>
                </a:solidFill>
                <a:latin typeface="Rotonda Bold" panose="02000803030000020004" pitchFamily="2" charset="0"/>
                <a:sym typeface="Arial Black"/>
              </a:rPr>
              <a:t>Минимальные технические требования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8" name="Google Shape;896;g81aa942534_0_290"/>
          <p:cNvSpPr txBox="1"/>
          <p:nvPr/>
        </p:nvSpPr>
        <p:spPr>
          <a:xfrm>
            <a:off x="1453010" y="1238107"/>
            <a:ext cx="9837290" cy="44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СЕРВИС  «ЦИФРОВАЯ КЛИНИКА» ЗАПУСКАЕТСЯ НА МИНИМАЛЬНЫХ IT ВОЗМОЖНОСТЯХ КЛИНИКИ.</a:t>
            </a: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" name="Google Shape;655;p6"/>
          <p:cNvSpPr txBox="1"/>
          <p:nvPr/>
        </p:nvSpPr>
        <p:spPr>
          <a:xfrm>
            <a:off x="371031" y="2469061"/>
            <a:ext cx="75693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E2F3"/>
              </a:buClr>
              <a:buSzPts val="8800"/>
              <a:buFont typeface="Calibri"/>
              <a:buNone/>
            </a:pPr>
            <a:r>
              <a:rPr lang="ru-RU" sz="7200" b="0" i="0" u="none" strike="noStrike" cap="none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1</a:t>
            </a:r>
            <a:endParaRPr sz="11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Google Shape;656;p6"/>
          <p:cNvSpPr txBox="1"/>
          <p:nvPr/>
        </p:nvSpPr>
        <p:spPr>
          <a:xfrm>
            <a:off x="371031" y="5290630"/>
            <a:ext cx="75693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D8E2F3"/>
              </a:buClr>
              <a:buSzPts val="8800"/>
            </a:pPr>
            <a:r>
              <a:rPr lang="ru-RU" sz="72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2</a:t>
            </a:r>
            <a:endParaRPr sz="72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9226" y="5751153"/>
            <a:ext cx="948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ЭЦП Врача, для подписания медицинских заключений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713" y="2638263"/>
            <a:ext cx="1682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Наличие персонального компьютера, мобильного телефона у врачей и администратора. 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1862" y="2597258"/>
            <a:ext cx="2925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Подключенная к компьютеру видеокамера обладает разрешением не ниже 1024 х 720 (в случае, если выбран способ оказания услуг с использованием видеосвязи);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55373" y="2597258"/>
            <a:ext cx="2555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Подключенный к компьютеру микрофон (в случае, если выбран способ оказания услуг с использованием видео- или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аудиосвязи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5715" y="4119821"/>
            <a:ext cx="1663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Операционная система </a:t>
            </a:r>
          </a:p>
          <a:p>
            <a:pPr fontAlgn="base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 Windows версией не ниже XP или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OS X;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01881" y="4275689"/>
            <a:ext cx="289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Интернет-обозреватель (браузер)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Google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Chrome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(рекомендуемый),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Mozilla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Firefox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или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последней версии;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98266" y="4164099"/>
            <a:ext cx="2092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Скорость канала доступа в Интернет не ниже 1 Мбит/с на врача. Для видео – не менее 10 Мбит/с на консультацию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Google Shape;896;g81aa942534_0_290"/>
          <p:cNvSpPr txBox="1"/>
          <p:nvPr/>
        </p:nvSpPr>
        <p:spPr>
          <a:xfrm>
            <a:off x="1453010" y="1911188"/>
            <a:ext cx="7301025" cy="30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Rotonda Bold" panose="02000803030000020004" pitchFamily="2" charset="0"/>
                <a:ea typeface="Verdana" panose="020B0604030504040204" pitchFamily="34" charset="0"/>
              </a:rPr>
              <a:t>ЧТО НЕОБХОДИМО:</a:t>
            </a:r>
            <a:endParaRPr sz="4400" spc="100"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299" y="2747496"/>
            <a:ext cx="850735" cy="7381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853" y="2715929"/>
            <a:ext cx="644306" cy="7696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832" y="2670016"/>
            <a:ext cx="530862" cy="8877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9298" y="4317481"/>
            <a:ext cx="842901" cy="69362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774" y="4317481"/>
            <a:ext cx="845368" cy="738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9226" y="4231236"/>
            <a:ext cx="775483" cy="7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48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57A1C26-6854-C14F-B8BF-E07D3F5CE935}"/>
              </a:ext>
            </a:extLst>
          </p:cNvPr>
          <p:cNvSpPr/>
          <p:nvPr/>
        </p:nvSpPr>
        <p:spPr>
          <a:xfrm>
            <a:off x="2826502" y="1773555"/>
            <a:ext cx="288231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платформе подключено</a:t>
            </a:r>
            <a:r>
              <a:rPr lang="ru-RU" b="1" dirty="0">
                <a:solidFill>
                  <a:srgbClr val="FF6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6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5,8 млн клиентов, которые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получают 1500 – 2000 консультаций в день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это число растет с каждым днем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1D49379-4DF4-7742-A92E-F73E7460382E}"/>
              </a:ext>
            </a:extLst>
          </p:cNvPr>
          <p:cNvSpPr/>
          <p:nvPr/>
        </p:nvSpPr>
        <p:spPr>
          <a:xfrm>
            <a:off x="2826501" y="3150888"/>
            <a:ext cx="25777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имеет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ФСТЭК соответствия требованиям информационной безопасности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F916FD7-21AE-BB43-8BBF-F9593553B651}"/>
              </a:ext>
            </a:extLst>
          </p:cNvPr>
          <p:cNvSpPr/>
          <p:nvPr/>
        </p:nvSpPr>
        <p:spPr>
          <a:xfrm>
            <a:off x="6894821" y="1772246"/>
            <a:ext cx="28361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может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оперативно масштабирована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региона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73FC867-CC85-B94C-8F80-32FF837DAB68}"/>
              </a:ext>
            </a:extLst>
          </p:cNvPr>
          <p:cNvSpPr/>
          <p:nvPr/>
        </p:nvSpPr>
        <p:spPr>
          <a:xfrm>
            <a:off x="6879283" y="3145779"/>
            <a:ext cx="25673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используем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безопасности высокой надежности: 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66A890D-6450-1C4E-BA19-691C6084C094}"/>
              </a:ext>
            </a:extLst>
          </p:cNvPr>
          <p:cNvCxnSpPr>
            <a:cxnSpLocks/>
          </p:cNvCxnSpPr>
          <p:nvPr/>
        </p:nvCxnSpPr>
        <p:spPr>
          <a:xfrm>
            <a:off x="2727994" y="1830077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32679F04-A02A-0546-A3B8-7866B3F79ED6}"/>
              </a:ext>
            </a:extLst>
          </p:cNvPr>
          <p:cNvCxnSpPr>
            <a:cxnSpLocks/>
          </p:cNvCxnSpPr>
          <p:nvPr/>
        </p:nvCxnSpPr>
        <p:spPr>
          <a:xfrm>
            <a:off x="2727994" y="3213988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685C1810-946E-964F-9C94-F6A97B799810}"/>
              </a:ext>
            </a:extLst>
          </p:cNvPr>
          <p:cNvCxnSpPr>
            <a:cxnSpLocks/>
          </p:cNvCxnSpPr>
          <p:nvPr/>
        </p:nvCxnSpPr>
        <p:spPr>
          <a:xfrm>
            <a:off x="6775886" y="1830077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A2440FA4-2E27-3545-ACE0-3AC222CEA865}"/>
              </a:ext>
            </a:extLst>
          </p:cNvPr>
          <p:cNvCxnSpPr>
            <a:cxnSpLocks/>
          </p:cNvCxnSpPr>
          <p:nvPr/>
        </p:nvCxnSpPr>
        <p:spPr>
          <a:xfrm>
            <a:off x="6775886" y="3213988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7932FA0-5A19-9F47-98A6-03C7623D993B}"/>
              </a:ext>
            </a:extLst>
          </p:cNvPr>
          <p:cNvSpPr/>
          <p:nvPr/>
        </p:nvSpPr>
        <p:spPr>
          <a:xfrm>
            <a:off x="2826501" y="4528718"/>
            <a:ext cx="27562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сервера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размещены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наиболее защищенном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облаке Ростелекома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302953B-6E3B-1743-8220-A32287C4C32D}"/>
              </a:ext>
            </a:extLst>
          </p:cNvPr>
          <p:cNvCxnSpPr>
            <a:cxnSpLocks/>
          </p:cNvCxnSpPr>
          <p:nvPr/>
        </p:nvCxnSpPr>
        <p:spPr>
          <a:xfrm>
            <a:off x="2727994" y="4604024"/>
            <a:ext cx="0" cy="601802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6AF67C5-5EF5-C347-929D-B0B324813B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4208" y="1750990"/>
            <a:ext cx="557183" cy="5571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DD10D77-53F3-3948-9DCD-822A95CBCD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1069" y="1810461"/>
            <a:ext cx="497712" cy="497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A393A74-BA3B-2E45-8D38-98BC78D64E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1576" y="3229348"/>
            <a:ext cx="501362" cy="50136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7F098AE-16CE-3442-9E84-F522F093E6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65814" y="3179370"/>
            <a:ext cx="497711" cy="49771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FDD3995-74E6-0643-999C-622B810C26A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80425" y="4575372"/>
            <a:ext cx="501362" cy="501362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320241" y="254763"/>
            <a:ext cx="10062490" cy="132556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Clr>
                <a:srgbClr val="000000"/>
              </a:buClr>
              <a:buSzPts val="3200"/>
            </a:pPr>
            <a:r>
              <a:rPr lang="ru-RU" sz="3600" dirty="0">
                <a:solidFill>
                  <a:srgbClr val="6FBDD7"/>
                </a:solidFill>
                <a:latin typeface="Rotonda Bold" panose="02000803030000020004" pitchFamily="2" charset="0"/>
                <a:sym typeface="Verdana"/>
              </a:rPr>
              <a:t>Подробнее о цифровой платформе</a:t>
            </a:r>
            <a:br>
              <a:rPr lang="ru-RU" sz="3600" dirty="0">
                <a:solidFill>
                  <a:srgbClr val="6FBDD7"/>
                </a:solidFill>
                <a:latin typeface="Rotonda Bold" panose="02000803030000020004" pitchFamily="2" charset="0"/>
                <a:sym typeface="Verdana"/>
              </a:rPr>
            </a:br>
            <a:endParaRPr lang="ru-RU" sz="3600" dirty="0">
              <a:solidFill>
                <a:srgbClr val="6FBDD7"/>
              </a:solidFill>
              <a:latin typeface="Rotonda Bold" panose="02000803030000020004" pitchFamily="2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66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57A1C26-6854-C14F-B8BF-E07D3F5CE935}"/>
              </a:ext>
            </a:extLst>
          </p:cNvPr>
          <p:cNvSpPr/>
          <p:nvPr/>
        </p:nvSpPr>
        <p:spPr>
          <a:xfrm>
            <a:off x="3027562" y="1821116"/>
            <a:ext cx="30238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обкатанных</a:t>
            </a:r>
            <a:b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интеграционных модулей 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SDK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которые платформу можно интегрировать в различные информационные системы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1D49379-4DF4-7742-A92E-F73E7460382E}"/>
              </a:ext>
            </a:extLst>
          </p:cNvPr>
          <p:cNvSpPr/>
          <p:nvPr/>
        </p:nvSpPr>
        <p:spPr>
          <a:xfrm>
            <a:off x="3027560" y="3157070"/>
            <a:ext cx="2965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широкой продуктовой линейки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быстро адаптируемой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нужды клиентов: второе мнение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врачами-экспертами, программы здорового образа жизни,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скрининговые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исследования, построенные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лабораторных анализах и др.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F916FD7-21AE-BB43-8BBF-F9593553B651}"/>
              </a:ext>
            </a:extLst>
          </p:cNvPr>
          <p:cNvSpPr/>
          <p:nvPr/>
        </p:nvSpPr>
        <p:spPr>
          <a:xfrm>
            <a:off x="7095881" y="1819807"/>
            <a:ext cx="28361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Настроена интеграция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тремя крупными лабораториями (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Инвитро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KDL,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Хеликс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66A890D-6450-1C4E-BA19-691C6084C094}"/>
              </a:ext>
            </a:extLst>
          </p:cNvPr>
          <p:cNvCxnSpPr>
            <a:cxnSpLocks/>
          </p:cNvCxnSpPr>
          <p:nvPr/>
        </p:nvCxnSpPr>
        <p:spPr>
          <a:xfrm>
            <a:off x="2929054" y="1877638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32679F04-A02A-0546-A3B8-7866B3F79ED6}"/>
              </a:ext>
            </a:extLst>
          </p:cNvPr>
          <p:cNvCxnSpPr>
            <a:cxnSpLocks/>
          </p:cNvCxnSpPr>
          <p:nvPr/>
        </p:nvCxnSpPr>
        <p:spPr>
          <a:xfrm>
            <a:off x="2929054" y="3151961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685C1810-946E-964F-9C94-F6A97B799810}"/>
              </a:ext>
            </a:extLst>
          </p:cNvPr>
          <p:cNvCxnSpPr>
            <a:cxnSpLocks/>
          </p:cNvCxnSpPr>
          <p:nvPr/>
        </p:nvCxnSpPr>
        <p:spPr>
          <a:xfrm>
            <a:off x="6976946" y="1877638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44071D2-3F85-2047-95F8-F77A01D5C7E2}"/>
              </a:ext>
            </a:extLst>
          </p:cNvPr>
          <p:cNvSpPr/>
          <p:nvPr/>
        </p:nvSpPr>
        <p:spPr>
          <a:xfrm>
            <a:off x="7067546" y="3157070"/>
            <a:ext cx="27562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гибкой настройки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 со стороны клиники: управление очередью дежурных врачей и слотами для записи к узким специалистам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FF29C328-3EFD-194E-9C5B-C5841C88CA61}"/>
              </a:ext>
            </a:extLst>
          </p:cNvPr>
          <p:cNvCxnSpPr>
            <a:cxnSpLocks/>
          </p:cNvCxnSpPr>
          <p:nvPr/>
        </p:nvCxnSpPr>
        <p:spPr>
          <a:xfrm>
            <a:off x="6969039" y="3151961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79EDC2C-46BD-3D45-962C-6DBB78197516}"/>
              </a:ext>
            </a:extLst>
          </p:cNvPr>
          <p:cNvSpPr/>
          <p:nvPr/>
        </p:nvSpPr>
        <p:spPr>
          <a:xfrm>
            <a:off x="3027560" y="5055822"/>
            <a:ext cx="28855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создание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кастомизированных под нужды региона решений (мобильных и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web)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807CEA9E-1386-1544-BBB1-1D4888C4D49C}"/>
              </a:ext>
            </a:extLst>
          </p:cNvPr>
          <p:cNvCxnSpPr>
            <a:cxnSpLocks/>
          </p:cNvCxnSpPr>
          <p:nvPr/>
        </p:nvCxnSpPr>
        <p:spPr>
          <a:xfrm>
            <a:off x="2929054" y="5050713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0F4294-FFEA-E04C-AE1F-2B1C8BA40D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0037" y="2050072"/>
            <a:ext cx="540000" cy="54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7AC75FD-3DFA-1344-B76D-4FBBC88800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7465" y="5118382"/>
            <a:ext cx="519130" cy="5191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6CA840F-7986-334B-9D5D-21F5C8416F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8646" y="3352400"/>
            <a:ext cx="567932" cy="5679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C6FDE89-CF97-124E-B888-558531F063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41566" y="1998434"/>
            <a:ext cx="540000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228F502-4710-A746-B26F-FCAA1FBC5BC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9567" y="3422127"/>
            <a:ext cx="544752" cy="544752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320241" y="254763"/>
            <a:ext cx="9762918" cy="132556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Clr>
                <a:srgbClr val="000000"/>
              </a:buClr>
              <a:buSzPts val="3200"/>
            </a:pPr>
            <a:r>
              <a:rPr lang="ru-RU" sz="3600" dirty="0">
                <a:solidFill>
                  <a:srgbClr val="6FBDD7"/>
                </a:solidFill>
                <a:latin typeface="Rotonda Bold" panose="02000803030000020004" pitchFamily="2" charset="0"/>
                <a:sym typeface="Verdana"/>
              </a:rPr>
              <a:t>Широкая и гибкая функциональность платформы</a:t>
            </a:r>
            <a:endParaRPr lang="ru-RU" sz="3600" dirty="0">
              <a:solidFill>
                <a:srgbClr val="6FBDD7"/>
              </a:solidFill>
              <a:latin typeface="Rotonda Bold" panose="02000803030000020004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C26D724-3387-4DD1-AD0A-83CFCCBF5AB7}"/>
              </a:ext>
            </a:extLst>
          </p:cNvPr>
          <p:cNvSpPr/>
          <p:nvPr/>
        </p:nvSpPr>
        <p:spPr>
          <a:xfrm>
            <a:off x="7036513" y="4936618"/>
            <a:ext cx="30238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интеграции</a:t>
            </a:r>
            <a:b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Региональной медицинской информационной системой (РМИС)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FA8A7758-7896-4D9B-BEC0-B1CBE6347677}"/>
              </a:ext>
            </a:extLst>
          </p:cNvPr>
          <p:cNvCxnSpPr>
            <a:cxnSpLocks/>
          </p:cNvCxnSpPr>
          <p:nvPr/>
        </p:nvCxnSpPr>
        <p:spPr>
          <a:xfrm>
            <a:off x="6938005" y="4728980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630DB7B-6757-4BC7-B9C4-9BFF0D4A93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8988" y="496237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0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57A1C26-6854-C14F-B8BF-E07D3F5CE935}"/>
              </a:ext>
            </a:extLst>
          </p:cNvPr>
          <p:cNvSpPr/>
          <p:nvPr/>
        </p:nvSpPr>
        <p:spPr>
          <a:xfrm>
            <a:off x="3018091" y="2159077"/>
            <a:ext cx="302382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 в соответствии </a:t>
            </a:r>
            <a:r>
              <a:rPr lang="ru-RU" b="1" dirty="0">
                <a:solidFill>
                  <a:srgbClr val="FF6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6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законами «О персональных данных», «О телемедицине», приказами Минздрава и постановлениями Правительства РФ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1D49379-4DF4-7742-A92E-F73E7460382E}"/>
              </a:ext>
            </a:extLst>
          </p:cNvPr>
          <p:cNvSpPr/>
          <p:nvPr/>
        </p:nvSpPr>
        <p:spPr>
          <a:xfrm>
            <a:off x="3018090" y="3749195"/>
            <a:ext cx="27562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пользователей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через единую систему идентификации и аутентификации (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F916FD7-21AE-BB43-8BBF-F9593553B651}"/>
              </a:ext>
            </a:extLst>
          </p:cNvPr>
          <p:cNvSpPr/>
          <p:nvPr/>
        </p:nvSpPr>
        <p:spPr>
          <a:xfrm>
            <a:off x="7086410" y="2157768"/>
            <a:ext cx="28361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платформе используется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персонализированное согласие клиента на обработку персональных данных и на медицинское вмешательство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73FC867-CC85-B94C-8F80-32FF837DAB68}"/>
              </a:ext>
            </a:extLst>
          </p:cNvPr>
          <p:cNvSpPr/>
          <p:nvPr/>
        </p:nvSpPr>
        <p:spPr>
          <a:xfrm>
            <a:off x="7070872" y="3807947"/>
            <a:ext cx="25673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FBD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заключения по итогам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консультаций подписываются УКЭП врача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A85FCBC9-A56E-5E42-BBA4-9E0C1B743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3748" y="2221224"/>
            <a:ext cx="565343" cy="5653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ECF26FB-6227-7E47-85D5-66D44DCC9D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3748" y="3756791"/>
            <a:ext cx="572945" cy="57294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D5FDA839-95D3-2342-A9D9-CDF206BDF2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2636" y="2146678"/>
            <a:ext cx="584776" cy="58477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380F6CB-6734-EA4A-82F9-B33AE96A15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8250" y="3801798"/>
            <a:ext cx="582120" cy="582120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66A890D-6450-1C4E-BA19-691C6084C094}"/>
              </a:ext>
            </a:extLst>
          </p:cNvPr>
          <p:cNvCxnSpPr>
            <a:cxnSpLocks/>
          </p:cNvCxnSpPr>
          <p:nvPr/>
        </p:nvCxnSpPr>
        <p:spPr>
          <a:xfrm>
            <a:off x="2919583" y="2237115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32679F04-A02A-0546-A3B8-7866B3F79ED6}"/>
              </a:ext>
            </a:extLst>
          </p:cNvPr>
          <p:cNvCxnSpPr>
            <a:cxnSpLocks/>
          </p:cNvCxnSpPr>
          <p:nvPr/>
        </p:nvCxnSpPr>
        <p:spPr>
          <a:xfrm>
            <a:off x="2919583" y="3807947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685C1810-946E-964F-9C94-F6A97B799810}"/>
              </a:ext>
            </a:extLst>
          </p:cNvPr>
          <p:cNvCxnSpPr>
            <a:cxnSpLocks/>
          </p:cNvCxnSpPr>
          <p:nvPr/>
        </p:nvCxnSpPr>
        <p:spPr>
          <a:xfrm>
            <a:off x="6967475" y="2237115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A2440FA4-2E27-3545-ACE0-3AC222CEA865}"/>
              </a:ext>
            </a:extLst>
          </p:cNvPr>
          <p:cNvCxnSpPr>
            <a:cxnSpLocks/>
          </p:cNvCxnSpPr>
          <p:nvPr/>
        </p:nvCxnSpPr>
        <p:spPr>
          <a:xfrm>
            <a:off x="6967475" y="3807947"/>
            <a:ext cx="0" cy="864000"/>
          </a:xfrm>
          <a:prstGeom prst="line">
            <a:avLst/>
          </a:prstGeom>
          <a:ln w="317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320241" y="254763"/>
            <a:ext cx="9762918" cy="132556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Clr>
                <a:srgbClr val="000000"/>
              </a:buClr>
              <a:buSzPts val="3200"/>
            </a:pPr>
            <a:r>
              <a:rPr lang="ru-RU" sz="3600" dirty="0">
                <a:solidFill>
                  <a:srgbClr val="6FBDD7"/>
                </a:solidFill>
                <a:latin typeface="Rotonda Bold" panose="02000803030000020004" pitchFamily="2" charset="0"/>
                <a:sym typeface="Verdana"/>
              </a:rPr>
              <a:t>Полное соответствие Российскому законодательству</a:t>
            </a:r>
            <a:endParaRPr lang="ru-RU" sz="3600" dirty="0">
              <a:solidFill>
                <a:srgbClr val="6FBDD7"/>
              </a:solidFill>
              <a:latin typeface="Rotonda Bold" panose="02000803030000020004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18324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17" y="2035115"/>
            <a:ext cx="2703596" cy="3635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216" y="2035114"/>
            <a:ext cx="2703596" cy="36355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415" y="2035113"/>
            <a:ext cx="2703596" cy="3635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5614" y="2022582"/>
            <a:ext cx="2703596" cy="36355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8814" y="2007063"/>
            <a:ext cx="2703596" cy="3635587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289008" y="503089"/>
            <a:ext cx="3781660" cy="89687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80"/>
            </a:pPr>
            <a:r>
              <a:rPr lang="ru-RU" sz="3200" dirty="0">
                <a:solidFill>
                  <a:srgbClr val="6FBDD7"/>
                </a:solidFill>
                <a:latin typeface="Rotonda Bold" panose="02000803030000020004" pitchFamily="2" charset="0"/>
                <a:sym typeface="Arial Black"/>
              </a:rPr>
              <a:t>Модуль пациента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pic>
        <p:nvPicPr>
          <p:cNvPr id="64" name="Google Shape;658;p6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1238305" y="357628"/>
            <a:ext cx="842916" cy="8429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" name="Google Shape;846;g81aa942534_0_146"/>
          <p:cNvSpPr txBox="1"/>
          <p:nvPr/>
        </p:nvSpPr>
        <p:spPr>
          <a:xfrm>
            <a:off x="1082822" y="5705940"/>
            <a:ext cx="14709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1000"/>
              <a:buFont typeface="Arial"/>
              <a:buNone/>
            </a:pPr>
            <a:r>
              <a:rPr lang="ru-RU" sz="1000" dirty="0">
                <a:solidFill>
                  <a:srgbClr val="4B4E54"/>
                </a:solidFill>
              </a:rPr>
              <a:t>Зарегистрируйтесь на платформе через </a:t>
            </a:r>
            <a:r>
              <a:rPr lang="ru-RU" sz="1000" dirty="0" err="1">
                <a:solidFill>
                  <a:srgbClr val="4B4E54"/>
                </a:solidFill>
              </a:rPr>
              <a:t>Госуслуги</a:t>
            </a:r>
            <a:r>
              <a:rPr lang="ru-RU" sz="1000" dirty="0">
                <a:solidFill>
                  <a:srgbClr val="4B4E54"/>
                </a:solidFill>
              </a:rPr>
              <a:t> (ЕСИА)</a:t>
            </a:r>
            <a:endParaRPr dirty="0"/>
          </a:p>
        </p:txBody>
      </p:sp>
      <p:sp>
        <p:nvSpPr>
          <p:cNvPr id="38" name="Google Shape;847;g81aa942534_0_146"/>
          <p:cNvSpPr txBox="1"/>
          <p:nvPr/>
        </p:nvSpPr>
        <p:spPr>
          <a:xfrm>
            <a:off x="3417494" y="5705940"/>
            <a:ext cx="1248147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4B4E54"/>
                </a:solidFill>
                <a:latin typeface="Arial"/>
                <a:ea typeface="Arial"/>
                <a:cs typeface="Arial"/>
                <a:sym typeface="Arial"/>
              </a:rPr>
              <a:t>Выберите врача </a:t>
            </a:r>
            <a:br>
              <a:rPr lang="ru-RU" sz="1000" b="0" i="0" u="none" strike="noStrike" cap="none" dirty="0">
                <a:solidFill>
                  <a:srgbClr val="4B4E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0" i="0" u="none" strike="noStrike" cap="none" dirty="0">
                <a:solidFill>
                  <a:srgbClr val="4B4E54"/>
                </a:solidFill>
                <a:latin typeface="Arial"/>
                <a:ea typeface="Arial"/>
                <a:cs typeface="Arial"/>
                <a:sym typeface="Arial"/>
              </a:rPr>
              <a:t>для консультации</a:t>
            </a:r>
            <a:endParaRPr dirty="0"/>
          </a:p>
        </p:txBody>
      </p:sp>
      <p:sp>
        <p:nvSpPr>
          <p:cNvPr id="41" name="Google Shape;848;g81aa942534_0_146"/>
          <p:cNvSpPr txBox="1"/>
          <p:nvPr/>
        </p:nvSpPr>
        <p:spPr>
          <a:xfrm>
            <a:off x="5579978" y="5705940"/>
            <a:ext cx="14709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4B4E54"/>
                </a:solidFill>
                <a:latin typeface="Arial"/>
                <a:ea typeface="Arial"/>
                <a:cs typeface="Arial"/>
                <a:sym typeface="Arial"/>
              </a:rPr>
              <a:t>Получите консультацию в удобном формате</a:t>
            </a:r>
            <a:endParaRPr dirty="0"/>
          </a:p>
        </p:txBody>
      </p:sp>
      <p:sp>
        <p:nvSpPr>
          <p:cNvPr id="43" name="Google Shape;849;g81aa942534_0_146"/>
          <p:cNvSpPr txBox="1"/>
          <p:nvPr/>
        </p:nvSpPr>
        <p:spPr>
          <a:xfrm>
            <a:off x="7842008" y="5705940"/>
            <a:ext cx="17508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4B4E54"/>
                </a:solidFill>
                <a:latin typeface="Arial"/>
                <a:ea typeface="Arial"/>
                <a:cs typeface="Arial"/>
                <a:sym typeface="Arial"/>
              </a:rPr>
              <a:t>Оцените врача по результатам консультации</a:t>
            </a:r>
            <a:endParaRPr dirty="0"/>
          </a:p>
        </p:txBody>
      </p:sp>
      <p:sp>
        <p:nvSpPr>
          <p:cNvPr id="54" name="Google Shape;850;g81aa942534_0_146"/>
          <p:cNvSpPr txBox="1"/>
          <p:nvPr/>
        </p:nvSpPr>
        <p:spPr>
          <a:xfrm>
            <a:off x="10101024" y="5705940"/>
            <a:ext cx="1774491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10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4B4E54"/>
                </a:solidFill>
                <a:latin typeface="Arial"/>
                <a:ea typeface="Arial"/>
                <a:cs typeface="Arial"/>
                <a:sym typeface="Arial"/>
              </a:rPr>
              <a:t>Сохраните рекомендации врача в своем смартфоне</a:t>
            </a:r>
            <a:endParaRPr dirty="0"/>
          </a:p>
        </p:txBody>
      </p:sp>
      <p:sp>
        <p:nvSpPr>
          <p:cNvPr id="55" name="Google Shape;851;g81aa942534_0_146"/>
          <p:cNvSpPr/>
          <p:nvPr/>
        </p:nvSpPr>
        <p:spPr>
          <a:xfrm>
            <a:off x="664184" y="5596756"/>
            <a:ext cx="980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3200"/>
              <a:buFont typeface="Arial Black"/>
              <a:buNone/>
            </a:pPr>
            <a:r>
              <a:rPr lang="ru-RU" sz="3200" b="1" i="0" u="none" strike="noStrike" cap="none" dirty="0">
                <a:solidFill>
                  <a:srgbClr val="6FBDD7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dirty="0">
              <a:solidFill>
                <a:srgbClr val="6FBDD7"/>
              </a:solidFill>
            </a:endParaRPr>
          </a:p>
        </p:txBody>
      </p:sp>
      <p:sp>
        <p:nvSpPr>
          <p:cNvPr id="56" name="Google Shape;852;g81aa942534_0_146"/>
          <p:cNvSpPr/>
          <p:nvPr/>
        </p:nvSpPr>
        <p:spPr>
          <a:xfrm>
            <a:off x="2980742" y="5596756"/>
            <a:ext cx="980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3200"/>
              <a:buFont typeface="Arial Black"/>
              <a:buNone/>
            </a:pPr>
            <a:r>
              <a:rPr lang="ru-RU" sz="3200" b="1" i="0" u="none" strike="noStrike" cap="none" dirty="0">
                <a:solidFill>
                  <a:srgbClr val="6FBDD7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dirty="0">
              <a:solidFill>
                <a:srgbClr val="6FBDD7"/>
              </a:solidFill>
            </a:endParaRPr>
          </a:p>
        </p:txBody>
      </p:sp>
      <p:sp>
        <p:nvSpPr>
          <p:cNvPr id="57" name="Google Shape;853;g81aa942534_0_146"/>
          <p:cNvSpPr/>
          <p:nvPr/>
        </p:nvSpPr>
        <p:spPr>
          <a:xfrm>
            <a:off x="5137010" y="5596756"/>
            <a:ext cx="980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3200"/>
              <a:buFont typeface="Arial Black"/>
              <a:buNone/>
            </a:pPr>
            <a:r>
              <a:rPr lang="ru-RU" sz="3200" b="1" i="0" u="none" strike="noStrike" cap="none" dirty="0">
                <a:solidFill>
                  <a:srgbClr val="6FBDD7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dirty="0">
              <a:solidFill>
                <a:srgbClr val="6FBDD7"/>
              </a:solidFill>
            </a:endParaRPr>
          </a:p>
        </p:txBody>
      </p:sp>
      <p:sp>
        <p:nvSpPr>
          <p:cNvPr id="58" name="Google Shape;854;g81aa942534_0_146"/>
          <p:cNvSpPr/>
          <p:nvPr/>
        </p:nvSpPr>
        <p:spPr>
          <a:xfrm>
            <a:off x="7355090" y="5596756"/>
            <a:ext cx="980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3200"/>
              <a:buFont typeface="Arial Black"/>
              <a:buNone/>
            </a:pPr>
            <a:r>
              <a:rPr lang="ru-RU" sz="3200" b="1" i="0" u="none" strike="noStrike" cap="none" dirty="0">
                <a:solidFill>
                  <a:srgbClr val="6FBDD7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dirty="0">
              <a:solidFill>
                <a:srgbClr val="6FBDD7"/>
              </a:solidFill>
            </a:endParaRPr>
          </a:p>
        </p:txBody>
      </p:sp>
      <p:sp>
        <p:nvSpPr>
          <p:cNvPr id="59" name="Google Shape;855;g81aa942534_0_146"/>
          <p:cNvSpPr/>
          <p:nvPr/>
        </p:nvSpPr>
        <p:spPr>
          <a:xfrm>
            <a:off x="9669005" y="5596756"/>
            <a:ext cx="980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E54"/>
              </a:buClr>
              <a:buSzPts val="3200"/>
              <a:buFont typeface="Arial Black"/>
              <a:buNone/>
            </a:pPr>
            <a:r>
              <a:rPr lang="ru-RU" sz="3200" b="1" i="0" u="none" strike="noStrike" cap="none">
                <a:solidFill>
                  <a:srgbClr val="6FBDD7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>
              <a:solidFill>
                <a:srgbClr val="6FBDD7"/>
              </a:solidFill>
            </a:endParaRPr>
          </a:p>
        </p:txBody>
      </p:sp>
      <p:sp>
        <p:nvSpPr>
          <p:cNvPr id="60" name="Google Shape;856;g81aa942534_0_146"/>
          <p:cNvSpPr/>
          <p:nvPr/>
        </p:nvSpPr>
        <p:spPr>
          <a:xfrm>
            <a:off x="772696" y="1622607"/>
            <a:ext cx="3751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erdana"/>
              <a:buNone/>
            </a:pPr>
            <a:r>
              <a:rPr lang="ru-RU" sz="2400" i="0" u="none" strike="noStrike" cap="none" spc="120" dirty="0">
                <a:solidFill>
                  <a:schemeClr val="bg1">
                    <a:lumMod val="50000"/>
                  </a:schemeClr>
                </a:solidFill>
                <a:latin typeface="Rotonda Bold" panose="02000803030000020004" pitchFamily="2" charset="0"/>
                <a:ea typeface="Verdana"/>
                <a:cs typeface="Verdana"/>
                <a:sym typeface="Verdana"/>
              </a:rPr>
              <a:t>КАК ЭТО РАБОТАЕТ?</a:t>
            </a:r>
            <a:endParaRPr lang="ru-RU" sz="2400" spc="120" dirty="0">
              <a:solidFill>
                <a:schemeClr val="bg1">
                  <a:lumMod val="50000"/>
                </a:schemeClr>
              </a:solidFill>
              <a:latin typeface="Rotonda Bold" panose="02000803030000020004" pitchFamily="2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2566119" y="5844050"/>
            <a:ext cx="220688" cy="1101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4814356" y="5844050"/>
            <a:ext cx="220688" cy="1101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>
            <a:off x="7168548" y="5844051"/>
            <a:ext cx="220688" cy="1101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5400000">
            <a:off x="9517886" y="5844050"/>
            <a:ext cx="220688" cy="1101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xmlns="" val="93608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2" y="0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377" name="Google Shape;377;g7f3cf87df7_0_296"/>
          <p:cNvSpPr txBox="1"/>
          <p:nvPr/>
        </p:nvSpPr>
        <p:spPr>
          <a:xfrm>
            <a:off x="2096838" y="5304905"/>
            <a:ext cx="2162912" cy="105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1,5 минуты</a:t>
            </a:r>
            <a:endParaRPr sz="2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12065" marR="5080">
              <a:lnSpc>
                <a:spcPct val="120000"/>
              </a:lnSpc>
              <a:spcBef>
                <a:spcPts val="600"/>
              </a:spcBef>
            </a:pPr>
            <a:r>
              <a:rPr lang="ru-RU" sz="105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среднее время ответа врача</a:t>
            </a:r>
            <a:endParaRPr sz="105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sp>
        <p:nvSpPr>
          <p:cNvPr id="378" name="Google Shape;378;g7f3cf87df7_0_296"/>
          <p:cNvSpPr txBox="1"/>
          <p:nvPr/>
        </p:nvSpPr>
        <p:spPr>
          <a:xfrm>
            <a:off x="8290117" y="5248378"/>
            <a:ext cx="2396394" cy="137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4,8</a:t>
            </a:r>
            <a:endParaRPr sz="2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</a:endParaRPr>
          </a:p>
          <a:p>
            <a:pPr marL="12065" marR="508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средняя оценка консультаций пациентами по 5-бальной шкале</a:t>
            </a:r>
            <a:endParaRPr sz="105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5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Calibri"/>
            </a:endParaRPr>
          </a:p>
        </p:txBody>
      </p:sp>
      <p:sp>
        <p:nvSpPr>
          <p:cNvPr id="379" name="Google Shape;379;g7f3cf87df7_0_296"/>
          <p:cNvSpPr txBox="1"/>
          <p:nvPr/>
        </p:nvSpPr>
        <p:spPr>
          <a:xfrm>
            <a:off x="5256725" y="5248378"/>
            <a:ext cx="2412097" cy="1051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20000"/>
              </a:lnSpc>
              <a:buFont typeface="Arial"/>
              <a:buNone/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98%</a:t>
            </a:r>
            <a:endParaRPr sz="2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12065" marR="5080" lvl="0">
              <a:lnSpc>
                <a:spcPct val="120000"/>
              </a:lnSpc>
              <a:spcBef>
                <a:spcPts val="600"/>
              </a:spcBef>
            </a:pPr>
            <a:r>
              <a:rPr lang="ru-RU" sz="105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пациентов остались довольны общением с врачом и полученным лечением</a:t>
            </a:r>
          </a:p>
        </p:txBody>
      </p:sp>
      <p:sp>
        <p:nvSpPr>
          <p:cNvPr id="380" name="Google Shape;380;g7f3cf87df7_0_296"/>
          <p:cNvSpPr/>
          <p:nvPr/>
        </p:nvSpPr>
        <p:spPr>
          <a:xfrm>
            <a:off x="790600" y="2321779"/>
            <a:ext cx="2612476" cy="1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Более</a:t>
            </a:r>
            <a:endParaRPr lang="ru-RU" sz="2800" dirty="0">
              <a:solidFill>
                <a:srgbClr val="6FBDD7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5 800 000</a:t>
            </a:r>
            <a:endParaRPr sz="2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Пользователей цифровых медицинских услуг на платформе Доктор рядом</a:t>
            </a:r>
            <a:endParaRPr sz="105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sp>
        <p:nvSpPr>
          <p:cNvPr id="381" name="Google Shape;381;g7f3cf87df7_0_296"/>
          <p:cNvSpPr/>
          <p:nvPr/>
        </p:nvSpPr>
        <p:spPr>
          <a:xfrm>
            <a:off x="3646800" y="2321779"/>
            <a:ext cx="2449200" cy="165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Более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300</a:t>
            </a:r>
          </a:p>
          <a:p>
            <a:pPr>
              <a:lnSpc>
                <a:spcPct val="120000"/>
              </a:lnSpc>
            </a:pPr>
            <a:r>
              <a:rPr lang="ru-RU" sz="105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врачей, осуществляющих онлайн-консультирование пациентов</a:t>
            </a:r>
            <a:endParaRPr lang="ru-RU" sz="105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</a:endParaRPr>
          </a:p>
        </p:txBody>
      </p:sp>
      <p:sp>
        <p:nvSpPr>
          <p:cNvPr id="382" name="Google Shape;382;g7f3cf87df7_0_296"/>
          <p:cNvSpPr/>
          <p:nvPr/>
        </p:nvSpPr>
        <p:spPr>
          <a:xfrm>
            <a:off x="9763219" y="6741812"/>
            <a:ext cx="2778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7f3cf87df7_0_296"/>
          <p:cNvSpPr/>
          <p:nvPr/>
        </p:nvSpPr>
        <p:spPr>
          <a:xfrm>
            <a:off x="9051241" y="2321779"/>
            <a:ext cx="2503950" cy="185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Более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70 </a:t>
            </a:r>
            <a:endParaRPr sz="2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Частных клиник в разных регионах РФ используют цифровую медицинскую платформу или находятся в стадии подключения к ней</a:t>
            </a:r>
            <a:endParaRPr sz="105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sp>
        <p:nvSpPr>
          <p:cNvPr id="385" name="Google Shape;385;g7f3cf87df7_0_296"/>
          <p:cNvSpPr/>
          <p:nvPr/>
        </p:nvSpPr>
        <p:spPr>
          <a:xfrm>
            <a:off x="6462774" y="2321779"/>
            <a:ext cx="2115617" cy="179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Более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120 000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Телемедицинских консультаций, проведенных на платформе Доктор Рядом</a:t>
            </a:r>
            <a:endParaRPr sz="105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</a:endParaRPr>
          </a:p>
        </p:txBody>
      </p:sp>
      <p:sp>
        <p:nvSpPr>
          <p:cNvPr id="389" name="Google Shape;389;g7f3cf87df7_0_296"/>
          <p:cNvSpPr txBox="1"/>
          <p:nvPr/>
        </p:nvSpPr>
        <p:spPr>
          <a:xfrm>
            <a:off x="0" y="1586894"/>
            <a:ext cx="12192000" cy="42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6FBDD7"/>
                </a:solidFill>
                <a:latin typeface="Rotonda Bold" panose="02000803030000020004" pitchFamily="2" charset="0"/>
                <a:ea typeface="Calibri"/>
                <a:cs typeface="Calibri"/>
                <a:sym typeface="Calibri"/>
              </a:rPr>
              <a:t>РЕЗУЛЬТАТЫ В ЦИФРАХ</a:t>
            </a:r>
          </a:p>
        </p:txBody>
      </p:sp>
      <p:sp>
        <p:nvSpPr>
          <p:cNvPr id="390" name="Google Shape;390;g7f3cf87df7_0_296"/>
          <p:cNvSpPr txBox="1"/>
          <p:nvPr/>
        </p:nvSpPr>
        <p:spPr>
          <a:xfrm>
            <a:off x="23247" y="4374585"/>
            <a:ext cx="121920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dirty="0">
                <a:solidFill>
                  <a:srgbClr val="6FBDD7"/>
                </a:solidFill>
                <a:latin typeface="Rotonda Bold" panose="02000803030000020004" pitchFamily="2" charset="0"/>
                <a:ea typeface="Calibri"/>
                <a:cs typeface="Calibri"/>
                <a:sym typeface="Calibri"/>
              </a:rPr>
              <a:t>ФАКТЫ КЛИЕНТСКОЙ УДОВЛЕТВОРЕННОСТИ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74887" y="455691"/>
            <a:ext cx="10062490" cy="1042333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Применение решения в коммерческом сегменте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2445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1310" y="162720"/>
            <a:ext cx="10062490" cy="132556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Clr>
                <a:srgbClr val="000000"/>
              </a:buClr>
              <a:buSzPts val="3200"/>
            </a:pPr>
            <a:r>
              <a:rPr lang="ru-RU" sz="3600" dirty="0">
                <a:solidFill>
                  <a:srgbClr val="6FBDD7"/>
                </a:solidFill>
                <a:latin typeface="Rotonda Bold" panose="02000803030000020004" pitchFamily="2" charset="0"/>
                <a:sym typeface="Verdana"/>
              </a:rPr>
              <a:t>Техническое описание платформы</a:t>
            </a:r>
            <a:endParaRPr lang="ru-RU" sz="3600" dirty="0">
              <a:solidFill>
                <a:srgbClr val="6FBDD7"/>
              </a:solidFill>
              <a:latin typeface="Rotonda Bold" panose="02000803030000020004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8" name="Google Shape;309;g81aa942534_0_0">
            <a:extLst>
              <a:ext uri="{FF2B5EF4-FFF2-40B4-BE49-F238E27FC236}">
                <a16:creationId xmlns:a16="http://schemas.microsoft.com/office/drawing/2014/main" xmlns="" id="{9B5C90EE-A054-4937-AFD9-CB5FA22ABA2C}"/>
              </a:ext>
            </a:extLst>
          </p:cNvPr>
          <p:cNvSpPr txBox="1"/>
          <p:nvPr/>
        </p:nvSpPr>
        <p:spPr>
          <a:xfrm>
            <a:off x="1291310" y="1135238"/>
            <a:ext cx="4537307" cy="60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</a:pPr>
            <a:r>
              <a:rPr lang="ru-RU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АРХИТЕКТУРА ПЛАТФОРМЫ</a:t>
            </a:r>
            <a:endParaRPr lang="ru-RU" spc="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58F3079-0632-4B0A-8164-7D7706126075}"/>
              </a:ext>
            </a:extLst>
          </p:cNvPr>
          <p:cNvSpPr/>
          <p:nvPr/>
        </p:nvSpPr>
        <p:spPr>
          <a:xfrm>
            <a:off x="1704975" y="2056995"/>
            <a:ext cx="7611769" cy="3665767"/>
          </a:xfrm>
          <a:prstGeom prst="rect">
            <a:avLst/>
          </a:prstGeom>
          <a:noFill/>
          <a:ln>
            <a:solidFill>
              <a:srgbClr val="6FBDD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6EAE9E4-EADA-40B9-ADF8-383BA7220DCF}"/>
              </a:ext>
            </a:extLst>
          </p:cNvPr>
          <p:cNvSpPr/>
          <p:nvPr/>
        </p:nvSpPr>
        <p:spPr>
          <a:xfrm>
            <a:off x="1959425" y="2209545"/>
            <a:ext cx="3022150" cy="3372105"/>
          </a:xfrm>
          <a:prstGeom prst="rect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140674-0228-47D4-BC41-E6FF84E613CD}"/>
              </a:ext>
            </a:extLst>
          </p:cNvPr>
          <p:cNvSpPr/>
          <p:nvPr/>
        </p:nvSpPr>
        <p:spPr>
          <a:xfrm>
            <a:off x="1959424" y="2238041"/>
            <a:ext cx="29075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</a:rPr>
              <a:t>Сервер приложений и сервер БД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D0A4D65-873A-4C49-861E-BC8A71A9A19A}"/>
              </a:ext>
            </a:extLst>
          </p:cNvPr>
          <p:cNvSpPr/>
          <p:nvPr/>
        </p:nvSpPr>
        <p:spPr>
          <a:xfrm>
            <a:off x="1994525" y="2428580"/>
            <a:ext cx="23534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  <a:sym typeface="Calibri"/>
              </a:rPr>
              <a:t>Назначение:</a:t>
            </a:r>
          </a:p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Обеспечивает подключение пользователей в</a:t>
            </a:r>
          </a:p>
          <a:p>
            <a:r>
              <a:rPr lang="ru-RU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web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-интерфейсу и реализует API для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мобильных приложений. Брендированный 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UI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9A51D3C-FD43-48CE-BC9C-985389851499}"/>
              </a:ext>
            </a:extLst>
          </p:cNvPr>
          <p:cNvSpPr/>
          <p:nvPr/>
        </p:nvSpPr>
        <p:spPr>
          <a:xfrm>
            <a:off x="1994525" y="3603113"/>
            <a:ext cx="6096000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</a:rPr>
              <a:t>Аппаратное обеспечение:</a:t>
            </a:r>
          </a:p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2 CPU по 4 ядра с HT,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16 Gb RAM,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1TB HDD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D4A98B5-52F8-4D3C-B155-876322FF2B73}"/>
              </a:ext>
            </a:extLst>
          </p:cNvPr>
          <p:cNvSpPr/>
          <p:nvPr/>
        </p:nvSpPr>
        <p:spPr>
          <a:xfrm>
            <a:off x="1994525" y="4302630"/>
            <a:ext cx="24283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</a:rPr>
              <a:t>ПО: </a:t>
            </a:r>
            <a:endParaRPr lang="en-US" sz="1100" dirty="0">
              <a:solidFill>
                <a:srgbClr val="6FBDD7"/>
              </a:solidFill>
              <a:latin typeface="Rotonda Bold" panose="02000803030000020004" pitchFamily="2" charset="0"/>
              <a:cs typeface="Calibri"/>
            </a:endParaRP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CentOS 7.0,</a:t>
            </a:r>
          </a:p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nginx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Java 8,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Tomcat 8(WAR </a:t>
            </a:r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telemed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, WARs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</a:p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брендированными 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UI),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Postgres 9.6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79867B2-3D66-4F14-8BA2-80EA94C39AEF}"/>
              </a:ext>
            </a:extLst>
          </p:cNvPr>
          <p:cNvSpPr/>
          <p:nvPr/>
        </p:nvSpPr>
        <p:spPr>
          <a:xfrm>
            <a:off x="5435458" y="2328201"/>
            <a:ext cx="3022149" cy="3120099"/>
          </a:xfrm>
          <a:prstGeom prst="rect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414B1C8-6343-4D85-8D11-0BE93D6E1752}"/>
              </a:ext>
            </a:extLst>
          </p:cNvPr>
          <p:cNvSpPr/>
          <p:nvPr/>
        </p:nvSpPr>
        <p:spPr>
          <a:xfrm>
            <a:off x="6257163" y="2329856"/>
            <a:ext cx="1378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</a:rPr>
              <a:t>Медиа-сервер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0C3959D-7843-4CAE-928A-A1BBE444CC5D}"/>
              </a:ext>
            </a:extLst>
          </p:cNvPr>
          <p:cNvSpPr/>
          <p:nvPr/>
        </p:nvSpPr>
        <p:spPr>
          <a:xfrm>
            <a:off x="5435459" y="2632481"/>
            <a:ext cx="2327416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</a:rPr>
              <a:t>Назначение:</a:t>
            </a:r>
          </a:p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Обеспечивает </a:t>
            </a:r>
            <a:r>
              <a:rPr lang="ru-RU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транскодирование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видеопотока и сохранение записи в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файлы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1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</a:rPr>
              <a:t>Аппаратное обеспечение:</a:t>
            </a:r>
          </a:p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2 CPU по 4 ядра с HT,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16 Gb RAM,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100GB HDD</a:t>
            </a:r>
          </a:p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+ СХД для хранения видеозаписей 2TB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</a:p>
          <a:p>
            <a:endParaRPr lang="en-US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1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</a:rPr>
              <a:t>ПО:</a:t>
            </a: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CentOS 7.0,</a:t>
            </a:r>
          </a:p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</a:rPr>
              <a:t>kurento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-media-server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xmlns="" id="{9E75AFEB-002F-4E07-B19F-6B4D0E01C916}"/>
              </a:ext>
            </a:extLst>
          </p:cNvPr>
          <p:cNvCxnSpPr>
            <a:cxnSpLocks/>
            <a:endCxn id="2" idx="0"/>
          </p:cNvCxnSpPr>
          <p:nvPr/>
        </p:nvCxnSpPr>
        <p:spPr>
          <a:xfrm rot="10800000" flipV="1">
            <a:off x="5510860" y="1524779"/>
            <a:ext cx="3252140" cy="532215"/>
          </a:xfrm>
          <a:prstGeom prst="bentConnector2">
            <a:avLst/>
          </a:prstGeom>
          <a:ln>
            <a:solidFill>
              <a:srgbClr val="6FBD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A58D6D5F-A364-45F7-AD71-477EBD3ECA83}"/>
              </a:ext>
            </a:extLst>
          </p:cNvPr>
          <p:cNvGrpSpPr/>
          <p:nvPr/>
        </p:nvGrpSpPr>
        <p:grpSpPr>
          <a:xfrm>
            <a:off x="8763000" y="1211372"/>
            <a:ext cx="1674439" cy="605151"/>
            <a:chOff x="8763000" y="1240422"/>
            <a:chExt cx="1674439" cy="605151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933451F4-227D-4F50-BFD6-EBEBA37DC815}"/>
                </a:ext>
              </a:extLst>
            </p:cNvPr>
            <p:cNvSpPr/>
            <p:nvPr/>
          </p:nvSpPr>
          <p:spPr>
            <a:xfrm>
              <a:off x="8763000" y="1240422"/>
              <a:ext cx="1476375" cy="605151"/>
            </a:xfrm>
            <a:prstGeom prst="rect">
              <a:avLst/>
            </a:prstGeom>
            <a:noFill/>
            <a:ln>
              <a:solidFill>
                <a:srgbClr val="6FB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ц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24E11B9-70C6-4157-AA4F-18DBC8DB395B}"/>
                </a:ext>
              </a:extLst>
            </p:cNvPr>
            <p:cNvSpPr txBox="1"/>
            <p:nvPr/>
          </p:nvSpPr>
          <p:spPr>
            <a:xfrm>
              <a:off x="9031829" y="1268492"/>
              <a:ext cx="140561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Web-</a:t>
              </a:r>
              <a:r>
                <a:rPr lang="ru-RU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сайты </a:t>
              </a:r>
              <a:br>
                <a:rPr lang="ru-RU" sz="105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Партнерские интеграции</a:t>
              </a: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2D5E8C2-0888-49B5-94BF-598F39CC9136}"/>
              </a:ext>
            </a:extLst>
          </p:cNvPr>
          <p:cNvSpPr/>
          <p:nvPr/>
        </p:nvSpPr>
        <p:spPr>
          <a:xfrm>
            <a:off x="9784220" y="5692882"/>
            <a:ext cx="1476375" cy="253916"/>
          </a:xfrm>
          <a:prstGeom prst="rect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9674F2B-381E-448D-833A-C5D5F796508A}"/>
              </a:ext>
            </a:extLst>
          </p:cNvPr>
          <p:cNvSpPr txBox="1"/>
          <p:nvPr/>
        </p:nvSpPr>
        <p:spPr>
          <a:xfrm>
            <a:off x="9819603" y="5703712"/>
            <a:ext cx="1405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Платежный шлюз</a:t>
            </a:r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xmlns="" id="{683A2450-2E29-4430-93A4-10A9C79E65A9}"/>
              </a:ext>
            </a:extLst>
          </p:cNvPr>
          <p:cNvCxnSpPr>
            <a:cxnSpLocks/>
            <a:stCxn id="34" idx="1"/>
            <a:endCxn id="3" idx="3"/>
          </p:cNvCxnSpPr>
          <p:nvPr/>
        </p:nvCxnSpPr>
        <p:spPr>
          <a:xfrm rot="10800000">
            <a:off x="4981576" y="3895598"/>
            <a:ext cx="4802645" cy="1924242"/>
          </a:xfrm>
          <a:prstGeom prst="bentConnector3">
            <a:avLst>
              <a:gd name="adj1" fmla="val 94822"/>
            </a:avLst>
          </a:prstGeom>
          <a:ln>
            <a:solidFill>
              <a:srgbClr val="6FBD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Куб 44">
            <a:extLst>
              <a:ext uri="{FF2B5EF4-FFF2-40B4-BE49-F238E27FC236}">
                <a16:creationId xmlns:a16="http://schemas.microsoft.com/office/drawing/2014/main" xmlns="" id="{76ED82BC-A020-4C49-AA12-518A9725759E}"/>
              </a:ext>
            </a:extLst>
          </p:cNvPr>
          <p:cNvSpPr/>
          <p:nvPr/>
        </p:nvSpPr>
        <p:spPr>
          <a:xfrm>
            <a:off x="157037" y="5818696"/>
            <a:ext cx="1837488" cy="899198"/>
          </a:xfrm>
          <a:prstGeom prst="cube">
            <a:avLst/>
          </a:prstGeom>
          <a:solidFill>
            <a:srgbClr val="6FB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Интеграция МИС</a:t>
            </a:r>
          </a:p>
        </p:txBody>
      </p:sp>
      <p:cxnSp>
        <p:nvCxnSpPr>
          <p:cNvPr id="49" name="Соединитель: уступ 48">
            <a:extLst>
              <a:ext uri="{FF2B5EF4-FFF2-40B4-BE49-F238E27FC236}">
                <a16:creationId xmlns:a16="http://schemas.microsoft.com/office/drawing/2014/main" xmlns="" id="{A18A137A-670F-4CAD-934C-E21C7B67CBB6}"/>
              </a:ext>
            </a:extLst>
          </p:cNvPr>
          <p:cNvCxnSpPr>
            <a:cxnSpLocks/>
            <a:stCxn id="3" idx="1"/>
            <a:endCxn id="45" idx="0"/>
          </p:cNvCxnSpPr>
          <p:nvPr/>
        </p:nvCxnSpPr>
        <p:spPr>
          <a:xfrm rot="10800000" flipV="1">
            <a:off x="1188181" y="3895598"/>
            <a:ext cx="771244" cy="1923098"/>
          </a:xfrm>
          <a:prstGeom prst="bentConnector2">
            <a:avLst/>
          </a:prstGeom>
          <a:ln>
            <a:solidFill>
              <a:srgbClr val="6FBD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2D7753F6-9502-4709-A99B-A927031E6B0B}"/>
              </a:ext>
            </a:extLst>
          </p:cNvPr>
          <p:cNvGrpSpPr/>
          <p:nvPr/>
        </p:nvGrpSpPr>
        <p:grpSpPr>
          <a:xfrm>
            <a:off x="2460712" y="6370541"/>
            <a:ext cx="1674439" cy="262069"/>
            <a:chOff x="8763000" y="1240422"/>
            <a:chExt cx="1674439" cy="605151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D89CB95C-789C-4046-961B-846BF13296A3}"/>
                </a:ext>
              </a:extLst>
            </p:cNvPr>
            <p:cNvSpPr/>
            <p:nvPr/>
          </p:nvSpPr>
          <p:spPr>
            <a:xfrm>
              <a:off x="8763000" y="1240422"/>
              <a:ext cx="1476375" cy="605151"/>
            </a:xfrm>
            <a:prstGeom prst="rect">
              <a:avLst/>
            </a:prstGeom>
            <a:noFill/>
            <a:ln>
              <a:solidFill>
                <a:srgbClr val="6FB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ц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C1BF833-E3E0-4898-A949-2CA4CC919920}"/>
                </a:ext>
              </a:extLst>
            </p:cNvPr>
            <p:cNvSpPr txBox="1"/>
            <p:nvPr/>
          </p:nvSpPr>
          <p:spPr>
            <a:xfrm>
              <a:off x="9031829" y="1268492"/>
              <a:ext cx="1405610" cy="42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SMS - </a:t>
              </a:r>
              <a:r>
                <a:rPr lang="ru-RU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шлюз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2C2E4B11-0C9C-4430-9338-B533395E729E}"/>
              </a:ext>
            </a:extLst>
          </p:cNvPr>
          <p:cNvGrpSpPr/>
          <p:nvPr/>
        </p:nvGrpSpPr>
        <p:grpSpPr>
          <a:xfrm>
            <a:off x="4303953" y="6370541"/>
            <a:ext cx="1674439" cy="266072"/>
            <a:chOff x="8763000" y="1240422"/>
            <a:chExt cx="1674439" cy="61439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BD7D416F-E9D7-4209-B93F-B7BBB8F135CB}"/>
                </a:ext>
              </a:extLst>
            </p:cNvPr>
            <p:cNvSpPr/>
            <p:nvPr/>
          </p:nvSpPr>
          <p:spPr>
            <a:xfrm>
              <a:off x="8763000" y="1240422"/>
              <a:ext cx="1476375" cy="605151"/>
            </a:xfrm>
            <a:prstGeom prst="rect">
              <a:avLst/>
            </a:prstGeom>
            <a:noFill/>
            <a:ln>
              <a:solidFill>
                <a:srgbClr val="6FB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ц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94E7080-EA7A-4127-B05E-AB874D9E697A}"/>
                </a:ext>
              </a:extLst>
            </p:cNvPr>
            <p:cNvSpPr txBox="1"/>
            <p:nvPr/>
          </p:nvSpPr>
          <p:spPr>
            <a:xfrm>
              <a:off x="9031829" y="1268492"/>
              <a:ext cx="1405610" cy="58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SMPT </a:t>
              </a:r>
              <a:r>
                <a:rPr lang="ru-RU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сервер</a:t>
              </a:r>
            </a:p>
          </p:txBody>
        </p: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437B371D-17A7-4A62-8BDB-CB97FB1FD948}"/>
              </a:ext>
            </a:extLst>
          </p:cNvPr>
          <p:cNvSpPr/>
          <p:nvPr/>
        </p:nvSpPr>
        <p:spPr>
          <a:xfrm>
            <a:off x="5065151" y="5921032"/>
            <a:ext cx="1173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Почтовая рассылка.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Импорт результатов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от лабораторий</a:t>
            </a:r>
            <a:endParaRPr lang="ru-RU" dirty="0">
              <a:solidFill>
                <a:srgbClr val="6FBDD7"/>
              </a:solidFill>
            </a:endParaRPr>
          </a:p>
        </p:txBody>
      </p:sp>
      <p:cxnSp>
        <p:nvCxnSpPr>
          <p:cNvPr id="68" name="Соединитель: уступ 67">
            <a:extLst>
              <a:ext uri="{FF2B5EF4-FFF2-40B4-BE49-F238E27FC236}">
                <a16:creationId xmlns:a16="http://schemas.microsoft.com/office/drawing/2014/main" xmlns="" id="{528E5E7A-B1E4-4852-9663-CE11BE834FA6}"/>
              </a:ext>
            </a:extLst>
          </p:cNvPr>
          <p:cNvCxnSpPr>
            <a:cxnSpLocks/>
            <a:stCxn id="3" idx="2"/>
            <a:endCxn id="58" idx="0"/>
          </p:cNvCxnSpPr>
          <p:nvPr/>
        </p:nvCxnSpPr>
        <p:spPr>
          <a:xfrm rot="16200000" flipH="1">
            <a:off x="3861875" y="5190274"/>
            <a:ext cx="788891" cy="1571641"/>
          </a:xfrm>
          <a:prstGeom prst="bentConnector3">
            <a:avLst>
              <a:gd name="adj1" fmla="val 50000"/>
            </a:avLst>
          </a:prstGeom>
          <a:ln>
            <a:solidFill>
              <a:srgbClr val="6FBD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: уступ 77">
            <a:extLst>
              <a:ext uri="{FF2B5EF4-FFF2-40B4-BE49-F238E27FC236}">
                <a16:creationId xmlns:a16="http://schemas.microsoft.com/office/drawing/2014/main" xmlns="" id="{769346AC-0990-4454-8086-7C3BFDE27F4F}"/>
              </a:ext>
            </a:extLst>
          </p:cNvPr>
          <p:cNvCxnSpPr>
            <a:stCxn id="3" idx="2"/>
            <a:endCxn id="55" idx="0"/>
          </p:cNvCxnSpPr>
          <p:nvPr/>
        </p:nvCxnSpPr>
        <p:spPr>
          <a:xfrm rot="5400000">
            <a:off x="2940255" y="5840295"/>
            <a:ext cx="788891" cy="271600"/>
          </a:xfrm>
          <a:prstGeom prst="bentConnector3">
            <a:avLst/>
          </a:prstGeom>
          <a:ln>
            <a:solidFill>
              <a:srgbClr val="6FBD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86719EF4-59EB-4374-9D75-955E2597F169}"/>
              </a:ext>
            </a:extLst>
          </p:cNvPr>
          <p:cNvSpPr/>
          <p:nvPr/>
        </p:nvSpPr>
        <p:spPr>
          <a:xfrm>
            <a:off x="452941" y="4625795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Расписание,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запись, 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пациенты, 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врачи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2FE1AFE0-2231-4C81-956B-D97295AB56E8}"/>
              </a:ext>
            </a:extLst>
          </p:cNvPr>
          <p:cNvSpPr/>
          <p:nvPr/>
        </p:nvSpPr>
        <p:spPr>
          <a:xfrm>
            <a:off x="1068005" y="1642307"/>
            <a:ext cx="1678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6FBDD7"/>
                </a:solidFill>
                <a:latin typeface="Helvetica" panose="020B0604020202020204" pitchFamily="34" charset="0"/>
              </a:rPr>
              <a:t>IP-</a:t>
            </a:r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телефония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между врачом и пациентом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95F86512-728B-48AB-A8B4-65D838AC5673}"/>
              </a:ext>
            </a:extLst>
          </p:cNvPr>
          <p:cNvGrpSpPr/>
          <p:nvPr/>
        </p:nvGrpSpPr>
        <p:grpSpPr>
          <a:xfrm>
            <a:off x="61689" y="2632481"/>
            <a:ext cx="1674439" cy="266072"/>
            <a:chOff x="8763000" y="1240422"/>
            <a:chExt cx="1674439" cy="614395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9F0F4BF6-BB05-4CC4-A626-B5B4CD35FB4A}"/>
                </a:ext>
              </a:extLst>
            </p:cNvPr>
            <p:cNvSpPr/>
            <p:nvPr/>
          </p:nvSpPr>
          <p:spPr>
            <a:xfrm>
              <a:off x="8763000" y="1240422"/>
              <a:ext cx="1476375" cy="605151"/>
            </a:xfrm>
            <a:prstGeom prst="rect">
              <a:avLst/>
            </a:prstGeom>
            <a:noFill/>
            <a:ln>
              <a:solidFill>
                <a:srgbClr val="6FB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ц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F8854038-CAC5-407D-BD2C-CF14F5FCEB3E}"/>
                </a:ext>
              </a:extLst>
            </p:cNvPr>
            <p:cNvSpPr txBox="1"/>
            <p:nvPr/>
          </p:nvSpPr>
          <p:spPr>
            <a:xfrm>
              <a:off x="9031829" y="1268492"/>
              <a:ext cx="1405610" cy="58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Сервер </a:t>
              </a:r>
              <a:r>
                <a:rPr lang="en-US" sz="1050" dirty="0">
                  <a:latin typeface="Verdana" panose="020B0604030504040204" pitchFamily="34" charset="0"/>
                  <a:ea typeface="Verdana" panose="020B0604030504040204" pitchFamily="34" charset="0"/>
                </a:rPr>
                <a:t>VoIP</a:t>
              </a:r>
              <a:endParaRPr lang="ru-RU" sz="10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85" name="Соединитель: уступ 84">
            <a:extLst>
              <a:ext uri="{FF2B5EF4-FFF2-40B4-BE49-F238E27FC236}">
                <a16:creationId xmlns:a16="http://schemas.microsoft.com/office/drawing/2014/main" xmlns="" id="{8EB8B58F-A830-417D-B8A9-0EFC338126F4}"/>
              </a:ext>
            </a:extLst>
          </p:cNvPr>
          <p:cNvCxnSpPr>
            <a:cxnSpLocks/>
            <a:stCxn id="3" idx="0"/>
            <a:endCxn id="83" idx="0"/>
          </p:cNvCxnSpPr>
          <p:nvPr/>
        </p:nvCxnSpPr>
        <p:spPr>
          <a:xfrm rot="16200000" flipH="1" flipV="1">
            <a:off x="2034366" y="1208502"/>
            <a:ext cx="435092" cy="2437177"/>
          </a:xfrm>
          <a:prstGeom prst="bentConnector3">
            <a:avLst>
              <a:gd name="adj1" fmla="val -52541"/>
            </a:avLst>
          </a:prstGeom>
          <a:ln>
            <a:solidFill>
              <a:srgbClr val="6FBD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88B983AF-0114-4332-89B4-74C50508E56B}"/>
              </a:ext>
            </a:extLst>
          </p:cNvPr>
          <p:cNvSpPr/>
          <p:nvPr/>
        </p:nvSpPr>
        <p:spPr>
          <a:xfrm>
            <a:off x="7068351" y="1527452"/>
            <a:ext cx="16784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6FBDD7"/>
                </a:solidFill>
                <a:latin typeface="Helvetica" panose="020B0604020202020204" pitchFamily="34" charset="0"/>
              </a:rPr>
              <a:t>API </a:t>
            </a:r>
            <a:endParaRPr lang="ru-RU" sz="800" dirty="0">
              <a:solidFill>
                <a:srgbClr val="6FBDD7"/>
              </a:solidFill>
              <a:latin typeface="Helvetica" panose="020B0604020202020204" pitchFamily="34" charset="0"/>
            </a:endParaRPr>
          </a:p>
        </p:txBody>
      </p:sp>
      <p:pic>
        <p:nvPicPr>
          <p:cNvPr id="90" name="Рисунок 89" descr="Монитор">
            <a:extLst>
              <a:ext uri="{FF2B5EF4-FFF2-40B4-BE49-F238E27FC236}">
                <a16:creationId xmlns:a16="http://schemas.microsoft.com/office/drawing/2014/main" xmlns="" id="{5F4221BB-D375-4321-9DD1-564F335E3E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1576" y="1992916"/>
            <a:ext cx="578629" cy="578629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xmlns="" id="{92636834-9F80-4909-BBD7-25E3920E68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4950" y="4120997"/>
            <a:ext cx="527283" cy="527283"/>
          </a:xfrm>
          <a:prstGeom prst="rect">
            <a:avLst/>
          </a:prstGeom>
        </p:spPr>
      </p:pic>
      <p:sp>
        <p:nvSpPr>
          <p:cNvPr id="93" name="Левая круглая скобка 92">
            <a:extLst>
              <a:ext uri="{FF2B5EF4-FFF2-40B4-BE49-F238E27FC236}">
                <a16:creationId xmlns:a16="http://schemas.microsoft.com/office/drawing/2014/main" xmlns="" id="{DFFCF342-863C-467C-8452-29ABA1CE8E23}"/>
              </a:ext>
            </a:extLst>
          </p:cNvPr>
          <p:cNvSpPr/>
          <p:nvPr/>
        </p:nvSpPr>
        <p:spPr>
          <a:xfrm>
            <a:off x="10002734" y="1954662"/>
            <a:ext cx="194741" cy="3371119"/>
          </a:xfrm>
          <a:prstGeom prst="leftBracket">
            <a:avLst/>
          </a:prstGeom>
          <a:ln>
            <a:solidFill>
              <a:srgbClr val="6FB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 descr="Монитор">
            <a:extLst>
              <a:ext uri="{FF2B5EF4-FFF2-40B4-BE49-F238E27FC236}">
                <a16:creationId xmlns:a16="http://schemas.microsoft.com/office/drawing/2014/main" xmlns="" id="{130E90C4-D8CE-4D23-8C55-9F8E681ABD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4525" y="2516379"/>
            <a:ext cx="578629" cy="578629"/>
          </a:xfrm>
          <a:prstGeom prst="rect">
            <a:avLst/>
          </a:prstGeom>
        </p:spPr>
      </p:pic>
      <p:pic>
        <p:nvPicPr>
          <p:cNvPr id="95" name="Рисунок 94" descr="Монитор">
            <a:extLst>
              <a:ext uri="{FF2B5EF4-FFF2-40B4-BE49-F238E27FC236}">
                <a16:creationId xmlns:a16="http://schemas.microsoft.com/office/drawing/2014/main" xmlns="" id="{83E91DC0-044C-42AE-BEB3-CAB1F0E12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7000" y="3041453"/>
            <a:ext cx="578629" cy="578629"/>
          </a:xfrm>
          <a:prstGeom prst="rect">
            <a:avLst/>
          </a:prstGeom>
        </p:spPr>
      </p:pic>
      <p:pic>
        <p:nvPicPr>
          <p:cNvPr id="96" name="Рисунок 95" descr="Монитор">
            <a:extLst>
              <a:ext uri="{FF2B5EF4-FFF2-40B4-BE49-F238E27FC236}">
                <a16:creationId xmlns:a16="http://schemas.microsoft.com/office/drawing/2014/main" xmlns="" id="{ADE5314A-9077-44D8-AB78-C19DC91889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2051" y="3560716"/>
            <a:ext cx="578629" cy="578629"/>
          </a:xfrm>
          <a:prstGeom prst="rect">
            <a:avLst/>
          </a:prstGeom>
        </p:spPr>
      </p:pic>
      <p:pic>
        <p:nvPicPr>
          <p:cNvPr id="97" name="Рисунок 96" descr="Смартфон">
            <a:extLst>
              <a:ext uri="{FF2B5EF4-FFF2-40B4-BE49-F238E27FC236}">
                <a16:creationId xmlns:a16="http://schemas.microsoft.com/office/drawing/2014/main" xmlns="" id="{253786EA-BF4A-4FAF-8211-960839DF9D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7346" y="4737810"/>
            <a:ext cx="527283" cy="527283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69C1DFC7-C14E-4835-9821-F3133A08A469}"/>
              </a:ext>
            </a:extLst>
          </p:cNvPr>
          <p:cNvSpPr/>
          <p:nvPr/>
        </p:nvSpPr>
        <p:spPr>
          <a:xfrm>
            <a:off x="10670205" y="4832027"/>
            <a:ext cx="1553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Мобильное приложение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пациента DR </a:t>
            </a:r>
            <a:r>
              <a:rPr lang="ru-RU" sz="800" dirty="0" err="1">
                <a:solidFill>
                  <a:srgbClr val="6FBDD7"/>
                </a:solidFill>
                <a:latin typeface="Helvetica" panose="020B0604020202020204" pitchFamily="34" charset="0"/>
              </a:rPr>
              <a:t>iOS</a:t>
            </a:r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/</a:t>
            </a:r>
            <a:r>
              <a:rPr lang="ru-RU" sz="800" dirty="0" err="1">
                <a:solidFill>
                  <a:srgbClr val="6FBDD7"/>
                </a:solidFill>
                <a:latin typeface="Helvetica" panose="020B0604020202020204" pitchFamily="34" charset="0"/>
              </a:rPr>
              <a:t>Android</a:t>
            </a:r>
            <a:endParaRPr lang="ru-RU" dirty="0">
              <a:solidFill>
                <a:srgbClr val="6FBDD7"/>
              </a:solidFill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B0B3E8E7-D15D-43E2-A56D-53DB3E0A4630}"/>
              </a:ext>
            </a:extLst>
          </p:cNvPr>
          <p:cNvSpPr/>
          <p:nvPr/>
        </p:nvSpPr>
        <p:spPr>
          <a:xfrm>
            <a:off x="10670204" y="4136916"/>
            <a:ext cx="1553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Партнёрские мобильные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приложения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пациента </a:t>
            </a:r>
            <a:r>
              <a:rPr lang="ru-RU" sz="800" dirty="0" err="1">
                <a:solidFill>
                  <a:srgbClr val="6FBDD7"/>
                </a:solidFill>
                <a:latin typeface="Helvetica" panose="020B0604020202020204" pitchFamily="34" charset="0"/>
              </a:rPr>
              <a:t>iOS</a:t>
            </a:r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/</a:t>
            </a:r>
            <a:r>
              <a:rPr lang="ru-RU" sz="800" dirty="0" err="1">
                <a:solidFill>
                  <a:srgbClr val="6FBDD7"/>
                </a:solidFill>
                <a:latin typeface="Helvetica" panose="020B0604020202020204" pitchFamily="34" charset="0"/>
              </a:rPr>
              <a:t>Android</a:t>
            </a:r>
            <a:endParaRPr lang="ru-RU" sz="800" dirty="0">
              <a:solidFill>
                <a:srgbClr val="6FBDD7"/>
              </a:solidFill>
              <a:latin typeface="Helvetica" panose="020B0604020202020204" pitchFamily="34" charset="0"/>
            </a:endParaRP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SDK</a:t>
            </a:r>
            <a:endParaRPr lang="ru-RU" dirty="0">
              <a:solidFill>
                <a:srgbClr val="6FBDD7"/>
              </a:solidFill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535A4C04-F8A6-4F5C-A2E8-D032CF121BD8}"/>
              </a:ext>
            </a:extLst>
          </p:cNvPr>
          <p:cNvSpPr/>
          <p:nvPr/>
        </p:nvSpPr>
        <p:spPr>
          <a:xfrm>
            <a:off x="10670204" y="3644296"/>
            <a:ext cx="1553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6FBDD7"/>
                </a:solidFill>
                <a:latin typeface="Helvetica" panose="020B0604020202020204" pitchFamily="34" charset="0"/>
              </a:rPr>
              <a:t>Web-</a:t>
            </a:r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интерфейс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пациента </a:t>
            </a:r>
            <a:r>
              <a:rPr lang="en-US" sz="800" dirty="0">
                <a:solidFill>
                  <a:srgbClr val="6FBDD7"/>
                </a:solidFill>
                <a:latin typeface="Helvetica" panose="020B0604020202020204" pitchFamily="34" charset="0"/>
              </a:rPr>
              <a:t>DR</a:t>
            </a:r>
            <a:endParaRPr lang="ru-RU" dirty="0">
              <a:solidFill>
                <a:srgbClr val="6FBDD7"/>
              </a:solidFill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51CC7CCD-DAE9-448A-B26B-E2778AE00357}"/>
              </a:ext>
            </a:extLst>
          </p:cNvPr>
          <p:cNvSpPr/>
          <p:nvPr/>
        </p:nvSpPr>
        <p:spPr>
          <a:xfrm>
            <a:off x="10670204" y="3080039"/>
            <a:ext cx="1553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err="1">
                <a:solidFill>
                  <a:srgbClr val="6FBDD7"/>
                </a:solidFill>
                <a:latin typeface="Helvetica" panose="020B0604020202020204" pitchFamily="34" charset="0"/>
              </a:rPr>
              <a:t>Web</a:t>
            </a:r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-интерфейс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пациента - виджет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на сайтах партнёров</a:t>
            </a:r>
            <a:endParaRPr lang="ru-RU" dirty="0">
              <a:solidFill>
                <a:srgbClr val="6FBDD7"/>
              </a:solidFill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02D85BAC-D9F3-4B9E-8679-399E87817BA1}"/>
              </a:ext>
            </a:extLst>
          </p:cNvPr>
          <p:cNvSpPr/>
          <p:nvPr/>
        </p:nvSpPr>
        <p:spPr>
          <a:xfrm>
            <a:off x="10653154" y="2623697"/>
            <a:ext cx="1553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Рабочее место</a:t>
            </a:r>
          </a:p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Администратора</a:t>
            </a:r>
            <a:endParaRPr lang="ru-RU" dirty="0">
              <a:solidFill>
                <a:srgbClr val="6FBDD7"/>
              </a:solidFill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3F839A88-E7A8-4608-856C-F02EF4925C6C}"/>
              </a:ext>
            </a:extLst>
          </p:cNvPr>
          <p:cNvSpPr/>
          <p:nvPr/>
        </p:nvSpPr>
        <p:spPr>
          <a:xfrm>
            <a:off x="10653153" y="2155936"/>
            <a:ext cx="15535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FBDD7"/>
                </a:solidFill>
                <a:latin typeface="Helvetica" panose="020B0604020202020204" pitchFamily="34" charset="0"/>
              </a:rPr>
              <a:t>Рабочее место врача</a:t>
            </a:r>
            <a:endParaRPr lang="ru-RU" dirty="0">
              <a:solidFill>
                <a:srgbClr val="6FBDD7"/>
              </a:solidFill>
            </a:endParaRPr>
          </a:p>
        </p:txBody>
      </p:sp>
      <p:sp>
        <p:nvSpPr>
          <p:cNvPr id="105" name="Стрелка: влево-вправо 104">
            <a:extLst>
              <a:ext uri="{FF2B5EF4-FFF2-40B4-BE49-F238E27FC236}">
                <a16:creationId xmlns:a16="http://schemas.microsoft.com/office/drawing/2014/main" xmlns="" id="{95AF8500-6810-4F23-A9C5-A2A198CA4F7A}"/>
              </a:ext>
            </a:extLst>
          </p:cNvPr>
          <p:cNvSpPr/>
          <p:nvPr/>
        </p:nvSpPr>
        <p:spPr>
          <a:xfrm>
            <a:off x="9440269" y="3613807"/>
            <a:ext cx="422838" cy="256487"/>
          </a:xfrm>
          <a:prstGeom prst="leftRightArrow">
            <a:avLst/>
          </a:prstGeom>
          <a:solidFill>
            <a:srgbClr val="6FB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BA06894A-14E7-4BC2-A0C8-EB5DF17984F6}"/>
              </a:ext>
            </a:extLst>
          </p:cNvPr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52256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3" y="1468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1143" y="1860586"/>
            <a:ext cx="3944983" cy="31263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srgbClr val="6FBDD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3543" y="2012986"/>
            <a:ext cx="3944983" cy="3126377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srgbClr val="6FBDD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05943" y="2165386"/>
            <a:ext cx="3944983" cy="31263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srgbClr val="6FBDD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5" name="AutoShape 2" descr="blob:https://web.whatsapp.com/86b875da-db55-4951-aeec-6045a49592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Google Shape;380;g7f3cf87df7_0_296"/>
          <p:cNvSpPr/>
          <p:nvPr/>
        </p:nvSpPr>
        <p:spPr>
          <a:xfrm>
            <a:off x="796929" y="1443790"/>
            <a:ext cx="2888108" cy="1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ЮЮЮЮ</a:t>
            </a:r>
            <a:r>
              <a:rPr lang="en-US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100</a:t>
            </a: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 тыс.</a:t>
            </a:r>
            <a:endParaRPr lang="en-US" sz="2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бесплатных</a:t>
            </a: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удаленных консультаций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в рамках проекта с ВЭБ.РФ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Rotonda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380;g7f3cf87df7_0_296"/>
          <p:cNvSpPr/>
          <p:nvPr/>
        </p:nvSpPr>
        <p:spPr>
          <a:xfrm>
            <a:off x="796929" y="3251638"/>
            <a:ext cx="2948638" cy="1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ЮЮЮЮ76%</a:t>
            </a:r>
          </a:p>
          <a:p>
            <a:pPr lvl="0">
              <a:lnSpc>
                <a:spcPct val="120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пользователей в регионах</a:t>
            </a:r>
          </a:p>
          <a:p>
            <a:pPr lvl="0">
              <a:lnSpc>
                <a:spcPct val="120000"/>
              </a:lnSpc>
            </a:pPr>
            <a:endParaRPr lang="ru-RU" sz="1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2,5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среднее количество консультаций на каждого обратившегося</a:t>
            </a:r>
            <a:endParaRPr lang="ru-RU" sz="1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380;g7f3cf87df7_0_296"/>
          <p:cNvSpPr/>
          <p:nvPr/>
        </p:nvSpPr>
        <p:spPr>
          <a:xfrm>
            <a:off x="4168010" y="2466972"/>
            <a:ext cx="3324403" cy="1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7AD7F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Обращения к специалистам</a:t>
            </a:r>
            <a:r>
              <a:rPr lang="ru-RU" sz="2800" dirty="0">
                <a:solidFill>
                  <a:srgbClr val="F7AD7F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380;g7f3cf87df7_0_296"/>
          <p:cNvSpPr/>
          <p:nvPr/>
        </p:nvSpPr>
        <p:spPr>
          <a:xfrm>
            <a:off x="4168010" y="2931522"/>
            <a:ext cx="3003497" cy="1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tonda "/>
                <a:ea typeface="Montserrat"/>
                <a:cs typeface="Montserrat"/>
                <a:sym typeface="Montserrat"/>
              </a:rPr>
              <a:t>Терапевт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tonda "/>
                <a:ea typeface="Montserrat"/>
                <a:cs typeface="Montserrat"/>
                <a:sym typeface="Montserrat"/>
              </a:rPr>
              <a:t>Педиатр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tonda "/>
                <a:ea typeface="Montserrat"/>
                <a:cs typeface="Montserrat"/>
                <a:sym typeface="Montserrat"/>
              </a:rPr>
              <a:t>Гинеколог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tonda "/>
                <a:ea typeface="Montserrat"/>
                <a:cs typeface="Montserrat"/>
                <a:sym typeface="Montserrat"/>
              </a:rPr>
              <a:t>Невролог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tonda "/>
                <a:ea typeface="Montserrat"/>
                <a:cs typeface="Montserrat"/>
                <a:sym typeface="Montserrat"/>
              </a:rPr>
              <a:t>Дерматолог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tonda "/>
                <a:ea typeface="Montserrat"/>
                <a:cs typeface="Montserrat"/>
                <a:sym typeface="Montserrat"/>
              </a:rPr>
              <a:t>ЛОР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tonda "/>
                <a:ea typeface="Montserrat"/>
                <a:cs typeface="Montserrat"/>
                <a:sym typeface="Montserrat"/>
              </a:rPr>
              <a:t>Гастроэнтеролог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tonda "/>
                <a:ea typeface="Montserrat"/>
                <a:cs typeface="Montserrat"/>
                <a:sym typeface="Montserrat"/>
              </a:rPr>
              <a:t>Эндокринолог</a:t>
            </a:r>
            <a:endParaRPr b="1" dirty="0">
              <a:solidFill>
                <a:srgbClr val="6FBDD7"/>
              </a:solidFill>
              <a:latin typeface="Rotonda 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380;g7f3cf87df7_0_296"/>
          <p:cNvSpPr/>
          <p:nvPr/>
        </p:nvSpPr>
        <p:spPr>
          <a:xfrm>
            <a:off x="5809097" y="2940229"/>
            <a:ext cx="3003497" cy="1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7AD7F"/>
                </a:solidFill>
                <a:latin typeface="Rotonda "/>
                <a:ea typeface="Montserrat"/>
                <a:cs typeface="Montserrat"/>
                <a:sym typeface="Montserrat"/>
              </a:rPr>
              <a:t>37,8 %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7AD7F"/>
                </a:solidFill>
                <a:latin typeface="Rotonda "/>
                <a:ea typeface="Montserrat"/>
                <a:cs typeface="Montserrat"/>
                <a:sym typeface="Montserrat"/>
              </a:rPr>
              <a:t>12,4 %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7AD7F"/>
                </a:solidFill>
                <a:latin typeface="Rotonda "/>
                <a:ea typeface="Montserrat"/>
                <a:cs typeface="Montserrat"/>
                <a:sym typeface="Montserrat"/>
              </a:rPr>
              <a:t>10,4 %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7AD7F"/>
                </a:solidFill>
                <a:latin typeface="Rotonda "/>
                <a:ea typeface="Montserrat"/>
                <a:cs typeface="Montserrat"/>
                <a:sym typeface="Montserrat"/>
              </a:rPr>
              <a:t>8,5 %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7AD7F"/>
                </a:solidFill>
                <a:latin typeface="Rotonda "/>
                <a:ea typeface="Montserrat"/>
                <a:cs typeface="Montserrat"/>
                <a:sym typeface="Montserrat"/>
              </a:rPr>
              <a:t>7,3 %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7AD7F"/>
                </a:solidFill>
                <a:latin typeface="Rotonda "/>
                <a:ea typeface="Montserrat"/>
                <a:cs typeface="Montserrat"/>
                <a:sym typeface="Montserrat"/>
              </a:rPr>
              <a:t>6,3 %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7AD7F"/>
                </a:solidFill>
                <a:latin typeface="Rotonda "/>
                <a:ea typeface="Montserrat"/>
                <a:cs typeface="Montserrat"/>
                <a:sym typeface="Montserrat"/>
              </a:rPr>
              <a:t>5,3 %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7AD7F"/>
                </a:solidFill>
                <a:latin typeface="Rotonda "/>
                <a:ea typeface="Montserrat"/>
                <a:cs typeface="Montserrat"/>
                <a:sym typeface="Montserrat"/>
              </a:rPr>
              <a:t>3 %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rgbClr val="6FBDD7"/>
              </a:solidFill>
              <a:latin typeface="Rotonda 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380;g7f3cf87df7_0_296"/>
          <p:cNvSpPr/>
          <p:nvPr/>
        </p:nvSpPr>
        <p:spPr>
          <a:xfrm>
            <a:off x="8469538" y="1443790"/>
            <a:ext cx="2948638" cy="1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4,8 </a:t>
            </a: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из 5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средняя оценка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качества консультации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tonda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65% случаев –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рекомендаций врача достаточно для выздоровления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tonda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  <a:ea typeface="Montserrat"/>
                <a:cs typeface="Montserrat"/>
                <a:sym typeface="Montserrat"/>
              </a:rPr>
              <a:t>35% случаев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tonda"/>
                <a:ea typeface="Montserrat"/>
                <a:cs typeface="Montserrat"/>
                <a:sym typeface="Montserrat"/>
              </a:rPr>
              <a:t>– показания для очного приема и неотложной помощи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tonda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Rotonda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6FBDD7"/>
              </a:solidFill>
              <a:latin typeface="Rotonda Bold" panose="02000803030000020004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050" name="Picture 2" descr="https://vnru.ru/images/old/iblock/815/815469b7cc3d133c26d2e1cd156b43e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485" y="3729623"/>
            <a:ext cx="1444465" cy="14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304364" y="443241"/>
            <a:ext cx="10346168" cy="84996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80"/>
            </a:pPr>
            <a:endParaRPr lang="ru-RU" sz="3600" spc="100" dirty="0">
              <a:solidFill>
                <a:schemeClr val="bg1"/>
              </a:solidFill>
              <a:latin typeface="Rotonda Bold" panose="02000803030000020004" pitchFamily="2" charset="0"/>
              <a:sym typeface="Arial Black"/>
            </a:endParaRPr>
          </a:p>
          <a:p>
            <a:pPr>
              <a:buSzPts val="2880"/>
            </a:pPr>
            <a:endParaRPr lang="ru-RU" sz="3600" spc="100" dirty="0">
              <a:solidFill>
                <a:srgbClr val="6FBDD7"/>
              </a:solidFill>
              <a:latin typeface="Rotonda Bold" panose="02000803030000020004" pitchFamily="2" charset="0"/>
              <a:sym typeface="Arial Black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97232" y="220022"/>
            <a:ext cx="10569078" cy="1042333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Применение решения в период </a:t>
            </a:r>
            <a:r>
              <a:rPr lang="ru-RU" sz="3600" dirty="0" err="1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ээээээпидемии</a:t>
            </a: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COVID-19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51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1aa942534_0_22"/>
          <p:cNvSpPr txBox="1">
            <a:spLocks noGrp="1"/>
          </p:cNvSpPr>
          <p:nvPr>
            <p:ph type="ctrTitle"/>
          </p:nvPr>
        </p:nvSpPr>
        <p:spPr>
          <a:xfrm>
            <a:off x="7960698" y="4819249"/>
            <a:ext cx="3697901" cy="84588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FBDD7"/>
                </a:solidFill>
                <a:latin typeface="Rotonda"/>
              </a:rPr>
              <a:t>Мы хотим </a:t>
            </a:r>
            <a:r>
              <a:rPr lang="ru-RU" sz="2800" dirty="0">
                <a:solidFill>
                  <a:srgbClr val="F7AD7F"/>
                </a:solidFill>
                <a:latin typeface="Rotonda Bold" panose="02000803030000020004" pitchFamily="2" charset="0"/>
              </a:rPr>
              <a:t>сохранить </a:t>
            </a:r>
            <a:r>
              <a:rPr lang="ru-RU" sz="2800" dirty="0">
                <a:solidFill>
                  <a:srgbClr val="6FBDD7"/>
                </a:solidFill>
                <a:latin typeface="Rotonda"/>
              </a:rPr>
              <a:t>для населения возможность получения </a:t>
            </a:r>
            <a:r>
              <a:rPr lang="ru-RU" sz="2800" dirty="0">
                <a:solidFill>
                  <a:srgbClr val="6FBDD7"/>
                </a:solidFill>
                <a:latin typeface="Rotonda "/>
              </a:rPr>
              <a:t>дистанционной медицинской помощи</a:t>
            </a:r>
            <a:r>
              <a:rPr lang="ru-RU" sz="2800" dirty="0">
                <a:solidFill>
                  <a:srgbClr val="6FBDD7"/>
                </a:solidFill>
                <a:latin typeface="Rotonda Bold" panose="02000803030000020004" pitchFamily="2" charset="0"/>
              </a:rPr>
              <a:t>, </a:t>
            </a:r>
            <a:r>
              <a:rPr lang="ru-RU" sz="2800" dirty="0">
                <a:solidFill>
                  <a:srgbClr val="6FBDD7"/>
                </a:solidFill>
                <a:latin typeface="Rotonda "/>
              </a:rPr>
              <a:t>сделав ее частью </a:t>
            </a:r>
            <a:r>
              <a:rPr lang="ru-RU" sz="2800" dirty="0">
                <a:solidFill>
                  <a:srgbClr val="F7AD7F"/>
                </a:solidFill>
                <a:latin typeface="Rotonda Bold" panose="02000803030000020004" pitchFamily="2" charset="0"/>
              </a:rPr>
              <a:t>системы здравоохранения</a:t>
            </a:r>
            <a:endParaRPr sz="2800" dirty="0">
              <a:solidFill>
                <a:srgbClr val="F7AD7F"/>
              </a:solidFill>
              <a:latin typeface="Rotonda Bold" panose="02000803030000020004" pitchFamily="2" charset="0"/>
            </a:endParaRPr>
          </a:p>
        </p:txBody>
      </p:sp>
      <p:pic>
        <p:nvPicPr>
          <p:cNvPr id="4" name="Picture 4" descr="https://static.tildacdn.com/tild3662-6438-4334-b731-383234656133/telemedicine_1680x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68" y="1938480"/>
            <a:ext cx="7363714" cy="43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12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2" y="0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14146" y="394145"/>
            <a:ext cx="10377854" cy="10423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Что мы предлагаем региону?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86917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2" y="-2075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603131" y="363680"/>
            <a:ext cx="10377854" cy="10423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Применение решения в программе госгарантий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853" y="1909753"/>
            <a:ext cx="108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  <a:sym typeface="Verdana"/>
              </a:rPr>
              <a:t>1</a:t>
            </a:r>
            <a:endParaRPr lang="ru-RU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852853" y="3090914"/>
            <a:ext cx="108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  <a:sym typeface="Verdana"/>
              </a:rPr>
              <a:t>2</a:t>
            </a:r>
            <a:endParaRPr lang="ru-RU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886734" y="4272075"/>
            <a:ext cx="108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6FBDD7"/>
                </a:solidFill>
                <a:latin typeface="Rotonda Bold" panose="02000803030000020004" pitchFamily="2" charset="0"/>
                <a:cs typeface="Calibri"/>
                <a:sym typeface="Verdana"/>
              </a:rPr>
              <a:t>3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23293" y="2057104"/>
            <a:ext cx="931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Подключение к платформе врачей региональных ЛПУ для проведения телемедицинских консультаций для своих пациентов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23293" y="4333630"/>
            <a:ext cx="931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Привлечение врачей Доктор рядом для оказания телемедицинских консультаций в регионе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23293" y="3176710"/>
            <a:ext cx="931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единых региональных телемедицинских центров на базе ИТ-решения Доктор рядом</a:t>
            </a:r>
          </a:p>
        </p:txBody>
      </p:sp>
    </p:spTree>
    <p:extLst>
      <p:ext uri="{BB962C8B-B14F-4D97-AF65-F5344CB8AC3E}">
        <p14:creationId xmlns:p14="http://schemas.microsoft.com/office/powerpoint/2010/main" xmlns="" val="92634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A60A7E2F-CC3F-44A4-87EF-7A56E200EEC8}"/>
              </a:ext>
            </a:extLst>
          </p:cNvPr>
          <p:cNvSpPr/>
          <p:nvPr/>
        </p:nvSpPr>
        <p:spPr>
          <a:xfrm>
            <a:off x="2476396" y="2071065"/>
            <a:ext cx="5671244" cy="4594531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39642EA-A47D-40F3-A280-65DB25A93406}"/>
              </a:ext>
            </a:extLst>
          </p:cNvPr>
          <p:cNvSpPr/>
          <p:nvPr/>
        </p:nvSpPr>
        <p:spPr>
          <a:xfrm>
            <a:off x="239807" y="2077657"/>
            <a:ext cx="2222840" cy="4587939"/>
          </a:xfrm>
          <a:prstGeom prst="rect">
            <a:avLst/>
          </a:prstGeom>
          <a:solidFill>
            <a:schemeClr val="bg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B452562-1413-4CDC-B807-2D42CBCC9CD1}"/>
              </a:ext>
            </a:extLst>
          </p:cNvPr>
          <p:cNvSpPr/>
          <p:nvPr/>
        </p:nvSpPr>
        <p:spPr>
          <a:xfrm>
            <a:off x="2486105" y="1655452"/>
            <a:ext cx="5669136" cy="408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5F4803E2-B04A-4F88-AC5F-CDF4E7A26FEA}"/>
              </a:ext>
            </a:extLst>
          </p:cNvPr>
          <p:cNvSpPr/>
          <p:nvPr/>
        </p:nvSpPr>
        <p:spPr>
          <a:xfrm>
            <a:off x="8176195" y="1655146"/>
            <a:ext cx="1288987" cy="408758"/>
          </a:xfrm>
          <a:prstGeom prst="rect">
            <a:avLst/>
          </a:prstGeom>
          <a:solidFill>
            <a:srgbClr val="D3F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11005B9B-72FC-4B14-85BC-63BA47F19CB1}"/>
              </a:ext>
            </a:extLst>
          </p:cNvPr>
          <p:cNvSpPr/>
          <p:nvPr/>
        </p:nvSpPr>
        <p:spPr>
          <a:xfrm>
            <a:off x="9486137" y="1655146"/>
            <a:ext cx="1195769" cy="408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C976430E-46E9-440B-9022-8DAD9A7E632C}"/>
              </a:ext>
            </a:extLst>
          </p:cNvPr>
          <p:cNvSpPr/>
          <p:nvPr/>
        </p:nvSpPr>
        <p:spPr>
          <a:xfrm>
            <a:off x="10695812" y="1655146"/>
            <a:ext cx="1258063" cy="408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6B43DD6-99B3-4072-A034-D136B4A6F2F5}"/>
              </a:ext>
            </a:extLst>
          </p:cNvPr>
          <p:cNvSpPr txBox="1"/>
          <p:nvPr/>
        </p:nvSpPr>
        <p:spPr>
          <a:xfrm>
            <a:off x="2831464" y="1684901"/>
            <a:ext cx="5200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Первичное обращение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C200D25-151C-4909-AA90-5B9FA2BA5E1D}"/>
              </a:ext>
            </a:extLst>
          </p:cNvPr>
          <p:cNvSpPr txBox="1"/>
          <p:nvPr/>
        </p:nvSpPr>
        <p:spPr>
          <a:xfrm>
            <a:off x="8218377" y="1594605"/>
            <a:ext cx="1739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Повторное</a:t>
            </a:r>
          </a:p>
          <a:p>
            <a:r>
              <a:rPr lang="ru-RU" sz="1300" dirty="0"/>
              <a:t>обращение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1A4BDDF9-61FA-4474-9A5F-3B3B704EE385}"/>
              </a:ext>
            </a:extLst>
          </p:cNvPr>
          <p:cNvSpPr txBox="1"/>
          <p:nvPr/>
        </p:nvSpPr>
        <p:spPr>
          <a:xfrm>
            <a:off x="9404473" y="1689215"/>
            <a:ext cx="527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Госпитализация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3B1099A-18AB-4D6E-8070-AE1975CF2472}"/>
              </a:ext>
            </a:extLst>
          </p:cNvPr>
          <p:cNvSpPr txBox="1"/>
          <p:nvPr/>
        </p:nvSpPr>
        <p:spPr>
          <a:xfrm>
            <a:off x="10666285" y="1701005"/>
            <a:ext cx="5200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Реабилитация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76A3C572-ADFD-4035-BD8E-8903DE3AE4E9}"/>
              </a:ext>
            </a:extLst>
          </p:cNvPr>
          <p:cNvSpPr/>
          <p:nvPr/>
        </p:nvSpPr>
        <p:spPr>
          <a:xfrm>
            <a:off x="8168785" y="2074049"/>
            <a:ext cx="1343988" cy="4591547"/>
          </a:xfrm>
          <a:prstGeom prst="rect">
            <a:avLst/>
          </a:prstGeom>
          <a:solidFill>
            <a:srgbClr val="D3F8D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D36C664E-9E8A-40B0-968B-B8F516955132}"/>
              </a:ext>
            </a:extLst>
          </p:cNvPr>
          <p:cNvSpPr/>
          <p:nvPr/>
        </p:nvSpPr>
        <p:spPr>
          <a:xfrm>
            <a:off x="9511088" y="2072741"/>
            <a:ext cx="1180343" cy="4592855"/>
          </a:xfrm>
          <a:prstGeom prst="rect">
            <a:avLst/>
          </a:prstGeom>
          <a:solidFill>
            <a:schemeClr val="bg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545717EC-B204-4DD6-A4FA-1C3D8FC5E980}"/>
              </a:ext>
            </a:extLst>
          </p:cNvPr>
          <p:cNvSpPr/>
          <p:nvPr/>
        </p:nvSpPr>
        <p:spPr>
          <a:xfrm>
            <a:off x="10700956" y="2063904"/>
            <a:ext cx="1271969" cy="4601692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47D925D-4CDE-4C79-9FE5-A56E24E8FFEF}"/>
              </a:ext>
            </a:extLst>
          </p:cNvPr>
          <p:cNvSpPr/>
          <p:nvPr/>
        </p:nvSpPr>
        <p:spPr>
          <a:xfrm>
            <a:off x="238126" y="1655146"/>
            <a:ext cx="2234072" cy="408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3109D2-609A-4127-BF55-0850E169F268}"/>
              </a:ext>
            </a:extLst>
          </p:cNvPr>
          <p:cNvSpPr txBox="1"/>
          <p:nvPr/>
        </p:nvSpPr>
        <p:spPr>
          <a:xfrm>
            <a:off x="-422370" y="1705637"/>
            <a:ext cx="361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Профилактика заболеваний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F3EDF312-B79A-47D7-BB58-2E8B1D9E681D}"/>
              </a:ext>
            </a:extLst>
          </p:cNvPr>
          <p:cNvCxnSpPr>
            <a:cxnSpLocks/>
          </p:cNvCxnSpPr>
          <p:nvPr/>
        </p:nvCxnSpPr>
        <p:spPr>
          <a:xfrm flipV="1">
            <a:off x="249358" y="3682369"/>
            <a:ext cx="11723567" cy="6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14775039-304D-4521-9341-0A19D500090C}"/>
              </a:ext>
            </a:extLst>
          </p:cNvPr>
          <p:cNvCxnSpPr>
            <a:cxnSpLocks/>
          </p:cNvCxnSpPr>
          <p:nvPr/>
        </p:nvCxnSpPr>
        <p:spPr>
          <a:xfrm flipV="1">
            <a:off x="278826" y="5214033"/>
            <a:ext cx="11694099" cy="28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xmlns="" id="{56A4EE8F-8029-4718-A822-770269C21934}"/>
              </a:ext>
            </a:extLst>
          </p:cNvPr>
          <p:cNvSpPr/>
          <p:nvPr/>
        </p:nvSpPr>
        <p:spPr>
          <a:xfrm>
            <a:off x="948119" y="5536290"/>
            <a:ext cx="586262" cy="568688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34D225-3096-44AB-835C-44CB7B73C6E6}"/>
              </a:ext>
            </a:extLst>
          </p:cNvPr>
          <p:cNvSpPr txBox="1"/>
          <p:nvPr/>
        </p:nvSpPr>
        <p:spPr>
          <a:xfrm>
            <a:off x="961366" y="5527462"/>
            <a:ext cx="65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/>
              <a:t>Пригла-шение</a:t>
            </a:r>
            <a:r>
              <a:rPr lang="en-US" sz="800"/>
              <a:t> </a:t>
            </a:r>
            <a:r>
              <a:rPr lang="ru-RU" sz="800"/>
              <a:t>на диспансеризацию</a:t>
            </a:r>
            <a:endParaRPr lang="ru-RU" sz="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880112" y="2784780"/>
            <a:ext cx="767144" cy="514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753705" y="2849247"/>
            <a:ext cx="104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Сдача</a:t>
            </a:r>
          </a:p>
          <a:p>
            <a:pPr algn="ctr"/>
            <a:r>
              <a:rPr lang="ru-RU" sz="1000" dirty="0"/>
              <a:t> анализов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DA4A2C2-711C-4777-813B-6C4F0AA105BB}"/>
              </a:ext>
            </a:extLst>
          </p:cNvPr>
          <p:cNvSpPr txBox="1"/>
          <p:nvPr/>
        </p:nvSpPr>
        <p:spPr>
          <a:xfrm rot="16200000">
            <a:off x="-1092405" y="5208012"/>
            <a:ext cx="2453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елемедицина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28FD696-9B74-4327-B4F3-1B1FC922E223}"/>
              </a:ext>
            </a:extLst>
          </p:cNvPr>
          <p:cNvSpPr txBox="1"/>
          <p:nvPr/>
        </p:nvSpPr>
        <p:spPr>
          <a:xfrm rot="16200000">
            <a:off x="-1103387" y="2008256"/>
            <a:ext cx="2453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Первичная МП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28FD696-9B74-4327-B4F3-1B1FC922E223}"/>
              </a:ext>
            </a:extLst>
          </p:cNvPr>
          <p:cNvSpPr txBox="1"/>
          <p:nvPr/>
        </p:nvSpPr>
        <p:spPr>
          <a:xfrm rot="16200000">
            <a:off x="-1102182" y="3959516"/>
            <a:ext cx="2453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МП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Блок-схема: узел 36">
            <a:extLst>
              <a:ext uri="{FF2B5EF4-FFF2-40B4-BE49-F238E27FC236}">
                <a16:creationId xmlns:a16="http://schemas.microsoft.com/office/drawing/2014/main" xmlns="" id="{56A4EE8F-8029-4718-A822-770269C21934}"/>
              </a:ext>
            </a:extLst>
          </p:cNvPr>
          <p:cNvSpPr/>
          <p:nvPr/>
        </p:nvSpPr>
        <p:spPr>
          <a:xfrm>
            <a:off x="2677068" y="5543549"/>
            <a:ext cx="586262" cy="568688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634D225-3096-44AB-835C-44CB7B73C6E6}"/>
              </a:ext>
            </a:extLst>
          </p:cNvPr>
          <p:cNvSpPr txBox="1"/>
          <p:nvPr/>
        </p:nvSpPr>
        <p:spPr>
          <a:xfrm>
            <a:off x="2681449" y="5545097"/>
            <a:ext cx="65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/>
          </a:p>
          <a:p>
            <a:r>
              <a:rPr lang="ru-RU" sz="800"/>
              <a:t>Жалоба пациента</a:t>
            </a:r>
            <a:endParaRPr lang="ru-RU" sz="800" dirty="0"/>
          </a:p>
        </p:txBody>
      </p:sp>
      <p:sp>
        <p:nvSpPr>
          <p:cNvPr id="43" name="Блок-схема: узел 42">
            <a:extLst>
              <a:ext uri="{FF2B5EF4-FFF2-40B4-BE49-F238E27FC236}">
                <a16:creationId xmlns:a16="http://schemas.microsoft.com/office/drawing/2014/main" xmlns="" id="{56A4EE8F-8029-4718-A822-770269C21934}"/>
              </a:ext>
            </a:extLst>
          </p:cNvPr>
          <p:cNvSpPr/>
          <p:nvPr/>
        </p:nvSpPr>
        <p:spPr>
          <a:xfrm>
            <a:off x="2713486" y="2738120"/>
            <a:ext cx="586262" cy="568688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634D225-3096-44AB-835C-44CB7B73C6E6}"/>
              </a:ext>
            </a:extLst>
          </p:cNvPr>
          <p:cNvSpPr txBox="1"/>
          <p:nvPr/>
        </p:nvSpPr>
        <p:spPr>
          <a:xfrm>
            <a:off x="2717867" y="2739668"/>
            <a:ext cx="65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/>
          </a:p>
          <a:p>
            <a:r>
              <a:rPr lang="ru-RU" sz="800"/>
              <a:t>Жалоба пациента</a:t>
            </a:r>
            <a:endParaRPr lang="ru-RU" sz="8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3554656" y="2777735"/>
            <a:ext cx="767144" cy="514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3428249" y="2842202"/>
            <a:ext cx="104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/>
              <a:t>Осмотр </a:t>
            </a:r>
          </a:p>
          <a:p>
            <a:pPr algn="ctr"/>
            <a:r>
              <a:rPr lang="ru-RU" sz="1000"/>
              <a:t>врача</a:t>
            </a:r>
            <a:endParaRPr lang="ru-RU" sz="100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3517519" y="5576453"/>
            <a:ext cx="767144" cy="514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3391112" y="5640920"/>
            <a:ext cx="104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/>
              <a:t>Консультация врача</a:t>
            </a:r>
            <a:endParaRPr lang="ru-RU" sz="900" dirty="0"/>
          </a:p>
        </p:txBody>
      </p:sp>
      <p:sp>
        <p:nvSpPr>
          <p:cNvPr id="58" name="Блок-схема: узел 57">
            <a:extLst>
              <a:ext uri="{FF2B5EF4-FFF2-40B4-BE49-F238E27FC236}">
                <a16:creationId xmlns:a16="http://schemas.microsoft.com/office/drawing/2014/main" xmlns="" id="{56A4EE8F-8029-4718-A822-770269C21934}"/>
              </a:ext>
            </a:extLst>
          </p:cNvPr>
          <p:cNvSpPr/>
          <p:nvPr/>
        </p:nvSpPr>
        <p:spPr>
          <a:xfrm>
            <a:off x="4573964" y="5513136"/>
            <a:ext cx="586262" cy="568688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634D225-3096-44AB-835C-44CB7B73C6E6}"/>
              </a:ext>
            </a:extLst>
          </p:cNvPr>
          <p:cNvSpPr txBox="1"/>
          <p:nvPr/>
        </p:nvSpPr>
        <p:spPr>
          <a:xfrm>
            <a:off x="4578345" y="5514684"/>
            <a:ext cx="6539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/>
          </a:p>
          <a:p>
            <a:r>
              <a:rPr lang="ru-RU" sz="900"/>
              <a:t>Вопрос решен</a:t>
            </a:r>
            <a:endParaRPr lang="ru-RU" sz="900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4585227" y="2760298"/>
            <a:ext cx="931448" cy="551565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634D225-3096-44AB-835C-44CB7B73C6E6}"/>
              </a:ext>
            </a:extLst>
          </p:cNvPr>
          <p:cNvSpPr txBox="1"/>
          <p:nvPr/>
        </p:nvSpPr>
        <p:spPr>
          <a:xfrm>
            <a:off x="4753006" y="2728907"/>
            <a:ext cx="65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/>
          </a:p>
          <a:p>
            <a:r>
              <a:rPr lang="ru-RU" sz="800"/>
              <a:t>Нужны анализы?</a:t>
            </a:r>
            <a:endParaRPr lang="ru-RU" sz="8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5910248" y="2768157"/>
            <a:ext cx="767144" cy="514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5756409" y="2832624"/>
            <a:ext cx="104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/>
              <a:t>Сдача анализов</a:t>
            </a:r>
            <a:endParaRPr lang="ru-RU" sz="10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5924231" y="4201765"/>
            <a:ext cx="767144" cy="514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5805967" y="4192621"/>
            <a:ext cx="1041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/>
              <a:t>Постановка диагноза, назначения</a:t>
            </a:r>
            <a:endParaRPr lang="ru-RU" sz="1000" dirty="0"/>
          </a:p>
        </p:txBody>
      </p:sp>
      <p:sp>
        <p:nvSpPr>
          <p:cNvPr id="68" name="Блок-схема: решение 67"/>
          <p:cNvSpPr/>
          <p:nvPr/>
        </p:nvSpPr>
        <p:spPr>
          <a:xfrm>
            <a:off x="7007167" y="4155408"/>
            <a:ext cx="931448" cy="551565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634D225-3096-44AB-835C-44CB7B73C6E6}"/>
              </a:ext>
            </a:extLst>
          </p:cNvPr>
          <p:cNvSpPr txBox="1"/>
          <p:nvPr/>
        </p:nvSpPr>
        <p:spPr>
          <a:xfrm>
            <a:off x="7007168" y="4124017"/>
            <a:ext cx="99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/>
          </a:p>
          <a:p>
            <a:r>
              <a:rPr lang="ru-RU" sz="800"/>
              <a:t>     Требуется госпитализация?</a:t>
            </a:r>
            <a:endParaRPr lang="ru-RU" sz="800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6991675" y="2781778"/>
            <a:ext cx="767144" cy="514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6858327" y="2752810"/>
            <a:ext cx="1041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/>
              <a:t>Постановка диагноза, назначения</a:t>
            </a:r>
            <a:endParaRPr lang="ru-RU" sz="1000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8363066" y="2792387"/>
            <a:ext cx="767144" cy="514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8248006" y="2860543"/>
            <a:ext cx="104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/>
              <a:t>Повторный прием</a:t>
            </a:r>
            <a:endParaRPr lang="ru-RU" sz="1000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8323985" y="5570718"/>
            <a:ext cx="767144" cy="5143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8370832" y="5631776"/>
            <a:ext cx="767144" cy="5143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8430088" y="5700758"/>
            <a:ext cx="767144" cy="514349"/>
          </a:xfrm>
          <a:prstGeom prst="rect">
            <a:avLst/>
          </a:prstGeom>
          <a:solidFill>
            <a:schemeClr val="l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9688232" y="4244644"/>
            <a:ext cx="767144" cy="514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9551133" y="4283095"/>
            <a:ext cx="104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/>
              <a:t>Госпита-лизация</a:t>
            </a:r>
            <a:endParaRPr lang="ru-RU" sz="1000" dirty="0"/>
          </a:p>
        </p:txBody>
      </p:sp>
      <p:sp>
        <p:nvSpPr>
          <p:cNvPr id="88" name="Блок-схема: узел 87">
            <a:extLst>
              <a:ext uri="{FF2B5EF4-FFF2-40B4-BE49-F238E27FC236}">
                <a16:creationId xmlns:a16="http://schemas.microsoft.com/office/drawing/2014/main" xmlns="" id="{56A4EE8F-8029-4718-A822-770269C21934}"/>
              </a:ext>
            </a:extLst>
          </p:cNvPr>
          <p:cNvSpPr/>
          <p:nvPr/>
        </p:nvSpPr>
        <p:spPr>
          <a:xfrm>
            <a:off x="10990024" y="2706165"/>
            <a:ext cx="586262" cy="568688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634D225-3096-44AB-835C-44CB7B73C6E6}"/>
              </a:ext>
            </a:extLst>
          </p:cNvPr>
          <p:cNvSpPr txBox="1"/>
          <p:nvPr/>
        </p:nvSpPr>
        <p:spPr>
          <a:xfrm>
            <a:off x="10960839" y="2707713"/>
            <a:ext cx="763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/>
          </a:p>
          <a:p>
            <a:r>
              <a:rPr lang="ru-RU" sz="900"/>
              <a:t>Выздо-ровление </a:t>
            </a:r>
            <a:endParaRPr lang="ru-RU" sz="9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8300017" y="5683879"/>
            <a:ext cx="1041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/>
              <a:t>Мониторинг, корректировка лечения</a:t>
            </a:r>
            <a:endParaRPr lang="ru-RU" sz="1000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10858487" y="5591074"/>
            <a:ext cx="767144" cy="5143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10905334" y="5652132"/>
            <a:ext cx="767144" cy="5143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A63585FD-C710-4E9A-B697-9F3178E30844}"/>
              </a:ext>
            </a:extLst>
          </p:cNvPr>
          <p:cNvSpPr/>
          <p:nvPr/>
        </p:nvSpPr>
        <p:spPr>
          <a:xfrm>
            <a:off x="10980862" y="5718157"/>
            <a:ext cx="767144" cy="5143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0020D6C-BD71-42D7-BF01-0BAD5E91B2CF}"/>
              </a:ext>
            </a:extLst>
          </p:cNvPr>
          <p:cNvSpPr txBox="1"/>
          <p:nvPr/>
        </p:nvSpPr>
        <p:spPr>
          <a:xfrm>
            <a:off x="10834138" y="5704416"/>
            <a:ext cx="104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/>
              <a:t>Реабили-тация</a:t>
            </a:r>
            <a:endParaRPr lang="ru-RU" sz="1000" dirty="0"/>
          </a:p>
        </p:txBody>
      </p:sp>
      <p:sp>
        <p:nvSpPr>
          <p:cNvPr id="6" name="Ромб 5"/>
          <p:cNvSpPr/>
          <p:nvPr/>
        </p:nvSpPr>
        <p:spPr>
          <a:xfrm>
            <a:off x="4365261" y="-164592"/>
            <a:ext cx="45719" cy="4571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209793" y="3324044"/>
            <a:ext cx="4274" cy="22034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53" idx="0"/>
          </p:cNvCxnSpPr>
          <p:nvPr/>
        </p:nvCxnSpPr>
        <p:spPr>
          <a:xfrm rot="16200000" flipH="1">
            <a:off x="1516246" y="3191607"/>
            <a:ext cx="2515857" cy="2253834"/>
          </a:xfrm>
          <a:prstGeom prst="bentConnector3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948919" y="3319516"/>
            <a:ext cx="0" cy="222065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289678" y="3005881"/>
            <a:ext cx="26748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4310562" y="3029809"/>
            <a:ext cx="26748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5527232" y="3036711"/>
            <a:ext cx="378635" cy="3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6677392" y="3029809"/>
            <a:ext cx="29066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64" idx="2"/>
            <a:endCxn id="66" idx="0"/>
          </p:cNvCxnSpPr>
          <p:nvPr/>
        </p:nvCxnSpPr>
        <p:spPr>
          <a:xfrm>
            <a:off x="6293820" y="3282506"/>
            <a:ext cx="13983" cy="91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7932090" y="4425754"/>
            <a:ext cx="1756142" cy="4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6722499" y="4425754"/>
            <a:ext cx="26748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7791242" y="3029565"/>
            <a:ext cx="578981" cy="7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9164625" y="3040990"/>
            <a:ext cx="1756142" cy="4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endCxn id="82" idx="1"/>
          </p:cNvCxnSpPr>
          <p:nvPr/>
        </p:nvCxnSpPr>
        <p:spPr>
          <a:xfrm rot="16200000" flipH="1">
            <a:off x="7342549" y="4846456"/>
            <a:ext cx="1111779" cy="85109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V="1">
            <a:off x="8746638" y="3322895"/>
            <a:ext cx="0" cy="222065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>
            <a:endCxn id="93" idx="1"/>
          </p:cNvCxnSpPr>
          <p:nvPr/>
        </p:nvCxnSpPr>
        <p:spPr>
          <a:xfrm rot="16200000" flipH="1">
            <a:off x="9880231" y="4950564"/>
            <a:ext cx="1145478" cy="76233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flipV="1">
            <a:off x="11294225" y="3359293"/>
            <a:ext cx="0" cy="222065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259395" y="5848861"/>
            <a:ext cx="26748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283611" y="5819848"/>
            <a:ext cx="26748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оединительная линия уступом 126"/>
          <p:cNvCxnSpPr>
            <a:stCxn id="5" idx="0"/>
            <a:endCxn id="71" idx="0"/>
          </p:cNvCxnSpPr>
          <p:nvPr/>
        </p:nvCxnSpPr>
        <p:spPr>
          <a:xfrm rot="5400000" flipH="1" flipV="1">
            <a:off x="6211230" y="1592531"/>
            <a:ext cx="7488" cy="2328047"/>
          </a:xfrm>
          <a:prstGeom prst="bentConnector3">
            <a:avLst>
              <a:gd name="adj1" fmla="val 31528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414454" y="2334055"/>
            <a:ext cx="718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/>
              <a:t>нет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38360" y="2827671"/>
            <a:ext cx="718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/>
              <a:t>да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212366" y="4202800"/>
            <a:ext cx="718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/>
              <a:t>да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325863" y="4991580"/>
            <a:ext cx="718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/>
              <a:t>нет</a:t>
            </a:r>
          </a:p>
        </p:txBody>
      </p:sp>
      <p:cxnSp>
        <p:nvCxnSpPr>
          <p:cNvPr id="133" name="Соединительная линия уступом 132"/>
          <p:cNvCxnSpPr/>
          <p:nvPr/>
        </p:nvCxnSpPr>
        <p:spPr>
          <a:xfrm rot="5400000" flipH="1" flipV="1">
            <a:off x="10309779" y="3496501"/>
            <a:ext cx="1072444" cy="786064"/>
          </a:xfrm>
          <a:prstGeom prst="bentConnector3">
            <a:avLst>
              <a:gd name="adj1" fmla="val -28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2" y="-17753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138" name="Заголовок 1"/>
          <p:cNvSpPr txBox="1">
            <a:spLocks/>
          </p:cNvSpPr>
          <p:nvPr/>
        </p:nvSpPr>
        <p:spPr>
          <a:xfrm>
            <a:off x="1603131" y="153368"/>
            <a:ext cx="10377854" cy="10423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Применение Телемедицины в процессе оказания медицинской помощи</a:t>
            </a:r>
            <a:r>
              <a:rPr lang="en-US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в регионе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37AC75FD-3DFA-1344-B76D-4FBBC88800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054" y="5268228"/>
            <a:ext cx="396147" cy="39614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37AC75FD-3DFA-1344-B76D-4FBBC88800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2629" y="5269976"/>
            <a:ext cx="396147" cy="39614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37AC75FD-3DFA-1344-B76D-4FBBC88800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2464" y="5250525"/>
            <a:ext cx="396147" cy="396147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37AC75FD-3DFA-1344-B76D-4FBBC88800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6154" y="5242426"/>
            <a:ext cx="396147" cy="3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69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60A7E2F-CC3F-44A4-87EF-7A56E200EEC8}"/>
              </a:ext>
            </a:extLst>
          </p:cNvPr>
          <p:cNvSpPr/>
          <p:nvPr/>
        </p:nvSpPr>
        <p:spPr>
          <a:xfrm>
            <a:off x="3154505" y="2071065"/>
            <a:ext cx="2823484" cy="4594531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39642EA-A47D-40F3-A280-65DB25A93406}"/>
              </a:ext>
            </a:extLst>
          </p:cNvPr>
          <p:cNvSpPr/>
          <p:nvPr/>
        </p:nvSpPr>
        <p:spPr>
          <a:xfrm>
            <a:off x="239807" y="2077657"/>
            <a:ext cx="2722164" cy="4587939"/>
          </a:xfrm>
          <a:prstGeom prst="rect">
            <a:avLst/>
          </a:prstGeom>
          <a:solidFill>
            <a:schemeClr val="bg1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6A3C572-ADFD-4035-BD8E-8903DE3AE4E9}"/>
              </a:ext>
            </a:extLst>
          </p:cNvPr>
          <p:cNvSpPr/>
          <p:nvPr/>
        </p:nvSpPr>
        <p:spPr>
          <a:xfrm>
            <a:off x="6158175" y="2063904"/>
            <a:ext cx="2839395" cy="4591547"/>
          </a:xfrm>
          <a:prstGeom prst="rect">
            <a:avLst/>
          </a:prstGeom>
          <a:solidFill>
            <a:srgbClr val="D3F8D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45717EC-B204-4DD6-A4FA-1C3D8FC5E980}"/>
              </a:ext>
            </a:extLst>
          </p:cNvPr>
          <p:cNvSpPr/>
          <p:nvPr/>
        </p:nvSpPr>
        <p:spPr>
          <a:xfrm>
            <a:off x="9157402" y="2063904"/>
            <a:ext cx="2815523" cy="4601692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5F4803E2-B04A-4F88-AC5F-CDF4E7A26FEA}"/>
              </a:ext>
            </a:extLst>
          </p:cNvPr>
          <p:cNvSpPr/>
          <p:nvPr/>
        </p:nvSpPr>
        <p:spPr>
          <a:xfrm>
            <a:off x="6166869" y="1662307"/>
            <a:ext cx="2830702" cy="408758"/>
          </a:xfrm>
          <a:prstGeom prst="rect">
            <a:avLst/>
          </a:prstGeom>
          <a:solidFill>
            <a:srgbClr val="D3F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B452562-1413-4CDC-B807-2D42CBCC9CD1}"/>
              </a:ext>
            </a:extLst>
          </p:cNvPr>
          <p:cNvSpPr/>
          <p:nvPr/>
        </p:nvSpPr>
        <p:spPr>
          <a:xfrm>
            <a:off x="3164246" y="1655452"/>
            <a:ext cx="2822435" cy="408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976430E-46E9-440B-9022-8DAD9A7E632C}"/>
              </a:ext>
            </a:extLst>
          </p:cNvPr>
          <p:cNvSpPr/>
          <p:nvPr/>
        </p:nvSpPr>
        <p:spPr>
          <a:xfrm>
            <a:off x="9177760" y="1655146"/>
            <a:ext cx="2776116" cy="408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B43DD6-99B3-4072-A034-D136B4A6F2F5}"/>
              </a:ext>
            </a:extLst>
          </p:cNvPr>
          <p:cNvSpPr txBox="1"/>
          <p:nvPr/>
        </p:nvSpPr>
        <p:spPr>
          <a:xfrm>
            <a:off x="3337183" y="1684901"/>
            <a:ext cx="2254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Первичное обращение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C200D25-151C-4909-AA90-5B9FA2BA5E1D}"/>
              </a:ext>
            </a:extLst>
          </p:cNvPr>
          <p:cNvSpPr txBox="1"/>
          <p:nvPr/>
        </p:nvSpPr>
        <p:spPr>
          <a:xfrm>
            <a:off x="6450415" y="1697884"/>
            <a:ext cx="3515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/>
              <a:t>Повторное обращение</a:t>
            </a:r>
            <a:endParaRPr lang="ru-RU" sz="1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47D925D-4CDE-4C79-9FE5-A56E24E8FFEF}"/>
              </a:ext>
            </a:extLst>
          </p:cNvPr>
          <p:cNvSpPr/>
          <p:nvPr/>
        </p:nvSpPr>
        <p:spPr>
          <a:xfrm>
            <a:off x="238125" y="1655146"/>
            <a:ext cx="2735919" cy="408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53109D2-609A-4127-BF55-0850E169F268}"/>
              </a:ext>
            </a:extLst>
          </p:cNvPr>
          <p:cNvSpPr txBox="1"/>
          <p:nvPr/>
        </p:nvSpPr>
        <p:spPr>
          <a:xfrm>
            <a:off x="-262572" y="1705637"/>
            <a:ext cx="361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Профилактика заболеваний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3B1099A-18AB-4D6E-8070-AE1975CF2472}"/>
              </a:ext>
            </a:extLst>
          </p:cNvPr>
          <p:cNvSpPr txBox="1"/>
          <p:nvPr/>
        </p:nvSpPr>
        <p:spPr>
          <a:xfrm>
            <a:off x="9716374" y="1697884"/>
            <a:ext cx="5200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Реабилитация</a:t>
            </a:r>
          </a:p>
        </p:txBody>
      </p:sp>
      <p:sp>
        <p:nvSpPr>
          <p:cNvPr id="37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2" y="-17753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603131" y="153368"/>
            <a:ext cx="10377854" cy="10423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Задачи и Цели телемедицины на каждом ээээ</a:t>
            </a:r>
            <a:r>
              <a:rPr lang="ru-RU"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Verdana"/>
              </a:rPr>
              <a:t>этапе</a:t>
            </a:r>
            <a:r>
              <a:rPr lang="ru-RU" sz="360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 оказания медицинской помощи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28FD696-9B74-4327-B4F3-1B1FC922E223}"/>
              </a:ext>
            </a:extLst>
          </p:cNvPr>
          <p:cNvSpPr txBox="1"/>
          <p:nvPr/>
        </p:nvSpPr>
        <p:spPr>
          <a:xfrm>
            <a:off x="218659" y="2077657"/>
            <a:ext cx="2453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accent2">
                    <a:lumMod val="75000"/>
                  </a:schemeClr>
                </a:solidFill>
                <a:latin typeface="Rotonda Bold" panose="02000803030000020004" charset="0"/>
                <a:cs typeface="Arial" panose="020B0604020202020204" pitchFamily="34" charset="0"/>
              </a:rPr>
              <a:t>Задачи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Rotonda Bold" panose="0200080303000002000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8FD696-9B74-4327-B4F3-1B1FC922E223}"/>
              </a:ext>
            </a:extLst>
          </p:cNvPr>
          <p:cNvSpPr txBox="1"/>
          <p:nvPr/>
        </p:nvSpPr>
        <p:spPr>
          <a:xfrm>
            <a:off x="218659" y="4359677"/>
            <a:ext cx="2453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accent2">
                    <a:lumMod val="75000"/>
                  </a:schemeClr>
                </a:solidFill>
                <a:latin typeface="Rotonda Bold" panose="02000803030000020004" charset="0"/>
                <a:cs typeface="Arial" panose="020B0604020202020204" pitchFamily="34" charset="0"/>
              </a:rPr>
              <a:t>Цели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Rotonda Bold" panose="0200080303000002000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26" y="2528065"/>
            <a:ext cx="272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/>
              <a:t>Приглашение пациентов пройти медобследование 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/>
              <a:t>Расшифровка анализов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/>
              <a:t>Составление персональной карты здоровья и профилактических рекомендаций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01188" y="4644504"/>
            <a:ext cx="272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Предупреждение и ранняя диагностика заболеваний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Снижение показателей заболеваемости и смертности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189754" y="4644504"/>
            <a:ext cx="272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Разгрузка врачей первичного звена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Повышение доступности медицинской помощи</a:t>
            </a:r>
          </a:p>
          <a:p>
            <a:pPr marL="285750" indent="-285750">
              <a:buFontTx/>
              <a:buChar char="-"/>
            </a:pPr>
            <a:endParaRPr lang="ru-RU" sz="1200"/>
          </a:p>
          <a:p>
            <a:pPr marL="285750" indent="-285750">
              <a:buFontTx/>
              <a:buChar char="-"/>
            </a:pP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189754" y="2542519"/>
            <a:ext cx="2723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Принятие решения о необходимости очного приема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Маршрутизация пациента к нужному специалисту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Подготовка к очному приему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Выдача направлений на исследования и к специалистам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163731" y="2528065"/>
            <a:ext cx="272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Корректировка лечения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Мониторинг состояния здоровья при остром заболевании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Мониторинг состояния здоровья хронических больных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9203240" y="2511385"/>
            <a:ext cx="2723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Рекомендации для восстановления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Предупреждение возникновения отрицательной динамики</a:t>
            </a:r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189190" y="4644504"/>
            <a:ext cx="2723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Разгрузка врачей очного приема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Снижение нагрузки на СМП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Снижение показателей смертности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Увеличение продолжительности жизни населения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9177756" y="4644504"/>
            <a:ext cx="272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Снижение показателей инвалидизации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/>
              <a:t>Разгрузка врачей очного приема</a:t>
            </a:r>
            <a:endParaRPr lang="ru-RU" sz="12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06227969-A067-40B7-916A-55CB1F661615}"/>
              </a:ext>
            </a:extLst>
          </p:cNvPr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29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C1EA046-8E90-4690-8EB9-4CBE1BC64CAB}"/>
              </a:ext>
            </a:extLst>
          </p:cNvPr>
          <p:cNvSpPr/>
          <p:nvPr/>
        </p:nvSpPr>
        <p:spPr>
          <a:xfrm>
            <a:off x="1102661" y="1495723"/>
            <a:ext cx="94615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Решение включает в себя:</a:t>
            </a:r>
          </a:p>
          <a:p>
            <a:pPr marL="285750" indent="-285750">
              <a:spcBef>
                <a:spcPts val="600"/>
              </a:spcBef>
              <a:buClr>
                <a:srgbClr val="6FBD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Мобильное приложение (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Android, iOS)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интерфейс для пациента</a:t>
            </a:r>
          </a:p>
          <a:p>
            <a:pPr marL="285750" indent="-285750">
              <a:spcBef>
                <a:spcPts val="600"/>
              </a:spcBef>
              <a:buClr>
                <a:srgbClr val="6FBDD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интерфейс врача</a:t>
            </a:r>
          </a:p>
          <a:p>
            <a:pPr marL="285750" indent="-285750">
              <a:spcBef>
                <a:spcPts val="600"/>
              </a:spcBef>
              <a:buClr>
                <a:srgbClr val="6FBDD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интерфейс администратора</a:t>
            </a:r>
          </a:p>
          <a:p>
            <a:pPr marL="285750" indent="-285750">
              <a:spcBef>
                <a:spcPts val="600"/>
              </a:spcBef>
              <a:buClr>
                <a:srgbClr val="6FBD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Базу данных пациентов и их медицинской документации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Функциональность: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6FBD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Консультации в формате аудио, видео или чата</a:t>
            </a:r>
          </a:p>
          <a:p>
            <a:pPr marL="285750" indent="-285750">
              <a:spcBef>
                <a:spcPts val="600"/>
              </a:spcBef>
              <a:buClr>
                <a:srgbClr val="6FBD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Передача медицинской документации между участниками</a:t>
            </a:r>
          </a:p>
          <a:p>
            <a:pPr marL="285750" indent="-285750">
              <a:spcBef>
                <a:spcPts val="600"/>
              </a:spcBef>
              <a:buClr>
                <a:srgbClr val="6FBD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Управление расписанием врачей и маршрутизацией пациента</a:t>
            </a:r>
          </a:p>
          <a:p>
            <a:pPr marL="285750" indent="-285750">
              <a:spcBef>
                <a:spcPts val="600"/>
              </a:spcBef>
              <a:buClr>
                <a:srgbClr val="6FBD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 второго медицинского мнения и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6FBD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6FBDD7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Полное соответствие законодательству и требованиям информационной безопасности</a:t>
            </a:r>
          </a:p>
          <a:p>
            <a:pPr>
              <a:spcBef>
                <a:spcPts val="600"/>
              </a:spcBef>
              <a:buClr>
                <a:srgbClr val="6FBDD7"/>
              </a:buClr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rgbClr val="6FBDD7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интеграции с информационными системами и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кастомизации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решения</a:t>
            </a:r>
          </a:p>
          <a:p>
            <a:pPr>
              <a:spcBef>
                <a:spcPts val="600"/>
              </a:spcBef>
              <a:buClr>
                <a:srgbClr val="6FBDD7"/>
              </a:buClr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rgbClr val="6FBDD7"/>
              </a:buClr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rgbClr val="6FBDD7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oogle Shape;793;p1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665553" y="1025963"/>
            <a:ext cx="3040918" cy="404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6FDE89-CF97-124E-B888-558531F063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497" y="5998931"/>
            <a:ext cx="376517" cy="3765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393A74-BA3B-2E45-8D38-98BC78D64E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8497" y="5348945"/>
            <a:ext cx="389464" cy="3894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ECF26FB-6227-7E47-85D5-66D44DCC9D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716" y="3420557"/>
            <a:ext cx="441227" cy="4412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7AC75FD-3DFA-1344-B76D-4FBBC888003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2492" y="1645083"/>
            <a:ext cx="396147" cy="39614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xmlns="" id="{A8C6DB76-4282-4180-A5A6-5C0173C56C3B}"/>
              </a:ext>
            </a:extLst>
          </p:cNvPr>
          <p:cNvSpPr/>
          <p:nvPr/>
        </p:nvSpPr>
        <p:spPr>
          <a:xfrm flipH="1">
            <a:off x="1116622" y="0"/>
            <a:ext cx="11075377" cy="1324985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74887" y="455691"/>
            <a:ext cx="10062490" cy="10423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Телемедицинская платформа Доктор Рядом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99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532945D-9F15-41CC-BE55-DDE52738634C}"/>
              </a:ext>
            </a:extLst>
          </p:cNvPr>
          <p:cNvCxnSpPr/>
          <p:nvPr/>
        </p:nvCxnSpPr>
        <p:spPr>
          <a:xfrm>
            <a:off x="222422" y="2499689"/>
            <a:ext cx="119242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8C3C97C-E0BB-4016-BED6-C8D56B137A3D}"/>
              </a:ext>
            </a:extLst>
          </p:cNvPr>
          <p:cNvSpPr/>
          <p:nvPr/>
        </p:nvSpPr>
        <p:spPr>
          <a:xfrm>
            <a:off x="405714" y="4644864"/>
            <a:ext cx="3287751" cy="383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Телемедицинская платформа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C7CF5C4-B588-43F0-A7FF-05F9B29AF18E}"/>
              </a:ext>
            </a:extLst>
          </p:cNvPr>
          <p:cNvSpPr/>
          <p:nvPr/>
        </p:nvSpPr>
        <p:spPr>
          <a:xfrm>
            <a:off x="8066049" y="4212377"/>
            <a:ext cx="3858573" cy="1262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МИС МО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FC731D-0908-456E-AF8F-E3B821CC4FF2}"/>
              </a:ext>
            </a:extLst>
          </p:cNvPr>
          <p:cNvSpPr/>
          <p:nvPr/>
        </p:nvSpPr>
        <p:spPr>
          <a:xfrm>
            <a:off x="4520281" y="4200170"/>
            <a:ext cx="2854411" cy="74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</a:rPr>
              <a:t>Расписание врачей*</a:t>
            </a:r>
          </a:p>
          <a:p>
            <a:pPr marL="342900" indent="-342900">
              <a:buAutoNum type="arabicPeriod"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</a:rPr>
              <a:t>Электронная медкарта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</a:rPr>
              <a:t>Прочее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140D201-84E1-4D54-841C-3150CD33C55A}"/>
              </a:ext>
            </a:extLst>
          </p:cNvPr>
          <p:cNvSpPr/>
          <p:nvPr/>
        </p:nvSpPr>
        <p:spPr>
          <a:xfrm>
            <a:off x="1229290" y="1619233"/>
            <a:ext cx="1653632" cy="613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ЕСИА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881B63-0A58-45F4-9731-2D176B0A0958}"/>
              </a:ext>
            </a:extLst>
          </p:cNvPr>
          <p:cNvSpPr txBox="1"/>
          <p:nvPr/>
        </p:nvSpPr>
        <p:spPr>
          <a:xfrm rot="16200000">
            <a:off x="1095448" y="2902671"/>
            <a:ext cx="145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Авторизация</a:t>
            </a:r>
          </a:p>
          <a:p>
            <a:r>
              <a:rPr lang="ru-RU" dirty="0"/>
              <a:t> пациентов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4F94339E-AF5C-4B3E-9CBF-C4C0C2BC251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049590" y="2354874"/>
            <a:ext cx="4260" cy="22899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91E1EFD7-CEC2-4CE2-B62F-3D1CDF23F4A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693465" y="4836575"/>
            <a:ext cx="4372584" cy="682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20F7CC0-7B38-4D77-9FBF-62E63718E19D}"/>
              </a:ext>
            </a:extLst>
          </p:cNvPr>
          <p:cNvSpPr/>
          <p:nvPr/>
        </p:nvSpPr>
        <p:spPr>
          <a:xfrm>
            <a:off x="8077959" y="1684161"/>
            <a:ext cx="3858573" cy="613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ЕГИСЗ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A63B930-293C-49B7-9B21-781B478478AC}"/>
              </a:ext>
            </a:extLst>
          </p:cNvPr>
          <p:cNvSpPr/>
          <p:nvPr/>
        </p:nvSpPr>
        <p:spPr>
          <a:xfrm>
            <a:off x="412230" y="6432437"/>
            <a:ext cx="3287752" cy="383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Пациент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1DA9B66F-7069-44BC-8327-4F704BBC0364}"/>
              </a:ext>
            </a:extLst>
          </p:cNvPr>
          <p:cNvCxnSpPr>
            <a:cxnSpLocks/>
            <a:stCxn id="38" idx="0"/>
            <a:endCxn id="8" idx="2"/>
          </p:cNvCxnSpPr>
          <p:nvPr/>
        </p:nvCxnSpPr>
        <p:spPr>
          <a:xfrm flipH="1" flipV="1">
            <a:off x="2049590" y="5028286"/>
            <a:ext cx="6516" cy="140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95294672-E58C-4116-A115-9145B533A8FE}"/>
              </a:ext>
            </a:extLst>
          </p:cNvPr>
          <p:cNvSpPr/>
          <p:nvPr/>
        </p:nvSpPr>
        <p:spPr>
          <a:xfrm>
            <a:off x="160638" y="4053902"/>
            <a:ext cx="11897497" cy="1879046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399868F-C00B-4DCC-918D-57C96EC6DB75}"/>
              </a:ext>
            </a:extLst>
          </p:cNvPr>
          <p:cNvSpPr txBox="1"/>
          <p:nvPr/>
        </p:nvSpPr>
        <p:spPr>
          <a:xfrm>
            <a:off x="4792130" y="1749190"/>
            <a:ext cx="258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Федеральный уровень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B1A4FD3-34A4-4975-BBDE-581D83F40BE4}"/>
              </a:ext>
            </a:extLst>
          </p:cNvPr>
          <p:cNvSpPr txBox="1"/>
          <p:nvPr/>
        </p:nvSpPr>
        <p:spPr>
          <a:xfrm>
            <a:off x="4786274" y="2503172"/>
            <a:ext cx="258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Региональный уровень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4C9C9D30-52E9-4CCB-B1B0-351E08A4D5A7}"/>
              </a:ext>
            </a:extLst>
          </p:cNvPr>
          <p:cNvCxnSpPr>
            <a:cxnSpLocks/>
          </p:cNvCxnSpPr>
          <p:nvPr/>
        </p:nvCxnSpPr>
        <p:spPr>
          <a:xfrm flipV="1">
            <a:off x="8580041" y="2354873"/>
            <a:ext cx="0" cy="185750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6151009D-CCED-4DBC-9706-BD6EE2B3A764}"/>
              </a:ext>
            </a:extLst>
          </p:cNvPr>
          <p:cNvCxnSpPr>
            <a:cxnSpLocks/>
          </p:cNvCxnSpPr>
          <p:nvPr/>
        </p:nvCxnSpPr>
        <p:spPr>
          <a:xfrm flipV="1">
            <a:off x="11108724" y="2354873"/>
            <a:ext cx="0" cy="185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C6A0506-A737-409F-8A80-3B600FFBF516}"/>
              </a:ext>
            </a:extLst>
          </p:cNvPr>
          <p:cNvSpPr txBox="1"/>
          <p:nvPr/>
        </p:nvSpPr>
        <p:spPr>
          <a:xfrm rot="16200000">
            <a:off x="10109113" y="2888740"/>
            <a:ext cx="173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ФРМР и ФРМО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FEB27BA-AB0A-479D-A857-C830CAA53AFA}"/>
              </a:ext>
            </a:extLst>
          </p:cNvPr>
          <p:cNvSpPr/>
          <p:nvPr/>
        </p:nvSpPr>
        <p:spPr>
          <a:xfrm>
            <a:off x="8580041" y="3063854"/>
            <a:ext cx="2854411" cy="74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</a:rPr>
              <a:t>Расписание врачей*</a:t>
            </a:r>
          </a:p>
          <a:p>
            <a:pPr marL="342900" indent="-342900">
              <a:buAutoNum type="arabicPeriod"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</a:rPr>
              <a:t>Электронная медкарта</a:t>
            </a:r>
          </a:p>
          <a:p>
            <a:pPr marL="342900" indent="-342900">
              <a:buAutoNum type="arabicPeriod"/>
            </a:pPr>
            <a:r>
              <a:rPr lang="ru-RU" sz="1050" dirty="0">
                <a:solidFill>
                  <a:schemeClr val="accent2">
                    <a:lumMod val="75000"/>
                  </a:schemeClr>
                </a:solidFill>
              </a:rPr>
              <a:t>Реестр мед документов</a:t>
            </a:r>
          </a:p>
          <a:p>
            <a:pPr marL="342900" indent="-342900">
              <a:buAutoNum type="arabicPeriod"/>
            </a:pP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8E1DEBD-689B-45C3-8746-FD7A05298740}"/>
              </a:ext>
            </a:extLst>
          </p:cNvPr>
          <p:cNvSpPr txBox="1"/>
          <p:nvPr/>
        </p:nvSpPr>
        <p:spPr>
          <a:xfrm>
            <a:off x="7914888" y="5574992"/>
            <a:ext cx="426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Защищенный информационный контур региона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C51CE9-5B12-4288-AF25-9B9EECC81EE7}"/>
              </a:ext>
            </a:extLst>
          </p:cNvPr>
          <p:cNvSpPr txBox="1"/>
          <p:nvPr/>
        </p:nvSpPr>
        <p:spPr>
          <a:xfrm>
            <a:off x="6134345" y="6415464"/>
            <a:ext cx="545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B6A28"/>
                </a:solidFill>
              </a:rPr>
              <a:t>* Плановый вариант интеграции с сервисами ЕГИСЗ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459D17F-3AF9-4136-9804-650A927C9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1" y="479038"/>
            <a:ext cx="651450" cy="656200"/>
          </a:xfrm>
          <a:prstGeom prst="rect">
            <a:avLst/>
          </a:prstGeom>
        </p:spPr>
      </p:pic>
      <p:sp>
        <p:nvSpPr>
          <p:cNvPr id="29" name="Прямоугольник 21">
            <a:extLst>
              <a:ext uri="{FF2B5EF4-FFF2-40B4-BE49-F238E27FC236}">
                <a16:creationId xmlns:a16="http://schemas.microsoft.com/office/drawing/2014/main" xmlns="" id="{DE7E4266-C0D7-4874-9AF9-6F761D15BCDD}"/>
              </a:ext>
            </a:extLst>
          </p:cNvPr>
          <p:cNvSpPr/>
          <p:nvPr/>
        </p:nvSpPr>
        <p:spPr>
          <a:xfrm flipH="1">
            <a:off x="1105131" y="-2478"/>
            <a:ext cx="11075377" cy="1112371"/>
          </a:xfrm>
          <a:custGeom>
            <a:avLst/>
            <a:gdLst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2192000 w 12192000"/>
              <a:gd name="connsiteY2" fmla="*/ 1556107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1119945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0 w 12192000"/>
              <a:gd name="connsiteY0" fmla="*/ 0 h 1556107"/>
              <a:gd name="connsiteX1" fmla="*/ 12192000 w 12192000"/>
              <a:gd name="connsiteY1" fmla="*/ 0 h 1556107"/>
              <a:gd name="connsiteX2" fmla="*/ 10773104 w 12192000"/>
              <a:gd name="connsiteY2" fmla="*/ 1540341 h 1556107"/>
              <a:gd name="connsiteX3" fmla="*/ 0 w 12192000"/>
              <a:gd name="connsiteY3" fmla="*/ 1556107 h 1556107"/>
              <a:gd name="connsiteX4" fmla="*/ 0 w 12192000"/>
              <a:gd name="connsiteY4" fmla="*/ 0 h 1556107"/>
              <a:gd name="connsiteX0" fmla="*/ 2400255 w 12192000"/>
              <a:gd name="connsiteY0" fmla="*/ 0 h 1567258"/>
              <a:gd name="connsiteX1" fmla="*/ 12192000 w 12192000"/>
              <a:gd name="connsiteY1" fmla="*/ 11151 h 1567258"/>
              <a:gd name="connsiteX2" fmla="*/ 10773104 w 12192000"/>
              <a:gd name="connsiteY2" fmla="*/ 1551492 h 1567258"/>
              <a:gd name="connsiteX3" fmla="*/ 0 w 12192000"/>
              <a:gd name="connsiteY3" fmla="*/ 1567258 h 1567258"/>
              <a:gd name="connsiteX4" fmla="*/ 2400255 w 12192000"/>
              <a:gd name="connsiteY4" fmla="*/ 0 h 1567258"/>
              <a:gd name="connsiteX0" fmla="*/ 0 w 9791745"/>
              <a:gd name="connsiteY0" fmla="*/ 0 h 1567258"/>
              <a:gd name="connsiteX1" fmla="*/ 9791745 w 9791745"/>
              <a:gd name="connsiteY1" fmla="*/ 11151 h 1567258"/>
              <a:gd name="connsiteX2" fmla="*/ 8372849 w 9791745"/>
              <a:gd name="connsiteY2" fmla="*/ 1551492 h 1567258"/>
              <a:gd name="connsiteX3" fmla="*/ 0 w 9791745"/>
              <a:gd name="connsiteY3" fmla="*/ 1567258 h 1567258"/>
              <a:gd name="connsiteX4" fmla="*/ 0 w 9791745"/>
              <a:gd name="connsiteY4" fmla="*/ 0 h 15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1745" h="1567258">
                <a:moveTo>
                  <a:pt x="0" y="0"/>
                </a:moveTo>
                <a:lnTo>
                  <a:pt x="9791745" y="11151"/>
                </a:lnTo>
                <a:cubicBezTo>
                  <a:pt x="9781234" y="177756"/>
                  <a:pt x="9802257" y="1558306"/>
                  <a:pt x="8372849" y="1551492"/>
                </a:cubicBezTo>
                <a:lnTo>
                  <a:pt x="0" y="1567258"/>
                </a:lnTo>
                <a:lnTo>
                  <a:pt x="0" y="0"/>
                </a:lnTo>
                <a:close/>
              </a:path>
            </a:pathLst>
          </a:custGeom>
          <a:solidFill>
            <a:srgbClr val="6FBD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69AFAF"/>
              </a:solidFill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AB693DE3-21FB-4422-8C9C-C9FFBF76359F}"/>
              </a:ext>
            </a:extLst>
          </p:cNvPr>
          <p:cNvSpPr txBox="1">
            <a:spLocks/>
          </p:cNvSpPr>
          <p:nvPr/>
        </p:nvSpPr>
        <p:spPr>
          <a:xfrm>
            <a:off x="1768838" y="106453"/>
            <a:ext cx="10377854" cy="10423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3200"/>
            </a:pPr>
            <a:r>
              <a:rPr lang="ru-RU" sz="3600" dirty="0">
                <a:solidFill>
                  <a:schemeClr val="bg1"/>
                </a:solidFill>
                <a:latin typeface="Rotonda Bold" panose="02000803030000020004" pitchFamily="2" charset="0"/>
                <a:sym typeface="Verdana"/>
              </a:rPr>
              <a:t>Контуры интеграции платформы с ЕГИСЗ/ЕСИА</a:t>
            </a:r>
            <a:endParaRPr lang="ru-RU" sz="3600" dirty="0">
              <a:solidFill>
                <a:schemeClr val="bg1"/>
              </a:solidFill>
              <a:latin typeface="Rotonda Bold" panose="0200080303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15D9DD0-AF5D-4EDC-81CB-880D8A34BB3E}"/>
              </a:ext>
            </a:extLst>
          </p:cNvPr>
          <p:cNvSpPr txBox="1"/>
          <p:nvPr/>
        </p:nvSpPr>
        <p:spPr>
          <a:xfrm>
            <a:off x="2056106" y="6002221"/>
            <a:ext cx="426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Защищенный канал передачи данных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45A871B-1CDD-4755-A208-36BEA9E50C41}"/>
              </a:ext>
            </a:extLst>
          </p:cNvPr>
          <p:cNvSpPr/>
          <p:nvPr/>
        </p:nvSpPr>
        <p:spPr>
          <a:xfrm>
            <a:off x="11114690" y="6282559"/>
            <a:ext cx="606972" cy="299544"/>
          </a:xfrm>
          <a:prstGeom prst="ellipse">
            <a:avLst/>
          </a:prstGeom>
          <a:noFill/>
          <a:ln>
            <a:solidFill>
              <a:srgbClr val="6F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694569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18563</TotalTime>
  <Words>1830</Words>
  <Application>Microsoft Office PowerPoint</Application>
  <PresentationFormat>Произвольный</PresentationFormat>
  <Paragraphs>599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Rotonda Bold</vt:lpstr>
      <vt:lpstr>Calibri</vt:lpstr>
      <vt:lpstr>Verdana</vt:lpstr>
      <vt:lpstr>Montserrat</vt:lpstr>
      <vt:lpstr>Rotonda</vt:lpstr>
      <vt:lpstr>Rotonda </vt:lpstr>
      <vt:lpstr>Arial Black</vt:lpstr>
      <vt:lpstr>Segoe UI Black</vt:lpstr>
      <vt:lpstr>Arual</vt:lpstr>
      <vt:lpstr>Helvetica</vt:lpstr>
      <vt:lpstr>Тема Office</vt:lpstr>
      <vt:lpstr>Слайд 1</vt:lpstr>
      <vt:lpstr>Слайд 2</vt:lpstr>
      <vt:lpstr>Слайд 3</vt:lpstr>
      <vt:lpstr>Мы хотим сохранить для населения возможность получения дистанционной медицинской помощи, сделав ее частью системы здравоохранения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Приложения</vt:lpstr>
      <vt:lpstr>Слайд 15</vt:lpstr>
      <vt:lpstr>Подробнее о цифровой платформе </vt:lpstr>
      <vt:lpstr>Широкая и гибкая функциональность платформы</vt:lpstr>
      <vt:lpstr>Полное соответствие Российскому законодательству</vt:lpstr>
      <vt:lpstr>Слайд 19</vt:lpstr>
      <vt:lpstr>Техническое описание платформы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Dsolomon</dc:creator>
  <cp:lastModifiedBy>Mariya Karakoch</cp:lastModifiedBy>
  <cp:revision>200</cp:revision>
  <dcterms:created xsi:type="dcterms:W3CDTF">2019-12-11T08:45:37Z</dcterms:created>
  <dcterms:modified xsi:type="dcterms:W3CDTF">2021-03-15T15:00:07Z</dcterms:modified>
</cp:coreProperties>
</file>