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ОПДН, КДН и ЗП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2018г.</c:v>
                </c:pt>
                <c:pt idx="1">
                  <c:v>2019г.</c:v>
                </c:pt>
                <c:pt idx="2">
                  <c:v>2020г.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135</c:v>
                </c:pt>
                <c:pt idx="1">
                  <c:v>120</c:v>
                </c:pt>
                <c:pt idx="2">
                  <c:v>58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ВШУ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8184646150427561E-3"/>
                  <c:y val="-1.2376792442165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400622153094099E-2"/>
                  <c:y val="-3.09419811054132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10954338406843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87323630707699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7636929230085547E-2"/>
                  <c:y val="6.18839622108264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9982779691145427E-2"/>
                  <c:y val="1.2376792442165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2018г.</c:v>
                </c:pt>
                <c:pt idx="1">
                  <c:v>2019г.</c:v>
                </c:pt>
                <c:pt idx="2">
                  <c:v>2020г.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75</c:v>
                </c:pt>
                <c:pt idx="1">
                  <c:v>65</c:v>
                </c:pt>
                <c:pt idx="2">
                  <c:v>62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ЕБД (СОП)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164315076102655E-2"/>
                  <c:y val="6.18839622108270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928007999111242E-2"/>
                  <c:y val="-5.672631005274989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109543384068437E-2"/>
                  <c:y val="-6.18839622108264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87323630707699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7636929230085547E-2"/>
                  <c:y val="5.672631005274989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9400622153094165E-2"/>
                  <c:y val="-3.09419811054132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1746472614153982E-2"/>
                  <c:y val="3.09419811054132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2018г.</c:v>
                </c:pt>
                <c:pt idx="1">
                  <c:v>2019г.</c:v>
                </c:pt>
                <c:pt idx="2">
                  <c:v>2020г.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39</c:v>
                </c:pt>
                <c:pt idx="1">
                  <c:v>37</c:v>
                </c:pt>
                <c:pt idx="2">
                  <c:v>35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7818624"/>
        <c:axId val="47820160"/>
        <c:axId val="0"/>
      </c:bar3DChart>
      <c:catAx>
        <c:axId val="47818624"/>
        <c:scaling>
          <c:orientation val="minMax"/>
        </c:scaling>
        <c:delete val="0"/>
        <c:axPos val="b"/>
        <c:majorTickMark val="out"/>
        <c:minorTickMark val="none"/>
        <c:tickLblPos val="nextTo"/>
        <c:crossAx val="47820160"/>
        <c:crosses val="autoZero"/>
        <c:auto val="1"/>
        <c:lblAlgn val="ctr"/>
        <c:lblOffset val="100"/>
        <c:noMultiLvlLbl val="0"/>
      </c:catAx>
      <c:valAx>
        <c:axId val="478201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7818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103544050661037"/>
          <c:y val="0.10751412611074404"/>
          <c:w val="0.29838240195533827"/>
          <c:h val="0.2527694291277577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«группа риска наркотизации и злоупотребления ПАВ»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2018 г.</c:v>
                </c:pt>
                <c:pt idx="1">
                  <c:v>2019г.</c:v>
                </c:pt>
                <c:pt idx="2">
                  <c:v>2020г.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155</c:v>
                </c:pt>
                <c:pt idx="1">
                  <c:v>135</c:v>
                </c:pt>
                <c:pt idx="2">
                  <c:v>114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проблемы, связанные с нарушением поведения самим несовершеннолетним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2018 г.</c:v>
                </c:pt>
                <c:pt idx="1">
                  <c:v>2019г.</c:v>
                </c:pt>
                <c:pt idx="2">
                  <c:v>2020г.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299</c:v>
                </c:pt>
                <c:pt idx="1">
                  <c:v>280</c:v>
                </c:pt>
                <c:pt idx="2">
                  <c:v>271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проблемы, связанные с особенностями семейной ситуации развития ребенка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2018 г.</c:v>
                </c:pt>
                <c:pt idx="1">
                  <c:v>2019г.</c:v>
                </c:pt>
                <c:pt idx="2">
                  <c:v>2020г.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134</c:v>
                </c:pt>
                <c:pt idx="1">
                  <c:v>123</c:v>
                </c:pt>
                <c:pt idx="2">
                  <c:v>116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склонность к суицидальному поведению 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2018 г.</c:v>
                </c:pt>
                <c:pt idx="1">
                  <c:v>2019г.</c:v>
                </c:pt>
                <c:pt idx="2">
                  <c:v>2020г.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58</c:v>
                </c:pt>
                <c:pt idx="1">
                  <c:v>45</c:v>
                </c:pt>
                <c:pt idx="2">
                  <c:v>33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группа риска экстремистского направления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2018 г.</c:v>
                </c:pt>
                <c:pt idx="1">
                  <c:v>2019г.</c:v>
                </c:pt>
                <c:pt idx="2">
                  <c:v>2020г.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020736"/>
        <c:axId val="50022272"/>
      </c:barChart>
      <c:catAx>
        <c:axId val="50020736"/>
        <c:scaling>
          <c:orientation val="minMax"/>
        </c:scaling>
        <c:delete val="0"/>
        <c:axPos val="b"/>
        <c:majorTickMark val="none"/>
        <c:minorTickMark val="none"/>
        <c:tickLblPos val="nextTo"/>
        <c:crossAx val="50022272"/>
        <c:crosses val="autoZero"/>
        <c:auto val="1"/>
        <c:lblAlgn val="ctr"/>
        <c:lblOffset val="100"/>
        <c:noMultiLvlLbl val="0"/>
      </c:catAx>
      <c:valAx>
        <c:axId val="5002227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500207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308149329161902"/>
          <c:y val="0.24376254941862829"/>
          <c:w val="0.33545710246074245"/>
          <c:h val="0.75623745058137171"/>
        </c:manualLayout>
      </c:layout>
      <c:overlay val="0"/>
      <c:txPr>
        <a:bodyPr/>
        <a:lstStyle/>
        <a:p>
          <a:pPr>
            <a:defRPr sz="105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0.71</cdr:x>
      <cdr:y>0.40351</cdr:y>
    </cdr:from>
    <cdr:to>
      <cdr:x>0.99</cdr:x>
      <cdr:y>0.62629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12568" y="1656184"/>
          <a:ext cx="201622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Положительная динамика</a:t>
          </a:r>
        </a:p>
        <a:p xmlns:a="http://schemas.openxmlformats.org/drawingml/2006/main">
          <a:r>
            <a:rPr lang="ru-RU" dirty="0" smtClean="0"/>
            <a:t>Составляет 5%</a:t>
          </a:r>
          <a:endParaRPr lang="ru-R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8D41F16-2D97-49C2-AC89-758202467808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6389E02-EC2B-40C4-8327-174F77FD6D48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1F16-2D97-49C2-AC89-758202467808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9E02-EC2B-40C4-8327-174F77FD6D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1F16-2D97-49C2-AC89-758202467808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9E02-EC2B-40C4-8327-174F77FD6D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1F16-2D97-49C2-AC89-758202467808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9E02-EC2B-40C4-8327-174F77FD6D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1F16-2D97-49C2-AC89-758202467808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9E02-EC2B-40C4-8327-174F77FD6D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1F16-2D97-49C2-AC89-758202467808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9E02-EC2B-40C4-8327-174F77FD6D4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1F16-2D97-49C2-AC89-758202467808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9E02-EC2B-40C4-8327-174F77FD6D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1F16-2D97-49C2-AC89-758202467808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9E02-EC2B-40C4-8327-174F77FD6D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1F16-2D97-49C2-AC89-758202467808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9E02-EC2B-40C4-8327-174F77FD6D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1F16-2D97-49C2-AC89-758202467808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9E02-EC2B-40C4-8327-174F77FD6D48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1F16-2D97-49C2-AC89-758202467808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9E02-EC2B-40C4-8327-174F77FD6D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8D41F16-2D97-49C2-AC89-758202467808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6389E02-EC2B-40C4-8327-174F77FD6D4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33365" y="2492896"/>
            <a:ext cx="3313355" cy="331236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Bookman Old Style" pitchFamily="18" charset="0"/>
              </a:rPr>
              <a:t>«Анализ социально-педагогического сопровождения учащихся общеобразовательных организаций </a:t>
            </a:r>
            <a:r>
              <a:rPr lang="ru-RU" sz="2400" b="1" dirty="0" smtClean="0">
                <a:latin typeface="Bookman Old Style" pitchFamily="18" charset="0"/>
              </a:rPr>
              <a:t>за 2018-2020гг.</a:t>
            </a:r>
            <a:endParaRPr lang="ru-RU" sz="2400" b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273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024744" cy="1143000"/>
          </a:xfrm>
        </p:spPr>
        <p:txBody>
          <a:bodyPr>
            <a:normAutofit/>
          </a:bodyPr>
          <a:lstStyle/>
          <a:p>
            <a:r>
              <a:rPr lang="ru-RU" sz="2800" dirty="0"/>
              <a:t>М</a:t>
            </a:r>
            <a:r>
              <a:rPr lang="ru-RU" sz="2800" dirty="0" smtClean="0"/>
              <a:t>ониторинг </a:t>
            </a:r>
            <a:r>
              <a:rPr lang="ru-RU" sz="2800" dirty="0"/>
              <a:t>детей, состоящих на профилактическом учете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448700099"/>
              </p:ext>
            </p:extLst>
          </p:nvPr>
        </p:nvGraphicFramePr>
        <p:xfrm>
          <a:off x="1115616" y="2204864"/>
          <a:ext cx="720080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6106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404664"/>
            <a:ext cx="7024744" cy="176600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/>
              <a:t>Анализ </a:t>
            </a:r>
            <a:r>
              <a:rPr lang="ru-RU" sz="1800" b="1" dirty="0" smtClean="0"/>
              <a:t>информации о несовершеннолетних</a:t>
            </a:r>
            <a:r>
              <a:rPr lang="ru-RU" sz="1800" b="1" dirty="0"/>
              <a:t>,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/>
              <a:t>находящихся в «группе риска», и </a:t>
            </a:r>
            <a:r>
              <a:rPr lang="ru-RU" sz="1800" b="1" dirty="0" smtClean="0"/>
              <a:t>их семьях за 2018-2020гг.</a:t>
            </a:r>
            <a:endParaRPr lang="ru-RU" sz="18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275157804"/>
              </p:ext>
            </p:extLst>
          </p:nvPr>
        </p:nvGraphicFramePr>
        <p:xfrm>
          <a:off x="971600" y="2276872"/>
          <a:ext cx="7416824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99592" y="5698467"/>
            <a:ext cx="499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Положительная динамика составляет 6%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1377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720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В течение последних </a:t>
            </a:r>
            <a:r>
              <a:rPr lang="ru-RU" dirty="0" smtClean="0">
                <a:latin typeface="Times New Roman"/>
                <a:ea typeface="Times New Roman"/>
              </a:rPr>
              <a:t>лет 2018-2020гг. </a:t>
            </a:r>
            <a:r>
              <a:rPr lang="ru-RU" dirty="0">
                <a:latin typeface="Times New Roman"/>
                <a:ea typeface="Times New Roman"/>
              </a:rPr>
              <a:t>количество учащихся, состоящих на </a:t>
            </a:r>
            <a:r>
              <a:rPr lang="ru-RU" dirty="0" err="1">
                <a:latin typeface="Times New Roman"/>
                <a:ea typeface="Times New Roman"/>
              </a:rPr>
              <a:t>внутришкольном</a:t>
            </a:r>
            <a:r>
              <a:rPr lang="ru-RU" dirty="0">
                <a:latin typeface="Times New Roman"/>
                <a:ea typeface="Times New Roman"/>
              </a:rPr>
              <a:t> учете, </a:t>
            </a:r>
            <a:r>
              <a:rPr lang="ru-RU" dirty="0" smtClean="0">
                <a:latin typeface="Times New Roman"/>
                <a:ea typeface="Times New Roman"/>
              </a:rPr>
              <a:t>сохраняется приблизительно </a:t>
            </a:r>
            <a:r>
              <a:rPr lang="ru-RU" dirty="0">
                <a:latin typeface="Times New Roman"/>
                <a:ea typeface="Times New Roman"/>
              </a:rPr>
              <a:t>на одном уровне и составляет 0,72% от общего числа учащихся (</a:t>
            </a:r>
            <a:r>
              <a:rPr lang="ru-RU" dirty="0" smtClean="0">
                <a:latin typeface="Times New Roman"/>
                <a:ea typeface="Times New Roman"/>
              </a:rPr>
              <a:t>2018 </a:t>
            </a:r>
            <a:r>
              <a:rPr lang="ru-RU" dirty="0">
                <a:latin typeface="Times New Roman"/>
                <a:ea typeface="Times New Roman"/>
              </a:rPr>
              <a:t>– 0,68%, </a:t>
            </a:r>
            <a:r>
              <a:rPr lang="ru-RU" dirty="0" smtClean="0">
                <a:latin typeface="Times New Roman"/>
                <a:ea typeface="Times New Roman"/>
              </a:rPr>
              <a:t>2019 </a:t>
            </a:r>
            <a:r>
              <a:rPr lang="ru-RU" dirty="0">
                <a:latin typeface="Times New Roman"/>
                <a:ea typeface="Times New Roman"/>
              </a:rPr>
              <a:t>- </a:t>
            </a:r>
            <a:r>
              <a:rPr lang="ru-RU" dirty="0" smtClean="0">
                <a:latin typeface="Times New Roman"/>
                <a:ea typeface="Times New Roman"/>
              </a:rPr>
              <a:t>0,7%), </a:t>
            </a:r>
            <a:r>
              <a:rPr lang="ru-RU" dirty="0">
                <a:latin typeface="Times New Roman"/>
                <a:ea typeface="Times New Roman"/>
              </a:rPr>
              <a:t>на одном уровне с областными показателями прошлого учебного года - (</a:t>
            </a:r>
            <a:r>
              <a:rPr lang="ru-RU" dirty="0" smtClean="0">
                <a:latin typeface="Times New Roman"/>
                <a:ea typeface="Times New Roman"/>
              </a:rPr>
              <a:t>0,8% </a:t>
            </a:r>
            <a:r>
              <a:rPr lang="ru-RU" dirty="0">
                <a:latin typeface="Times New Roman"/>
                <a:ea typeface="Times New Roman"/>
              </a:rPr>
              <a:t>от общего количества учащихся)</a:t>
            </a:r>
            <a:endParaRPr lang="ru-RU" sz="20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812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87624" y="1268760"/>
            <a:ext cx="6637467" cy="4464496"/>
          </a:xfrm>
        </p:spPr>
        <p:txBody>
          <a:bodyPr>
            <a:normAutofit fontScale="85000" lnSpcReduction="20000"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В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2018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учебном году управлением образования получено 62 представления об устранении причин и условий совершенных правонарушений: из них по фактам употребления алкогольной продукции -22, по фактам получения травм в образовательной организации – 17, кражи – 8,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употребление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одурманивающих веществ – 6, уходы – 4, нахождение в ночное время без сопровождения родителей – 3. </a:t>
            </a:r>
            <a:endParaRPr lang="ru-RU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indent="450215" algn="just"/>
            <a:r>
              <a:rPr lang="ru-RU" dirty="0" smtClean="0">
                <a:solidFill>
                  <a:schemeClr val="tx1"/>
                </a:solidFill>
                <a:latin typeface="Times New Roman"/>
              </a:rPr>
              <a:t>В 2019 году –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получено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51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представления об устранении причин и условий совершенных правонарушений: из них по фактам употребления алкогольной продукции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-18,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по фактам получения травм в образовательной организации –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15,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кражи – 8, употребление одурманивающих веществ –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5,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уходы –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3,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нахождение в ночное время без сопровождения родителей – 3. 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</a:rPr>
              <a:t>В 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2020 </a:t>
            </a:r>
            <a:r>
              <a:rPr lang="ru-RU" dirty="0">
                <a:solidFill>
                  <a:schemeClr val="tx1"/>
                </a:solidFill>
                <a:latin typeface="Times New Roman"/>
              </a:rPr>
              <a:t>году –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получено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49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представления об устранении причин и условий совершенных правонарушений: из них по фактам употребления алкогольной продукции -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17,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по фактам получения травм в образовательной организации – 15, кражи –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7,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употребление одурманивающих веществ – 5, уходы – 3, нахождение в ночное время без сопровождения родителей –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24546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138</TotalTime>
  <Words>268</Words>
  <Application>Microsoft Office PowerPoint</Application>
  <PresentationFormat>Экран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Остин</vt:lpstr>
      <vt:lpstr>«Анализ социально-педагогического сопровождения учащихся общеобразовательных организаций за 2018-2020гг.</vt:lpstr>
      <vt:lpstr>Мониторинг детей, состоящих на профилактическом учете</vt:lpstr>
      <vt:lpstr>Анализ информации о несовершеннолетних,  находящихся в «группе риска», и их семьях за 2018-2020гг.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«Анализ социально-педагогического сопровождения учащихся общеобразовательных организаций в 2017-2018 учебном году»</dc:title>
  <dc:creator>Сидорова Наталья Витальевна</dc:creator>
  <cp:lastModifiedBy>Сидорова Наталья Витальевна</cp:lastModifiedBy>
  <cp:revision>8</cp:revision>
  <dcterms:created xsi:type="dcterms:W3CDTF">2018-08-23T10:21:54Z</dcterms:created>
  <dcterms:modified xsi:type="dcterms:W3CDTF">2021-03-29T11:14:34Z</dcterms:modified>
</cp:coreProperties>
</file>