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0"/>
  </p:handout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301" r:id="rId12"/>
    <p:sldId id="297" r:id="rId13"/>
    <p:sldId id="298" r:id="rId14"/>
    <p:sldId id="299" r:id="rId15"/>
    <p:sldId id="300" r:id="rId16"/>
    <p:sldId id="302" r:id="rId17"/>
    <p:sldId id="303" r:id="rId18"/>
    <p:sldId id="30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74"/>
    <a:srgbClr val="0F2741"/>
    <a:srgbClr val="001736"/>
    <a:srgbClr val="173A8D"/>
    <a:srgbClr val="C9A093"/>
    <a:srgbClr val="F1F1F1"/>
    <a:srgbClr val="385592"/>
    <a:srgbClr val="3A5896"/>
    <a:srgbClr val="1D3C7A"/>
    <a:srgbClr val="213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60" d="100"/>
          <a:sy n="60" d="100"/>
        </p:scale>
        <p:origin x="-1422" y="-11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радость, гордость</c:v>
                </c:pt>
                <c:pt idx="1">
                  <c:v>удивление</c:v>
                </c:pt>
                <c:pt idx="2">
                  <c:v>опасения, сомнения</c:v>
                </c:pt>
                <c:pt idx="3">
                  <c:v>смущение, страх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150</c:v>
                </c:pt>
                <c:pt idx="1">
                  <c:v>42.9</c:v>
                </c:pt>
                <c:pt idx="2">
                  <c:v>14.2</c:v>
                </c:pt>
                <c:pt idx="3">
                  <c:v>42.8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605824"/>
        <c:axId val="28828800"/>
      </c:barChart>
      <c:catAx>
        <c:axId val="28605824"/>
        <c:scaling>
          <c:orientation val="minMax"/>
        </c:scaling>
        <c:delete val="0"/>
        <c:axPos val="l"/>
        <c:majorTickMark val="out"/>
        <c:minorTickMark val="none"/>
        <c:tickLblPos val="nextTo"/>
        <c:crossAx val="28828800"/>
        <c:crosses val="autoZero"/>
        <c:auto val="1"/>
        <c:lblAlgn val="ctr"/>
        <c:lblOffset val="100"/>
        <c:noMultiLvlLbl val="0"/>
      </c:catAx>
      <c:valAx>
        <c:axId val="2882880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86058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3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1 раз в неделю</c:v>
                </c:pt>
                <c:pt idx="1">
                  <c:v>более 1 раза в неделю</c:v>
                </c:pt>
                <c:pt idx="2">
                  <c:v>2 раза в месяц</c:v>
                </c:pt>
                <c:pt idx="3">
                  <c:v>1 раз в месяц и реже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42.9</c:v>
                </c:pt>
                <c:pt idx="1">
                  <c:v>37.5</c:v>
                </c:pt>
                <c:pt idx="2">
                  <c:v>19.600000000000001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3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916666666666665E-2"/>
          <c:y val="0.13985999015748032"/>
          <c:w val="0.95416666666666672"/>
          <c:h val="0.5260723425196850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invertIfNegative val="0"/>
          <c:cat>
            <c:numRef>
              <c:f>Лист1!$A$2:$A$11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7">
                  <c:v>7</c:v>
                </c:pt>
                <c:pt idx="8">
                  <c:v>14</c:v>
                </c:pt>
                <c:pt idx="9">
                  <c:v>79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30881280"/>
        <c:axId val="30882816"/>
      </c:barChart>
      <c:catAx>
        <c:axId val="30881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0882816"/>
        <c:crosses val="autoZero"/>
        <c:auto val="1"/>
        <c:lblAlgn val="ctr"/>
        <c:lblOffset val="100"/>
        <c:noMultiLvlLbl val="0"/>
      </c:catAx>
      <c:valAx>
        <c:axId val="308828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088128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invertIfNegative val="0"/>
          <c:cat>
            <c:strRef>
              <c:f>Лист1!$A$2:$A$13</c:f>
              <c:strCache>
                <c:ptCount val="12"/>
                <c:pt idx="0">
                  <c:v>здоровье и борьба с вп</c:v>
                </c:pt>
                <c:pt idx="1">
                  <c:v>спорт</c:v>
                </c:pt>
                <c:pt idx="2">
                  <c:v>отдых</c:v>
                </c:pt>
                <c:pt idx="3">
                  <c:v>помощь в учебе</c:v>
                </c:pt>
                <c:pt idx="4">
                  <c:v>помощь в выборе учебного заведения</c:v>
                </c:pt>
                <c:pt idx="5">
                  <c:v>выбор профессии</c:v>
                </c:pt>
                <c:pt idx="6">
                  <c:v>отношения с друзьями</c:v>
                </c:pt>
                <c:pt idx="7">
                  <c:v>отношения с родственниками</c:v>
                </c:pt>
                <c:pt idx="8">
                  <c:v>отношения с учителями</c:v>
                </c:pt>
                <c:pt idx="9">
                  <c:v>коммуникабельность</c:v>
                </c:pt>
                <c:pt idx="10">
                  <c:v>поиск хобби</c:v>
                </c:pt>
                <c:pt idx="11">
                  <c:v>уверенность в себе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57.1</c:v>
                </c:pt>
                <c:pt idx="1">
                  <c:v>57.1</c:v>
                </c:pt>
                <c:pt idx="2">
                  <c:v>64.3</c:v>
                </c:pt>
                <c:pt idx="3">
                  <c:v>28.6</c:v>
                </c:pt>
                <c:pt idx="4">
                  <c:v>57.1</c:v>
                </c:pt>
                <c:pt idx="5">
                  <c:v>57.1</c:v>
                </c:pt>
                <c:pt idx="6">
                  <c:v>64.3</c:v>
                </c:pt>
                <c:pt idx="7">
                  <c:v>50</c:v>
                </c:pt>
                <c:pt idx="8">
                  <c:v>35.700000000000003</c:v>
                </c:pt>
                <c:pt idx="9">
                  <c:v>85.7</c:v>
                </c:pt>
                <c:pt idx="10">
                  <c:v>64.3</c:v>
                </c:pt>
                <c:pt idx="11">
                  <c:v>71.400000000000006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28921856"/>
        <c:axId val="28923392"/>
      </c:barChart>
      <c:catAx>
        <c:axId val="2892185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28923392"/>
        <c:crosses val="autoZero"/>
        <c:auto val="1"/>
        <c:lblAlgn val="ctr"/>
        <c:lblOffset val="100"/>
        <c:noMultiLvlLbl val="0"/>
      </c:catAx>
      <c:valAx>
        <c:axId val="2892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892185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науч. делать выбор и приним. решения</c:v>
                </c:pt>
                <c:pt idx="1">
                  <c:v>стал смелее и уверенее в себе</c:v>
                </c:pt>
                <c:pt idx="2">
                  <c:v>стал реже злиться и нервничать</c:v>
                </c:pt>
                <c:pt idx="3">
                  <c:v>стал чаще радоваться</c:v>
                </c:pt>
                <c:pt idx="4">
                  <c:v>легче справл. с трудностями в жизни</c:v>
                </c:pt>
                <c:pt idx="5">
                  <c:v>легче общаться с другими людьми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42.9</c:v>
                </c:pt>
                <c:pt idx="1">
                  <c:v>50.1</c:v>
                </c:pt>
                <c:pt idx="2">
                  <c:v>14.2</c:v>
                </c:pt>
                <c:pt idx="3">
                  <c:v>64.3</c:v>
                </c:pt>
                <c:pt idx="4">
                  <c:v>50</c:v>
                </c:pt>
                <c:pt idx="5">
                  <c:v>42.9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29047040"/>
        <c:axId val="29110272"/>
      </c:barChart>
      <c:catAx>
        <c:axId val="29047040"/>
        <c:scaling>
          <c:orientation val="minMax"/>
        </c:scaling>
        <c:delete val="0"/>
        <c:axPos val="l"/>
        <c:majorTickMark val="none"/>
        <c:minorTickMark val="none"/>
        <c:tickLblPos val="nextTo"/>
        <c:crossAx val="29110272"/>
        <c:crosses val="autoZero"/>
        <c:auto val="1"/>
        <c:lblAlgn val="ctr"/>
        <c:lblOffset val="100"/>
        <c:noMultiLvlLbl val="0"/>
      </c:catAx>
      <c:valAx>
        <c:axId val="2911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904704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3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92.9</c:v>
                </c:pt>
                <c:pt idx="1">
                  <c:v>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больше совместных мероприятий</c:v>
                </c:pt>
                <c:pt idx="1">
                  <c:v>снимать видео-ролики о детях и парах</c:v>
                </c:pt>
                <c:pt idx="2">
                  <c:v>Н. должен появляться в жизни раньше</c:v>
                </c:pt>
                <c:pt idx="3">
                  <c:v>всегда учитывать общие интересы</c:v>
                </c:pt>
                <c:pt idx="4">
                  <c:v>учитывать общее в характере</c:v>
                </c:pt>
                <c:pt idx="5">
                  <c:v>просить помощь у детей в поиске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85.7</c:v>
                </c:pt>
                <c:pt idx="1">
                  <c:v>35.700000000000003</c:v>
                </c:pt>
                <c:pt idx="2">
                  <c:v>64.3</c:v>
                </c:pt>
                <c:pt idx="3">
                  <c:v>50</c:v>
                </c:pt>
                <c:pt idx="4">
                  <c:v>14.3</c:v>
                </c:pt>
                <c:pt idx="5">
                  <c:v>7.1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32823936"/>
        <c:axId val="33300864"/>
      </c:barChart>
      <c:catAx>
        <c:axId val="32823936"/>
        <c:scaling>
          <c:orientation val="minMax"/>
        </c:scaling>
        <c:delete val="0"/>
        <c:axPos val="l"/>
        <c:majorTickMark val="none"/>
        <c:minorTickMark val="none"/>
        <c:tickLblPos val="nextTo"/>
        <c:crossAx val="33300864"/>
        <c:crosses val="autoZero"/>
        <c:auto val="1"/>
        <c:lblAlgn val="ctr"/>
        <c:lblOffset val="100"/>
        <c:noMultiLvlLbl val="0"/>
      </c:catAx>
      <c:valAx>
        <c:axId val="33300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282393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465729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8906" y="1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stavnik52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" y="0"/>
            <a:ext cx="9144000" cy="1632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169580" y="1835210"/>
            <a:ext cx="4804843" cy="3187581"/>
          </a:xfrm>
          <a:prstGeom prst="rect">
            <a:avLst/>
          </a:prstGeom>
          <a:noFill/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047074" y="2001496"/>
            <a:ext cx="6757224" cy="2855007"/>
          </a:xfrm>
          <a:prstGeom prst="rect">
            <a:avLst/>
          </a:prstGeom>
          <a:solidFill>
            <a:schemeClr val="bg1">
              <a:alpha val="81000"/>
            </a:schemeClr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И ОЦЕНКА ЭФФЕКТИВНОСТИ НАСТАВНИЧЕСТВА УЧАСТНИКАМИ ПРОЕКТА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mary\Desktop\жизнб без границ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234" y="87189"/>
            <a:ext cx="2192514" cy="1900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ary\Desktop\формула жизни картинка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0974"/>
            <a:ext cx="2094147" cy="2094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06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146" y="297713"/>
            <a:ext cx="8623737" cy="49503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>
              <a:solidFill>
                <a:srgbClr val="003374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4441" y="2879000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84441" y="3982121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ru-RU" sz="1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01399" y="628449"/>
            <a:ext cx="817046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чем изменилась твоя жизнь, благодаря Наставнику, в чем она улучшилась, </a:t>
            </a:r>
          </a:p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чем ухудшилась?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5544" y="2307265"/>
            <a:ext cx="823687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Стало больших интересных знакомых;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Появилась уверенность в себе, стал более открытым;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Стал больше заниматься спортом и бросил вредные привычки;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Стала чаще улыбаться и стала более дружелюбной, пропала агрессия к людям;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 прислушиваться к мнению окружающих;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Приобрел интересные навыки и много полезного узнал;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Наладил общение со взрослыми людьми</a:t>
            </a:r>
          </a:p>
        </p:txBody>
      </p:sp>
    </p:spTree>
    <p:extLst>
      <p:ext uri="{BB962C8B-B14F-4D97-AF65-F5344CB8AC3E}">
        <p14:creationId xmlns:p14="http://schemas.microsoft.com/office/powerpoint/2010/main" val="887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146" y="297713"/>
            <a:ext cx="8623737" cy="49503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>
              <a:solidFill>
                <a:srgbClr val="003374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4441" y="2879000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84441" y="3982121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ru-RU" sz="1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01399" y="628449"/>
            <a:ext cx="817046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каких областях жизни тебе помогал наставник и оказывал поддержку?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011440995"/>
              </p:ext>
            </p:extLst>
          </p:nvPr>
        </p:nvGraphicFramePr>
        <p:xfrm>
          <a:off x="285636" y="1893087"/>
          <a:ext cx="8237243" cy="3880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966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146" y="297713"/>
            <a:ext cx="8623737" cy="49503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>
              <a:solidFill>
                <a:srgbClr val="003374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4441" y="2879000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84441" y="3982121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ru-RU" sz="1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01399" y="628449"/>
            <a:ext cx="817046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 предложение «Без наставника, я (мне)…»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399" y="1950796"/>
            <a:ext cx="726756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сложно и трудно;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Станет скучно, плохо и грустно;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не интересно, я не смогу разобраться в жизни;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не с кем общаться открыто и обсуждать интересные мне вещи;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смогу поверить в себя или будет очень сложно это сделать;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душе станет пусто и печально;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смогу так легко справлять со своими трудностями;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0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146" y="297713"/>
            <a:ext cx="8623737" cy="49503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>
              <a:solidFill>
                <a:srgbClr val="003374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4441" y="2879000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84441" y="3982121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ru-RU" sz="1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01398" y="522123"/>
            <a:ext cx="817046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Чему новому ты научился и что нового узнал за прошедший год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Наставнику?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906512806"/>
              </p:ext>
            </p:extLst>
          </p:nvPr>
        </p:nvGraphicFramePr>
        <p:xfrm>
          <a:off x="285636" y="2091783"/>
          <a:ext cx="8237243" cy="3309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616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146" y="297713"/>
            <a:ext cx="8623737" cy="49503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>
              <a:solidFill>
                <a:srgbClr val="003374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4441" y="2879000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84441" y="3982121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ru-RU" sz="1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60542" y="331013"/>
            <a:ext cx="840832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Надо ли с детьми предварительно говорить 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появления 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жизни наставников?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560495106"/>
              </p:ext>
            </p:extLst>
          </p:nvPr>
        </p:nvGraphicFramePr>
        <p:xfrm>
          <a:off x="1371386" y="1950121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426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146" y="297713"/>
            <a:ext cx="8623737" cy="49503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>
              <a:solidFill>
                <a:srgbClr val="003374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4441" y="2879000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84441" y="3982121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ru-RU" sz="1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01399" y="628449"/>
            <a:ext cx="81704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надо улучшать в наставничестве?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175877224"/>
              </p:ext>
            </p:extLst>
          </p:nvPr>
        </p:nvGraphicFramePr>
        <p:xfrm>
          <a:off x="300764" y="1549522"/>
          <a:ext cx="8237243" cy="3309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906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146" y="297713"/>
            <a:ext cx="8623737" cy="49503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>
              <a:solidFill>
                <a:srgbClr val="003374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4441" y="2879000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84441" y="3982121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ru-RU" sz="1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75827" y="309473"/>
            <a:ext cx="8170461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по результатам исследования:</a:t>
            </a:r>
          </a:p>
          <a:p>
            <a:pPr algn="ctr"/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время общения в паре становится значимой и важной фигурой в жизни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подростка;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подростков уже не представляют свою жизнь без наставников и опасаются, что она может ухудшиться «мне будет трудно», «мне будет сложно в принципе», «мне будет грустно», «я не смогу разобраться в жизни», «будет не с кем общаться открыто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наставнику, появление его в жизни ребенка окрашено положительными эмоциями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подростков наблюдается проявление личностных новообразований в коммуникативной сфере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844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146" y="297713"/>
            <a:ext cx="8623737" cy="49503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>
              <a:solidFill>
                <a:srgbClr val="003374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4441" y="2879000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84441" y="3982121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ru-RU" sz="1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75827" y="309473"/>
            <a:ext cx="8170461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по результатам исследования:</a:t>
            </a:r>
          </a:p>
          <a:p>
            <a:pPr algn="ctr"/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подростков наблюдается проявление личностных новообразований в коммуникативной сфере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наставникам дети активно социализируются, успешнее преодолевают жизненные трудности, расширяют свой кругозор и свои навыки, обретают уверенность в себе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убеждены что наставничество важно для ребенка и практику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 следует начинать как можно раньше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100% опрошенных назвали  своего наставника – другом.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Свое желание продолжить общение с наставником после окончания проекта оценили на 100%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78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146" y="297713"/>
            <a:ext cx="8623737" cy="49503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>
              <a:solidFill>
                <a:srgbClr val="003374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4441" y="2879000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84441" y="3982121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ru-RU" sz="1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75827" y="309473"/>
            <a:ext cx="817046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БФ «Жизнь без границ»</a:t>
            </a:r>
          </a:p>
          <a:p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www.nastavnik52.ru</a:t>
            </a:r>
            <a:endParaRPr lang="en-GB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БФ: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Ефимова Марина Александровна </a:t>
            </a:r>
            <a:r>
              <a:rPr 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+79527740271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60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146" y="297713"/>
            <a:ext cx="8623737" cy="49503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>
              <a:solidFill>
                <a:srgbClr val="003374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4441" y="2879000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84441" y="3982121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ru-RU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484441" y="712381"/>
            <a:ext cx="866910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целостную картину о сопровождении детей из семей,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находящихся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трудной жизненной ситуации в форме наставничества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Как будут использоваться материалы?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с детьми по разъяснению наставничества и формирования мотивации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наставником;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 подготовке наставников и оказание им консультативной помощи в сопровождении;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совершенствовании практики сопровождения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детей,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находящихся в трудной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жизненной ситуации,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Методология исследования: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группа: дети в возрасте от 13 до 17 лет, у которых есть наставник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исследования: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полуструктурированное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интервью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участников: 18 детей в возрасте от 13 до 17 лет.</a:t>
            </a:r>
          </a:p>
        </p:txBody>
      </p:sp>
    </p:spTree>
    <p:extLst>
      <p:ext uri="{BB962C8B-B14F-4D97-AF65-F5344CB8AC3E}">
        <p14:creationId xmlns:p14="http://schemas.microsoft.com/office/powerpoint/2010/main" val="319055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146" y="297713"/>
            <a:ext cx="8623737" cy="49503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>
              <a:solidFill>
                <a:srgbClr val="003374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4441" y="2879000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84441" y="3982121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ru-RU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2408120" y="534435"/>
            <a:ext cx="434150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Кто такой наставник?</a:t>
            </a:r>
          </a:p>
          <a:p>
            <a:pPr algn="ctr"/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61238" y="1397675"/>
            <a:ext cx="746283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участников проекта:</a:t>
            </a:r>
          </a:p>
          <a:p>
            <a:endParaRPr lang="ru-RU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взрослый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помогает мне в трудной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взрослый, который общается/разговаривает со мной и слушает;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взрослый, который поддерживает меня и дает советы;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взрослый, который дружит со мной.</a:t>
            </a:r>
          </a:p>
        </p:txBody>
      </p:sp>
    </p:spTree>
    <p:extLst>
      <p:ext uri="{BB962C8B-B14F-4D97-AF65-F5344CB8AC3E}">
        <p14:creationId xmlns:p14="http://schemas.microsoft.com/office/powerpoint/2010/main" val="365990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146" y="297713"/>
            <a:ext cx="8623737" cy="49503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solidFill>
                <a:srgbClr val="00337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4441" y="2879000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84441" y="3982121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6901" y="680484"/>
            <a:ext cx="56811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Гайд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участников проекта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9646" y="1392865"/>
            <a:ext cx="8267456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Кто такой наставник?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эмоции ты испытал, когда узнал, что у тебя появился наставник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часто вы общаетесь, встречаетесь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вы общаетесь с наставником? Что делаете вместе? О чем разговариваете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342900" indent="-34290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качества твоего наставника для тебя особенно важны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сколько ты доверяешь своему наставнику?</a:t>
            </a:r>
          </a:p>
          <a:p>
            <a:pPr marL="342900" indent="-34290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чем изменилась твоя жизнь, благодаря Наставнику, в чем она улучшилась,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 ухудшилась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каких областях жизни тебе помогал наставник и оказывал поддержку?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 предложение «Без наставника, я (мне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)…»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Чему новому ты научился и что нового узнал за прошедший год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Наставнику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Надо ли с детьми предварительно говорить о возможности появления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жизни наставников?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надо улучшать в наставничестве?</a:t>
            </a:r>
          </a:p>
        </p:txBody>
      </p:sp>
    </p:spTree>
    <p:extLst>
      <p:ext uri="{BB962C8B-B14F-4D97-AF65-F5344CB8AC3E}">
        <p14:creationId xmlns:p14="http://schemas.microsoft.com/office/powerpoint/2010/main" val="27481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146" y="297714"/>
            <a:ext cx="8623737" cy="12968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>
              <a:solidFill>
                <a:srgbClr val="003374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4441" y="2879000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84441" y="3982121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ru-RU" sz="1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84791" y="532756"/>
            <a:ext cx="82508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эмоции ты испытал, когда узнал, что у тебя появился наставник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2" descr="Диаграмма ответов в Формах. Вопрос: Какие эмоции ты испытал, когда узнал, что у тебя появился наставник?. Количество ответов: 14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113876095"/>
              </p:ext>
            </p:extLst>
          </p:nvPr>
        </p:nvGraphicFramePr>
        <p:xfrm>
          <a:off x="584792" y="1641549"/>
          <a:ext cx="7739284" cy="3759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863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146" y="297713"/>
            <a:ext cx="8623737" cy="49503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>
              <a:solidFill>
                <a:srgbClr val="003374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4441" y="2879000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84441" y="3982121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ru-RU" sz="1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96814" y="596827"/>
            <a:ext cx="75575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часто вы общаетесь, встречаетесь?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47825309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542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146" y="297713"/>
            <a:ext cx="8623737" cy="49503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>
              <a:solidFill>
                <a:srgbClr val="003374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4441" y="2879000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84441" y="3982121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ru-RU" sz="1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08085" y="564653"/>
            <a:ext cx="82129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вы общаетесь с наставником? Что делаете вместе? О чем разговариваете?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8085" y="1839706"/>
            <a:ext cx="837755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Общение происходит через личные встречи, социальные сети, звонки по телефону.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выделяют подростки: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фотографируемся», «ходим в кафе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«ходим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спортивные тренировки»,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культурные мероприятия», «разговариваем», «гуляем».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Разговор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сводится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двум типов ответов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обобщающие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«обо всем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чем только можно» 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конкретизирующие «спорт, учеба,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будущая профессия, машины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книги,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с противоположным полом увлечения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как общаться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другими,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конфликты и трудности в жизни»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7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146" y="297713"/>
            <a:ext cx="8623737" cy="49503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>
              <a:solidFill>
                <a:srgbClr val="003374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4441" y="2879000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84441" y="3982121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ru-RU" sz="1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01399" y="628449"/>
            <a:ext cx="817046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качества твоего наставника для тебя особенно важны?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5544" y="2307265"/>
            <a:ext cx="493500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Внимательно слушает, с ним легко общаться;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Дружелюбный и проявляет интерес ко мне;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Верит в меня и помогает мне;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инициативу;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знания и опыт, с ним интересно;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открытость и искренность;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ругает меня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47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146" y="297713"/>
            <a:ext cx="8623737" cy="49503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>
              <a:solidFill>
                <a:srgbClr val="003374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4441" y="2879000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84441" y="3982121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ru-RU" sz="1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01399" y="628449"/>
            <a:ext cx="817046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сколько ты доверяешь своему наставнику?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188824935"/>
              </p:ext>
            </p:extLst>
          </p:nvPr>
        </p:nvGraphicFramePr>
        <p:xfrm>
          <a:off x="1502735" y="2015596"/>
          <a:ext cx="6096000" cy="3715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540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595</TotalTime>
  <Words>873</Words>
  <Application>Microsoft Office PowerPoint</Application>
  <PresentationFormat>Экран (4:3)</PresentationFormat>
  <Paragraphs>110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PJSC "New Engineering Technologies"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Наталья В. Гаврилова</cp:lastModifiedBy>
  <cp:revision>87</cp:revision>
  <dcterms:created xsi:type="dcterms:W3CDTF">2016-11-18T14:12:19Z</dcterms:created>
  <dcterms:modified xsi:type="dcterms:W3CDTF">2021-04-02T07:09:06Z</dcterms:modified>
</cp:coreProperties>
</file>