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4" r:id="rId3"/>
    <p:sldId id="271" r:id="rId4"/>
    <p:sldId id="265" r:id="rId5"/>
    <p:sldId id="266" r:id="rId6"/>
    <p:sldId id="267" r:id="rId7"/>
    <p:sldId id="269" r:id="rId8"/>
    <p:sldId id="275" r:id="rId9"/>
    <p:sldId id="272" r:id="rId10"/>
    <p:sldId id="26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664" y="-12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26539-589E-4308-9603-682126307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7450-91F4-4ADE-AF4A-5BA380CBA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7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1. В критерии оценки внесены изменения:</a:t>
            </a:r>
          </a:p>
          <a:p>
            <a:pPr lvl="0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Статус резидента Выксунского бизнес-инкубатора добавляет дополнительные баллы (+2 балла) при оценке заявки.</a:t>
            </a:r>
          </a:p>
          <a:p>
            <a:pPr lvl="0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В оценке количественных и качественных социальных показателей будет особое внимание уделено количеству планируемых к трудоустройству людей, из них социально незащищенных.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2. По итогам акселератора планируется неделя презентации проектов (по желанию). У каждого участника акселератора будет возможность представить свои проекты на рассмотрение конкурсной комиссии. Это условие не является обязательным, носит рекомендательный характер. Главная задача недели презентации проектов - дать возможность предпринимателям более подробно рассказать о своём бизнесе, наглядно презентовать свой проект и самое главное получить советы по доработке своего проекта от членов конкурсной комиссии.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3. В третий этап программы (программу наставничества) помимо консультационно-методического сопровождения победителей конкурса по вопросам реализации плана по открытию или развитию социальных предприятий добавлены консультации по вопросам трудоустройства людей, в том числе с ОВЗ. Консультации будут осуществляться с привлечением специалистов ОМК-Участие и РООИ «Перспектива».</a:t>
            </a:r>
            <a:endParaRPr lang="ru-RU" b="1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7450-91F4-4ADE-AF4A-5BA380CBA1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3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2381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51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43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100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310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329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765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713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654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66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9909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46BC-F2E4-4F82-9C93-C93C5F49E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BD4A-2BB5-4944-A381-4DCA43ABE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75906"/>
            <a:ext cx="9144000" cy="1080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5805" y="972289"/>
            <a:ext cx="36082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Этапы проведения программы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 развитию социального предпринимательства </a:t>
            </a:r>
          </a:p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«Начни свое дело!»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в городе Выкса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35" name="Picture 11" descr="\\192.168.8.100\shared\Проекты ЦИСС\Конкурс Начни свое дело (ОМК)\2021\Макеты\Файл с макетами\для презы.jpg"/>
          <p:cNvPicPr>
            <a:picLocks noChangeAspect="1" noChangeArrowheads="1"/>
          </p:cNvPicPr>
          <p:nvPr/>
        </p:nvPicPr>
        <p:blipFill rotWithShape="1">
          <a:blip r:embed="rId2" cstate="print"/>
          <a:srcRect l="-4768" r="4768"/>
          <a:stretch/>
        </p:blipFill>
        <p:spPr bwMode="auto">
          <a:xfrm>
            <a:off x="-288000" y="0"/>
            <a:ext cx="5823785" cy="3975905"/>
          </a:xfrm>
          <a:prstGeom prst="rect">
            <a:avLst/>
          </a:prstGeom>
          <a:noFill/>
        </p:spPr>
      </p:pic>
      <p:pic>
        <p:nvPicPr>
          <p:cNvPr id="1036" name="Picture 12" descr="\\192.168.8.100\shared\Проекты ЦИСС\Конкурс Начни свое дело (ОМК)\2021\Макеты\Файл с макетами\для през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8"/>
            <a:ext cx="9144000" cy="1067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Контакты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42"/>
            <a:ext cx="8229600" cy="33944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Телефон: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8 (831) 435-15-24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Сайт: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ЦИСС52.РФ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Почта: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info@cissno52.ru </a:t>
            </a:r>
          </a:p>
          <a:p>
            <a:pPr algn="ctr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Группа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VK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vk.com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/cissno52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Группа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FB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www.facebook.com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/cissno52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9582"/>
            <a:ext cx="914400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60133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143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Этапы программы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715766"/>
            <a:ext cx="2428892" cy="4286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17 - 25 апреля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583282"/>
            <a:ext cx="2500330" cy="4286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26 - 30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апреля</a:t>
            </a:r>
          </a:p>
        </p:txBody>
      </p:sp>
      <p:grpSp>
        <p:nvGrpSpPr>
          <p:cNvPr id="3" name="Google Shape;665;p39"/>
          <p:cNvGrpSpPr/>
          <p:nvPr/>
        </p:nvGrpSpPr>
        <p:grpSpPr>
          <a:xfrm>
            <a:off x="107504" y="883047"/>
            <a:ext cx="428628" cy="428628"/>
            <a:chOff x="5973900" y="318475"/>
            <a:chExt cx="401900" cy="380575"/>
          </a:xfrm>
        </p:grpSpPr>
        <p:sp>
          <p:nvSpPr>
            <p:cNvPr id="11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78;p39"/>
            <p:cNvSpPr/>
            <p:nvPr/>
          </p:nvSpPr>
          <p:spPr>
            <a:xfrm>
              <a:off x="6145000" y="456099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665;p39"/>
          <p:cNvGrpSpPr/>
          <p:nvPr/>
        </p:nvGrpSpPr>
        <p:grpSpPr>
          <a:xfrm>
            <a:off x="107504" y="2715766"/>
            <a:ext cx="428628" cy="428628"/>
            <a:chOff x="5973900" y="318475"/>
            <a:chExt cx="401900" cy="380575"/>
          </a:xfrm>
        </p:grpSpPr>
        <p:sp>
          <p:nvSpPr>
            <p:cNvPr id="33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665;p39"/>
          <p:cNvGrpSpPr/>
          <p:nvPr/>
        </p:nvGrpSpPr>
        <p:grpSpPr>
          <a:xfrm>
            <a:off x="107504" y="3583282"/>
            <a:ext cx="428628" cy="428628"/>
            <a:chOff x="5973900" y="318475"/>
            <a:chExt cx="401900" cy="380575"/>
          </a:xfrm>
        </p:grpSpPr>
        <p:sp>
          <p:nvSpPr>
            <p:cNvPr id="48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071802" y="3714586"/>
            <a:ext cx="578647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Презентация проектов участников акселератора</a:t>
            </a:r>
          </a:p>
        </p:txBody>
      </p:sp>
      <p:grpSp>
        <p:nvGrpSpPr>
          <p:cNvPr id="63" name="Google Shape;665;p39"/>
          <p:cNvGrpSpPr/>
          <p:nvPr/>
        </p:nvGrpSpPr>
        <p:grpSpPr>
          <a:xfrm>
            <a:off x="107504" y="4517137"/>
            <a:ext cx="428628" cy="428628"/>
            <a:chOff x="5973900" y="318475"/>
            <a:chExt cx="401900" cy="380575"/>
          </a:xfrm>
        </p:grpSpPr>
        <p:sp>
          <p:nvSpPr>
            <p:cNvPr id="64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665;p39"/>
          <p:cNvGrpSpPr/>
          <p:nvPr/>
        </p:nvGrpSpPr>
        <p:grpSpPr>
          <a:xfrm>
            <a:off x="107504" y="1738618"/>
            <a:ext cx="428628" cy="428628"/>
            <a:chOff x="5973900" y="318475"/>
            <a:chExt cx="401900" cy="380575"/>
          </a:xfrm>
        </p:grpSpPr>
        <p:sp>
          <p:nvSpPr>
            <p:cNvPr id="83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8;p39"/>
            <p:cNvSpPr/>
            <p:nvPr/>
          </p:nvSpPr>
          <p:spPr>
            <a:xfrm>
              <a:off x="6145000" y="456099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71802" y="1920912"/>
            <a:ext cx="578647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Прием заявок на акселератор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11560" y="1776812"/>
            <a:ext cx="2357454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17 марта – 15 апреля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71802" y="883047"/>
            <a:ext cx="578647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Пресс-конференция, установочная конференция и стратегическая сессия, старт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54436" y="987574"/>
            <a:ext cx="1928826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17 марта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71802" y="4676905"/>
            <a:ext cx="578647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Прием заявок на </a:t>
            </a:r>
            <a:r>
              <a:rPr lang="ru-RU" b="1" dirty="0" smtClean="0">
                <a:solidFill>
                  <a:schemeClr val="bg1"/>
                </a:solidFill>
              </a:rPr>
              <a:t>участие в грантовом конкурсе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54436" y="4513116"/>
            <a:ext cx="2143140" cy="4286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30 апреля - 23 мая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0" y="2282695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3216488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-577" y="4071948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-577" y="4988555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091607" y="2643188"/>
            <a:ext cx="578647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Акселератор </a:t>
            </a:r>
            <a:r>
              <a:rPr lang="ru-RU" b="1" dirty="0">
                <a:solidFill>
                  <a:schemeClr val="bg1"/>
                </a:solidFill>
              </a:rPr>
              <a:t>«Создание успешной бизнес-модели социального предпринимательства»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143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Этапы программы </a:t>
            </a:r>
          </a:p>
        </p:txBody>
      </p:sp>
      <p:grpSp>
        <p:nvGrpSpPr>
          <p:cNvPr id="3" name="Google Shape;665;p39"/>
          <p:cNvGrpSpPr/>
          <p:nvPr/>
        </p:nvGrpSpPr>
        <p:grpSpPr>
          <a:xfrm>
            <a:off x="107504" y="987574"/>
            <a:ext cx="428628" cy="428628"/>
            <a:chOff x="5973900" y="318475"/>
            <a:chExt cx="401900" cy="380575"/>
          </a:xfrm>
        </p:grpSpPr>
        <p:sp>
          <p:nvSpPr>
            <p:cNvPr id="11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78;p39"/>
            <p:cNvSpPr/>
            <p:nvPr/>
          </p:nvSpPr>
          <p:spPr>
            <a:xfrm>
              <a:off x="6145000" y="456099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843544" y="1923678"/>
            <a:ext cx="1928826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28 мая - 9 июня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Google Shape;665;p39"/>
          <p:cNvGrpSpPr/>
          <p:nvPr/>
        </p:nvGrpSpPr>
        <p:grpSpPr>
          <a:xfrm>
            <a:off x="107504" y="3219822"/>
            <a:ext cx="428628" cy="428628"/>
            <a:chOff x="5973900" y="318475"/>
            <a:chExt cx="401900" cy="380575"/>
          </a:xfrm>
        </p:grpSpPr>
        <p:sp>
          <p:nvSpPr>
            <p:cNvPr id="33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665;p39"/>
          <p:cNvGrpSpPr/>
          <p:nvPr/>
        </p:nvGrpSpPr>
        <p:grpSpPr>
          <a:xfrm>
            <a:off x="111708" y="1861083"/>
            <a:ext cx="428628" cy="428628"/>
            <a:chOff x="5973900" y="318475"/>
            <a:chExt cx="401900" cy="380575"/>
          </a:xfrm>
        </p:grpSpPr>
        <p:sp>
          <p:nvSpPr>
            <p:cNvPr id="83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8;p39"/>
            <p:cNvSpPr/>
            <p:nvPr/>
          </p:nvSpPr>
          <p:spPr>
            <a:xfrm>
              <a:off x="6145000" y="456099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785786" y="1059582"/>
            <a:ext cx="2143140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23 - 28 мая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71802" y="2903334"/>
            <a:ext cx="5786478" cy="8925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Церемония награждения победителей конкурса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(Международный день социального  бизнеса)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 Нижнем Новгороде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071802" y="1144700"/>
            <a:ext cx="578647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Конкурсные процедуры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755576" y="3294680"/>
            <a:ext cx="2000264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28 июня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80962" y="2042504"/>
            <a:ext cx="578647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Оценка проектов экспертной </a:t>
            </a:r>
            <a:r>
              <a:rPr lang="ru-RU" b="1" dirty="0" smtClean="0">
                <a:solidFill>
                  <a:schemeClr val="bg1"/>
                </a:solidFill>
              </a:rPr>
              <a:t>комиссией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54" name="Google Shape;665;p39"/>
          <p:cNvGrpSpPr/>
          <p:nvPr/>
        </p:nvGrpSpPr>
        <p:grpSpPr>
          <a:xfrm>
            <a:off x="107504" y="4299942"/>
            <a:ext cx="428628" cy="428628"/>
            <a:chOff x="5973900" y="318475"/>
            <a:chExt cx="401900" cy="380575"/>
          </a:xfrm>
        </p:grpSpPr>
        <p:sp>
          <p:nvSpPr>
            <p:cNvPr id="55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071802" y="4303077"/>
            <a:ext cx="5786478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Перечисление денежных средств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победителям грантового конкурса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55576" y="4374800"/>
            <a:ext cx="2000264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 15 июля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0" y="1490607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9160" y="2364872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0" y="3722855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0" y="4874983"/>
            <a:ext cx="885828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10" y="2499742"/>
            <a:ext cx="2571768" cy="4286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 29 октября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oogle Shape;665;p39"/>
          <p:cNvGrpSpPr/>
          <p:nvPr/>
        </p:nvGrpSpPr>
        <p:grpSpPr>
          <a:xfrm>
            <a:off x="107504" y="1144286"/>
            <a:ext cx="428628" cy="428628"/>
            <a:chOff x="5973900" y="318475"/>
            <a:chExt cx="401900" cy="380575"/>
          </a:xfrm>
        </p:grpSpPr>
        <p:sp>
          <p:nvSpPr>
            <p:cNvPr id="11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1027298"/>
            <a:ext cx="578647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сопровождения проектов победителей (программа наставничества).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0" name="Google Shape;665;p39"/>
          <p:cNvGrpSpPr/>
          <p:nvPr/>
        </p:nvGrpSpPr>
        <p:grpSpPr>
          <a:xfrm>
            <a:off x="145032" y="2474866"/>
            <a:ext cx="428628" cy="428628"/>
            <a:chOff x="5973900" y="318475"/>
            <a:chExt cx="401900" cy="380575"/>
          </a:xfrm>
        </p:grpSpPr>
        <p:sp>
          <p:nvSpPr>
            <p:cNvPr id="48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214678" y="2295079"/>
            <a:ext cx="5715040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3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Отчет победителей о реализации проекта, целевом использовании гранта</a:t>
            </a:r>
          </a:p>
          <a:p>
            <a:pPr algn="ctr"/>
            <a:endParaRPr lang="ru-RU" sz="300" b="1" dirty="0" smtClean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0" y="3435846"/>
            <a:ext cx="9144000" cy="14773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Подведение итогов реализации программы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«Начни свое дело»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на Ежегодном форуме социальных предпринимателей Нижегородской области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87273" y="1206448"/>
            <a:ext cx="2811732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15 июля – 15 октября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718" y="1671253"/>
            <a:ext cx="890400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718" y="3003154"/>
            <a:ext cx="890400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642910" y="0"/>
            <a:ext cx="8229600" cy="7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Этапы программы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1491630"/>
            <a:ext cx="9168866" cy="8203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2389429"/>
            <a:ext cx="6503138" cy="2721338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На сайте </a:t>
            </a:r>
            <a:r>
              <a:rPr lang="ru-RU" sz="2800" b="1" dirty="0" smtClean="0">
                <a:solidFill>
                  <a:srgbClr val="FF0000"/>
                </a:solidFill>
              </a:rPr>
              <a:t>ЦИСС52.РФ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разделе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«Поддержка»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Программа «Начни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своё дело»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84" y="0"/>
            <a:ext cx="9126116" cy="149163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Прием заявок на акселератор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«Создание успешной бизнес-модели социального предпринимательства»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47664" y="1687471"/>
            <a:ext cx="6295094" cy="4286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17 марта – 15 апреля 2021года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252545" y="3606270"/>
            <a:ext cx="864096" cy="7143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51604" r="77739" b="26667"/>
          <a:stretch/>
        </p:blipFill>
        <p:spPr bwMode="auto">
          <a:xfrm>
            <a:off x="5526978" y="2579438"/>
            <a:ext cx="3365501" cy="22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А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кселератор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Успешная бизнес-модель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социального предпринимательства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5696" y="1000114"/>
            <a:ext cx="6984776" cy="420078"/>
          </a:xfrm>
          <a:prstGeom prst="roundRect">
            <a:avLst>
              <a:gd name="adj" fmla="val 933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Сессия по генерации идеи.</a:t>
            </a:r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1000114"/>
            <a:ext cx="1296144" cy="606551"/>
          </a:xfrm>
          <a:prstGeom prst="roundRect">
            <a:avLst>
              <a:gd name="adj" fmla="val 9337"/>
            </a:avLst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5696" y="1612050"/>
            <a:ext cx="6984776" cy="635072"/>
          </a:xfrm>
          <a:prstGeom prst="roundRect">
            <a:avLst>
              <a:gd name="adj" fmla="val 9337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Индивидуальная работа с наставником.</a:t>
            </a:r>
          </a:p>
          <a:p>
            <a:pPr algn="ctr"/>
            <a:r>
              <a:rPr lang="ru-RU" b="1" dirty="0" smtClean="0"/>
              <a:t>Индивидуальные консультации.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726" y="2410617"/>
            <a:ext cx="6996746" cy="653315"/>
          </a:xfrm>
          <a:prstGeom prst="roundRect">
            <a:avLst>
              <a:gd name="adj" fmla="val 933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Онлайн-лекция «Создание успешной бизнес-модели социального предпринимательства. Способы и особенности формирования</a:t>
            </a:r>
            <a:r>
              <a:rPr lang="ru-RU" b="1" dirty="0" smtClean="0"/>
              <a:t>».</a:t>
            </a:r>
            <a:endParaRPr lang="en-US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35696" y="3241908"/>
            <a:ext cx="6984776" cy="680253"/>
          </a:xfrm>
          <a:prstGeom prst="roundRect">
            <a:avLst>
              <a:gd name="adj" fmla="val 9337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Индивидуальная работа с </a:t>
            </a:r>
            <a:r>
              <a:rPr lang="ru-RU" b="1" dirty="0" smtClean="0"/>
              <a:t>наставником по доработке проектов. </a:t>
            </a:r>
            <a:r>
              <a:rPr lang="ru-RU" b="1" dirty="0"/>
              <a:t>Индивидуальные консультации.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23726" y="4083918"/>
            <a:ext cx="6984776" cy="720080"/>
          </a:xfrm>
          <a:prstGeom prst="roundRect">
            <a:avLst>
              <a:gd name="adj" fmla="val 9337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Организация и проведение презентации проектов</a:t>
            </a:r>
          </a:p>
          <a:p>
            <a:pPr algn="ctr"/>
            <a:r>
              <a:rPr lang="ru-RU" b="1" dirty="0" smtClean="0"/>
              <a:t>участников Акселератора.</a:t>
            </a:r>
            <a:endParaRPr lang="en-US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97470" y="10502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17 апреля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959" y="17703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18 апреля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959" y="25223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24 апреля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898" y="335454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25 апреля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4434" y="4290650"/>
            <a:ext cx="16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26 - 30 апреля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7654"/>
            <a:ext cx="6048672" cy="308779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Формат акселератора: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онлайн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 платформе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Zoom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Дата: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по субботам и воскресеньям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с 17 апреля - 25 апреля 2021г.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95536" y="1234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Акселератор «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Успешная бизнес-модель социального предпринимательства»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31590"/>
            <a:ext cx="914400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mds.yandex.net/get-zen_doc/3229639/pub_5eb3cb03cbbbe856be5dc1e4_5eb550925d5c845913fc97c8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08" y="1419622"/>
            <a:ext cx="3037880" cy="30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91630"/>
            <a:ext cx="8715468" cy="381642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критерии оценки внесены изменения:</a:t>
            </a:r>
          </a:p>
          <a:p>
            <a:pPr lvl="0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Статус резидента Выксунского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бизнес-инкубатора.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Количество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планируемых к трудоустройству людей, из них социально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незащищенных.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Неделя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презентации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проектов.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Консультации по вопросам трудоустройства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людей, в том числе с ОВЗ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95536" y="1234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Особенности программы в 2021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31590"/>
            <a:ext cx="914400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97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52"/>
            <a:ext cx="8251280" cy="371477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АО «ОМК».</a:t>
            </a:r>
          </a:p>
          <a:p>
            <a:pPr marL="0">
              <a:buNone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Министерство промышленности, торговли и предпринимательства Нижегородской области.</a:t>
            </a:r>
          </a:p>
          <a:p>
            <a:pPr marL="0">
              <a:buNone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ФГБОУ ВО «Российский государственный социальный университет».</a:t>
            </a:r>
          </a:p>
          <a:p>
            <a:pPr marL="0">
              <a:buNone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АО «ВМЗ».</a:t>
            </a:r>
          </a:p>
          <a:p>
            <a:pPr marL="0">
              <a:buNone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Администрация г. о. г. Выкса.</a:t>
            </a:r>
          </a:p>
          <a:p>
            <a:pPr marL="0">
              <a:buNone/>
            </a:pPr>
            <a:endParaRPr lang="ru-RU" sz="7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АНО «ЦИСС НО».</a:t>
            </a:r>
          </a:p>
          <a:p>
            <a:pPr marL="0">
              <a:buNone/>
            </a:pPr>
            <a:endParaRPr lang="ru-RU" sz="7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МАУ «Выксунский бизнес-инкубатор».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Экспертный совет грантового конкурса </a:t>
            </a:r>
          </a:p>
        </p:txBody>
      </p:sp>
      <p:grpSp>
        <p:nvGrpSpPr>
          <p:cNvPr id="11" name="Google Shape;403;p39"/>
          <p:cNvGrpSpPr/>
          <p:nvPr/>
        </p:nvGrpSpPr>
        <p:grpSpPr>
          <a:xfrm>
            <a:off x="366246" y="1097277"/>
            <a:ext cx="357190" cy="357190"/>
            <a:chOff x="2594050" y="1631825"/>
            <a:chExt cx="439625" cy="439625"/>
          </a:xfrm>
        </p:grpSpPr>
        <p:sp>
          <p:nvSpPr>
            <p:cNvPr id="12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oogle Shape;403;p39"/>
          <p:cNvGrpSpPr/>
          <p:nvPr/>
        </p:nvGrpSpPr>
        <p:grpSpPr>
          <a:xfrm>
            <a:off x="377938" y="1673675"/>
            <a:ext cx="357190" cy="357190"/>
            <a:chOff x="2594050" y="1631825"/>
            <a:chExt cx="439625" cy="439625"/>
          </a:xfrm>
        </p:grpSpPr>
        <p:sp>
          <p:nvSpPr>
            <p:cNvPr id="19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3" name="Google Shape;403;p39"/>
          <p:cNvGrpSpPr/>
          <p:nvPr/>
        </p:nvGrpSpPr>
        <p:grpSpPr>
          <a:xfrm>
            <a:off x="357158" y="2266010"/>
            <a:ext cx="357190" cy="357190"/>
            <a:chOff x="2594050" y="1631825"/>
            <a:chExt cx="439625" cy="439625"/>
          </a:xfrm>
        </p:grpSpPr>
        <p:sp>
          <p:nvSpPr>
            <p:cNvPr id="24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28" name="Google Shape;403;p39"/>
          <p:cNvGrpSpPr/>
          <p:nvPr/>
        </p:nvGrpSpPr>
        <p:grpSpPr>
          <a:xfrm>
            <a:off x="367548" y="2801392"/>
            <a:ext cx="357190" cy="357190"/>
            <a:chOff x="2594050" y="1631825"/>
            <a:chExt cx="439625" cy="439625"/>
          </a:xfrm>
        </p:grpSpPr>
        <p:sp>
          <p:nvSpPr>
            <p:cNvPr id="29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2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4" name="Google Shape;403;p39"/>
          <p:cNvGrpSpPr/>
          <p:nvPr/>
        </p:nvGrpSpPr>
        <p:grpSpPr>
          <a:xfrm>
            <a:off x="347753" y="3303618"/>
            <a:ext cx="357190" cy="357190"/>
            <a:chOff x="2594050" y="1631825"/>
            <a:chExt cx="439625" cy="439625"/>
          </a:xfrm>
        </p:grpSpPr>
        <p:sp>
          <p:nvSpPr>
            <p:cNvPr id="35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8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9" name="Google Shape;403;p39"/>
          <p:cNvGrpSpPr/>
          <p:nvPr/>
        </p:nvGrpSpPr>
        <p:grpSpPr>
          <a:xfrm>
            <a:off x="382873" y="3873365"/>
            <a:ext cx="357190" cy="357190"/>
            <a:chOff x="2594050" y="1631825"/>
            <a:chExt cx="439625" cy="439625"/>
          </a:xfrm>
        </p:grpSpPr>
        <p:sp>
          <p:nvSpPr>
            <p:cNvPr id="40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44" name="Google Shape;403;p39"/>
          <p:cNvGrpSpPr/>
          <p:nvPr/>
        </p:nvGrpSpPr>
        <p:grpSpPr>
          <a:xfrm>
            <a:off x="357158" y="4419144"/>
            <a:ext cx="357190" cy="357190"/>
            <a:chOff x="2594050" y="1631825"/>
            <a:chExt cx="439625" cy="439625"/>
          </a:xfrm>
        </p:grpSpPr>
        <p:sp>
          <p:nvSpPr>
            <p:cNvPr id="45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8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0" y="699542"/>
            <a:ext cx="9144000" cy="730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545</Words>
  <Application>Microsoft Office PowerPoint</Application>
  <PresentationFormat>Экран (16:9)</PresentationFormat>
  <Paragraphs>99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Этапы программы </vt:lpstr>
      <vt:lpstr>Этапы программы </vt:lpstr>
      <vt:lpstr>Презентация PowerPoint</vt:lpstr>
      <vt:lpstr>Прием заявок на акселератор  «Создание успешной бизнес-модели социального предпринимательства»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CISS</cp:lastModifiedBy>
  <cp:revision>87</cp:revision>
  <dcterms:created xsi:type="dcterms:W3CDTF">2018-03-06T06:57:22Z</dcterms:created>
  <dcterms:modified xsi:type="dcterms:W3CDTF">2021-03-17T09:19:26Z</dcterms:modified>
</cp:coreProperties>
</file>