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23"/>
  </p:notesMasterIdLst>
  <p:sldIdLst>
    <p:sldId id="271" r:id="rId2"/>
    <p:sldId id="280" r:id="rId3"/>
    <p:sldId id="274" r:id="rId4"/>
    <p:sldId id="260" r:id="rId5"/>
    <p:sldId id="273" r:id="rId6"/>
    <p:sldId id="272" r:id="rId7"/>
    <p:sldId id="295" r:id="rId8"/>
    <p:sldId id="296" r:id="rId9"/>
    <p:sldId id="297" r:id="rId10"/>
    <p:sldId id="298" r:id="rId11"/>
    <p:sldId id="299" r:id="rId12"/>
    <p:sldId id="267" r:id="rId13"/>
    <p:sldId id="301" r:id="rId14"/>
    <p:sldId id="302" r:id="rId15"/>
    <p:sldId id="303" r:id="rId16"/>
    <p:sldId id="304" r:id="rId17"/>
    <p:sldId id="305" r:id="rId18"/>
    <p:sldId id="306" r:id="rId19"/>
    <p:sldId id="308" r:id="rId20"/>
    <p:sldId id="307" r:id="rId21"/>
    <p:sldId id="309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6" d="100"/>
          <a:sy n="96" d="100"/>
        </p:scale>
        <p:origin x="414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EB9EE0-DB8B-461D-A014-FBB1872563B7}" type="datetimeFigureOut">
              <a:rPr lang="ru-RU" smtClean="0"/>
              <a:t>07.04.2021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79BFB0-EC97-4D20-AE90-F76D535B28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20645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79BFB0-EC97-4D20-AE90-F76D535B2886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32250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07.04.2021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07.04.2021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07.04.2021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07.04.2021</a:t>
            </a:fld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07.04.2021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2305782"/>
            <a:ext cx="7975848" cy="2593975"/>
          </a:xfrm>
        </p:spPr>
        <p:txBody>
          <a:bodyPr/>
          <a:lstStyle/>
          <a:p>
            <a:br>
              <a:rPr lang="ru-RU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«ЭКОЛОГИЧЕСКАЯ  И </a:t>
            </a:r>
            <a:br>
              <a:rPr lang="ru-RU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ЭКОНОМИЧЕСКАЯ   </a:t>
            </a:r>
            <a:br>
              <a:rPr lang="ru-RU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ЗНАЧИМОСТЬ</a:t>
            </a:r>
            <a:br>
              <a:rPr lang="ru-RU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СБОРА   МАКУЛАТУРЫ»</a:t>
            </a:r>
            <a:br>
              <a:rPr lang="ru-RU" sz="3600" b="1" dirty="0"/>
            </a:br>
            <a:br>
              <a:rPr lang="ru-RU" sz="3200" b="1" dirty="0"/>
            </a:br>
            <a:endParaRPr lang="ru-RU" sz="32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4509120"/>
            <a:ext cx="6608008" cy="1593304"/>
          </a:xfrm>
        </p:spPr>
        <p:txBody>
          <a:bodyPr>
            <a:normAutofit fontScale="70000" lnSpcReduction="20000"/>
          </a:bodyPr>
          <a:lstStyle/>
          <a:p>
            <a:pPr fontAlgn="base"/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ВЫПОЛНИЛ: </a:t>
            </a:r>
          </a:p>
          <a:p>
            <a:pPr fontAlgn="base"/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ИЛЬИН МАРК</a:t>
            </a:r>
          </a:p>
          <a:p>
            <a:pPr fontAlgn="base"/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УЧАЩИЙСЯ 2 «А» КЛАССА   </a:t>
            </a:r>
          </a:p>
          <a:p>
            <a:pPr fontAlgn="base"/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МАОУ СОШ №34 Г.НОВОРОССИЙСКА</a:t>
            </a:r>
          </a:p>
          <a:p>
            <a:pPr fontAlgn="base"/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 ПРОЕКТА:</a:t>
            </a:r>
          </a:p>
          <a:p>
            <a:pPr fontAlgn="base"/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НАЧАЛЬНЫХ КЛАССОВ  НЕМИРОВИЧ О.В.</a:t>
            </a:r>
          </a:p>
          <a:p>
            <a:endParaRPr lang="ru-RU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764704"/>
            <a:ext cx="77048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ИССЛЕДОВАТЕЛЬСКИЙ     ПРОЕКТ</a:t>
            </a:r>
            <a:endParaRPr lang="ru-RU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023F297-E716-4427-A664-9FA1515B44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1364" y="1768252"/>
            <a:ext cx="2863124" cy="4397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1403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51142B-2486-47FB-96B4-F47D25CAE2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427168" cy="1143000"/>
          </a:xfrm>
        </p:spPr>
        <p:txBody>
          <a:bodyPr/>
          <a:lstStyle/>
          <a:p>
            <a:r>
              <a:rPr lang="ru-RU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МАКУЛАТУРА</a:t>
            </a:r>
            <a:r>
              <a:rPr lang="ru-RU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И ЕЕ КЛАССИФИКАЦИЯ</a:t>
            </a:r>
            <a:br>
              <a:rPr lang="ru-RU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sz="32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B879EBF-0A5D-43B8-9FD5-2E7E1D97AF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874738"/>
            <a:ext cx="6034224" cy="5708624"/>
          </a:xfrm>
        </p:spPr>
        <p:txBody>
          <a:bodyPr>
            <a:normAutofit fontScale="25000" lnSpcReduction="20000"/>
          </a:bodyPr>
          <a:lstStyle/>
          <a:p>
            <a:pPr marL="114300" indent="0" algn="just">
              <a:lnSpc>
                <a:spcPct val="150000"/>
              </a:lnSpc>
              <a:buNone/>
            </a:pP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sz="31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ИЗ ЭНЦИКЛОПЕДИИ Я УЗНАЛ, ЧТО</a:t>
            </a:r>
          </a:p>
          <a:p>
            <a:pPr algn="just">
              <a:lnSpc>
                <a:spcPct val="150000"/>
              </a:lnSpc>
            </a:pPr>
            <a:r>
              <a:rPr lang="ru-RU" sz="31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МАКУЛАТУРА </a:t>
            </a:r>
            <a:r>
              <a:rPr lang="ru-RU" sz="31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ЭТО ОТСЛУЖИВШИЕ СВОЙ СРОК ИЗДЕЛИЯ ИЗ БУМАГИ И КАРТОНА, БУМАЖНЫЕ ОТХОДЫ ПОЛИГРАФИЧЕСКИХ ПРЕДПРИЯТИЙ, ИСПОЛЬЗУЕМЫЕ В КАЧЕСТВЕ ВТОРИЧНОГО СЫРЬЯ НА БУМАЖНЫХ ФАБРИКАХ.</a:t>
            </a:r>
          </a:p>
          <a:p>
            <a:pPr algn="just">
              <a:lnSpc>
                <a:spcPct val="150000"/>
              </a:lnSpc>
            </a:pPr>
            <a:r>
              <a:rPr lang="ru-RU" sz="31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ПОНЯТИЕ МАКУЛАТУРЫ ВОЗНИКЛО В 1799 ГОДУ. ФРАНЦУЗСКИЙ ИЗОБРЕТАТЕЛЬ ЛУИ РОБЕР СОЗДАТЕЛЬ МАШИНЫ, ПРОИЗВОДЯЩЕЙ БУМАГУ МЕХАНИЧЕСКИМ СПОСОБОМ, ПРЕДУСМОТРЕЛ В СВОЕЙ МАШИНЕ ВОЗМОЖНОСТЬ ИЗМЕЛЬЧЕНИЯ БУМАГИ, КОТОРАЯ УЖЕ БЫЛА В УПОТРЕБЛЕНИИ И ПРЕВРАЩЕНИИ ЕЕ В БУМАЖНУЮ МАССУ. </a:t>
            </a:r>
          </a:p>
          <a:p>
            <a:pPr algn="just">
              <a:lnSpc>
                <a:spcPct val="150000"/>
              </a:lnSpc>
            </a:pPr>
            <a:endParaRPr lang="ru-RU" sz="1800" b="1" dirty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ru-RU" sz="3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МАКУЛАТУРА ПОДРАЗДЕЛЯЕТСЯ НА ГРУППЫ В ЗАВИСИМОСТИ ОТ СОСТАВА, ЦВЕТА, СТЕПЕНИ ЗАГРЯЗНЕНИЯ И КАЧЕСТВА:</a:t>
            </a:r>
          </a:p>
          <a:p>
            <a:pPr>
              <a:lnSpc>
                <a:spcPct val="120000"/>
              </a:lnSpc>
            </a:pPr>
            <a:endParaRPr lang="ru-RU" sz="3600" b="1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ГРУППА А</a:t>
            </a:r>
          </a:p>
          <a:p>
            <a:pPr>
              <a:lnSpc>
                <a:spcPct val="150000"/>
              </a:lnSpc>
            </a:pPr>
            <a:r>
              <a:rPr lang="ru-RU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МАКУЛАТУРА ВЫСОКОГО КАЧЕСТВА. </a:t>
            </a:r>
          </a:p>
          <a:p>
            <a:pPr marL="114300" indent="0">
              <a:lnSpc>
                <a:spcPct val="150000"/>
              </a:lnSpc>
              <a:buNone/>
            </a:pP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К НЕЙ ОТНОСЯТСЯ ОТХОДЫ ПРОИЗВОДСТВА БЕЛОЙ БУМАГИ, БУМАГИ С ЧЕРНО-БЕЛОЙ ИЛИ ЦВЕТНОЙ        ПОЛОСОЙ,   УПАКОВОЧНОЙ, ЭЛЕКТРОИЗОЛЯЦИОННОЙ.</a:t>
            </a:r>
          </a:p>
          <a:p>
            <a:pPr marL="114300" indent="0">
              <a:lnSpc>
                <a:spcPct val="150000"/>
              </a:lnSpc>
              <a:buNone/>
            </a:pPr>
            <a:endParaRPr lang="ru-RU" sz="2800" b="1" dirty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ГРУППА Б</a:t>
            </a:r>
          </a:p>
          <a:p>
            <a:pPr>
              <a:lnSpc>
                <a:spcPct val="150000"/>
              </a:lnSpc>
            </a:pP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МАКУЛАТУРА СРЕДНЕГО КАЧЕСТВА.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ЭТА ГРУППА ВКЛЮЧАЕТ В СЕБЯ РАЗЛИЧНЫЕ ВИДЫ ПОЛИГРАФИЧЕСКОЙ ПРОДУКЦИИ, ВЫПОЛНЕННОЙ НА БЕЛОЙ БУМАГЕ, А ТАК ЖЕ ОТХОДЫ ПРОИЗВОДСТВА КАРТОНА.</a:t>
            </a:r>
          </a:p>
          <a:p>
            <a:pPr>
              <a:lnSpc>
                <a:spcPct val="150000"/>
              </a:lnSpc>
            </a:pPr>
            <a:endParaRPr lang="ru-RU" sz="2800" b="1" dirty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>
              <a:lnSpc>
                <a:spcPct val="150000"/>
              </a:lnSpc>
              <a:buNone/>
            </a:pPr>
            <a:endParaRPr lang="ru-RU" sz="2800" b="1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ГРУППА В </a:t>
            </a:r>
            <a:endParaRPr lang="ru-RU" sz="2800" b="1" dirty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МАКУЛАТУРА НИЗКОГО КАЧЕСТВА. </a:t>
            </a:r>
          </a:p>
          <a:p>
            <a:pPr>
              <a:lnSpc>
                <a:spcPct val="150000"/>
              </a:lnSpc>
            </a:pP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ЭТУ ГРУППУ ПОПАДАЕТ КАРТОН, ПЛОТНЫЕ ОБЛОЖКИ КНИГ И УЧЕБНИКОВ. </a:t>
            </a:r>
          </a:p>
          <a:p>
            <a:pPr>
              <a:lnSpc>
                <a:spcPct val="150000"/>
              </a:lnSpc>
            </a:pPr>
            <a:endParaRPr lang="ru-RU" sz="2800" b="1" dirty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БЛАГОДАРЯ ВТОРИЧНОЙ ПЕРЕРАБОТКЕ БУМАГИ И КАРТОНА, МОЖНО ПОЛУЧИТЬ ПРОДУКЦИЮ, НЕ УСТУПАЮЩУЮ ПО КАЧЕСТВУ ТОЙ, ЧТО ИЗГОТАВЛИВАЕТСЯ НЕПОСРЕДСТВЕННО ИЗ ЦЕЛЛЮЛОЗЫ.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331D0B4-6D4C-4CEE-87F9-4B91DCA20C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4620" y="2033363"/>
            <a:ext cx="1904832" cy="143646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3BDD385-B2B4-4300-89FA-87A4FB6661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2700" y="3625785"/>
            <a:ext cx="1913620" cy="130344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6D810D1-8681-40FB-9007-840A7A0690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2700" y="5085185"/>
            <a:ext cx="1979884" cy="154847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7B964C5-F85F-4460-8845-D5FB74C94D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40352" y="82189"/>
            <a:ext cx="1292464" cy="1585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4362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140286-4184-416F-97A7-98CDE4408F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ПЕРЕРАБОТКА МАКУЛАТУРЫ</a:t>
            </a:r>
            <a:br>
              <a:rPr lang="ru-RU" sz="4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C79ECB6-F2DD-4A0C-B5DD-946F3AC3C5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713" y="1028700"/>
            <a:ext cx="4567335" cy="4800600"/>
          </a:xfrm>
        </p:spPr>
        <p:txBody>
          <a:bodyPr>
            <a:normAutofit fontScale="55000" lnSpcReduction="20000"/>
          </a:bodyPr>
          <a:lstStyle/>
          <a:p>
            <a:pPr indent="0">
              <a:lnSpc>
                <a:spcPct val="150000"/>
              </a:lnSpc>
              <a:buNone/>
            </a:pPr>
            <a:r>
              <a:rPr lang="ru-RU" sz="2100" b="1" dirty="0">
                <a:solidFill>
                  <a:schemeClr val="accent6">
                    <a:lumMod val="50000"/>
                  </a:schemeClr>
                </a:solidFill>
                <a:effectLst/>
                <a:latin typeface="Century" panose="02040604050505020304" pitchFamily="18" charset="0"/>
                <a:ea typeface="Times New Roman" panose="02020603050405020304" pitchFamily="18" charset="0"/>
              </a:rPr>
              <a:t>ВСЮ СДАННУЮ МАКУЛАТУРУ СНАЧАЛА СОРТИРУЮТ НА БУМАГУ И КАРТОН. НА ПЕРЕРАБАТЫВАЮЩЕМ ЗАВОДЕ МАКУЛАТУРА ПРОХОДИТ НЕСКОЛЬКО ЭТАПОВ ПЕРЕРАБОТКИ ПРЕЖДЕ, ЧЕМ СТАТЬ НОВОЙ БУМАГОЙ:</a:t>
            </a:r>
          </a:p>
          <a:p>
            <a:pPr indent="0">
              <a:lnSpc>
                <a:spcPct val="150000"/>
              </a:lnSpc>
              <a:buNone/>
            </a:pPr>
            <a:endParaRPr lang="ru-RU" sz="2100" b="1" dirty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0">
              <a:lnSpc>
                <a:spcPct val="150000"/>
              </a:lnSpc>
              <a:buNone/>
            </a:pPr>
            <a:r>
              <a:rPr lang="ru-RU" sz="2100" b="1" dirty="0">
                <a:solidFill>
                  <a:schemeClr val="accent6">
                    <a:lumMod val="50000"/>
                  </a:schemeClr>
                </a:solidFill>
                <a:effectLst/>
                <a:latin typeface="Century" panose="02040604050505020304" pitchFamily="18" charset="0"/>
                <a:ea typeface="Times New Roman" panose="02020603050405020304" pitchFamily="18" charset="0"/>
              </a:rPr>
              <a:t>СНАЧАЛА ЕЕ РАСПУСКАЮТ – ПОПРОСТУ ЗАМАЧИВАЮТ В ВОДЕ. ДАЛЬШЕ ЕЕ ДРОБЯТ, ЧТОБЫ ГРЯЗЬ И МУСОР ОТДЕЛИЛИСЬ ОТ ЖИДКОЙ ВОЛОКНИСТОЙ МАССЫ. ПОТОМ ЖИДКУЮ МАССУ ПРОПУСКАЮТ ЧЕРЕЗ ДВА СИТА ДЛЯ ТОГО, ЧТОБЫ ДАЖЕ САМЫЕ МЕЛКИЕ ЧАСТИЧКИ МУСОРА УДАЛИТЬ ИЗ БУДУЩЕЙ БУМАГИ И ВЫСУШИВАЮТ ПРИ ПОМОЩИ ВАЛИКОВ. И ТОЛЬКО ПОСЛЕ ЭТОГО ОНА ОТПРАВЛЯЕТСЯ НА ЗАКЛЮЧИТЕЛЬНЫЙ ЭТАП ОБРАБОТКИ, В КОНЦЕ</a:t>
            </a:r>
            <a:r>
              <a:rPr lang="ru-RU" sz="2100" b="1" dirty="0">
                <a:solidFill>
                  <a:schemeClr val="accent6">
                    <a:lumMod val="50000"/>
                  </a:schemeClr>
                </a:solidFill>
                <a:latin typeface="Century" panose="02040604050505020304" pitchFamily="18" charset="0"/>
                <a:ea typeface="Times New Roman" panose="02020603050405020304" pitchFamily="18" charset="0"/>
              </a:rPr>
              <a:t> </a:t>
            </a:r>
            <a:r>
              <a:rPr lang="ru-RU" sz="2100" b="1" dirty="0">
                <a:solidFill>
                  <a:schemeClr val="accent6">
                    <a:lumMod val="50000"/>
                  </a:schemeClr>
                </a:solidFill>
                <a:effectLst/>
                <a:latin typeface="Century" panose="02040604050505020304" pitchFamily="18" charset="0"/>
                <a:ea typeface="Times New Roman" panose="02020603050405020304" pitchFamily="18" charset="0"/>
              </a:rPr>
              <a:t>КОТОРОГО ИЗ СТАНКА ВЫХОДЯТ РУЛОНЫ ЧИСТОЙ, ГОТОВОЙ К ДАЛЬНЕЙШЕМУ ИСПОЛЬЗОВАНИЮ БУМАГИ.</a:t>
            </a:r>
            <a:endParaRPr lang="ru-RU" sz="2100" b="1" dirty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5BFB91F-5340-4BE3-8385-7676694BE7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1667" y="3933056"/>
            <a:ext cx="2439945" cy="275996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FEE0229-CB9C-4B7C-8285-2D41517979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1668" y="1028700"/>
            <a:ext cx="2439945" cy="256268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AA4E809-5D5C-43BD-938A-E5E1C324F7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3428" y="188640"/>
            <a:ext cx="1292464" cy="1585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2069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8634" y="274638"/>
            <a:ext cx="7558566" cy="1143000"/>
          </a:xfrm>
        </p:spPr>
        <p:txBody>
          <a:bodyPr/>
          <a:lstStyle/>
          <a:p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ИЗДЕЛИЯ ИЗ МАКУЛАТУРЫ 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18634" y="1563172"/>
            <a:ext cx="3657600" cy="4857720"/>
          </a:xfrm>
        </p:spPr>
        <p:txBody>
          <a:bodyPr>
            <a:normAutofit fontScale="55000" lnSpcReduction="20000"/>
          </a:bodyPr>
          <a:lstStyle/>
          <a:p>
            <a:pPr marL="114300" indent="0">
              <a:buNone/>
            </a:pP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effectLst/>
                <a:latin typeface="Century" panose="02040604050505020304" pitchFamily="18" charset="0"/>
                <a:ea typeface="Times New Roman" panose="02020603050405020304" pitchFamily="18" charset="0"/>
              </a:rPr>
              <a:t>ОБЛАСТЬ ПРИМЕНЕНИЯ СЫРЬЯ, ПОЛУЧЕННОГО ИЗ МАКУЛАТУРЫ, СЕГОДНЯ ДОСТАТОЧНО ШИРОКА: РАЗЛИЧНОГО ВИДА УПАКОВОЧНАЯ И ОБЕРТОЧНАЯ БУМАГА, ЛОТКИ ДЛЯ ЯИЦ, УПАКОВКА ДЛЯ БЫТОВОЙ ТЕХНИКИ И ОДНОРАЗОВАЯ ПОСУДА.</a:t>
            </a:r>
          </a:p>
          <a:p>
            <a:pPr marL="114300" indent="0">
              <a:buNone/>
            </a:pP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effectLst/>
                <a:latin typeface="Century" panose="02040604050505020304" pitchFamily="18" charset="0"/>
                <a:ea typeface="Times New Roman" panose="02020603050405020304" pitchFamily="18" charset="0"/>
              </a:rPr>
              <a:t>ПЕРЕРАБОТАННАЯ МАКУЛАТУРА ТАК ЖЕ ПРИМЕНЯЕТСЯ ДЛЯ ИЗГОТОВЛЕНИЯ ПИСЧЕЙ, ТИПОГРАФСКОЙ И ТУАЛЕТНОЙ БУМАГИ. ИЗ НЕЕ ПРОИЗВОДЯТСЯ ОТДЕЛЬНЫЕ ВИДЫ СТРОИТЕЛЬНЫХ МАТЕРИАЛОВ. ВЫПУСКАЮТ ИЗ МАКУЛАТУРЫ И КРОВЕЛЬНЫЕ МАТЕРИАЛЫ, И КОНТЕЙНЕРЫ ДЛЯ ТРАНСПОРТИРОВКИ ОВОЩЕЙ,  СРЕДСТВА ЛИЧНОЙ ГИГИЕНЫ, МЕБЕЛЬ И ДАЖЕ ОДНОРАЗОВУЮ ОДЕЖДУ.</a:t>
            </a:r>
            <a:endParaRPr lang="ru-RU" sz="2800" b="1" dirty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423090"/>
            <a:ext cx="1960568" cy="1573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Производство туалетной бумаги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613" y="5055334"/>
            <a:ext cx="1960569" cy="1503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8437" y="3173103"/>
            <a:ext cx="1960569" cy="1637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0940" y="3097309"/>
            <a:ext cx="1912035" cy="195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9719" y="5224636"/>
            <a:ext cx="1561356" cy="1633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5566" y="1706591"/>
            <a:ext cx="1721634" cy="1306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1438F18-6B9E-4B2A-92FA-84FA24B443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37072" y="74207"/>
            <a:ext cx="1292464" cy="1585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6450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293C6D-374D-4C03-8EDC-2400A196FB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4" y="274638"/>
            <a:ext cx="7249616" cy="706090"/>
          </a:xfrm>
        </p:spPr>
        <p:txBody>
          <a:bodyPr/>
          <a:lstStyle/>
          <a:p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КАКОЙ   МАТЕРИАЛ   ПОДХОДИТ    ДЛЯ СБОРА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ACA5F0D-94A3-4354-A51F-2A81889F9B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96752"/>
            <a:ext cx="7620000" cy="2371417"/>
          </a:xfrm>
        </p:spPr>
        <p:txBody>
          <a:bodyPr>
            <a:normAutofit fontScale="77500" lnSpcReduction="20000"/>
          </a:bodyPr>
          <a:lstStyle/>
          <a:p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СДАВАТЬ МОЖНО КНИГИ, ТЕТРАДИ, ПЕРИОДИЧЕСКУЮ ПРОДУКЦИЮ, РЕКЛАМНЫЕ БУКЛЕТЫ, РАЗЛИЧНЫЕ УПАКОВОЧНЫЕ МАТЕРИАЛЫ.</a:t>
            </a:r>
          </a:p>
          <a:p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СДАЧИ НЕ ПОДХОДЯТ: ГЛЯНЦЕВЫЙ И ЛАМИНИРОВАННЫЙ КАРТОН (ПЕРЕРАБОТКА ПЛАСТИКОВЫХ ОБОЛОЧЕК ВЫПОЛНЯЕТСЯ НА СЛОЖНОМ И ДОРОГОМ ОБОРУДОВАНИИ, НЕ ВСЕ ПРЕДПРИЯТИЯ ТАКИМ ОБЛАДАЮТ), ЦЕЛЛЮЛОЗНАЯ ОДНОРАЗОВАЯ ПОСУДА (СТАКАНЫ, ТАРЕЛКИ), ФОЛЬГИРОВАННАЯ БУМАГА, КАЛЬКА, ФОТОГРАФИИ. </a:t>
            </a:r>
          </a:p>
          <a:p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МАКУЛАТУРУ НУЖНО ПРАВИЛЬНО ПОДГОТОВИТЬ.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6242826-1B62-4E3F-8136-843A0B0642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688" y="3568169"/>
            <a:ext cx="4814588" cy="288788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9B91802-3E27-4E49-8B1F-6958CE17A5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0352" y="66327"/>
            <a:ext cx="1292464" cy="1585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9971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B38528-85B4-4B3E-8597-B5D76B0AA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ПОДГОТОВИТЬ </a:t>
            </a:r>
            <a:b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МАКУЛАТУРУ К СДАЧЕ?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21F341D-4CB3-4EC7-A717-258E6A48D1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114300" indent="0" algn="just">
              <a:lnSpc>
                <a:spcPct val="150000"/>
              </a:lnSpc>
              <a:buNone/>
            </a:pP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Wingdings" panose="05000000000000000000" pitchFamily="2" charset="2"/>
              <a:buChar char=""/>
            </a:pP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КОРОБКИ НЕОБХОДИМО РАЗОБРАТЬ И ПЛОТНО СЛОЖИТЬ; </a:t>
            </a:r>
          </a:p>
          <a:p>
            <a:pPr marL="342900" lvl="0" indent="-342900">
              <a:lnSpc>
                <a:spcPct val="150000"/>
              </a:lnSpc>
              <a:buFont typeface="Wingdings" panose="05000000000000000000" pitchFamily="2" charset="2"/>
              <a:buChar char=""/>
            </a:pP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ОТДЕЛИТЬ ТВЕРДЫЕ, ЛАМИНИРОВАННЫЕ ОБЛОЖКИ;</a:t>
            </a:r>
          </a:p>
          <a:p>
            <a:pPr marL="342900" lvl="0" indent="-342900">
              <a:lnSpc>
                <a:spcPct val="150000"/>
              </a:lnSpc>
              <a:buFont typeface="Wingdings" panose="05000000000000000000" pitchFamily="2" charset="2"/>
              <a:buChar char=""/>
            </a:pP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УДАЛИТЬ СТОРОННИЕ МАТЕРИАЛЫ: СКОТЧ, СКРЕПКИ, НАКЛЕЙКИ;</a:t>
            </a:r>
          </a:p>
          <a:p>
            <a:pPr marL="342900" lvl="0" indent="-342900">
              <a:lnSpc>
                <a:spcPct val="150000"/>
              </a:lnSpc>
              <a:buFont typeface="Wingdings" panose="05000000000000000000" pitchFamily="2" charset="2"/>
              <a:buChar char=""/>
            </a:pP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ИЗВЛЕЧЬ МЕТАЛЛИЧЕСКИЕ И ПЛАСТИКОВЫЕ СКОБЫ, СПИРАЛИ, СКОРОСШИВАТЕЛИ, ПРУЖИНЫ;</a:t>
            </a:r>
          </a:p>
          <a:p>
            <a:pPr marL="342900" lvl="0" indent="-342900">
              <a:lnSpc>
                <a:spcPct val="150000"/>
              </a:lnSpc>
              <a:buFont typeface="Wingdings" panose="05000000000000000000" pitchFamily="2" charset="2"/>
              <a:buChar char=""/>
            </a:pP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ИЗ КОНВЕРТОВ ВЫРЕЗАТЬ ПЛАСТИКОВЫЕ ОКОШКИ;</a:t>
            </a:r>
          </a:p>
          <a:p>
            <a:pPr marL="342900" lvl="0" indent="-342900">
              <a:lnSpc>
                <a:spcPct val="150000"/>
              </a:lnSpc>
              <a:buFont typeface="Wingdings" panose="05000000000000000000" pitchFamily="2" charset="2"/>
              <a:buChar char=""/>
            </a:pP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ВЫСУШИТЬ МАТЕРИАЛ;</a:t>
            </a:r>
          </a:p>
          <a:p>
            <a:pPr marL="342900" lvl="0" indent="-342900">
              <a:lnSpc>
                <a:spcPct val="150000"/>
              </a:lnSpc>
              <a:buFont typeface="Wingdings" panose="05000000000000000000" pitchFamily="2" charset="2"/>
              <a:buChar char=""/>
            </a:pP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СЫРЬЕ РАЗДЕЛИТЬ ПО ВИДАМ: ГОФРОКАРТОН, КАРТОН, ОФИСНАЯ БУМАГА, ГАЗЕТЫ, КНИГИ И ЖУРНАЛЫ СДАЮТСЯ ОТДЕЛЬНО;</a:t>
            </a:r>
          </a:p>
          <a:p>
            <a:pPr marL="342900" lvl="0" indent="-342900">
              <a:lnSpc>
                <a:spcPct val="150000"/>
              </a:lnSpc>
              <a:buFont typeface="Wingdings" panose="05000000000000000000" pitchFamily="2" charset="2"/>
              <a:buChar char=""/>
            </a:pP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ОТСОРТИРОВАННЫЕ СТОПКИ ПЕРЕВЯЗАТЬ БЕЧЕВКОЙ ИЛИ ПЛОТНО СЛОЖИТЬ В КОРОБКИ (ПОЛИЭТИЛЕНОВЫЕ ПАКЕТЫ НЕ ПОДХОДЯТ ДЛЯ УПАКОВКИ);</a:t>
            </a:r>
          </a:p>
          <a:p>
            <a:pPr marL="342900" lvl="0" indent="-342900">
              <a:lnSpc>
                <a:spcPct val="150000"/>
              </a:lnSpc>
              <a:buFont typeface="Wingdings" panose="05000000000000000000" pitchFamily="2" charset="2"/>
              <a:buChar char=""/>
            </a:pP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МЕЛКИЙ КАРТОН (УПАКОВКИ ОТ КРЕМОВ, ЗУБНОЙ ПАСТЫ, ТАБЛЕТОК, ШОКОЛАДА) НЕОБХОДИМО СМИНАТЬ И СКЛАДЫВАТЬ В КОРОБКИ;</a:t>
            </a:r>
          </a:p>
          <a:p>
            <a:pPr marL="342900" lvl="0" indent="-342900">
              <a:lnSpc>
                <a:spcPct val="150000"/>
              </a:lnSpc>
              <a:buFont typeface="Wingdings" panose="05000000000000000000" pitchFamily="2" charset="2"/>
              <a:buChar char=""/>
            </a:pP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КАТЕГОРИЧЕСКИ ЗАПРЕЩАЕТСЯ УВЯЗЫВАТЬ ПАЧКИ БУМАГИ СКОТЧЕМ!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12DCBD3-9905-40D9-9CE0-02C34E927B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8344" y="188640"/>
            <a:ext cx="1292464" cy="1585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540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1AC9FC-9DCC-4266-916B-7A79096952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ДЛЯ ЧЕГО МЫ СДАЕМ БУМАГУ?</a:t>
            </a:r>
            <a:br>
              <a:rPr lang="ru-RU" sz="3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C01CEEF-20FE-46E9-9BB5-614849E3D2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0567" y="862365"/>
            <a:ext cx="6867737" cy="2782659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50000"/>
              </a:lnSpc>
            </a:pP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effectLst/>
                <a:latin typeface="Century" panose="02040604050505020304" pitchFamily="18" charset="0"/>
                <a:ea typeface="Times New Roman" panose="02020603050405020304" pitchFamily="18" charset="0"/>
              </a:rPr>
              <a:t>ДЕТИ ДОЛЖНЫ ЗНАТЬ, ЧТО ДЛЯ ТОГО, ЧТОБЫ ПРОИЗВОДИТЬ НОВУЮ БУМАГУ ДЛЯ ВЫПУСКА КНИГ, ТЕТРАДЕЙ, ЖУРНАЛОВ ТРЕБУЕТСЯ ВЫРУБАТЬ МНОГО ДЕРЕВЬЕВ. СДАВАЯ МАКУЛАТУРУ, ЛЮДИ СПАСАЮТ ЛЕСА! </a:t>
            </a:r>
            <a:endParaRPr lang="ru-RU" sz="1800" b="1" dirty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effectLst/>
                <a:latin typeface="Century" panose="02040604050505020304" pitchFamily="18" charset="0"/>
                <a:ea typeface="Times New Roman" panose="02020603050405020304" pitchFamily="18" charset="0"/>
              </a:rPr>
              <a:t>ОТ ПРОИЗВОДСТВА БУМАГИ СТРАДАЮТ НЕ ТОЛЬКО ДЕРЕВЬЯ, ИЗ ВСЕХ ОТРАСЛЕЙ ПРОМЫШЛЕННОСТИ ЦЕЛЛЮЛОЗНО-БУМАЖНАЯ - КРУПНЕЙШИЙ ПОТРЕБИТЕЛЬ ВОДЫ И ПЯТЫЙ ПО ПОТРЕБЛЕНИЮ ЭЛЕКТРИЧЕСТВА. ОНО ТАК ЖЕ ЯВЛЯЕТСЯ ИСТОЧНИКОМ ТОКСИЧНЫХ СТОЧНЫХ ВОД.</a:t>
            </a:r>
            <a:endParaRPr lang="ru-RU" sz="1800" b="1" dirty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effectLst/>
                <a:latin typeface="Century" panose="02040604050505020304" pitchFamily="18" charset="0"/>
                <a:ea typeface="Times New Roman" panose="02020603050405020304" pitchFamily="18" charset="0"/>
              </a:rPr>
              <a:t>ПРИ ИЗГОТОВЛЕНИИ БУМАГИ ИЗ МАКУЛАТУРЫ РАСХОД ЭНЕРГИИ НИЖЕ В ДВА РАЗА, А ВОДЫ – В СТО РАЗ.</a:t>
            </a: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НЕОБХОДИМО ПОМНИТЬ, ЧТО ДЛЯ ПРОИЗВОДСТВА 1 ТОННЫ БУМАГИ ТРЕБУЕТСЯ ВЫРУБИТЬ 12-24 ДЕРЕВА, ЧТО  СДАВАЯ 10 ТОНН МАКУЛАТУРЫ, ТЫ СПАСАЕШЬ 100 ДЕРЕВЬЕВ, ЭКОНОМИШЬ СТРАНЕ 10 000 КВТ ЭЛЕКТРОЭНЕРГИИ, 200 000 ЛИТРОВ ВОДЫ!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302B27A-29DD-4C5C-9728-0ED1BECF35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455" y="3645024"/>
            <a:ext cx="6588224" cy="300952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3E8B788-5A1C-485C-9150-4A9602C856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0352" y="116632"/>
            <a:ext cx="1292464" cy="1585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1824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67219C-1249-4D69-9A7F-721E9CB1D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6491064" cy="1143000"/>
          </a:xfrm>
        </p:spPr>
        <p:txBody>
          <a:bodyPr/>
          <a:lstStyle/>
          <a:p>
            <a:r>
              <a:rPr lang="ru-RU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ЗАЩИТИТЬ ОКРУЖАЮЩУЮ СРЕДУ</a:t>
            </a:r>
            <a:b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sz="28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B9EBA1C-B2C5-4D95-9606-D71D8C2DAA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645" y="1268760"/>
            <a:ext cx="5388361" cy="4800600"/>
          </a:xfrm>
        </p:spPr>
        <p:txBody>
          <a:bodyPr>
            <a:normAutofit fontScale="47500" lnSpcReduction="20000"/>
          </a:bodyPr>
          <a:lstStyle/>
          <a:p>
            <a:pPr algn="just">
              <a:lnSpc>
                <a:spcPct val="150000"/>
              </a:lnSpc>
            </a:pP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ИЗВЕСТНЫЙ ФАКТ – ОБЩИЙ ОБЪЕМ ТВЕРДЫХ БЫТОВЫХ ОТХОДОВ НА ЗЕМЛЕ НА 40% СОСТОИТ ИЗ БУМАЖНОГО СЫРЬЯ. ИМ ЗАБИТЫ СВАЛКИ, ГДЕ ОНО ГНИЕТ И ЗАРАЖАЕТ ТОКСИЧНЫМИ ВЫБРОСАМИ ВОЗДУХ И ЗЕМЛЮ. СБОР И ТЕХНИЧЕСКАЯ ПЕРЕРАБОТКА ИСПОЛЬЗОВАННОГО БУМАЖНОГО СЫРЬЯ ПРЕДСТАВЛЯЕТ СОБОЙ ЭФФЕКТИВНЫЙ СПОСОБ УМЕНЬШИТЬ КОЛИЧЕСТВО МУСОРА И СОКРАТИТЬ ВЫРУБКУ ЖИВОГО ЛЕСА. </a:t>
            </a:r>
          </a:p>
          <a:p>
            <a:pPr algn="just">
              <a:lnSpc>
                <a:spcPct val="150000"/>
              </a:lnSpc>
            </a:pP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ЛЕС – ЭТО ЛЕГКИЕ НАШЕЙ ПЛАНЕТЫ, ОСНОВНОЙ ИСТОЧНИК КИСЛОРОДА!</a:t>
            </a:r>
          </a:p>
          <a:p>
            <a:pPr algn="just">
              <a:lnSpc>
                <a:spcPct val="150000"/>
              </a:lnSpc>
            </a:pP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ЛЕС – ЭТО УНИКАЛЬНЫЕ ПРИРОДНЫЕ ЛАНДШАФТЫ, ДАЮЩИЕ ЖИЗНЬ И ПРИЮТ ТЫСЯЧАМ ФОРМАМ ЖИЗНИ. </a:t>
            </a:r>
          </a:p>
          <a:p>
            <a:pPr algn="just">
              <a:lnSpc>
                <a:spcPct val="150000"/>
              </a:lnSpc>
            </a:pP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СЕГОДНЯ НА ЗЕМЛЕ АКТУАЛЬНА ЗАДАЧА ОХРАНЫ И СПАСЕНИЯ ЛЕСОВ. МНОГИЕ КРУПНЫЕ ГОРОДА В МИРЕ УЖЕ СТОЛКНУЛИСЬ С СИЛЬНЫМ ЗАГРЯЗНЕНИЕМ ВОЗДУХА ИЗ-ЗА ВРЕДНЫХ ВЫБРОСОВ В АТМОСФЕРУ ОТ ПРОМЫШЛЕННЫХ ПРОИЗВОДСТВ, ГДЕ НЕДОСТАТОЧНО ЛЕСНЫХ МАССИВОВ И ПРИРОДА НЕ СПРАВЛЯЕТСЯ С ОЧИСТКОЙ ВОЗДУХА. ЭТО НЕСЕТ БОЛЕЗНИ И СОКРАЩЕНИЕ ПРОДОЛЖИТЕЛЬНОСТИ ЖИЗНИ ЛЮДЕЙ.</a:t>
            </a:r>
          </a:p>
          <a:p>
            <a:pPr algn="just">
              <a:lnSpc>
                <a:spcPct val="150000"/>
              </a:lnSpc>
            </a:pP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ИСПИСАННЫМ ЛИСТАМ, ПРОЧИТАННЫМ ГАЗЕТАМ, ПОРВАННЫМ УПАКОВКАМ, СТАРЫМ КНИГАМ НУЖНО ДАТЬ ШАНС НА НОВУЮ ЖИЗНЬ</a:t>
            </a: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ЭТО ДАСТ НАМ ШАНС ДЫШАТЬ ЧИСТЫМ ВОЗДУХОМ!</a:t>
            </a:r>
          </a:p>
          <a:p>
            <a:pPr algn="just">
              <a:lnSpc>
                <a:spcPct val="150000"/>
              </a:lnSpc>
            </a:pPr>
            <a:endParaRPr lang="ru-RU" sz="1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800" b="1" dirty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3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ЭТО НЕ ПРОСТАЯ ЗАДАЧА, НО ЭТО В НАШИХ С ВАМИ СИЛАХ! 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19BBE00-ACB3-4DD6-8555-84F3D48040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0456" y="2262883"/>
            <a:ext cx="3096344" cy="432047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C1DE2E4-A69B-4816-BDED-B1C1EEE279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4336" y="116632"/>
            <a:ext cx="1292464" cy="1585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0814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4906BA-3488-4EFF-8400-ADCEB1C2E4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449491"/>
            <a:ext cx="7920880" cy="1143000"/>
          </a:xfrm>
        </p:spPr>
        <p:txBody>
          <a:bodyPr/>
          <a:lstStyle/>
          <a:p>
            <a:r>
              <a:rPr lang="ru-RU" sz="36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ТЕМАТИЧЕСКАЯ АКЦИЯ  «БУМАГЕ – ВТОРУЮ ЖИЗНЬ!»</a:t>
            </a:r>
            <a:br>
              <a:rPr lang="ru-RU" sz="4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1FEF1C2-B373-4738-97D6-0860E4E4F0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1340768"/>
            <a:ext cx="4906888" cy="5400600"/>
          </a:xfrm>
        </p:spPr>
        <p:txBody>
          <a:bodyPr>
            <a:normAutofit fontScale="25000" lnSpcReduction="20000"/>
          </a:bodyPr>
          <a:lstStyle/>
          <a:p>
            <a:pPr marL="114300" indent="0" algn="just">
              <a:lnSpc>
                <a:spcPct val="150000"/>
              </a:lnSpc>
              <a:buNone/>
            </a:pPr>
            <a:r>
              <a:rPr lang="ru-RU" sz="31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 ЯВЛЯЮСЬ УЧАСТНИКОМ ВОЛОНТЕРСКОГО ОТРЯДА «ПОРТАЛ ДОБРА» НА БАЗЕ 2 И 6 «А» КЛАССОВ ШКОЛЫ №34. НАШ ВОЛОНТЕРСКИЙ ОТРЯД ПРОВОДИТ ПОСТОЯННЫЕ АКЦИИ ПО СБОРУ МАКУЛАТУРЫ ПОД ДЕВИЗОМ «БУМАГЕ – ВТОРУЮ ЖИЗНЬ». </a:t>
            </a:r>
            <a:r>
              <a:rPr lang="en-US" sz="4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https://instagram.com/portaldobra?igshid=19nzfbkf5dm2f</a:t>
            </a:r>
            <a:endParaRPr lang="ru-RU" sz="4400" b="1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3100" b="1" dirty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 algn="just">
              <a:lnSpc>
                <a:spcPct val="150000"/>
              </a:lnSpc>
              <a:buNone/>
            </a:pPr>
            <a:r>
              <a:rPr lang="ru-RU" sz="31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НАШИ РЕБЯТА ПРОДЕЛЫВАЮТ БОЛЬШУЮ РАБОТУ – ДОГОВОРИЛИСЬ С ВЛАДЕЛЬЦАМИ БЛИЗЛЕЖАЩИХ МАГАЗИНОВ О ВОЗМОЖНОСТИ ЗАБИРАТЬ БУМАЖНУЮ УПАКОВКУ. ЗА КАЖДЫМ УЧАСТНИКОМ ОТРЯДА ЗАКРЕПЛЕНЫ КОНКРЕТНЫЕ ТОРГОВЫЕ ТОЧКИ И В ЕГО ОБЯЗАННОСТИ ВХОДИТ ВОВРЕМЯ, ДВА РАЗА В НЕДЕЛЮ, ЗАБИРАТЬ НАКОПИВШУЮСЯ МАКУЛАТУРУ СО СКЛАДА. </a:t>
            </a:r>
          </a:p>
          <a:p>
            <a:pPr algn="just">
              <a:lnSpc>
                <a:spcPct val="150000"/>
              </a:lnSpc>
            </a:pPr>
            <a:endParaRPr lang="ru-RU" sz="3100" b="1" dirty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 algn="just">
              <a:lnSpc>
                <a:spcPct val="150000"/>
              </a:lnSpc>
              <a:buNone/>
            </a:pPr>
            <a:r>
              <a:rPr lang="ru-RU" sz="31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ТАК ЖЕ МЫ УСТАНОВИЛИ В МЛАДШИХ КЛАССАХ НАЧАЛЬНОЙ ШКОЛЫ ЯРКИЕ КАРТОННЫЕ КОРОБКИ С ИЗОБРАЖЕНИЕМ ДЕРЕВЬЕВ ДЛЯ СБОРА БУМАЖНЫХ ОТХОДОВ. </a:t>
            </a:r>
          </a:p>
          <a:p>
            <a:pPr algn="just">
              <a:lnSpc>
                <a:spcPct val="150000"/>
              </a:lnSpc>
            </a:pPr>
            <a:endParaRPr lang="ru-RU" sz="3100" b="1" dirty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 algn="just">
              <a:lnSpc>
                <a:spcPct val="150000"/>
              </a:lnSpc>
              <a:buNone/>
            </a:pPr>
            <a:r>
              <a:rPr lang="ru-RU" sz="31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НАШ ОТРЯД СОБИРАЕТ, В СРЕДНЕМ, 1 ТОННУ МАКУЛАТУРЫ В МЕСЯЦ.  ЕСЛИ УЧЕСТЬ, ЧТО 100 КГ МАКУЛАТУРЫ ЗАМЕНЯЮТ ОДНО ДЕРЕВО, ТОГДА МОЖНО С УВЕРЕННОСТЬЮ СКАЗАТЬ, ЧТО НАШ ОТРЯД СПАСАЕТ ОТ ВЫРУБКИ 10 ДЕРЕВЬЕВ КАЖДЫЙ МЕСЯЦ! </a:t>
            </a:r>
          </a:p>
          <a:p>
            <a:pPr algn="just">
              <a:lnSpc>
                <a:spcPct val="150000"/>
              </a:lnSpc>
            </a:pPr>
            <a:endParaRPr lang="ru-RU" sz="3100" b="1" dirty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 algn="just">
              <a:lnSpc>
                <a:spcPct val="150000"/>
              </a:lnSpc>
              <a:buNone/>
            </a:pPr>
            <a:r>
              <a:rPr lang="ru-RU" sz="31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 ЕЩЕ НА ВЫРУЧЕННЫЕ ОТ СБОРА МАКУЛАТУРЫ СРЕДСТВА, ВЕСНОЙ И ОСЕНЬЮ, НАШ ОТРЯД ПОКУПАЕТ САЖЕНЦЫ ДЕРЕВЬЕВ И ВЫСАЖИВАЕТ В ШКОЛЬНОМ ДВОРЕ. </a:t>
            </a:r>
          </a:p>
          <a:p>
            <a:pPr marL="114300" indent="0" algn="just">
              <a:lnSpc>
                <a:spcPct val="150000"/>
              </a:lnSpc>
              <a:buNone/>
            </a:pPr>
            <a:endParaRPr lang="ru-RU" sz="3100" b="1" dirty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 algn="just">
              <a:lnSpc>
                <a:spcPct val="150000"/>
              </a:lnSpc>
              <a:buNone/>
            </a:pPr>
            <a:r>
              <a:rPr lang="ru-RU" sz="31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НАШ ОТРЯД ТАК ЖЕ ВЕДЕТ АГИТАЦИОННУЮ РАБОТУ СРЕДИ МЛАДШИХ КЛАССОВ. РЕБЯТА РАССКАЗЫВАЮТ СВЕРСТНИКАМ О ОГРОМНОЙ ПОЛЬЗЕ ДЛЯ ПРИРОДЫ ОТ СБОРА МАКУЛАТУРЫ, ДАЮТ ПРАКТИЧЕСКИЕ СОВЕТЫ ПО СБОРУ И ПОДГОТОВКЕ МАКУЛАТУРЫ К СДАЧЕ, А СВОИ СЛОВА ПОДТВЕРЖДАЮТ ЛИЧНЫМИ ПРИМЕРАМИ. А ЕЩЕ ЧТОБЫ ПРИВЛЕЧЬ НОВЫХ СТОРОННИКОВ К СБОРУ МАКУЛАТУРЫ, НАШИ СТАРШИЕ ВОЛОНТЕРЫ ИЗ ШЕСТОГО КЛАССА СНИМАЮТ ВИДЕО РОЛИКИ О НАШИХ АКЦИЯХ И ВЫКЛАДЫВАЮТ ИХ НА САЙТ ШКОЛЫ И В </a:t>
            </a:r>
            <a:r>
              <a:rPr lang="en-US" sz="31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YOUTUBE</a:t>
            </a:r>
            <a:r>
              <a:rPr lang="ru-RU" sz="31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0F4B0C5-80DC-44AC-BEC6-0476F82724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9536" y="1340768"/>
            <a:ext cx="2651369" cy="261270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A562EB7-5F87-48D1-8D0C-4AEE188FD6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9536" y="4103716"/>
            <a:ext cx="2651369" cy="261270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0CC5132-0D3E-40F1-9F7B-DFEAAA9A3A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4437" y="228442"/>
            <a:ext cx="1292464" cy="1585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0731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A1CA9C-ED96-487F-AB5B-01EC72FD4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ФИНАНСОВАЯ ВЫГОДА  ОТ РЕГУЛЯРНОГО СБОРА МАКУЛАТУРЫ</a:t>
            </a:r>
            <a:br>
              <a:rPr lang="ru-RU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FB067EE-AB87-4A08-A4D9-B16AF1AB58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133" y="1192537"/>
            <a:ext cx="7620000" cy="2942902"/>
          </a:xfrm>
        </p:spPr>
        <p:txBody>
          <a:bodyPr>
            <a:normAutofit fontScale="62500" lnSpcReduction="20000"/>
          </a:bodyPr>
          <a:lstStyle/>
          <a:p>
            <a:pPr fontAlgn="base">
              <a:lnSpc>
                <a:spcPct val="150000"/>
              </a:lnSpc>
            </a:pP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 УЖЕ РАССКАЗАЛ О ТОМ, ЧТО НАШ ВОЛОНТЕРСКИЙ ОТРЯД ЗАНИМАЕТСЯ СБОРОМ МАКУЛАТУРЫ НА ПОСТОЯННОЙ ОСНОВЕ. НО ТЕПЕРЬ ПРИШЛО ВРЕМЯ СКАЗАТЬ О ФИНАНСОВОЙ СТОРОНЕ ЭТОГО МЕРОПРИЯТИЯ. СРЕДСТВА, ПОЛУЧЕННЫЕ ОТ СБОРА МАКУЛАТУРЫ, СОСТАВЛЯЮТ БОЛЬШУЮ ЧАСТЬ БЮДЖЕТА НАШЕГО ВОЛОНТЕРСКОГО ОТРЯДА. МЫ СОБИРАЕМ В СРЕДНЕМ ОДНУ ТОННУ МАКУЛАТУРЫ В МЕСЯЦ. ЭТО ПРИМЕРНО ЧЕТЫРЕ ТЫСЯЧИ РУБЛЕЙ ЗА ВЫЧЕТОМ РАСХОДОВ НА ТРАНСПОРТИРОВКУ. </a:t>
            </a:r>
            <a:endParaRPr lang="ru-RU" sz="1800" b="1" dirty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lnSpc>
                <a:spcPct val="150000"/>
              </a:lnSpc>
            </a:pP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ПОЛУЧЕННЫЕ СРЕДСТВА РАСХОДУЮТСЯ НА ПОКУПКУ САЖЕНЦЕВ ДЕРЕВЬЕВ, КОРМА ДЛЯ ПРИЮТА БЕЗДОМНЫХ ЖИВОТНЫХ, ПРОВЕДЕНИЯ МЕРОПРИЯТИЙ СОВМЕСТНО С РЕБЯТАМИ С ОГРАНИЧЕННЫМИ ВОЗМОЖНОСТЯМИ ЗДОРОВЬЯ ИЗ КОРРЕКЦИОННОЙ ШКОЛЫ. ЭТО НЕМАЛЫЕ СРЕДСТВА</a:t>
            </a: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 </a:t>
            </a: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ОНИ ЗАРАБАТЫВАЮТСЯ КАЖДЫЙ МЕСЯЦ ЧЕСТНЫМ ТРУДОМ И ТРАТЯТСЯ НА ДОБРЫЕ ДЕЛА!  </a:t>
            </a:r>
            <a:endParaRPr lang="ru-RU" sz="1800" b="1" dirty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A41942D-8FC5-4930-B478-E6436222E0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549" y="3929811"/>
            <a:ext cx="3641516" cy="273325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FB0B1A8-BEFC-479D-BC30-01CF4FBFF0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0" y="3933056"/>
            <a:ext cx="3979927" cy="273325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0AF01C8-7812-4D08-ACED-790975D623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8344" y="181949"/>
            <a:ext cx="1292464" cy="1585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7339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784C88D-D967-41BA-B00D-891EE7C327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 flipV="1">
            <a:off x="199528" y="229392"/>
            <a:ext cx="8739404" cy="1143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335D95-01AA-4383-87AC-F86939413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1988"/>
            <a:ext cx="7620000" cy="1143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69A9D1A0-9723-4017-BF28-50510F2878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05068" y="1627915"/>
            <a:ext cx="2494111" cy="31681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4F550F7-F591-4818-ACB5-F03FE911A302}"/>
              </a:ext>
            </a:extLst>
          </p:cNvPr>
          <p:cNvSpPr txBox="1"/>
          <p:nvPr/>
        </p:nvSpPr>
        <p:spPr>
          <a:xfrm>
            <a:off x="256119" y="5021440"/>
            <a:ext cx="2749534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ПОЛУЧЕННЫЕ СРЕДСТВА РАСХОДУЮТСЯ НА ПОКУПКУ КОРМОВ ДЛЯ ПРИЮТА БЕЗДОМНЫХ ЖИВОТНЫХ.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D20522B-D31F-461A-BA2B-F6A4C2B78D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4603" y="1665977"/>
            <a:ext cx="2625510" cy="273436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8729542-6A21-4EF4-9971-86F8DF2D7C7D}"/>
              </a:ext>
            </a:extLst>
          </p:cNvPr>
          <p:cNvSpPr txBox="1"/>
          <p:nvPr/>
        </p:nvSpPr>
        <p:spPr>
          <a:xfrm>
            <a:off x="2954602" y="4509120"/>
            <a:ext cx="2749534" cy="2369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ПОЛУЧЕННЫЕ СРЕДСТВА РАСХОДУЮТСЯ </a:t>
            </a:r>
          </a:p>
          <a:p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ПРОВЕДЕНИЯ МЕРОПРИЯТИЙ ПО ОЗЕЛЕНЕНИЮ ШКОЛЬНОГО ДВОРА, ДЕТСКИХ ПЛОЩАДОК, ЗОН ОТДЫХА.</a:t>
            </a:r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B5FC00D-FE9C-41A0-B61E-B61A811C4D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5537" y="1665977"/>
            <a:ext cx="3103395" cy="247707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3059F4B-F697-4D8C-A325-4E7E564ED174}"/>
              </a:ext>
            </a:extLst>
          </p:cNvPr>
          <p:cNvSpPr txBox="1"/>
          <p:nvPr/>
        </p:nvSpPr>
        <p:spPr>
          <a:xfrm>
            <a:off x="5851431" y="4262899"/>
            <a:ext cx="2749534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ПОЛУЧЕННЫЕ СРЕДСТВА РАСХОДУЮТСЯ </a:t>
            </a:r>
          </a:p>
          <a:p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ПРОВЕДЕНИЯ МЕРОПРИЯТИЙ СОВМЕСТНО С РЕБЯТАМИ С ОГРАНИЧЕННЫМИ ВОЗМОЖНОСТЯМИ ЗДОРОВЬЯ ИЗ КОРРЕКЦИОННОЙ ШКОЛЫ. </a:t>
            </a:r>
          </a:p>
          <a:p>
            <a:endParaRPr lang="ru-RU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23025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028700"/>
            <a:ext cx="7620000" cy="4800600"/>
          </a:xfrm>
        </p:spPr>
        <p:txBody>
          <a:bodyPr>
            <a:normAutofit fontScale="85000" lnSpcReduction="20000"/>
          </a:bodyPr>
          <a:lstStyle/>
          <a:p>
            <a:pPr marL="114300" indent="0" fontAlgn="base">
              <a:buNone/>
            </a:pP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«У Земли, у Вселенной есть своя</a:t>
            </a:r>
          </a:p>
          <a:p>
            <a:pPr marL="114300" indent="0" fontAlgn="base">
              <a:buNone/>
            </a:pP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скорбь, своё горе… Плачет она без</a:t>
            </a:r>
          </a:p>
          <a:p>
            <a:pPr marL="114300" indent="0" fontAlgn="base">
              <a:buNone/>
            </a:pP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толку вырубленными лесами,</a:t>
            </a:r>
          </a:p>
          <a:p>
            <a:pPr marL="114300" indent="0" fontAlgn="base">
              <a:buNone/>
            </a:pP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обвалами берегов в переполненных</a:t>
            </a:r>
          </a:p>
          <a:p>
            <a:pPr marL="114300" indent="0" fontAlgn="base">
              <a:buNone/>
            </a:pP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Слезами Земли водохранилищах,</a:t>
            </a:r>
          </a:p>
          <a:p>
            <a:pPr marL="114300" indent="0" fontAlgn="base">
              <a:buNone/>
            </a:pP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затопленными угодьями, лугами,</a:t>
            </a:r>
          </a:p>
          <a:p>
            <a:pPr marL="114300" indent="0" fontAlgn="base">
              <a:buNone/>
            </a:pP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переставшими лелеять на себе стада</a:t>
            </a:r>
          </a:p>
          <a:p>
            <a:pPr marL="114300" indent="0" fontAlgn="base">
              <a:buNone/>
            </a:pP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служить человеку сенокосами,</a:t>
            </a:r>
          </a:p>
          <a:p>
            <a:pPr marL="114300" indent="0" fontAlgn="base">
              <a:buNone/>
            </a:pP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асфальтовыми дворами с вонючими</a:t>
            </a:r>
          </a:p>
          <a:p>
            <a:pPr marL="114300" indent="0" fontAlgn="base">
              <a:buNone/>
            </a:pP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баками, между которыми играют</a:t>
            </a:r>
          </a:p>
          <a:p>
            <a:pPr marL="114300" indent="0" fontAlgn="base">
              <a:buNone/>
            </a:pP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дети. Стыдливо заволакивают</a:t>
            </a:r>
          </a:p>
          <a:p>
            <a:pPr marL="114300" indent="0" fontAlgn="base">
              <a:buNone/>
            </a:pP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Землю желтые «производственные»</a:t>
            </a:r>
          </a:p>
          <a:p>
            <a:pPr marL="114300" indent="0" fontAlgn="base">
              <a:buNone/>
            </a:pP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дымы, кислые дожди, навеки</a:t>
            </a:r>
          </a:p>
          <a:p>
            <a:pPr marL="114300" indent="0" fontAlgn="base">
              <a:buNone/>
            </a:pP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скрывается всё живое, занесенное</a:t>
            </a:r>
          </a:p>
          <a:p>
            <a:pPr marL="114300" indent="0" fontAlgn="base">
              <a:buNone/>
            </a:pP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красные похоронные книги».</a:t>
            </a:r>
          </a:p>
          <a:p>
            <a:pPr marL="114300" indent="0" fontAlgn="base">
              <a:buNone/>
            </a:pP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Д.С. Лихачёв</a:t>
            </a:r>
          </a:p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836712"/>
            <a:ext cx="3744416" cy="468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98658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865CB3-4437-43F6-BE1E-6A6AB180E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ЗАКЛЮЧЕНИЕ :</a:t>
            </a:r>
            <a:b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5AAE767-20A0-4921-9264-146264743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692696"/>
            <a:ext cx="7620000" cy="5674642"/>
          </a:xfrm>
        </p:spPr>
        <p:txBody>
          <a:bodyPr>
            <a:normAutofit fontScale="47500" lnSpcReduction="20000"/>
          </a:bodyPr>
          <a:lstStyle/>
          <a:p>
            <a:endParaRPr lang="ru-RU" dirty="0"/>
          </a:p>
          <a:p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ПОДВОДЯ ИТОГИ МОЕГО ИССЛЕДОВАНИЯ, МОЖНО С УВЕРЕННОСТЬЮ СКАЗАТЬ,  ЧТО  ПЕРЕРАБОТКА ОДНОЙ ТОННЫ МАКУЛАТУРЫ СПАСАЕТ 10 ДЕРЕВЬЕВ, ЭКОНОМИТ 20 000 ЛИТРОВ ВОДЫ И 1000 КВТ ЭЛЕКТРОЭНЕРГИИ. ТАКИМ ОБРАЗОМ, МОЯ ГИПОТЕЗА ПОЛНОСТЬЮ ПОДТВЕРДИЛИСЬ. </a:t>
            </a:r>
          </a:p>
          <a:p>
            <a:endParaRPr lang="ru-RU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СБОР МАКУЛАТУРЫ ДЕЙСТВИТЕЛЬНО ЯВЛЯЕТСЯ  ЭФФЕКТИВНЫМ СПОСОБОМ УЛУЧШЕНИЯ ЭКОЛОГИИ И ОГРОМНЫМ ВКЛАДОМ В СПАСЕНИЕ ЛЕСНОГО БОГАТСТВА НАШЕЙ ПЛАНЕТЫ.</a:t>
            </a:r>
          </a:p>
          <a:p>
            <a:endParaRPr lang="ru-RU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Я СЧИТАЮ, ЧТО ЭТОЙ ПРОБЛЕМЕ СО СТОРОНЫ НАШЕГО ПРАВИТЕЛЬСТВА ДОЛЖНО БЫТЬ УДЕЛЕНО НАМНОГО БОЛЬШЕ ВНИМАНИЯ. НЕОБХОДИМО ПРОВОДИТЬ РАЗЪЯСНЕНИЯ В ШКОЛАХ О ВАЖНОСТИ СБОРА МАКУЛАТУРЫ, УВЕЛИЧИТЬ КОЛИЧЕСТВО ПУНКТОВ ПРИЕМА И, КОНЕЧНО ЖЕ, НЕОБХОДИМО ПРОВОДИТЬ МАСШТАБНЫЕ АКЦИИ ПО СБОРУ МАКУЛАТУРЫ, ШИРОКО ОСВЕЩАЯ ИХ В СРЕДСТВАХ МАССОВОЙ ИНФОРМАЦИИ.</a:t>
            </a:r>
          </a:p>
          <a:p>
            <a:endParaRPr lang="ru-RU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>
              <a:buNone/>
            </a:pPr>
            <a:r>
              <a:rPr lang="ru-RU" sz="5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СТОИТ ЗАДУМАТЬСЯ О ТОМ, ЧТО:</a:t>
            </a:r>
          </a:p>
          <a:p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100 КИЛОГРАММ МАКУЛАТУРЫ – ЭТО ОДНО СПАСЕННОЕ ДЕРЕВО;</a:t>
            </a:r>
          </a:p>
          <a:p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ОКОЛО ЧЕТВЕРТИ ВСЕГО МУСОРА НА ПЛАНЕТЕ ЯВЛЯЕТСЯ БУМАЖНЫМИ ОТХОДАМИ И БУМАЖНОЙ ПРОДУКЦИЕЙ. СРЕДНЕСТАТИСТИЧЕСКИЙ РОССИЯНИН НУЖДАЕТСЯ В 25 КИЛОГРАММАХ БУМАГИ В ГОД, СООТВЕТСТВЕННО ОДНА СЕМЬЯ ПРИ ЖЕЛАНИИ МОЖЕТ СБЕРЕЧЬ 1 ДЕРЕВО В ГОД;4. ПЛОЩАДЬ ЛЕСНЫХ МАССИВОВ НА НАШЕЙ ПЛАНЕТЕ ПОСТОЯННО СОКРАЩАЕТСЯ. СЛЕДОВАТЕЛЬНО, ДЕФИЦИТ ДЕРЕВЬЕВ СТАНЕТ ГЛОБАЛЬНОЙ ПРОБЛЕМОЙ ДЛЯ ВСЕГО ЧЕЛОВЕЧЕСТВА В БЛИЖАЙШЕЕ ВРЕМЯ.</a:t>
            </a:r>
          </a:p>
          <a:p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ДАЖЕ МАЛЕНЬКИЙ ВКЛАД ОЧЕНЬ ЦЕНЕН ДЛЯ БОЛЬШОГО И ВАЖНОГО ДЕЛА,  И ЭТО МЫ ДОКАЗЫВАЕМ СВОИМИ РЕАЛЬНЫМИ ДЕЛАМИ.</a:t>
            </a:r>
          </a:p>
          <a:p>
            <a:endParaRPr lang="ru-RU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>
              <a:buNone/>
            </a:pPr>
            <a:r>
              <a:rPr lang="ru-RU" sz="6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СДАЙ МАКУЛАТУРУ - </a:t>
            </a:r>
          </a:p>
          <a:p>
            <a:pPr marL="114300" indent="0">
              <a:buNone/>
            </a:pPr>
            <a:r>
              <a:rPr lang="ru-RU" sz="6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СПАСИ ЖИЗНЬ</a:t>
            </a:r>
          </a:p>
          <a:p>
            <a:pPr marL="114300" indent="0">
              <a:buNone/>
            </a:pPr>
            <a:r>
              <a:rPr lang="ru-RU" sz="6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ДЕРЕВУ!</a:t>
            </a:r>
          </a:p>
          <a:p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C97671F-38F9-4A59-B732-70A57942A9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9964" y="4221088"/>
            <a:ext cx="2795329" cy="246895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E5022D6-F0F2-4D3C-87CF-845F3F6762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6336" y="140772"/>
            <a:ext cx="1292464" cy="1585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015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A2F669-975A-426E-9304-460D6330BE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C2D4A94-B8D7-4044-9C59-95D5A298CE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548680"/>
            <a:ext cx="7620000" cy="4800600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ru-RU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СПАСИБО ЗА ВНИМАНИЕ!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AFD0AAC-1EF1-4300-BB48-FC6217469A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17638"/>
            <a:ext cx="7620000" cy="4463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1475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7825680" cy="1143000"/>
          </a:xfrm>
        </p:spPr>
        <p:txBody>
          <a:bodyPr/>
          <a:lstStyle/>
          <a:p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АКТУАЛЬНОСТЬ:  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628800"/>
            <a:ext cx="5160843" cy="4896544"/>
          </a:xfrm>
        </p:spPr>
        <p:txBody>
          <a:bodyPr>
            <a:normAutofit fontScale="55000" lnSpcReduction="20000"/>
          </a:bodyPr>
          <a:lstStyle/>
          <a:p>
            <a:pPr marL="114300" indent="0">
              <a:buNone/>
            </a:pP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ТРУДНО СЕБЕ ПРЕДСТАВИТЬ НАШУ СОВРЕМЕННУЮ ЖИЗНЬ БЕЗ ТАКОГО ПРОСТОГО И ВМЕСТЕ С ТЕМ НЕОБХОДИМОГО И НУЖНОГО МАТЕРИАЛА КАК БУМАГА. ОГЛЯНУВШИСЬ ВОКРУГ, МЫ УВИДИМ, ЧТО БУМАГА И ИЗДЕЛИЯ ИЗ НЕЕ ОКРУЖАЕТ НАС СО ВСЕХ СТОРОН. ИЗ БУМАГИ СДЕЛАНЫ КНИГИ, ЖУРНАЛЫ, ГАЗЕТЫ. ЭТО НАШИ УЧЕБНИКИ, ТЕТРАДКИ И АЛЬБОМЫ ДЛЯ РИСОВАНИЯ. ОНА ИСПОЛЬЗУЕТСЯ ДЛЯ ПРОИЗВОДСТВА УПАКОВКИ, ОДНОРАЗОВОЙ ПОСУДЫ, ОБОЕВ И ДЕНЕЖНЫХ БАНКНОТ. НА БУМАГЕ ПЕЧАТАЮТ ВАЖНЫЕ ДОКУМЕНТЫ – ПАСПОРТА, ДИПЛОМЫ, СПРАВКИ И Т.Д.  ОНА НУЖНА И ДЛЯ ДЕЛОВОГО ПИСЬМА, И ДЛЯ ТВОРЧЕСКОЙ РАБОТЫ, И ДЛЯ БЫТОВЫХ НАДОБНОСТЕЙ.</a:t>
            </a:r>
          </a:p>
          <a:p>
            <a:pPr marL="114300" indent="0">
              <a:buNone/>
            </a:pP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КАЖДЫМ ГОДОМ ПОТРЕБНОСТЬ В БУМАГЕ РАСТЕТ, А ЗАПАСЫ ДРЕВЕСИНЫ, ИЗ КОТОРОЙ ЕЁ ПОЛУЧАЮТ - УМЕНЬШАЮТСЯ. К СОЖАЛЕНИЮ, ЛЕСНЫЕ ЗАПАСЫ НА НАШЕЙ ПЛАНЕТЕ НЕ БЕЗГРАНИЧНЫ, А ДЛЯ ТОГО ЧТОБЫ ВЫРАСТИТЬ ДЕРЕВЬЯ ЗАНОВО ТРЕБУЕТСЯ МНОГО ЛЕТ. </a:t>
            </a:r>
          </a:p>
          <a:p>
            <a:pPr marL="114300" indent="0">
              <a:buNone/>
            </a:pP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ВОЗНИКАЕТ ВОПРОС: ЧТО МОЖЕТ ПРЕДПРИНЯТЬ ЧЕЛОВЕК ДЛЯ СОХРАНЕНИЯ ЛЕСОВ? </a:t>
            </a:r>
          </a:p>
          <a:p>
            <a:pPr marL="114300" indent="0">
              <a:buNone/>
            </a:pP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ЧТО ПРОИСХОДИТ С БУМАГОЙ ОТСЛУЖИВШЕЙ СВОЮ СЛУЖБУ?</a:t>
            </a:r>
          </a:p>
          <a:p>
            <a:pPr marL="114300" indent="0">
              <a:buNone/>
            </a:pP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ПРОВЕДЕМ СВОЕ ИССЛЕДОВАНИЕ И ПОПРОБУЕМ НАЙТИ ОТВЕТЫ НА ЭТИ И ДРУГИЕ ВОПРОСЫ МЫ.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9D73127-8E6E-4528-9A14-54CDD44DC7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4088" y="1628800"/>
            <a:ext cx="3059832" cy="37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3514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124744"/>
            <a:ext cx="7620000" cy="1143000"/>
          </a:xfrm>
        </p:spPr>
        <p:txBody>
          <a:bodyPr/>
          <a:lstStyle/>
          <a:p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ИССЛЕДОВАНИЯ:</a:t>
            </a:r>
            <a:b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ПОЛУЧЕНИЕ ПЕРВИЧНЫХ ЗНАНИЙ О МАКУЛАТУРЕ, ПОПУЛЯРИЗАЦИЯ СБОРА МАКУЛАТУРЫ, ИЗУЧЕНИЕ ФИНАНСОВОЙ  ПРИВЛЕКАТЕЛЬНОСТИ  СБОРА МАКУЛАТУРЫ.;</a:t>
            </a:r>
            <a:b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ПРИВЛЕЧЕНИЕ  ВНИМАНИЯ ШКОЛЬНИКОВ  К АКТУАЛЬНОСТИ СБОРА МАКУЛАТУРЫ, КАК ЭФФЕКТИВНОМУ СПОСОБУ СБЕРЕЖЕНИЯ ЛЕСНЫХ РЕСУРСОВ.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3429000"/>
            <a:ext cx="7620000" cy="4800600"/>
          </a:xfrm>
        </p:spPr>
        <p:txBody>
          <a:bodyPr/>
          <a:lstStyle/>
          <a:p>
            <a:pPr marL="114300" indent="0">
              <a:buNone/>
            </a:pPr>
            <a:r>
              <a:rPr lang="ru-RU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ГИПОТЕЗА:</a:t>
            </a:r>
          </a:p>
          <a:p>
            <a:pPr marL="114300" indent="0">
              <a:buNone/>
            </a:pP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СЧИТАЮ, ЧТО ВОЗРОЖДЕНИЕ СБОРОВ МАКУЛАТУРЫ В ШКОЛАХ ПОМОЖЕТ СПАСЕНИЮ ЛЕСОВ ОТ ВЫРУБКИ, УЛУЧШИТ ЭКОЛОГИЧЕСКУЮ СИТУАЦИЮ, И ЧТО СБОР МАКУЛАТУРЫ МОЖЕТ ПРИНЕСТИ НЕ ТОЛЬКО ПОЛЬЗУ ДЛЯ ПРИРОДЫ, НО И ПРИБЫЛЬ ДЛЯ АКТИВНЫХ УЧАСТНИКОВ МЕРОПРИЯТИЯ.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F258957-1232-49D7-993F-ECB81CA659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8276" y="197869"/>
            <a:ext cx="1242196" cy="151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9095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ОБЪЕКТ ИССЛЕДОВАНИЯ: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6611" y="1196752"/>
            <a:ext cx="7620000" cy="4800600"/>
          </a:xfrm>
        </p:spPr>
        <p:txBody>
          <a:bodyPr>
            <a:normAutofit fontScale="85000" lnSpcReduction="20000"/>
          </a:bodyPr>
          <a:lstStyle/>
          <a:p>
            <a:pPr marL="114300" indent="0">
              <a:buNone/>
            </a:pP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ИСПОЛЬЗОВАННАЯ  БУМАГА (МАКУЛАТУРА)</a:t>
            </a:r>
          </a:p>
          <a:p>
            <a:pPr marL="114300" indent="0">
              <a:buNone/>
            </a:pPr>
            <a:endParaRPr lang="ru-RU" sz="32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>
              <a:buNone/>
            </a:pPr>
            <a:r>
              <a:rPr lang="ru-RU" sz="3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 ИССЛЕДОВАНИЯ: </a:t>
            </a:r>
          </a:p>
          <a:p>
            <a:pPr marL="114300" indent="0">
              <a:buNone/>
            </a:pP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СБОР И ВТОРИЧНОЕ ИСПОЛЬЗОВАНИЕ БУМАГИ</a:t>
            </a:r>
          </a:p>
          <a:p>
            <a:endParaRPr lang="ru-RU" sz="32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>
              <a:buNone/>
            </a:pPr>
            <a:r>
              <a:rPr lang="ru-RU" sz="3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МЕТОДЫ ИССЛЕДОВАНИЯ:</a:t>
            </a:r>
          </a:p>
          <a:p>
            <a:pPr marL="114300" indent="0">
              <a:buNone/>
            </a:pP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СБОР ИНФОРМАЦИИ ИЗ КНИГ И ИНТЕРНЕТА, АНАЛИЗ, НАБЛЮДЕНИЕ, ЭКСПЕРИМЕНТ, ИСПОЛЬЗОВАНИЕ ЛИЧНОГО ОПЫТЫ, ОБОБЩЕНИЕ.</a:t>
            </a:r>
          </a:p>
          <a:p>
            <a:endParaRPr lang="ru-RU" sz="32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CC539CE-EF08-4966-867D-4FA9412806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6529" y="188640"/>
            <a:ext cx="1354079" cy="165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4889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  <a:br>
              <a:rPr lang="ru-RU" b="1" dirty="0"/>
            </a:b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124744"/>
            <a:ext cx="7992888" cy="4800600"/>
          </a:xfrm>
        </p:spPr>
        <p:txBody>
          <a:bodyPr>
            <a:normAutofit fontScale="70000" lnSpcReduction="20000"/>
          </a:bodyPr>
          <a:lstStyle/>
          <a:p>
            <a:pPr marL="114300" indent="0">
              <a:buNone/>
            </a:pPr>
            <a:endParaRPr lang="ru-RU" dirty="0"/>
          </a:p>
          <a:p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ИЗУЧИТЬ ИСТОРИЮ ИЗОБРЕТЕНИЯ БУМАГИ И МАКУЛАТУРЫ;</a:t>
            </a:r>
          </a:p>
          <a:p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РАЗОБРАТЬСЯ, ЧТО ТАКОЕ МАКУЛАТУРА; </a:t>
            </a:r>
          </a:p>
          <a:p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ВЫЯСНИТЬ, КАКОЙ МАТЕРИАЛ ПОДХОДИТ ДЛЯ СБОРА МАКУЛАТУРЫ;</a:t>
            </a:r>
          </a:p>
          <a:p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УЗНАТЬ, КАК ПОДГОТОВИТЬ МАКУЛАТУРУ К СДАЧЕ;       </a:t>
            </a:r>
          </a:p>
          <a:p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УЗНАТЬ, КАК ОСУЩЕСТВЛЯЕТСЯ ПЕРЕРАБОТКА МАКУЛАТУРЫ;</a:t>
            </a:r>
          </a:p>
          <a:p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ВЫЯСНИТЬ, ДЛЯ  ЧЕГО НАДО СДАВАТЬ МАКУЛАТУРУ;</a:t>
            </a:r>
          </a:p>
          <a:p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СПОСОБСТВОВАТЬ ЗАЩИТИТЕ  ОКРУЖАЮЩЕЙ СРЕДЫ;</a:t>
            </a:r>
          </a:p>
          <a:p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УЗНАТЬ, В ЧЁМ СОСТОИТ ФИНАНСОВАЯ ПРИВЛЕКАТЕЛЬНОСТЬ СБОРА МАКУЛАТУРЫ;</a:t>
            </a:r>
          </a:p>
          <a:p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ПРИВЛЕЧЬ ВНИМАНИЕ ОКРУЖАЮЩИХ К ПРОБЛЕМЕ РЕГУЛЯРНОГО СБОРА МАКУЛАТУРЫ.</a:t>
            </a:r>
          </a:p>
          <a:p>
            <a:endParaRPr lang="ru-RU" sz="28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2B1ECFB-2D66-4EA1-9517-C31051406D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8344" y="274638"/>
            <a:ext cx="1332265" cy="1629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5763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C04A03-AE1D-401E-9D7A-A9825740F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РАБОТЫ: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6EDA3A1-8C15-4C13-A22A-719BF10BC6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ИЗУЧЕНИЕ ИНТЕРЕСНЫХ ФАКТОВ О БУМАГЕ.  </a:t>
            </a:r>
          </a:p>
          <a:p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ОЗНАКОМЛЕНИЕ С ПОНЯТИЕМ МАКУЛАТУРЫ И С ЕЕ КЛАССИФИКАЦИЕЙ. ИЗУЧЕНИЕ МЕТОДОВ </a:t>
            </a:r>
          </a:p>
          <a:p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ПЕРЕРАБОТКИ И СФЕР ПРИМЕНЕНИЯ МАКУЛАТУРЫ. </a:t>
            </a:r>
          </a:p>
          <a:p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СОСТАВЛЕНИЕ ПРАКТИЧЕСКИХ РЕКОМЕНДАЦИЙ ПО СБОРУ МАКУЛАТУРЫ.  </a:t>
            </a:r>
          </a:p>
          <a:p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УСТАНОВЛЕНИЕ ВЗАИМОСВЯЗИ МЕЖДУ СБОРОМ МАКУЛАТУРЫ И ЗАЩИТОЙ ОКРУЖАЮЩЕЙ СРЕДЫ.</a:t>
            </a:r>
          </a:p>
          <a:p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ПРОВЕДЕНИЕ ТЕМАТИЧЕСКОЙ АКЦИИ «БУМАГЕ – ВТОРУЮ ЖИЗНЬ!». </a:t>
            </a:r>
          </a:p>
          <a:p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ИЗВЛЕЧЕНИЕ ФИНАНСОВОЙ ВЫГОДЫ  ИЗ РЕГУЛЯРНОГО СБОРА МАКУЛАТУРЫ.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C86ECB8-3A93-45E1-A2C8-C8C7FC556D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8344" y="201182"/>
            <a:ext cx="1118118" cy="1367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2390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BDA7AB-9D98-4E18-989C-0761BA746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831463"/>
            <a:ext cx="7620000" cy="1143000"/>
          </a:xfrm>
        </p:spPr>
        <p:txBody>
          <a:bodyPr/>
          <a:lstStyle/>
          <a:p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ГИПОТЕЗА:</a:t>
            </a:r>
            <a:b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626C78E-CEA3-463D-850E-966AD7915B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03" y="1677790"/>
            <a:ext cx="7620000" cy="4800600"/>
          </a:xfrm>
        </p:spPr>
        <p:txBody>
          <a:bodyPr>
            <a:normAutofit fontScale="92500" lnSpcReduction="10000"/>
          </a:bodyPr>
          <a:lstStyle/>
          <a:p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СЧИТАЮ, ЧТО ВОЗРОЖДЕНИЕ СБОРОВ МАКУЛАТУРЫ В ШКОЛАХ ПОМОЖЕТ СПАСЕНИЮ ЛЕСОВ ОТ ВЫРУБКИ, УЛУЧШИТ ЭКОЛОГИЧЕСКУЮ СИТУАЦИЮ, И ЧТО СБОР МАКУЛАТУРЫ МОЖЕТ ПРИНЕСТИ НЕ ТОЛЬКО ПОЛЬЗУ ДЛЯ ПРИРОДЫ, НО И ПРИБЫЛЬ ДЛЯ АКТИВНЫХ УЧАСТНИКОВ МЕРОПРИЯТИЯ.</a:t>
            </a:r>
          </a:p>
          <a:p>
            <a:endParaRPr lang="ru-RU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>
              <a:buNone/>
            </a:pPr>
            <a:r>
              <a:rPr lang="ru-RU" sz="3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ЗНАЧИМАЯ ЦЕННОСТЬ РАБОТЫ:</a:t>
            </a:r>
          </a:p>
          <a:p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РАСШИРИТЬ ЗНАНИЯ О СБОРЕ И ИСПОЛЬЗОВАНИИ МАКУЛАТУРЫ, ПРИВЛЕЧЬ ВНИМАНИЕ ШКОЛЬНИКОВ К АКТУАЛЬНОСТИ СБОРА МАКУЛАТУРЫ КАК ЭФФЕКТИВНОГО СПОСОБА СОХРАНЕНИЯ ПРИРОДНЫХ РЕСУРСОВ.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A702580-8992-4540-852D-0633E3AA4A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6403" y="260648"/>
            <a:ext cx="1294737" cy="1583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5619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336DA7-8D35-4DB7-B45F-37DE159910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ИНТЕРЕСНЫЕ ФАКТЫ О БУМАГЕ </a:t>
            </a:r>
            <a:br>
              <a:rPr lang="ru-RU" sz="4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EE10CA6-78EF-4DCB-9C90-0DF85B553F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614" y="898983"/>
            <a:ext cx="3755908" cy="5492080"/>
          </a:xfrm>
        </p:spPr>
        <p:txBody>
          <a:bodyPr>
            <a:normAutofit fontScale="32500" lnSpcReduction="20000"/>
          </a:bodyPr>
          <a:lstStyle/>
          <a:p>
            <a:pPr indent="449580">
              <a:lnSpc>
                <a:spcPct val="150000"/>
              </a:lnSpc>
            </a:pPr>
            <a:r>
              <a:rPr lang="ru-RU" sz="29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ВПЕРВЫЕ ЛЮДИ УЗНАЛИ О БУМАГЕ В 105 ГОДУ ДО Н.Э. В КИТАЕ. ЭТО СТАЛО ОДНИМ ИЗ САМЫХ ВАЖНЫХ ИЗОБРЕТЕНИЙ ТОГО ВРЕМЕНИ, НАРЯДУ С КОМПАСОМ И ПОРОХОМ. БУМАГУ ИЗГОТОВИЛ ИЗ РАСТИТЕЛЬНЫХ ВОЛОКОН ЦАЙ ЛУНЬ. СПОСОБ ПОЛУЧЕНИЯ БУМАГИ УДАВАЛОСЬ ДОЛГО ДЕРЖАТЬ В СЕКРЕТЕ. ЗА ЕГО РАЗГЛАШЕНИЕ ПОЛАГАЛАСЬ СМЕРТНАЯ КАЗНЬ. И ТЕМ НЕ МЕНЕЕ СЕКРЕТ БЫЛ РАСКРЫТ. ПО КИТАЙСКОМУ СПОСОБУ В VI ВЕКЕ БУМАГУ СТАЛИ ИЗГОТАВЛИВАТЬ В КОРЕЕ, В VII ВЕКЕ – В ЯПОНИИ, А ПРИМЕРНО В ХVI ВЕКЕ БУМАГА ПРИШЛА В ЕВРОПУ. В ХVIII ВЕКЕ ПО УКАЗУ  ПЕТРА I В РОССИИ БЫЛО ПОСТРОЕНО НЕСКОЛЬКО БУМАГОДЕЛАТЕЛЬНЫХ ФАБРИК.</a:t>
            </a:r>
          </a:p>
          <a:p>
            <a:pPr indent="449580">
              <a:lnSpc>
                <a:spcPct val="150000"/>
              </a:lnSpc>
            </a:pPr>
            <a:r>
              <a:rPr lang="ru-RU" sz="29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СНАЧАЛА БУМАГУ ДЕЛАЛИ ИЗ РАЗМОЛОТЫХ СТАРЫХ ТРЯПОК, ДРЕВЕСИНЫ И РАСТЕНИЙ. БУМАГА ИЗГОТАВЛИВАЛАСЬ ВЕСЬМА ПРИМИТИВНО – МАССУ РАЗМАЛЫВАЛИ В СТУПЕ ДЕРЕВЯННЫМИ МОЛОТКАМИ, А ЗАТЕМ ВЫЧЕРПЫВАЛИ ЕЕ ФОРМАМИ С СЕТЧАТЫМ ДНОМ. ПОЗДНЕЕ, В РЕЗУЛЬТАТЕ УДАЧНОГО ЭКСПЕРИМЕНТА – ДРЕВЕСИНУ РАСЩЕПИЛИ НА ОТДЕЛЬНЫЕ ВОЛОКНА И ПРЕВРАТИЛИ ИХ В БУМАЖНУЮ МАССУ. С 1803 ГОДА В ПРОИЗВОДСТВЕ БУМАГИ СТАЛИ ИСПОЛЬЗОВАТЬСЯ БУМАГОДЕЛАТЕЛЬНЫЕ МАШИНЫ. БУМАГОДЕЛЬНУЮ МАШИНУ ИЗОБРЁЛ В 1799 ГОДУ ФРАНЦУЗСКИЙ ИЗОБРЕТАТЕЛЬ Н.Л. РОБЕР.</a:t>
            </a:r>
          </a:p>
          <a:p>
            <a:pPr indent="0">
              <a:lnSpc>
                <a:spcPct val="150000"/>
              </a:lnSpc>
              <a:buNone/>
            </a:pPr>
            <a:r>
              <a:rPr lang="ru-RU" sz="29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СЕЙЧАС ПРОИЗВОДСТВО БУМАГИ СЛОЖНЫЙ ВЫСОКОМЕХАНИЗИРОВАННЫЙ ПРОЦЕСС. 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0586697-EDEF-42F8-9ED6-DB0E263055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400" y="1268761"/>
            <a:ext cx="4114800" cy="477005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DD90FD4-0790-488C-97BF-B25F8A38AF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5375" y="219709"/>
            <a:ext cx="1024324" cy="1252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40727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седство">
  <a:themeElements>
    <a:clrScheme name="Соседство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Стандартная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оседство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491</TotalTime>
  <Words>2340</Words>
  <Application>Microsoft Office PowerPoint</Application>
  <PresentationFormat>Экран (4:3)</PresentationFormat>
  <Paragraphs>172</Paragraphs>
  <Slides>21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8" baseType="lpstr">
      <vt:lpstr>Arial</vt:lpstr>
      <vt:lpstr>Calibri</vt:lpstr>
      <vt:lpstr>Cambria</vt:lpstr>
      <vt:lpstr>Century</vt:lpstr>
      <vt:lpstr>Times New Roman</vt:lpstr>
      <vt:lpstr>Wingdings</vt:lpstr>
      <vt:lpstr>Соседство</vt:lpstr>
      <vt:lpstr>   «ЭКОЛОГИЧЕСКАЯ  И  ЭКОНОМИЧЕСКАЯ    ЗНАЧИМОСТЬ СБОРА   МАКУЛАТУРЫ»  </vt:lpstr>
      <vt:lpstr>Презентация PowerPoint</vt:lpstr>
      <vt:lpstr>АКТУАЛЬНОСТЬ:   </vt:lpstr>
      <vt:lpstr>ЦЕЛЬ ИССЛЕДОВАНИЯ: ПОЛУЧЕНИЕ ПЕРВИЧНЫХ ЗНАНИЙ О МАКУЛАТУРЕ, ПОПУЛЯРИЗАЦИЯ СБОРА МАКУЛАТУРЫ, ИЗУЧЕНИЕ ФИНАНСОВОЙ  ПРИВЛЕКАТЕЛЬНОСТИ  СБОРА МАКУЛАТУРЫ.; ПРИВЛЕЧЕНИЕ  ВНИМАНИЯ ШКОЛЬНИКОВ  К АКТУАЛЬНОСТИ СБОРА МАКУЛАТУРЫ, КАК ЭФФЕКТИВНОМУ СПОСОБУ СБЕРЕЖЕНИЯ ЛЕСНЫХ РЕСУРСОВ.</vt:lpstr>
      <vt:lpstr>ОБЪЕКТ ИССЛЕДОВАНИЯ:</vt:lpstr>
      <vt:lpstr>                ЗАДАЧИ: </vt:lpstr>
      <vt:lpstr>ПЛАН РАБОТЫ:</vt:lpstr>
      <vt:lpstr> ГИПОТЕЗА: </vt:lpstr>
      <vt:lpstr>ИНТЕРЕСНЫЕ ФАКТЫ О БУМАГЕ  </vt:lpstr>
      <vt:lpstr>МАКУЛАТУРА И ЕЕ КЛАССИФИКАЦИЯ </vt:lpstr>
      <vt:lpstr>  ПЕРЕРАБОТКА МАКУЛАТУРЫ </vt:lpstr>
      <vt:lpstr> ИЗДЕЛИЯ ИЗ МАКУЛАТУРЫ </vt:lpstr>
      <vt:lpstr>КАКОЙ   МАТЕРИАЛ   ПОДХОДИТ    ДЛЯ СБОРА</vt:lpstr>
      <vt:lpstr>КАК ПОДГОТОВИТЬ  МАКУЛАТУРУ К СДАЧЕ?</vt:lpstr>
      <vt:lpstr>    ДЛЯ ЧЕГО МЫ СДАЕМ БУМАГУ? </vt:lpstr>
      <vt:lpstr>ЗАЩИТИТЬ ОКРУЖАЮЩУЮ СРЕДУ </vt:lpstr>
      <vt:lpstr>ТЕМАТИЧЕСКАЯ АКЦИЯ  «БУМАГЕ – ВТОРУЮ ЖИЗНЬ!» </vt:lpstr>
      <vt:lpstr>    ФИНАНСОВАЯ ВЫГОДА  ОТ РЕГУЛЯРНОГО СБОРА МАКУЛАТУРЫ </vt:lpstr>
      <vt:lpstr>Презентация PowerPoint</vt:lpstr>
      <vt:lpstr>ЗАКЛЮЧЕНИЕ :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38</cp:revision>
  <dcterms:created xsi:type="dcterms:W3CDTF">2021-02-26T19:15:14Z</dcterms:created>
  <dcterms:modified xsi:type="dcterms:W3CDTF">2021-04-07T15:09:08Z</dcterms:modified>
</cp:coreProperties>
</file>