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sldIdLst>
    <p:sldId id="291" r:id="rId3"/>
    <p:sldId id="264" r:id="rId4"/>
    <p:sldId id="257" r:id="rId5"/>
    <p:sldId id="279" r:id="rId6"/>
    <p:sldId id="261" r:id="rId7"/>
    <p:sldId id="273" r:id="rId8"/>
    <p:sldId id="281" r:id="rId9"/>
    <p:sldId id="318" r:id="rId10"/>
    <p:sldId id="300" r:id="rId11"/>
    <p:sldId id="302" r:id="rId12"/>
    <p:sldId id="309" r:id="rId13"/>
    <p:sldId id="303" r:id="rId14"/>
    <p:sldId id="305" r:id="rId15"/>
    <p:sldId id="312" r:id="rId16"/>
    <p:sldId id="307" r:id="rId17"/>
    <p:sldId id="266" r:id="rId18"/>
    <p:sldId id="272" r:id="rId19"/>
    <p:sldId id="270" r:id="rId20"/>
    <p:sldId id="271" r:id="rId21"/>
    <p:sldId id="280" r:id="rId22"/>
    <p:sldId id="316" r:id="rId23"/>
    <p:sldId id="317" r:id="rId24"/>
    <p:sldId id="278" r:id="rId25"/>
    <p:sldId id="276" r:id="rId26"/>
    <p:sldId id="284" r:id="rId27"/>
    <p:sldId id="265" r:id="rId28"/>
    <p:sldId id="27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8FF"/>
    <a:srgbClr val="009A46"/>
    <a:srgbClr val="00C057"/>
    <a:srgbClr val="669E40"/>
    <a:srgbClr val="E2AC00"/>
    <a:srgbClr val="EC7728"/>
    <a:srgbClr val="00823B"/>
    <a:srgbClr val="00BC55"/>
    <a:srgbClr val="09FF7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822B-11D8-49C0-A660-BEE96F89748E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DDF60-99F0-4442-9B2E-AF847686F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46ED-EEE9-014A-A10D-A732C76E6CF7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124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9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46ED-EEE9-014A-A10D-A732C76E6CF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13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46ED-EEE9-014A-A10D-A732C76E6CF7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8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2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546ED-EEE9-014A-A10D-A732C76E6CF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728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6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0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DF60-99F0-4442-9B2E-AF847686F17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1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3619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81"/>
            <a:stretch>
              <a:fillRect/>
            </a:stretch>
          </p:blipFill>
          <p:spPr>
            <a:xfrm>
              <a:off x="0" y="3465863"/>
              <a:ext cx="12192000" cy="3392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565950" y="657567"/>
            <a:ext cx="10999893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979591" y="6472877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moban</a:t>
            </a:r>
            <a:r>
              <a:rPr lang="en-US" altLang="zh-CN" sz="100" dirty="0">
                <a:solidFill>
                  <a:prstClr val="white"/>
                </a:solidFill>
              </a:rPr>
              <a:t>/     </a:t>
            </a:r>
            <a:r>
              <a:rPr lang="zh-CN" altLang="en-US" sz="100" dirty="0">
                <a:solidFill>
                  <a:prstClr val="white"/>
                </a:solidFill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hangye</a:t>
            </a:r>
            <a:r>
              <a:rPr lang="en-US" altLang="zh-CN" sz="100" dirty="0">
                <a:solidFill>
                  <a:prstClr val="white"/>
                </a:solidFill>
              </a:rPr>
              <a:t>/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模板：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jieri</a:t>
            </a:r>
            <a:r>
              <a:rPr lang="en-US" altLang="zh-CN" sz="100" dirty="0">
                <a:solidFill>
                  <a:prstClr val="white"/>
                </a:solidFill>
              </a:rPr>
              <a:t>/           PPT</a:t>
            </a:r>
            <a:r>
              <a:rPr lang="zh-CN" altLang="en-US" sz="100" dirty="0">
                <a:solidFill>
                  <a:prstClr val="white"/>
                </a:solidFill>
              </a:rPr>
              <a:t>素材下载：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sucai</a:t>
            </a:r>
            <a:r>
              <a:rPr lang="en-US" altLang="zh-CN" sz="100" dirty="0">
                <a:solidFill>
                  <a:prstClr val="white"/>
                </a:solidFill>
              </a:rPr>
              <a:t>/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背景图片：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beijing</a:t>
            </a:r>
            <a:r>
              <a:rPr lang="en-US" altLang="zh-CN" sz="100" dirty="0">
                <a:solidFill>
                  <a:prstClr val="white"/>
                </a:solidFill>
              </a:rPr>
              <a:t>/      PPT</a:t>
            </a:r>
            <a:r>
              <a:rPr lang="zh-CN" altLang="en-US" sz="100" dirty="0">
                <a:solidFill>
                  <a:prstClr val="white"/>
                </a:solidFill>
              </a:rPr>
              <a:t>图表下载：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tubiao</a:t>
            </a:r>
            <a:r>
              <a:rPr lang="en-US" altLang="zh-CN" sz="100" dirty="0">
                <a:solidFill>
                  <a:prstClr val="white"/>
                </a:solidFill>
              </a:rPr>
              <a:t>/    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</a:rPr>
              <a:t>PPT</a:t>
            </a:r>
            <a:r>
              <a:rPr lang="zh-CN" altLang="en-US" sz="100" dirty="0">
                <a:solidFill>
                  <a:prstClr val="white"/>
                </a:solidFill>
              </a:rPr>
              <a:t>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xiazai</a:t>
            </a:r>
            <a:r>
              <a:rPr lang="en-US" altLang="zh-CN" sz="100" dirty="0">
                <a:solidFill>
                  <a:prstClr val="white"/>
                </a:solidFill>
              </a:rPr>
              <a:t>/        PPT</a:t>
            </a:r>
            <a:r>
              <a:rPr lang="zh-CN" altLang="en-US" sz="100" dirty="0">
                <a:solidFill>
                  <a:prstClr val="white"/>
                </a:solidFill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powerpoint</a:t>
            </a:r>
            <a:r>
              <a:rPr lang="en-US" altLang="zh-CN" sz="100" dirty="0">
                <a:solidFill>
                  <a:prstClr val="white"/>
                </a:solidFill>
              </a:rPr>
              <a:t>/      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</a:rPr>
              <a:t>教程： 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www1pptcom/word</a:t>
            </a:r>
            <a:r>
              <a:rPr lang="en-US" altLang="zh-CN" sz="100" dirty="0">
                <a:solidFill>
                  <a:prstClr val="white"/>
                </a:solidFill>
              </a:rPr>
              <a:t>/              Excel</a:t>
            </a:r>
            <a:r>
              <a:rPr lang="zh-CN" altLang="en-US" sz="100" dirty="0">
                <a:solidFill>
                  <a:prstClr val="white"/>
                </a:solidFill>
              </a:rPr>
              <a:t>教程：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www1pptcom/excel</a:t>
            </a:r>
            <a:r>
              <a:rPr lang="en-US" altLang="zh-CN" sz="100" dirty="0">
                <a:solidFill>
                  <a:prstClr val="white"/>
                </a:solidFill>
              </a:rPr>
              <a:t>/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资料下载：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ziliao</a:t>
            </a:r>
            <a:r>
              <a:rPr lang="en-US" altLang="zh-CN" sz="100" dirty="0">
                <a:solidFill>
                  <a:prstClr val="white"/>
                </a:solidFill>
              </a:rPr>
              <a:t>/                PPT</a:t>
            </a:r>
            <a:r>
              <a:rPr lang="zh-CN" altLang="en-US" sz="100" dirty="0">
                <a:solidFill>
                  <a:prstClr val="white"/>
                </a:solidFill>
              </a:rPr>
              <a:t>课件下载：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kejian</a:t>
            </a:r>
            <a:r>
              <a:rPr lang="en-US" altLang="zh-CN" sz="100" dirty="0">
                <a:solidFill>
                  <a:prstClr val="white"/>
                </a:solidFill>
              </a:rPr>
              <a:t>/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范文下载：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fanwen</a:t>
            </a:r>
            <a:r>
              <a:rPr lang="en-US" altLang="zh-CN" sz="100" dirty="0">
                <a:solidFill>
                  <a:prstClr val="white"/>
                </a:solidFill>
              </a:rPr>
              <a:t>/             </a:t>
            </a:r>
            <a:r>
              <a:rPr lang="zh-CN" altLang="en-US" sz="100" dirty="0">
                <a:solidFill>
                  <a:prstClr val="white"/>
                </a:solidFill>
              </a:rPr>
              <a:t>试卷下载：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shiti</a:t>
            </a:r>
            <a:r>
              <a:rPr lang="en-US" altLang="zh-CN" sz="100" dirty="0">
                <a:solidFill>
                  <a:prstClr val="white"/>
                </a:solidFill>
              </a:rPr>
              <a:t>/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教案下载：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</a:t>
            </a:r>
            <a:r>
              <a:rPr lang="en-US" altLang="zh-CN" sz="100" dirty="0" err="1" smtClean="0">
                <a:solidFill>
                  <a:prstClr val="white"/>
                </a:solidFill>
              </a:rPr>
              <a:t>jiaoan</a:t>
            </a:r>
            <a:r>
              <a:rPr lang="en-US" altLang="zh-CN" sz="100" dirty="0">
                <a:solidFill>
                  <a:prstClr val="white"/>
                </a:solidFill>
              </a:rPr>
              <a:t>/        </a:t>
            </a:r>
          </a:p>
          <a:p>
            <a:r>
              <a:rPr lang="zh-CN" altLang="en-US" sz="100" dirty="0">
                <a:solidFill>
                  <a:prstClr val="white"/>
                </a:solidFill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</a:rPr>
              <a:t>www1pptcom/ziti</a:t>
            </a:r>
            <a:r>
              <a:rPr lang="en-US" altLang="zh-CN" sz="100" dirty="0">
                <a:solidFill>
                  <a:prstClr val="white"/>
                </a:solidFill>
              </a:rPr>
              <a:t>/</a:t>
            </a:r>
          </a:p>
          <a:p>
            <a:r>
              <a:rPr lang="en-US" altLang="zh-CN" sz="100" dirty="0">
                <a:solidFill>
                  <a:prstClr val="white"/>
                </a:solidFill>
              </a:rPr>
              <a:t> </a:t>
            </a:r>
            <a:endParaRPr lang="zh-CN" altLang="en-US" sz="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4A3F-C715-4725-A7E2-A9F4B26A68FD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A230-F715-4FB4-8AF3-5460074A0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2021/6/25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矩形 4"/>
          <p:cNvSpPr/>
          <p:nvPr/>
        </p:nvSpPr>
        <p:spPr>
          <a:xfrm>
            <a:off x="669" y="0"/>
            <a:ext cx="12191331" cy="6859956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707" dirty="0">
              <a:solidFill>
                <a:prstClr val="white"/>
              </a:solidFill>
            </a:endParaRPr>
          </a:p>
        </p:txBody>
      </p:sp>
      <p:pic>
        <p:nvPicPr>
          <p:cNvPr id="66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3" y="3835400"/>
            <a:ext cx="1433969" cy="2532693"/>
          </a:xfrm>
          <a:prstGeom prst="rect">
            <a:avLst/>
          </a:prstGeom>
        </p:spPr>
      </p:pic>
      <p:sp>
        <p:nvSpPr>
          <p:cNvPr id="662" name="TextBox 7"/>
          <p:cNvSpPr>
            <a:spLocks noChangeArrowheads="1"/>
          </p:cNvSpPr>
          <p:nvPr/>
        </p:nvSpPr>
        <p:spPr bwMode="auto">
          <a:xfrm>
            <a:off x="1462215" y="1556029"/>
            <a:ext cx="898749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lang="ru-RU" sz="2800" dirty="0" smtClean="0">
                <a:solidFill>
                  <a:srgbClr val="FDF0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ПЕРМАНЕНТНОГО СОПРОВОЖДЕНИЯ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lang="ru-RU" sz="2800" dirty="0" smtClean="0">
                <a:solidFill>
                  <a:srgbClr val="FDF0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ДЕТЕЙ-ИНВАЛИДОВ И ДЕТЕЙ С ОГРАНИЧЕННЫМИ ВОЗМОЖНОСТЯМИ ЗДОРОВЬЯ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lang="ru-RU" sz="2800" dirty="0" smtClean="0">
                <a:solidFill>
                  <a:srgbClr val="FDF0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ВСЕХ ВОЗРАСТНЫХ СТУПЕНЯХ</a:t>
            </a:r>
            <a:endParaRPr lang="zh-CN" altLang="en-US" sz="2800" dirty="0">
              <a:solidFill>
                <a:srgbClr val="FDF0E7"/>
              </a:solidFill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  <a:sym typeface="冬青黑体简体中文 W3"/>
            </a:endParaRPr>
          </a:p>
        </p:txBody>
      </p:sp>
      <p:sp>
        <p:nvSpPr>
          <p:cNvPr id="670" name="TextBox 669"/>
          <p:cNvSpPr txBox="1"/>
          <p:nvPr/>
        </p:nvSpPr>
        <p:spPr>
          <a:xfrm>
            <a:off x="0" y="29381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DF0E7"/>
                </a:solidFill>
              </a:rPr>
              <a:t>МИНИСТЕРСТВО ТРУДА И СОЦИАЛЬНОГО РАЗВИТИЯ НОВОСИБИРСКОЙ ОБЛАСТИ </a:t>
            </a:r>
            <a:endParaRPr lang="ru-RU" sz="2400" dirty="0">
              <a:solidFill>
                <a:srgbClr val="FDF0E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71" y="3835400"/>
            <a:ext cx="3895564" cy="27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826" y="1364538"/>
            <a:ext cx="1068531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823B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КРАТКОСРОЧНЫЙ КОМПЛЕКС ЭКСПРЕСС-ОБУЧАЮЩИХ МЕРОПРИЯТИЙ И ЗАКРЕПЛЕНИЕ В ИНТЕРАКТИВНОЙ ФОРМЕ НЕОБХОДИМЫХ ЗНАНИЙ </a:t>
            </a:r>
            <a:r>
              <a:rPr lang="ru-RU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ПО ВОСПИТАНИЮ И СОЦИАЛИЗАЦИИ ДЕТЕЙ С ИНВАЛИДНОСТЬЮ И ОВЗ, А ТАКЖЕ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823B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«ПОГРУЖЕНИЕ» ДЕТЕЙ ЦЕЛЕВОЙ ГРУППЫ В РАЗВИВАЮЩУЮ, ОБУЧАЮЩУЮ И КОРРЕКЦИОННУЮ ДЕЯТЕЛЬНОСТЬ</a:t>
            </a:r>
            <a:r>
              <a:rPr lang="ru-RU" b="1" dirty="0" smtClean="0">
                <a:solidFill>
                  <a:srgbClr val="00823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823B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НАПРАВЛЕННУЮ НА РАЗВИТИЕ ИХ ЛИЧНОСТНЫХ НАВЫКОВ, УКРЕПЛЕНИЕ ДЕТСКО-РОДИТЕЛЬСКИХ ОТНОШЕНИЙ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9402" y="-12654"/>
            <a:ext cx="12201402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6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26794" y="199753"/>
            <a:ext cx="635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РЕАБИЛИТАЦИОННЫЙ СЕМЕЙНЫЙ ИНТЕНСИВ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99" name="TextBox 04"/>
          <p:cNvSpPr txBox="1"/>
          <p:nvPr/>
        </p:nvSpPr>
        <p:spPr>
          <a:xfrm>
            <a:off x="311935" y="3782138"/>
            <a:ext cx="28200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индивидуальных программ для детей-инвалидов и детей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ОВЗ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рамках внедрения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</a:p>
        </p:txBody>
      </p:sp>
      <p:sp>
        <p:nvSpPr>
          <p:cNvPr id="105" name="TextBox 04"/>
          <p:cNvSpPr txBox="1"/>
          <p:nvPr/>
        </p:nvSpPr>
        <p:spPr>
          <a:xfrm>
            <a:off x="8604531" y="3785075"/>
            <a:ext cx="3441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Обучение родителей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теоретическим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практическим основам формирования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необходимых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навыков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умений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детей,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социализации детей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" name="Группа 133"/>
          <p:cNvGrpSpPr/>
          <p:nvPr/>
        </p:nvGrpSpPr>
        <p:grpSpPr>
          <a:xfrm>
            <a:off x="3098606" y="3505982"/>
            <a:ext cx="5747384" cy="1837113"/>
            <a:chOff x="3092968" y="2821825"/>
            <a:chExt cx="5747384" cy="1837113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3092968" y="2987505"/>
              <a:ext cx="1791992" cy="1556495"/>
              <a:chOff x="2804262" y="2987505"/>
              <a:chExt cx="2080698" cy="1565593"/>
            </a:xfrm>
          </p:grpSpPr>
          <p:grpSp>
            <p:nvGrpSpPr>
              <p:cNvPr id="18" name="Secondary lines 04"/>
              <p:cNvGrpSpPr/>
              <p:nvPr/>
            </p:nvGrpSpPr>
            <p:grpSpPr>
              <a:xfrm>
                <a:off x="2804262" y="3220042"/>
                <a:ext cx="675258" cy="1013539"/>
                <a:chOff x="2302931" y="2134838"/>
                <a:chExt cx="616077" cy="738664"/>
              </a:xfrm>
            </p:grpSpPr>
            <p:sp>
              <p:nvSpPr>
                <p:cNvPr id="83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397228" y="2498408"/>
                  <a:ext cx="53959" cy="42434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332792" y="2402015"/>
                  <a:ext cx="149828" cy="115252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508290" y="2360105"/>
                  <a:ext cx="27242" cy="22003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489954" y="2211324"/>
                  <a:ext cx="332661" cy="257746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Line 96"/>
                <p:cNvSpPr>
                  <a:spLocks noChangeShapeType="1"/>
                </p:cNvSpPr>
                <p:nvPr/>
              </p:nvSpPr>
              <p:spPr bwMode="auto">
                <a:xfrm>
                  <a:off x="2428137" y="2565464"/>
                  <a:ext cx="217408" cy="167116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8" name="Line 97"/>
                <p:cNvSpPr>
                  <a:spLocks noChangeShapeType="1"/>
                </p:cNvSpPr>
                <p:nvPr/>
              </p:nvSpPr>
              <p:spPr bwMode="auto">
                <a:xfrm>
                  <a:off x="2302931" y="2540841"/>
                  <a:ext cx="241506" cy="186499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Line 98"/>
                <p:cNvSpPr>
                  <a:spLocks noChangeShapeType="1"/>
                </p:cNvSpPr>
                <p:nvPr/>
              </p:nvSpPr>
              <p:spPr bwMode="auto">
                <a:xfrm>
                  <a:off x="2597349" y="2768203"/>
                  <a:ext cx="86963" cy="68104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Line 99"/>
                <p:cNvSpPr>
                  <a:spLocks noChangeShapeType="1"/>
                </p:cNvSpPr>
                <p:nvPr/>
              </p:nvSpPr>
              <p:spPr bwMode="auto">
                <a:xfrm>
                  <a:off x="2672787" y="2753535"/>
                  <a:ext cx="12573" cy="11001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1" name="Line 100"/>
                <p:cNvSpPr>
                  <a:spLocks noChangeShapeType="1"/>
                </p:cNvSpPr>
                <p:nvPr/>
              </p:nvSpPr>
              <p:spPr bwMode="auto">
                <a:xfrm>
                  <a:off x="2728841" y="2797016"/>
                  <a:ext cx="55531" cy="44529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52476" y="2166795"/>
                  <a:ext cx="27242" cy="22527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3" name="Freeform 102"/>
                <p:cNvSpPr>
                  <a:spLocks/>
                </p:cNvSpPr>
                <p:nvPr/>
              </p:nvSpPr>
              <p:spPr bwMode="auto">
                <a:xfrm>
                  <a:off x="2562773" y="2323957"/>
                  <a:ext cx="17288" cy="17288"/>
                </a:xfrm>
                <a:custGeom>
                  <a:avLst/>
                  <a:gdLst/>
                  <a:ahLst/>
                  <a:cxnLst>
                    <a:cxn ang="0">
                      <a:pos x="5" y="13"/>
                    </a:cxn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9"/>
                    </a:cxn>
                    <a:cxn ang="0">
                      <a:pos x="5" y="13"/>
                    </a:cxn>
                  </a:cxnLst>
                  <a:rect l="0" t="0" r="r" b="b"/>
                  <a:pathLst>
                    <a:path w="14" h="14">
                      <a:moveTo>
                        <a:pt x="5" y="13"/>
                      </a:move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2" y="2"/>
                        <a:pt x="6" y="0"/>
                        <a:pt x="9" y="1"/>
                      </a:cubicBezTo>
                      <a:cubicBezTo>
                        <a:pt x="12" y="2"/>
                        <a:pt x="14" y="6"/>
                        <a:pt x="13" y="9"/>
                      </a:cubicBezTo>
                      <a:cubicBezTo>
                        <a:pt x="12" y="12"/>
                        <a:pt x="8" y="14"/>
                        <a:pt x="5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4" name="Freeform 103"/>
                <p:cNvSpPr>
                  <a:spLocks/>
                </p:cNvSpPr>
                <p:nvPr/>
              </p:nvSpPr>
              <p:spPr bwMode="auto">
                <a:xfrm>
                  <a:off x="2903292" y="2134838"/>
                  <a:ext cx="15716" cy="16240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1" y="4"/>
                    </a:cxn>
                    <a:cxn ang="0">
                      <a:pos x="9" y="1"/>
                    </a:cxn>
                    <a:cxn ang="0">
                      <a:pos x="12" y="8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13" h="13">
                      <a:moveTo>
                        <a:pt x="5" y="12"/>
                      </a:moveTo>
                      <a:cubicBezTo>
                        <a:pt x="2" y="11"/>
                        <a:pt x="0" y="8"/>
                        <a:pt x="1" y="4"/>
                      </a:cubicBezTo>
                      <a:cubicBezTo>
                        <a:pt x="2" y="1"/>
                        <a:pt x="5" y="0"/>
                        <a:pt x="9" y="1"/>
                      </a:cubicBezTo>
                      <a:cubicBezTo>
                        <a:pt x="12" y="2"/>
                        <a:pt x="13" y="5"/>
                        <a:pt x="12" y="8"/>
                      </a:cubicBezTo>
                      <a:cubicBezTo>
                        <a:pt x="11" y="11"/>
                        <a:pt x="8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5" name="Freeform 104"/>
                <p:cNvSpPr>
                  <a:spLocks/>
                </p:cNvSpPr>
                <p:nvPr/>
              </p:nvSpPr>
              <p:spPr bwMode="auto">
                <a:xfrm>
                  <a:off x="2807946" y="2857262"/>
                  <a:ext cx="17288" cy="16240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8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14" h="13">
                      <a:moveTo>
                        <a:pt x="5" y="12"/>
                      </a:moveTo>
                      <a:cubicBezTo>
                        <a:pt x="2" y="11"/>
                        <a:pt x="0" y="8"/>
                        <a:pt x="1" y="5"/>
                      </a:cubicBezTo>
                      <a:cubicBezTo>
                        <a:pt x="2" y="1"/>
                        <a:pt x="6" y="0"/>
                        <a:pt x="9" y="1"/>
                      </a:cubicBezTo>
                      <a:cubicBezTo>
                        <a:pt x="12" y="2"/>
                        <a:pt x="14" y="5"/>
                        <a:pt x="13" y="8"/>
                      </a:cubicBezTo>
                      <a:cubicBezTo>
                        <a:pt x="12" y="11"/>
                        <a:pt x="9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9" name="Arrow 04"/>
              <p:cNvGrpSpPr/>
              <p:nvPr/>
            </p:nvGrpSpPr>
            <p:grpSpPr>
              <a:xfrm>
                <a:off x="3037231" y="2987505"/>
                <a:ext cx="1847729" cy="1565593"/>
                <a:chOff x="2491002" y="1970342"/>
                <a:chExt cx="1591532" cy="1141000"/>
              </a:xfrm>
            </p:grpSpPr>
            <p:sp>
              <p:nvSpPr>
                <p:cNvPr id="75" name="Freeform 105"/>
                <p:cNvSpPr>
                  <a:spLocks/>
                </p:cNvSpPr>
                <p:nvPr/>
              </p:nvSpPr>
              <p:spPr bwMode="auto">
                <a:xfrm>
                  <a:off x="2491002" y="1970342"/>
                  <a:ext cx="1591532" cy="1141000"/>
                </a:xfrm>
                <a:custGeom>
                  <a:avLst/>
                  <a:gdLst/>
                  <a:ahLst/>
                  <a:cxnLst>
                    <a:cxn ang="0">
                      <a:pos x="3038" y="323"/>
                    </a:cxn>
                    <a:cxn ang="0">
                      <a:pos x="1408" y="323"/>
                    </a:cxn>
                    <a:cxn ang="0">
                      <a:pos x="1408" y="0"/>
                    </a:cxn>
                    <a:cxn ang="0">
                      <a:pos x="0" y="1089"/>
                    </a:cxn>
                    <a:cxn ang="0">
                      <a:pos x="1408" y="2178"/>
                    </a:cxn>
                    <a:cxn ang="0">
                      <a:pos x="1408" y="1854"/>
                    </a:cxn>
                    <a:cxn ang="0">
                      <a:pos x="3038" y="1854"/>
                    </a:cxn>
                  </a:cxnLst>
                  <a:rect l="0" t="0" r="r" b="b"/>
                  <a:pathLst>
                    <a:path w="3038" h="2178">
                      <a:moveTo>
                        <a:pt x="3038" y="323"/>
                      </a:moveTo>
                      <a:lnTo>
                        <a:pt x="1408" y="323"/>
                      </a:lnTo>
                      <a:lnTo>
                        <a:pt x="1408" y="0"/>
                      </a:lnTo>
                      <a:lnTo>
                        <a:pt x="0" y="1089"/>
                      </a:lnTo>
                      <a:lnTo>
                        <a:pt x="1408" y="2178"/>
                      </a:lnTo>
                      <a:lnTo>
                        <a:pt x="1408" y="1854"/>
                      </a:lnTo>
                      <a:lnTo>
                        <a:pt x="3038" y="1854"/>
                      </a:ln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410403" y="2879265"/>
                  <a:ext cx="614788" cy="0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Oval 107"/>
                <p:cNvSpPr>
                  <a:spLocks noChangeArrowheads="1"/>
                </p:cNvSpPr>
                <p:nvPr/>
              </p:nvSpPr>
              <p:spPr bwMode="auto">
                <a:xfrm>
                  <a:off x="3352253" y="2849928"/>
                  <a:ext cx="58150" cy="57102"/>
                </a:xfrm>
                <a:prstGeom prst="ellips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410403" y="2203466"/>
                  <a:ext cx="614788" cy="0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Oval 109"/>
                <p:cNvSpPr>
                  <a:spLocks noChangeArrowheads="1"/>
                </p:cNvSpPr>
                <p:nvPr/>
              </p:nvSpPr>
              <p:spPr bwMode="auto">
                <a:xfrm>
                  <a:off x="3352253" y="2174653"/>
                  <a:ext cx="58150" cy="56578"/>
                </a:xfrm>
                <a:prstGeom prst="ellips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Freeform 110"/>
                <p:cNvSpPr>
                  <a:spLocks/>
                </p:cNvSpPr>
                <p:nvPr/>
              </p:nvSpPr>
              <p:spPr bwMode="auto">
                <a:xfrm>
                  <a:off x="2588967" y="2366391"/>
                  <a:ext cx="226314" cy="348901"/>
                </a:xfrm>
                <a:custGeom>
                  <a:avLst/>
                  <a:gdLst/>
                  <a:ahLst/>
                  <a:cxnLst>
                    <a:cxn ang="0">
                      <a:pos x="432" y="666"/>
                    </a:cxn>
                    <a:cxn ang="0">
                      <a:pos x="0" y="333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432" h="666">
                      <a:moveTo>
                        <a:pt x="432" y="666"/>
                      </a:moveTo>
                      <a:lnTo>
                        <a:pt x="0" y="333"/>
                      </a:lnTo>
                      <a:lnTo>
                        <a:pt x="432" y="0"/>
                      </a:ln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Oval 111"/>
                <p:cNvSpPr>
                  <a:spLocks noChangeArrowheads="1"/>
                </p:cNvSpPr>
                <p:nvPr/>
              </p:nvSpPr>
              <p:spPr bwMode="auto">
                <a:xfrm>
                  <a:off x="2789087" y="2690670"/>
                  <a:ext cx="50816" cy="502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2" name="Oval 112"/>
                <p:cNvSpPr>
                  <a:spLocks noChangeArrowheads="1"/>
                </p:cNvSpPr>
                <p:nvPr/>
              </p:nvSpPr>
              <p:spPr bwMode="auto">
                <a:xfrm>
                  <a:off x="2789087" y="2340197"/>
                  <a:ext cx="50816" cy="50816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6" name="Группа 95"/>
            <p:cNvGrpSpPr/>
            <p:nvPr/>
          </p:nvGrpSpPr>
          <p:grpSpPr>
            <a:xfrm>
              <a:off x="4669603" y="2821825"/>
              <a:ext cx="2672594" cy="1837113"/>
              <a:chOff x="4999961" y="2607887"/>
              <a:chExt cx="2089582" cy="1930400"/>
            </a:xfrm>
          </p:grpSpPr>
          <p:sp>
            <p:nvSpPr>
              <p:cNvPr id="22" name="Center text bottom"/>
              <p:cNvSpPr>
                <a:spLocks noChangeArrowheads="1"/>
              </p:cNvSpPr>
              <p:nvPr/>
            </p:nvSpPr>
            <p:spPr bwMode="auto">
              <a:xfrm>
                <a:off x="4999961" y="3414866"/>
                <a:ext cx="2089582" cy="4527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РЕАБИЛИТАЦИОННЫЙ ИНТЕНСИВ</a:t>
                </a:r>
              </a:p>
            </p:txBody>
          </p:sp>
          <p:grpSp>
            <p:nvGrpSpPr>
              <p:cNvPr id="23" name="Center circle"/>
              <p:cNvGrpSpPr/>
              <p:nvPr/>
            </p:nvGrpSpPr>
            <p:grpSpPr>
              <a:xfrm>
                <a:off x="5144796" y="2705470"/>
                <a:ext cx="1786265" cy="1736671"/>
                <a:chOff x="4060008" y="1908525"/>
                <a:chExt cx="1262538" cy="1265681"/>
              </a:xfrm>
            </p:grpSpPr>
            <p:sp>
              <p:nvSpPr>
                <p:cNvPr id="34" name="Freeform 239"/>
                <p:cNvSpPr>
                  <a:spLocks/>
                </p:cNvSpPr>
                <p:nvPr/>
              </p:nvSpPr>
              <p:spPr bwMode="auto">
                <a:xfrm>
                  <a:off x="4495872" y="1920574"/>
                  <a:ext cx="91678" cy="20955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74" h="17">
                      <a:moveTo>
                        <a:pt x="0" y="17"/>
                      </a:moveTo>
                      <a:cubicBezTo>
                        <a:pt x="24" y="10"/>
                        <a:pt x="49" y="4"/>
                        <a:pt x="74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240"/>
                <p:cNvSpPr>
                  <a:spLocks/>
                </p:cNvSpPr>
                <p:nvPr/>
              </p:nvSpPr>
              <p:spPr bwMode="auto">
                <a:xfrm>
                  <a:off x="4205121" y="1954102"/>
                  <a:ext cx="257223" cy="185452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208" y="0"/>
                    </a:cxn>
                  </a:cxnLst>
                  <a:rect l="0" t="0" r="r" b="b"/>
                  <a:pathLst>
                    <a:path w="208" h="150">
                      <a:moveTo>
                        <a:pt x="0" y="150"/>
                      </a:moveTo>
                      <a:cubicBezTo>
                        <a:pt x="55" y="84"/>
                        <a:pt x="126" y="32"/>
                        <a:pt x="208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241"/>
                <p:cNvSpPr>
                  <a:spLocks/>
                </p:cNvSpPr>
                <p:nvPr/>
              </p:nvSpPr>
              <p:spPr bwMode="auto">
                <a:xfrm>
                  <a:off x="4104537" y="2255854"/>
                  <a:ext cx="23574" cy="52387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19" h="42">
                      <a:moveTo>
                        <a:pt x="0" y="42"/>
                      </a:moveTo>
                      <a:cubicBezTo>
                        <a:pt x="6" y="28"/>
                        <a:pt x="12" y="14"/>
                        <a:pt x="19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242"/>
                <p:cNvSpPr>
                  <a:spLocks/>
                </p:cNvSpPr>
                <p:nvPr/>
              </p:nvSpPr>
              <p:spPr bwMode="auto">
                <a:xfrm>
                  <a:off x="4060008" y="2359057"/>
                  <a:ext cx="58150" cy="445294"/>
                </a:xfrm>
                <a:custGeom>
                  <a:avLst/>
                  <a:gdLst/>
                  <a:ahLst/>
                  <a:cxnLst>
                    <a:cxn ang="0">
                      <a:pos x="47" y="360"/>
                    </a:cxn>
                    <a:cxn ang="0">
                      <a:pos x="0" y="147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7" h="360">
                      <a:moveTo>
                        <a:pt x="47" y="360"/>
                      </a:moveTo>
                      <a:cubicBezTo>
                        <a:pt x="17" y="295"/>
                        <a:pt x="0" y="223"/>
                        <a:pt x="0" y="147"/>
                      </a:cubicBezTo>
                      <a:cubicBezTo>
                        <a:pt x="0" y="96"/>
                        <a:pt x="8" y="46"/>
                        <a:pt x="22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243"/>
                <p:cNvSpPr>
                  <a:spLocks/>
                </p:cNvSpPr>
                <p:nvPr/>
              </p:nvSpPr>
              <p:spPr bwMode="auto">
                <a:xfrm>
                  <a:off x="4137017" y="2842594"/>
                  <a:ext cx="65484" cy="96393"/>
                </a:xfrm>
                <a:custGeom>
                  <a:avLst/>
                  <a:gdLst/>
                  <a:ahLst/>
                  <a:cxnLst>
                    <a:cxn ang="0">
                      <a:pos x="53" y="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78">
                      <a:moveTo>
                        <a:pt x="53" y="78"/>
                      </a:moveTo>
                      <a:cubicBezTo>
                        <a:pt x="33" y="54"/>
                        <a:pt x="15" y="28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244"/>
                <p:cNvSpPr>
                  <a:spLocks/>
                </p:cNvSpPr>
                <p:nvPr/>
              </p:nvSpPr>
              <p:spPr bwMode="auto">
                <a:xfrm>
                  <a:off x="4249650" y="2989803"/>
                  <a:ext cx="291798" cy="162401"/>
                </a:xfrm>
                <a:custGeom>
                  <a:avLst/>
                  <a:gdLst/>
                  <a:ahLst/>
                  <a:cxnLst>
                    <a:cxn ang="0">
                      <a:pos x="236" y="1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36" h="131">
                      <a:moveTo>
                        <a:pt x="236" y="131"/>
                      </a:moveTo>
                      <a:cubicBezTo>
                        <a:pt x="145" y="109"/>
                        <a:pt x="64" y="63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245"/>
                <p:cNvSpPr>
                  <a:spLocks/>
                </p:cNvSpPr>
                <p:nvPr/>
              </p:nvSpPr>
              <p:spPr bwMode="auto">
                <a:xfrm>
                  <a:off x="4896636" y="3054239"/>
                  <a:ext cx="153495" cy="80677"/>
                </a:xfrm>
                <a:custGeom>
                  <a:avLst/>
                  <a:gdLst/>
                  <a:ahLst/>
                  <a:cxnLst>
                    <a:cxn ang="0">
                      <a:pos x="124" y="0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24" h="65">
                      <a:moveTo>
                        <a:pt x="124" y="0"/>
                      </a:moveTo>
                      <a:cubicBezTo>
                        <a:pt x="86" y="27"/>
                        <a:pt x="44" y="49"/>
                        <a:pt x="0" y="65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Freeform 246"/>
                <p:cNvSpPr>
                  <a:spLocks/>
                </p:cNvSpPr>
                <p:nvPr/>
              </p:nvSpPr>
              <p:spPr bwMode="auto">
                <a:xfrm>
                  <a:off x="5132904" y="2691718"/>
                  <a:ext cx="166068" cy="293370"/>
                </a:xfrm>
                <a:custGeom>
                  <a:avLst/>
                  <a:gdLst/>
                  <a:ahLst/>
                  <a:cxnLst>
                    <a:cxn ang="0">
                      <a:pos x="134" y="0"/>
                    </a:cxn>
                    <a:cxn ang="0">
                      <a:pos x="0" y="237"/>
                    </a:cxn>
                  </a:cxnLst>
                  <a:rect l="0" t="0" r="r" b="b"/>
                  <a:pathLst>
                    <a:path w="134" h="237">
                      <a:moveTo>
                        <a:pt x="134" y="0"/>
                      </a:moveTo>
                      <a:cubicBezTo>
                        <a:pt x="112" y="91"/>
                        <a:pt x="65" y="173"/>
                        <a:pt x="0" y="237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247"/>
                <p:cNvSpPr>
                  <a:spLocks/>
                </p:cNvSpPr>
                <p:nvPr/>
              </p:nvSpPr>
              <p:spPr bwMode="auto">
                <a:xfrm>
                  <a:off x="5316260" y="2540842"/>
                  <a:ext cx="1048" cy="3090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" h="25">
                      <a:moveTo>
                        <a:pt x="1" y="0"/>
                      </a:moveTo>
                      <a:cubicBezTo>
                        <a:pt x="1" y="9"/>
                        <a:pt x="1" y="17"/>
                        <a:pt x="0" y="25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Freeform 248"/>
                <p:cNvSpPr>
                  <a:spLocks/>
                </p:cNvSpPr>
                <p:nvPr/>
              </p:nvSpPr>
              <p:spPr bwMode="auto">
                <a:xfrm>
                  <a:off x="5216200" y="2197704"/>
                  <a:ext cx="97441" cy="27870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9" y="225"/>
                    </a:cxn>
                  </a:cxnLst>
                  <a:rect l="0" t="0" r="r" b="b"/>
                  <a:pathLst>
                    <a:path w="79" h="225">
                      <a:moveTo>
                        <a:pt x="0" y="0"/>
                      </a:moveTo>
                      <a:cubicBezTo>
                        <a:pt x="43" y="66"/>
                        <a:pt x="71" y="143"/>
                        <a:pt x="79" y="225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249"/>
                <p:cNvSpPr>
                  <a:spLocks/>
                </p:cNvSpPr>
                <p:nvPr/>
              </p:nvSpPr>
              <p:spPr bwMode="auto">
                <a:xfrm>
                  <a:off x="5145477" y="2108645"/>
                  <a:ext cx="26194" cy="288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23"/>
                    </a:cxn>
                  </a:cxnLst>
                  <a:rect l="0" t="0" r="r" b="b"/>
                  <a:pathLst>
                    <a:path w="21" h="23">
                      <a:moveTo>
                        <a:pt x="0" y="0"/>
                      </a:moveTo>
                      <a:cubicBezTo>
                        <a:pt x="7" y="7"/>
                        <a:pt x="14" y="15"/>
                        <a:pt x="21" y="23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Freeform 250"/>
                <p:cNvSpPr>
                  <a:spLocks/>
                </p:cNvSpPr>
                <p:nvPr/>
              </p:nvSpPr>
              <p:spPr bwMode="auto">
                <a:xfrm>
                  <a:off x="4818579" y="1925813"/>
                  <a:ext cx="282369" cy="1409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8" y="114"/>
                    </a:cxn>
                  </a:cxnLst>
                  <a:rect l="0" t="0" r="r" b="b"/>
                  <a:pathLst>
                    <a:path w="228" h="114">
                      <a:moveTo>
                        <a:pt x="0" y="0"/>
                      </a:moveTo>
                      <a:cubicBezTo>
                        <a:pt x="86" y="18"/>
                        <a:pt x="164" y="58"/>
                        <a:pt x="228" y="114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Freeform 251"/>
                <p:cNvSpPr>
                  <a:spLocks/>
                </p:cNvSpPr>
                <p:nvPr/>
              </p:nvSpPr>
              <p:spPr bwMode="auto">
                <a:xfrm>
                  <a:off x="4688658" y="1912192"/>
                  <a:ext cx="32480" cy="104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6" y="1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cubicBezTo>
                        <a:pt x="9" y="0"/>
                        <a:pt x="17" y="0"/>
                        <a:pt x="26" y="1"/>
                      </a:cubicBez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Freeform 252"/>
                <p:cNvSpPr>
                  <a:spLocks/>
                </p:cNvSpPr>
                <p:nvPr/>
              </p:nvSpPr>
              <p:spPr bwMode="auto">
                <a:xfrm>
                  <a:off x="4760428" y="1908525"/>
                  <a:ext cx="17812" cy="17288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9"/>
                    </a:cxn>
                    <a:cxn ang="0">
                      <a:pos x="5" y="1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4" h="14">
                      <a:moveTo>
                        <a:pt x="1" y="5"/>
                      </a:moveTo>
                      <a:cubicBezTo>
                        <a:pt x="2" y="2"/>
                        <a:pt x="6" y="0"/>
                        <a:pt x="9" y="1"/>
                      </a:cubicBezTo>
                      <a:cubicBezTo>
                        <a:pt x="12" y="2"/>
                        <a:pt x="14" y="6"/>
                        <a:pt x="13" y="9"/>
                      </a:cubicBezTo>
                      <a:cubicBezTo>
                        <a:pt x="12" y="12"/>
                        <a:pt x="8" y="14"/>
                        <a:pt x="5" y="13"/>
                      </a:cubicBezTo>
                      <a:cubicBezTo>
                        <a:pt x="2" y="12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Freeform 253"/>
                <p:cNvSpPr>
                  <a:spLocks/>
                </p:cNvSpPr>
                <p:nvPr/>
              </p:nvSpPr>
              <p:spPr bwMode="auto">
                <a:xfrm>
                  <a:off x="5306306" y="2593753"/>
                  <a:ext cx="16240" cy="16240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8" y="1"/>
                    </a:cxn>
                    <a:cxn ang="0">
                      <a:pos x="12" y="8"/>
                    </a:cxn>
                    <a:cxn ang="0">
                      <a:pos x="5" y="12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13">
                      <a:moveTo>
                        <a:pt x="1" y="5"/>
                      </a:moveTo>
                      <a:cubicBezTo>
                        <a:pt x="2" y="2"/>
                        <a:pt x="5" y="0"/>
                        <a:pt x="8" y="1"/>
                      </a:cubicBezTo>
                      <a:cubicBezTo>
                        <a:pt x="12" y="2"/>
                        <a:pt x="13" y="5"/>
                        <a:pt x="12" y="8"/>
                      </a:cubicBezTo>
                      <a:cubicBezTo>
                        <a:pt x="11" y="12"/>
                        <a:pt x="8" y="13"/>
                        <a:pt x="5" y="12"/>
                      </a:cubicBezTo>
                      <a:cubicBezTo>
                        <a:pt x="2" y="11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Freeform 254"/>
                <p:cNvSpPr>
                  <a:spLocks/>
                </p:cNvSpPr>
                <p:nvPr/>
              </p:nvSpPr>
              <p:spPr bwMode="auto">
                <a:xfrm>
                  <a:off x="5066371" y="3029617"/>
                  <a:ext cx="16240" cy="16240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8" y="1"/>
                    </a:cxn>
                    <a:cxn ang="0">
                      <a:pos x="12" y="8"/>
                    </a:cxn>
                    <a:cxn ang="0">
                      <a:pos x="4" y="12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13">
                      <a:moveTo>
                        <a:pt x="1" y="5"/>
                      </a:moveTo>
                      <a:cubicBezTo>
                        <a:pt x="2" y="1"/>
                        <a:pt x="5" y="0"/>
                        <a:pt x="8" y="1"/>
                      </a:cubicBezTo>
                      <a:cubicBezTo>
                        <a:pt x="11" y="2"/>
                        <a:pt x="13" y="5"/>
                        <a:pt x="12" y="8"/>
                      </a:cubicBezTo>
                      <a:cubicBezTo>
                        <a:pt x="11" y="11"/>
                        <a:pt x="8" y="13"/>
                        <a:pt x="4" y="12"/>
                      </a:cubicBezTo>
                      <a:cubicBezTo>
                        <a:pt x="1" y="11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Freeform 255"/>
                <p:cNvSpPr>
                  <a:spLocks/>
                </p:cNvSpPr>
                <p:nvPr/>
              </p:nvSpPr>
              <p:spPr bwMode="auto">
                <a:xfrm>
                  <a:off x="4852107" y="3137012"/>
                  <a:ext cx="17288" cy="17288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9"/>
                    </a:cxn>
                    <a:cxn ang="0">
                      <a:pos x="5" y="1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4" h="14">
                      <a:moveTo>
                        <a:pt x="1" y="5"/>
                      </a:moveTo>
                      <a:cubicBezTo>
                        <a:pt x="2" y="2"/>
                        <a:pt x="5" y="0"/>
                        <a:pt x="9" y="1"/>
                      </a:cubicBezTo>
                      <a:cubicBezTo>
                        <a:pt x="12" y="2"/>
                        <a:pt x="14" y="5"/>
                        <a:pt x="13" y="9"/>
                      </a:cubicBezTo>
                      <a:cubicBezTo>
                        <a:pt x="12" y="12"/>
                        <a:pt x="8" y="14"/>
                        <a:pt x="5" y="13"/>
                      </a:cubicBezTo>
                      <a:cubicBezTo>
                        <a:pt x="2" y="12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Freeform 256"/>
                <p:cNvSpPr>
                  <a:spLocks/>
                </p:cNvSpPr>
                <p:nvPr/>
              </p:nvSpPr>
              <p:spPr bwMode="auto">
                <a:xfrm>
                  <a:off x="4174212" y="2161032"/>
                  <a:ext cx="15716" cy="15716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8" y="1"/>
                    </a:cxn>
                    <a:cxn ang="0">
                      <a:pos x="12" y="8"/>
                    </a:cxn>
                    <a:cxn ang="0">
                      <a:pos x="5" y="12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13">
                      <a:moveTo>
                        <a:pt x="1" y="5"/>
                      </a:moveTo>
                      <a:cubicBezTo>
                        <a:pt x="2" y="1"/>
                        <a:pt x="5" y="0"/>
                        <a:pt x="8" y="1"/>
                      </a:cubicBezTo>
                      <a:cubicBezTo>
                        <a:pt x="11" y="2"/>
                        <a:pt x="13" y="5"/>
                        <a:pt x="12" y="8"/>
                      </a:cubicBezTo>
                      <a:cubicBezTo>
                        <a:pt x="11" y="11"/>
                        <a:pt x="8" y="13"/>
                        <a:pt x="5" y="12"/>
                      </a:cubicBezTo>
                      <a:cubicBezTo>
                        <a:pt x="2" y="11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Freeform 257"/>
                <p:cNvSpPr>
                  <a:spLocks/>
                </p:cNvSpPr>
                <p:nvPr/>
              </p:nvSpPr>
              <p:spPr bwMode="auto">
                <a:xfrm>
                  <a:off x="4153257" y="2190369"/>
                  <a:ext cx="15716" cy="16240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2" y="8"/>
                    </a:cxn>
                    <a:cxn ang="0">
                      <a:pos x="5" y="12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13">
                      <a:moveTo>
                        <a:pt x="1" y="5"/>
                      </a:moveTo>
                      <a:cubicBezTo>
                        <a:pt x="2" y="2"/>
                        <a:pt x="5" y="0"/>
                        <a:pt x="9" y="1"/>
                      </a:cubicBezTo>
                      <a:cubicBezTo>
                        <a:pt x="12" y="2"/>
                        <a:pt x="13" y="5"/>
                        <a:pt x="12" y="8"/>
                      </a:cubicBezTo>
                      <a:cubicBezTo>
                        <a:pt x="11" y="12"/>
                        <a:pt x="8" y="13"/>
                        <a:pt x="5" y="12"/>
                      </a:cubicBezTo>
                      <a:cubicBezTo>
                        <a:pt x="2" y="11"/>
                        <a:pt x="0" y="8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" name="Freeform 258"/>
                <p:cNvSpPr>
                  <a:spLocks/>
                </p:cNvSpPr>
                <p:nvPr/>
              </p:nvSpPr>
              <p:spPr bwMode="auto">
                <a:xfrm>
                  <a:off x="4618458" y="3158490"/>
                  <a:ext cx="17288" cy="15716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9" y="1"/>
                    </a:cxn>
                    <a:cxn ang="0">
                      <a:pos x="13" y="8"/>
                    </a:cxn>
                    <a:cxn ang="0">
                      <a:pos x="5" y="12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14" h="13">
                      <a:moveTo>
                        <a:pt x="2" y="5"/>
                      </a:moveTo>
                      <a:cubicBezTo>
                        <a:pt x="3" y="2"/>
                        <a:pt x="6" y="0"/>
                        <a:pt x="9" y="1"/>
                      </a:cubicBezTo>
                      <a:cubicBezTo>
                        <a:pt x="12" y="2"/>
                        <a:pt x="14" y="5"/>
                        <a:pt x="13" y="8"/>
                      </a:cubicBezTo>
                      <a:cubicBezTo>
                        <a:pt x="12" y="12"/>
                        <a:pt x="9" y="13"/>
                        <a:pt x="5" y="12"/>
                      </a:cubicBezTo>
                      <a:cubicBezTo>
                        <a:pt x="2" y="11"/>
                        <a:pt x="0" y="8"/>
                        <a:pt x="2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5038989" y="2607887"/>
                <a:ext cx="1990469" cy="1930400"/>
              </a:xfrm>
              <a:prstGeom prst="ellipse">
                <a:avLst/>
              </a:prstGeom>
              <a:noFill/>
              <a:ln w="12700" cap="rnd" cmpd="sng">
                <a:solidFill>
                  <a:srgbClr val="FF9900"/>
                </a:solidFill>
                <a:prstDash val="dash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109"/>
            <p:cNvGrpSpPr/>
            <p:nvPr/>
          </p:nvGrpSpPr>
          <p:grpSpPr>
            <a:xfrm flipH="1">
              <a:off x="7146133" y="2984449"/>
              <a:ext cx="1694219" cy="1556495"/>
              <a:chOff x="2804262" y="2987505"/>
              <a:chExt cx="2080698" cy="1565593"/>
            </a:xfrm>
          </p:grpSpPr>
          <p:grpSp>
            <p:nvGrpSpPr>
              <p:cNvPr id="111" name="Secondary lines 04"/>
              <p:cNvGrpSpPr/>
              <p:nvPr/>
            </p:nvGrpSpPr>
            <p:grpSpPr>
              <a:xfrm>
                <a:off x="2804262" y="3220042"/>
                <a:ext cx="675258" cy="1013539"/>
                <a:chOff x="2302931" y="2134838"/>
                <a:chExt cx="616077" cy="738664"/>
              </a:xfrm>
            </p:grpSpPr>
            <p:sp>
              <p:nvSpPr>
                <p:cNvPr id="121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397228" y="2498408"/>
                  <a:ext cx="53959" cy="42434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2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2332792" y="2402015"/>
                  <a:ext cx="149828" cy="115252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3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508290" y="2360105"/>
                  <a:ext cx="27242" cy="22003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4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489954" y="2211324"/>
                  <a:ext cx="332661" cy="257746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5" name="Line 96"/>
                <p:cNvSpPr>
                  <a:spLocks noChangeShapeType="1"/>
                </p:cNvSpPr>
                <p:nvPr/>
              </p:nvSpPr>
              <p:spPr bwMode="auto">
                <a:xfrm>
                  <a:off x="2428137" y="2565464"/>
                  <a:ext cx="217408" cy="167116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6" name="Line 97"/>
                <p:cNvSpPr>
                  <a:spLocks noChangeShapeType="1"/>
                </p:cNvSpPr>
                <p:nvPr/>
              </p:nvSpPr>
              <p:spPr bwMode="auto">
                <a:xfrm>
                  <a:off x="2302931" y="2540841"/>
                  <a:ext cx="241506" cy="186499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7" name="Line 98"/>
                <p:cNvSpPr>
                  <a:spLocks noChangeShapeType="1"/>
                </p:cNvSpPr>
                <p:nvPr/>
              </p:nvSpPr>
              <p:spPr bwMode="auto">
                <a:xfrm>
                  <a:off x="2597349" y="2768203"/>
                  <a:ext cx="86963" cy="68104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8" name="Line 99"/>
                <p:cNvSpPr>
                  <a:spLocks noChangeShapeType="1"/>
                </p:cNvSpPr>
                <p:nvPr/>
              </p:nvSpPr>
              <p:spPr bwMode="auto">
                <a:xfrm>
                  <a:off x="2672787" y="2753535"/>
                  <a:ext cx="12573" cy="11001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9" name="Line 100"/>
                <p:cNvSpPr>
                  <a:spLocks noChangeShapeType="1"/>
                </p:cNvSpPr>
                <p:nvPr/>
              </p:nvSpPr>
              <p:spPr bwMode="auto">
                <a:xfrm>
                  <a:off x="2728841" y="2797016"/>
                  <a:ext cx="55531" cy="44529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0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52476" y="2166795"/>
                  <a:ext cx="27242" cy="22527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1" name="Freeform 102"/>
                <p:cNvSpPr>
                  <a:spLocks/>
                </p:cNvSpPr>
                <p:nvPr/>
              </p:nvSpPr>
              <p:spPr bwMode="auto">
                <a:xfrm>
                  <a:off x="2562773" y="2323957"/>
                  <a:ext cx="17288" cy="17288"/>
                </a:xfrm>
                <a:custGeom>
                  <a:avLst/>
                  <a:gdLst/>
                  <a:ahLst/>
                  <a:cxnLst>
                    <a:cxn ang="0">
                      <a:pos x="5" y="13"/>
                    </a:cxn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9"/>
                    </a:cxn>
                    <a:cxn ang="0">
                      <a:pos x="5" y="13"/>
                    </a:cxn>
                  </a:cxnLst>
                  <a:rect l="0" t="0" r="r" b="b"/>
                  <a:pathLst>
                    <a:path w="14" h="14">
                      <a:moveTo>
                        <a:pt x="5" y="13"/>
                      </a:move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2" y="2"/>
                        <a:pt x="6" y="0"/>
                        <a:pt x="9" y="1"/>
                      </a:cubicBezTo>
                      <a:cubicBezTo>
                        <a:pt x="12" y="2"/>
                        <a:pt x="14" y="6"/>
                        <a:pt x="13" y="9"/>
                      </a:cubicBezTo>
                      <a:cubicBezTo>
                        <a:pt x="12" y="12"/>
                        <a:pt x="8" y="14"/>
                        <a:pt x="5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2" name="Freeform 103"/>
                <p:cNvSpPr>
                  <a:spLocks/>
                </p:cNvSpPr>
                <p:nvPr/>
              </p:nvSpPr>
              <p:spPr bwMode="auto">
                <a:xfrm>
                  <a:off x="2903292" y="2134838"/>
                  <a:ext cx="15716" cy="16240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1" y="4"/>
                    </a:cxn>
                    <a:cxn ang="0">
                      <a:pos x="9" y="1"/>
                    </a:cxn>
                    <a:cxn ang="0">
                      <a:pos x="12" y="8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13" h="13">
                      <a:moveTo>
                        <a:pt x="5" y="12"/>
                      </a:moveTo>
                      <a:cubicBezTo>
                        <a:pt x="2" y="11"/>
                        <a:pt x="0" y="8"/>
                        <a:pt x="1" y="4"/>
                      </a:cubicBezTo>
                      <a:cubicBezTo>
                        <a:pt x="2" y="1"/>
                        <a:pt x="5" y="0"/>
                        <a:pt x="9" y="1"/>
                      </a:cubicBezTo>
                      <a:cubicBezTo>
                        <a:pt x="12" y="2"/>
                        <a:pt x="13" y="5"/>
                        <a:pt x="12" y="8"/>
                      </a:cubicBezTo>
                      <a:cubicBezTo>
                        <a:pt x="11" y="11"/>
                        <a:pt x="8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3" name="Freeform 104"/>
                <p:cNvSpPr>
                  <a:spLocks/>
                </p:cNvSpPr>
                <p:nvPr/>
              </p:nvSpPr>
              <p:spPr bwMode="auto">
                <a:xfrm>
                  <a:off x="2807946" y="2857262"/>
                  <a:ext cx="17288" cy="16240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1" y="5"/>
                    </a:cxn>
                    <a:cxn ang="0">
                      <a:pos x="9" y="1"/>
                    </a:cxn>
                    <a:cxn ang="0">
                      <a:pos x="13" y="8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14" h="13">
                      <a:moveTo>
                        <a:pt x="5" y="12"/>
                      </a:moveTo>
                      <a:cubicBezTo>
                        <a:pt x="2" y="11"/>
                        <a:pt x="0" y="8"/>
                        <a:pt x="1" y="5"/>
                      </a:cubicBezTo>
                      <a:cubicBezTo>
                        <a:pt x="2" y="1"/>
                        <a:pt x="6" y="0"/>
                        <a:pt x="9" y="1"/>
                      </a:cubicBezTo>
                      <a:cubicBezTo>
                        <a:pt x="12" y="2"/>
                        <a:pt x="14" y="5"/>
                        <a:pt x="13" y="8"/>
                      </a:cubicBezTo>
                      <a:cubicBezTo>
                        <a:pt x="12" y="11"/>
                        <a:pt x="9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2" name="Arrow 04"/>
              <p:cNvGrpSpPr/>
              <p:nvPr/>
            </p:nvGrpSpPr>
            <p:grpSpPr>
              <a:xfrm>
                <a:off x="3037231" y="2987505"/>
                <a:ext cx="1847729" cy="1565593"/>
                <a:chOff x="2491002" y="1970342"/>
                <a:chExt cx="1591532" cy="1141000"/>
              </a:xfrm>
            </p:grpSpPr>
            <p:sp>
              <p:nvSpPr>
                <p:cNvPr id="113" name="Freeform 105"/>
                <p:cNvSpPr>
                  <a:spLocks/>
                </p:cNvSpPr>
                <p:nvPr/>
              </p:nvSpPr>
              <p:spPr bwMode="auto">
                <a:xfrm>
                  <a:off x="2491002" y="1970342"/>
                  <a:ext cx="1591532" cy="1141000"/>
                </a:xfrm>
                <a:custGeom>
                  <a:avLst/>
                  <a:gdLst/>
                  <a:ahLst/>
                  <a:cxnLst>
                    <a:cxn ang="0">
                      <a:pos x="3038" y="323"/>
                    </a:cxn>
                    <a:cxn ang="0">
                      <a:pos x="1408" y="323"/>
                    </a:cxn>
                    <a:cxn ang="0">
                      <a:pos x="1408" y="0"/>
                    </a:cxn>
                    <a:cxn ang="0">
                      <a:pos x="0" y="1089"/>
                    </a:cxn>
                    <a:cxn ang="0">
                      <a:pos x="1408" y="2178"/>
                    </a:cxn>
                    <a:cxn ang="0">
                      <a:pos x="1408" y="1854"/>
                    </a:cxn>
                    <a:cxn ang="0">
                      <a:pos x="3038" y="1854"/>
                    </a:cxn>
                  </a:cxnLst>
                  <a:rect l="0" t="0" r="r" b="b"/>
                  <a:pathLst>
                    <a:path w="3038" h="2178">
                      <a:moveTo>
                        <a:pt x="3038" y="323"/>
                      </a:moveTo>
                      <a:lnTo>
                        <a:pt x="1408" y="323"/>
                      </a:lnTo>
                      <a:lnTo>
                        <a:pt x="1408" y="0"/>
                      </a:lnTo>
                      <a:lnTo>
                        <a:pt x="0" y="1089"/>
                      </a:lnTo>
                      <a:lnTo>
                        <a:pt x="1408" y="2178"/>
                      </a:lnTo>
                      <a:lnTo>
                        <a:pt x="1408" y="1854"/>
                      </a:lnTo>
                      <a:lnTo>
                        <a:pt x="3038" y="1854"/>
                      </a:ln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4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410403" y="2879265"/>
                  <a:ext cx="614788" cy="0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5" name="Oval 107"/>
                <p:cNvSpPr>
                  <a:spLocks noChangeArrowheads="1"/>
                </p:cNvSpPr>
                <p:nvPr/>
              </p:nvSpPr>
              <p:spPr bwMode="auto">
                <a:xfrm>
                  <a:off x="3352253" y="2849928"/>
                  <a:ext cx="58150" cy="57102"/>
                </a:xfrm>
                <a:prstGeom prst="ellips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6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3410403" y="2203466"/>
                  <a:ext cx="614788" cy="0"/>
                </a:xfrm>
                <a:prstGeom prst="lin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7" name="Oval 109"/>
                <p:cNvSpPr>
                  <a:spLocks noChangeArrowheads="1"/>
                </p:cNvSpPr>
                <p:nvPr/>
              </p:nvSpPr>
              <p:spPr bwMode="auto">
                <a:xfrm>
                  <a:off x="3352253" y="2174653"/>
                  <a:ext cx="58150" cy="56578"/>
                </a:xfrm>
                <a:prstGeom prst="ellipse">
                  <a:avLst/>
                </a:pr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8" name="Freeform 110"/>
                <p:cNvSpPr>
                  <a:spLocks/>
                </p:cNvSpPr>
                <p:nvPr/>
              </p:nvSpPr>
              <p:spPr bwMode="auto">
                <a:xfrm>
                  <a:off x="2588967" y="2366391"/>
                  <a:ext cx="226314" cy="348901"/>
                </a:xfrm>
                <a:custGeom>
                  <a:avLst/>
                  <a:gdLst/>
                  <a:ahLst/>
                  <a:cxnLst>
                    <a:cxn ang="0">
                      <a:pos x="432" y="666"/>
                    </a:cxn>
                    <a:cxn ang="0">
                      <a:pos x="0" y="333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432" h="666">
                      <a:moveTo>
                        <a:pt x="432" y="666"/>
                      </a:moveTo>
                      <a:lnTo>
                        <a:pt x="0" y="333"/>
                      </a:lnTo>
                      <a:lnTo>
                        <a:pt x="432" y="0"/>
                      </a:lnTo>
                    </a:path>
                  </a:pathLst>
                </a:custGeom>
                <a:noFill/>
                <a:ln w="12700" cap="rnd">
                  <a:solidFill>
                    <a:srgbClr val="FF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9" name="Oval 111"/>
                <p:cNvSpPr>
                  <a:spLocks noChangeArrowheads="1"/>
                </p:cNvSpPr>
                <p:nvPr/>
              </p:nvSpPr>
              <p:spPr bwMode="auto">
                <a:xfrm>
                  <a:off x="2789087" y="2690670"/>
                  <a:ext cx="50816" cy="50292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0" name="Oval 112"/>
                <p:cNvSpPr>
                  <a:spLocks noChangeArrowheads="1"/>
                </p:cNvSpPr>
                <p:nvPr/>
              </p:nvSpPr>
              <p:spPr bwMode="auto">
                <a:xfrm>
                  <a:off x="2789087" y="2340197"/>
                  <a:ext cx="50816" cy="50816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745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9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48020" y="1802641"/>
            <a:ext cx="136025" cy="4642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02292" y="4354970"/>
            <a:ext cx="136025" cy="46223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68260" y="3472606"/>
            <a:ext cx="164028" cy="540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91768" y="5223164"/>
            <a:ext cx="136025" cy="46223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Rectangle 57"/>
          <p:cNvSpPr>
            <a:spLocks noChangeArrowheads="1"/>
          </p:cNvSpPr>
          <p:nvPr/>
        </p:nvSpPr>
        <p:spPr bwMode="auto">
          <a:xfrm>
            <a:off x="5659762" y="1297183"/>
            <a:ext cx="544600" cy="20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ШАГ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819605" y="699313"/>
            <a:ext cx="3702690" cy="6045200"/>
            <a:chOff x="4819605" y="699313"/>
            <a:chExt cx="3702690" cy="6045200"/>
          </a:xfrm>
        </p:grpSpPr>
        <p:grpSp>
          <p:nvGrpSpPr>
            <p:cNvPr id="6" name="Arrow 2"/>
            <p:cNvGrpSpPr/>
            <p:nvPr/>
          </p:nvGrpSpPr>
          <p:grpSpPr>
            <a:xfrm>
              <a:off x="6539926" y="4035428"/>
              <a:ext cx="130025" cy="92446"/>
              <a:chOff x="4456113" y="2782888"/>
              <a:chExt cx="103188" cy="73025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 flipV="1">
                <a:off x="4456113" y="2794000"/>
                <a:ext cx="103188" cy="61913"/>
              </a:xfrm>
              <a:prstGeom prst="line">
                <a:avLst/>
              </a:prstGeom>
              <a:noFill/>
              <a:ln w="12700" cap="rnd">
                <a:solidFill>
                  <a:srgbClr val="ACE0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4516438" y="2782888"/>
                <a:ext cx="42863" cy="555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7"/>
                  </a:cxn>
                  <a:cxn ang="0">
                    <a:pos x="20" y="35"/>
                  </a:cxn>
                </a:cxnLst>
                <a:rect l="0" t="0" r="r" b="b"/>
                <a:pathLst>
                  <a:path w="27" h="35">
                    <a:moveTo>
                      <a:pt x="0" y="0"/>
                    </a:moveTo>
                    <a:lnTo>
                      <a:pt x="27" y="7"/>
                    </a:lnTo>
                    <a:lnTo>
                      <a:pt x="20" y="35"/>
                    </a:lnTo>
                  </a:path>
                </a:pathLst>
              </a:custGeom>
              <a:noFill/>
              <a:ln w="12700" cap="rnd">
                <a:solidFill>
                  <a:srgbClr val="ACE0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Arrow 1"/>
            <p:cNvGrpSpPr/>
            <p:nvPr/>
          </p:nvGrpSpPr>
          <p:grpSpPr>
            <a:xfrm>
              <a:off x="6063838" y="3159195"/>
              <a:ext cx="130025" cy="90438"/>
              <a:chOff x="4078288" y="2090738"/>
              <a:chExt cx="103188" cy="71438"/>
            </a:xfrm>
          </p:grpSpPr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H="1">
                <a:off x="4078288" y="2090738"/>
                <a:ext cx="103188" cy="58738"/>
              </a:xfrm>
              <a:prstGeom prst="line">
                <a:avLst/>
              </a:prstGeom>
              <a:noFill/>
              <a:ln w="12700" cap="rnd">
                <a:solidFill>
                  <a:srgbClr val="ACE0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6"/>
              <p:cNvSpPr>
                <a:spLocks/>
              </p:cNvSpPr>
              <p:nvPr/>
            </p:nvSpPr>
            <p:spPr bwMode="auto">
              <a:xfrm>
                <a:off x="4078288" y="2106613"/>
                <a:ext cx="42863" cy="55563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0" y="27"/>
                  </a:cxn>
                  <a:cxn ang="0">
                    <a:pos x="7" y="0"/>
                  </a:cxn>
                </a:cxnLst>
                <a:rect l="0" t="0" r="r" b="b"/>
                <a:pathLst>
                  <a:path w="27" h="35">
                    <a:moveTo>
                      <a:pt x="27" y="35"/>
                    </a:moveTo>
                    <a:lnTo>
                      <a:pt x="0" y="27"/>
                    </a:lnTo>
                    <a:lnTo>
                      <a:pt x="7" y="0"/>
                    </a:lnTo>
                  </a:path>
                </a:pathLst>
              </a:custGeom>
              <a:noFill/>
              <a:ln w="12700" cap="rnd">
                <a:solidFill>
                  <a:srgbClr val="ACE0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Line elements"/>
            <p:cNvGrpSpPr/>
            <p:nvPr/>
          </p:nvGrpSpPr>
          <p:grpSpPr>
            <a:xfrm>
              <a:off x="5321700" y="2502020"/>
              <a:ext cx="186034" cy="146709"/>
              <a:chOff x="3489326" y="1571625"/>
              <a:chExt cx="147637" cy="115888"/>
            </a:xfrm>
          </p:grpSpPr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489326" y="1571625"/>
                <a:ext cx="74613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3563938" y="1571625"/>
                <a:ext cx="73025" cy="1158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27"/>
                  </a:cxn>
                  <a:cxn ang="0">
                    <a:pos x="46" y="0"/>
                  </a:cxn>
                </a:cxnLst>
                <a:rect l="0" t="0" r="r" b="b"/>
                <a:pathLst>
                  <a:path w="46" h="73">
                    <a:moveTo>
                      <a:pt x="0" y="73"/>
                    </a:moveTo>
                    <a:lnTo>
                      <a:pt x="0" y="27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7" name="Line elements"/>
            <p:cNvGrpSpPr/>
            <p:nvPr/>
          </p:nvGrpSpPr>
          <p:grpSpPr>
            <a:xfrm>
              <a:off x="6827979" y="3376243"/>
              <a:ext cx="188036" cy="146709"/>
              <a:chOff x="4684713" y="2262188"/>
              <a:chExt cx="149226" cy="115888"/>
            </a:xfrm>
          </p:grpSpPr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4684713" y="2262188"/>
                <a:ext cx="74613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759326" y="2262188"/>
                <a:ext cx="74613" cy="1158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27"/>
                  </a:cxn>
                  <a:cxn ang="0">
                    <a:pos x="47" y="0"/>
                  </a:cxn>
                </a:cxnLst>
                <a:rect l="0" t="0" r="r" b="b"/>
                <a:pathLst>
                  <a:path w="47" h="73">
                    <a:moveTo>
                      <a:pt x="0" y="73"/>
                    </a:moveTo>
                    <a:lnTo>
                      <a:pt x="0" y="27"/>
                    </a:lnTo>
                    <a:lnTo>
                      <a:pt x="47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Line elements"/>
            <p:cNvGrpSpPr/>
            <p:nvPr/>
          </p:nvGrpSpPr>
          <p:grpSpPr>
            <a:xfrm>
              <a:off x="5321700" y="4795096"/>
              <a:ext cx="186034" cy="146709"/>
              <a:chOff x="3489326" y="3382963"/>
              <a:chExt cx="147637" cy="115888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V="1">
                <a:off x="3489326" y="3455988"/>
                <a:ext cx="74613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3563938" y="3382963"/>
                <a:ext cx="73025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"/>
                  </a:cxn>
                  <a:cxn ang="0">
                    <a:pos x="46" y="73"/>
                  </a:cxn>
                </a:cxnLst>
                <a:rect l="0" t="0" r="r" b="b"/>
                <a:pathLst>
                  <a:path w="46" h="73">
                    <a:moveTo>
                      <a:pt x="0" y="0"/>
                    </a:moveTo>
                    <a:lnTo>
                      <a:pt x="0" y="46"/>
                    </a:lnTo>
                    <a:lnTo>
                      <a:pt x="46" y="73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Line elements"/>
            <p:cNvGrpSpPr/>
            <p:nvPr/>
          </p:nvGrpSpPr>
          <p:grpSpPr>
            <a:xfrm>
              <a:off x="7832167" y="5667310"/>
              <a:ext cx="188036" cy="146709"/>
              <a:chOff x="5481638" y="4071938"/>
              <a:chExt cx="149226" cy="115888"/>
            </a:xfrm>
          </p:grpSpPr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 flipV="1">
                <a:off x="5481638" y="4144963"/>
                <a:ext cx="74613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5556251" y="4071938"/>
                <a:ext cx="74613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"/>
                  </a:cxn>
                  <a:cxn ang="0">
                    <a:pos x="47" y="73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0" y="46"/>
                    </a:lnTo>
                    <a:lnTo>
                      <a:pt x="47" y="73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Secondary lines 3"/>
            <p:cNvGrpSpPr/>
            <p:nvPr/>
          </p:nvGrpSpPr>
          <p:grpSpPr>
            <a:xfrm>
              <a:off x="8084213" y="4103758"/>
              <a:ext cx="438082" cy="604921"/>
              <a:chOff x="5681663" y="2836863"/>
              <a:chExt cx="347663" cy="477837"/>
            </a:xfrm>
          </p:grpSpPr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5880101" y="2952750"/>
                <a:ext cx="74613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5954713" y="2952750"/>
                <a:ext cx="74613" cy="1158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27"/>
                  </a:cxn>
                  <a:cxn ang="0">
                    <a:pos x="47" y="0"/>
                  </a:cxn>
                </a:cxnLst>
                <a:rect l="0" t="0" r="r" b="b"/>
                <a:pathLst>
                  <a:path w="47" h="73">
                    <a:moveTo>
                      <a:pt x="0" y="73"/>
                    </a:moveTo>
                    <a:lnTo>
                      <a:pt x="0" y="27"/>
                    </a:lnTo>
                    <a:lnTo>
                      <a:pt x="47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35"/>
              <p:cNvSpPr>
                <a:spLocks noChangeShapeType="1"/>
              </p:cNvSpPr>
              <p:nvPr/>
            </p:nvSpPr>
            <p:spPr bwMode="auto">
              <a:xfrm flipH="1">
                <a:off x="5954714" y="3107531"/>
                <a:ext cx="0" cy="11509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954713" y="3251200"/>
                <a:ext cx="0" cy="6350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 flipH="1" flipV="1">
                <a:off x="5743576" y="2873375"/>
                <a:ext cx="88900" cy="523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Line 38"/>
              <p:cNvSpPr>
                <a:spLocks noChangeShapeType="1"/>
              </p:cNvSpPr>
              <p:nvPr/>
            </p:nvSpPr>
            <p:spPr bwMode="auto">
              <a:xfrm flipH="1" flipV="1">
                <a:off x="5681663" y="2836863"/>
                <a:ext cx="26988" cy="158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3" name="Secondary lines 1"/>
            <p:cNvGrpSpPr/>
            <p:nvPr/>
          </p:nvGrpSpPr>
          <p:grpSpPr>
            <a:xfrm>
              <a:off x="5825793" y="1479080"/>
              <a:ext cx="444082" cy="618989"/>
              <a:chOff x="3889376" y="763588"/>
              <a:chExt cx="352425" cy="488949"/>
            </a:xfrm>
          </p:grpSpPr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>
                <a:off x="3889376" y="882650"/>
                <a:ext cx="73025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3962401" y="882650"/>
                <a:ext cx="73025" cy="115888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0" y="27"/>
                  </a:cxn>
                  <a:cxn ang="0">
                    <a:pos x="46" y="0"/>
                  </a:cxn>
                </a:cxnLst>
                <a:rect l="0" t="0" r="r" b="b"/>
                <a:pathLst>
                  <a:path w="46" h="73">
                    <a:moveTo>
                      <a:pt x="0" y="73"/>
                    </a:moveTo>
                    <a:lnTo>
                      <a:pt x="0" y="27"/>
                    </a:lnTo>
                    <a:lnTo>
                      <a:pt x="46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3962401" y="1035050"/>
                <a:ext cx="0" cy="1031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>
                <a:off x="3962401" y="1179512"/>
                <a:ext cx="0" cy="7302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V="1">
                <a:off x="4089401" y="800100"/>
                <a:ext cx="88900" cy="523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V="1">
                <a:off x="4213226" y="763588"/>
                <a:ext cx="28575" cy="158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0" name="Secondary lines 2"/>
            <p:cNvGrpSpPr/>
            <p:nvPr/>
          </p:nvGrpSpPr>
          <p:grpSpPr>
            <a:xfrm>
              <a:off x="4819605" y="3613388"/>
              <a:ext cx="434081" cy="598893"/>
              <a:chOff x="3090863" y="2449513"/>
              <a:chExt cx="344488" cy="473075"/>
            </a:xfrm>
          </p:grpSpPr>
          <p:sp>
            <p:nvSpPr>
              <p:cNvPr id="51" name="Line 45"/>
              <p:cNvSpPr>
                <a:spLocks noChangeShapeType="1"/>
              </p:cNvSpPr>
              <p:nvPr/>
            </p:nvSpPr>
            <p:spPr bwMode="auto">
              <a:xfrm flipV="1">
                <a:off x="3090863" y="2765425"/>
                <a:ext cx="73025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3163888" y="2692400"/>
                <a:ext cx="74613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"/>
                  </a:cxn>
                  <a:cxn ang="0">
                    <a:pos x="47" y="73"/>
                  </a:cxn>
                </a:cxnLst>
                <a:rect l="0" t="0" r="r" b="b"/>
                <a:pathLst>
                  <a:path w="47" h="73">
                    <a:moveTo>
                      <a:pt x="0" y="0"/>
                    </a:moveTo>
                    <a:lnTo>
                      <a:pt x="0" y="46"/>
                    </a:lnTo>
                    <a:lnTo>
                      <a:pt x="47" y="73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47"/>
              <p:cNvSpPr>
                <a:spLocks noChangeShapeType="1"/>
              </p:cNvSpPr>
              <p:nvPr/>
            </p:nvSpPr>
            <p:spPr bwMode="auto">
              <a:xfrm>
                <a:off x="3284538" y="2833688"/>
                <a:ext cx="88900" cy="523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48"/>
              <p:cNvSpPr>
                <a:spLocks noChangeShapeType="1"/>
              </p:cNvSpPr>
              <p:nvPr/>
            </p:nvSpPr>
            <p:spPr bwMode="auto">
              <a:xfrm>
                <a:off x="3408363" y="2906713"/>
                <a:ext cx="26988" cy="158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49"/>
              <p:cNvSpPr>
                <a:spLocks noChangeShapeType="1"/>
              </p:cNvSpPr>
              <p:nvPr/>
            </p:nvSpPr>
            <p:spPr bwMode="auto">
              <a:xfrm flipV="1">
                <a:off x="3163888" y="2546350"/>
                <a:ext cx="0" cy="777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Line 50"/>
              <p:cNvSpPr>
                <a:spLocks noChangeShapeType="1"/>
              </p:cNvSpPr>
              <p:nvPr/>
            </p:nvSpPr>
            <p:spPr bwMode="auto">
              <a:xfrm flipV="1">
                <a:off x="3163888" y="2449513"/>
                <a:ext cx="0" cy="3175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7" name="Secondary lines 4"/>
            <p:cNvGrpSpPr/>
            <p:nvPr/>
          </p:nvGrpSpPr>
          <p:grpSpPr>
            <a:xfrm>
              <a:off x="5825793" y="5323649"/>
              <a:ext cx="428080" cy="631049"/>
              <a:chOff x="3889376" y="3800475"/>
              <a:chExt cx="339725" cy="498476"/>
            </a:xfrm>
          </p:grpSpPr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 flipV="1">
                <a:off x="3889376" y="4144963"/>
                <a:ext cx="73025" cy="4286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3962401" y="4071938"/>
                <a:ext cx="73025" cy="1158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6"/>
                  </a:cxn>
                  <a:cxn ang="0">
                    <a:pos x="46" y="73"/>
                  </a:cxn>
                </a:cxnLst>
                <a:rect l="0" t="0" r="r" b="b"/>
                <a:pathLst>
                  <a:path w="46" h="73">
                    <a:moveTo>
                      <a:pt x="0" y="0"/>
                    </a:moveTo>
                    <a:lnTo>
                      <a:pt x="0" y="46"/>
                    </a:lnTo>
                    <a:lnTo>
                      <a:pt x="46" y="73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53"/>
              <p:cNvSpPr>
                <a:spLocks noChangeShapeType="1"/>
              </p:cNvSpPr>
              <p:nvPr/>
            </p:nvSpPr>
            <p:spPr bwMode="auto">
              <a:xfrm>
                <a:off x="4078288" y="4211638"/>
                <a:ext cx="88900" cy="523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Line 54"/>
              <p:cNvSpPr>
                <a:spLocks noChangeShapeType="1"/>
              </p:cNvSpPr>
              <p:nvPr/>
            </p:nvSpPr>
            <p:spPr bwMode="auto">
              <a:xfrm>
                <a:off x="4202113" y="4284663"/>
                <a:ext cx="26988" cy="142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 flipV="1">
                <a:off x="3962401" y="3905250"/>
                <a:ext cx="0" cy="1031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V="1">
                <a:off x="3962401" y="3800475"/>
                <a:ext cx="0" cy="6350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4" name="Path"/>
            <p:cNvGrpSpPr/>
            <p:nvPr/>
          </p:nvGrpSpPr>
          <p:grpSpPr>
            <a:xfrm>
              <a:off x="5917811" y="699313"/>
              <a:ext cx="1614301" cy="6045200"/>
              <a:chOff x="3962401" y="147638"/>
              <a:chExt cx="1281113" cy="4775200"/>
            </a:xfrm>
          </p:grpSpPr>
          <p:sp>
            <p:nvSpPr>
              <p:cNvPr id="85" name="Freeform 73"/>
              <p:cNvSpPr>
                <a:spLocks/>
              </p:cNvSpPr>
              <p:nvPr/>
            </p:nvSpPr>
            <p:spPr bwMode="auto">
              <a:xfrm>
                <a:off x="3962401" y="1614488"/>
                <a:ext cx="398463" cy="690563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51" y="290"/>
                  </a:cxn>
                  <a:cxn ang="0">
                    <a:pos x="0" y="435"/>
                  </a:cxn>
                </a:cxnLst>
                <a:rect l="0" t="0" r="r" b="b"/>
                <a:pathLst>
                  <a:path w="251" h="435">
                    <a:moveTo>
                      <a:pt x="251" y="0"/>
                    </a:moveTo>
                    <a:lnTo>
                      <a:pt x="251" y="290"/>
                    </a:lnTo>
                    <a:lnTo>
                      <a:pt x="0" y="43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74"/>
              <p:cNvSpPr>
                <a:spLocks/>
              </p:cNvSpPr>
              <p:nvPr/>
            </p:nvSpPr>
            <p:spPr bwMode="auto">
              <a:xfrm>
                <a:off x="3962401" y="2305050"/>
                <a:ext cx="796925" cy="690563"/>
              </a:xfrm>
              <a:custGeom>
                <a:avLst/>
                <a:gdLst/>
                <a:ahLst/>
                <a:cxnLst>
                  <a:cxn ang="0">
                    <a:pos x="502" y="290"/>
                  </a:cxn>
                  <a:cxn ang="0">
                    <a:pos x="251" y="435"/>
                  </a:cxn>
                  <a:cxn ang="0">
                    <a:pos x="0" y="290"/>
                  </a:cxn>
                  <a:cxn ang="0">
                    <a:pos x="0" y="0"/>
                  </a:cxn>
                </a:cxnLst>
                <a:rect l="0" t="0" r="r" b="b"/>
                <a:pathLst>
                  <a:path w="502" h="435">
                    <a:moveTo>
                      <a:pt x="502" y="290"/>
                    </a:moveTo>
                    <a:lnTo>
                      <a:pt x="251" y="435"/>
                    </a:lnTo>
                    <a:lnTo>
                      <a:pt x="0" y="29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Line 75"/>
              <p:cNvSpPr>
                <a:spLocks noChangeShapeType="1"/>
              </p:cNvSpPr>
              <p:nvPr/>
            </p:nvSpPr>
            <p:spPr bwMode="auto">
              <a:xfrm>
                <a:off x="4759326" y="2765425"/>
                <a:ext cx="398463" cy="230188"/>
              </a:xfrm>
              <a:prstGeom prst="line">
                <a:avLst/>
              </a:pr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76"/>
              <p:cNvSpPr>
                <a:spLocks/>
              </p:cNvSpPr>
              <p:nvPr/>
            </p:nvSpPr>
            <p:spPr bwMode="auto">
              <a:xfrm>
                <a:off x="4759326" y="3455988"/>
                <a:ext cx="398463" cy="688975"/>
              </a:xfrm>
              <a:custGeom>
                <a:avLst/>
                <a:gdLst/>
                <a:ahLst/>
                <a:cxnLst>
                  <a:cxn ang="0">
                    <a:pos x="0" y="434"/>
                  </a:cxn>
                  <a:cxn ang="0">
                    <a:pos x="0" y="144"/>
                  </a:cxn>
                  <a:cxn ang="0">
                    <a:pos x="251" y="0"/>
                  </a:cxn>
                </a:cxnLst>
                <a:rect l="0" t="0" r="r" b="b"/>
                <a:pathLst>
                  <a:path w="251" h="434">
                    <a:moveTo>
                      <a:pt x="0" y="434"/>
                    </a:moveTo>
                    <a:lnTo>
                      <a:pt x="0" y="144"/>
                    </a:lnTo>
                    <a:lnTo>
                      <a:pt x="251" y="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77"/>
              <p:cNvSpPr>
                <a:spLocks/>
              </p:cNvSpPr>
              <p:nvPr/>
            </p:nvSpPr>
            <p:spPr bwMode="auto">
              <a:xfrm>
                <a:off x="4360863" y="4144963"/>
                <a:ext cx="398463" cy="690563"/>
              </a:xfrm>
              <a:custGeom>
                <a:avLst/>
                <a:gdLst/>
                <a:ahLst/>
                <a:cxnLst>
                  <a:cxn ang="0">
                    <a:pos x="0" y="435"/>
                  </a:cxn>
                  <a:cxn ang="0">
                    <a:pos x="0" y="145"/>
                  </a:cxn>
                  <a:cxn ang="0">
                    <a:pos x="251" y="0"/>
                  </a:cxn>
                </a:cxnLst>
                <a:rect l="0" t="0" r="r" b="b"/>
                <a:pathLst>
                  <a:path w="251" h="435">
                    <a:moveTo>
                      <a:pt x="0" y="435"/>
                    </a:moveTo>
                    <a:lnTo>
                      <a:pt x="0" y="145"/>
                    </a:lnTo>
                    <a:lnTo>
                      <a:pt x="251" y="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78"/>
              <p:cNvSpPr>
                <a:spLocks/>
              </p:cNvSpPr>
              <p:nvPr/>
            </p:nvSpPr>
            <p:spPr bwMode="auto">
              <a:xfrm>
                <a:off x="4759326" y="234950"/>
                <a:ext cx="398463" cy="690563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51" y="290"/>
                  </a:cxn>
                  <a:cxn ang="0">
                    <a:pos x="0" y="435"/>
                  </a:cxn>
                </a:cxnLst>
                <a:rect l="0" t="0" r="r" b="b"/>
                <a:pathLst>
                  <a:path w="251" h="435">
                    <a:moveTo>
                      <a:pt x="251" y="0"/>
                    </a:moveTo>
                    <a:lnTo>
                      <a:pt x="251" y="290"/>
                    </a:lnTo>
                    <a:lnTo>
                      <a:pt x="0" y="43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79"/>
              <p:cNvSpPr>
                <a:spLocks/>
              </p:cNvSpPr>
              <p:nvPr/>
            </p:nvSpPr>
            <p:spPr bwMode="auto">
              <a:xfrm>
                <a:off x="4360863" y="925513"/>
                <a:ext cx="398463" cy="688975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51" y="290"/>
                  </a:cxn>
                  <a:cxn ang="0">
                    <a:pos x="0" y="434"/>
                  </a:cxn>
                </a:cxnLst>
                <a:rect l="0" t="0" r="r" b="b"/>
                <a:pathLst>
                  <a:path w="251" h="434">
                    <a:moveTo>
                      <a:pt x="251" y="0"/>
                    </a:moveTo>
                    <a:lnTo>
                      <a:pt x="251" y="290"/>
                    </a:lnTo>
                    <a:lnTo>
                      <a:pt x="0" y="434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Line 80"/>
              <p:cNvSpPr>
                <a:spLocks noChangeShapeType="1"/>
              </p:cNvSpPr>
              <p:nvPr/>
            </p:nvSpPr>
            <p:spPr bwMode="auto">
              <a:xfrm flipV="1">
                <a:off x="5159376" y="2995612"/>
                <a:ext cx="0" cy="460375"/>
              </a:xfrm>
              <a:prstGeom prst="line">
                <a:avLst/>
              </a:prstGeom>
              <a:noFill/>
              <a:ln w="12700" cap="rnd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Oval 81"/>
              <p:cNvSpPr>
                <a:spLocks noChangeArrowheads="1"/>
              </p:cNvSpPr>
              <p:nvPr/>
            </p:nvSpPr>
            <p:spPr bwMode="auto">
              <a:xfrm>
                <a:off x="5133976" y="212725"/>
                <a:ext cx="47625" cy="4603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Oval 82"/>
              <p:cNvSpPr>
                <a:spLocks noChangeArrowheads="1"/>
              </p:cNvSpPr>
              <p:nvPr/>
            </p:nvSpPr>
            <p:spPr bwMode="auto">
              <a:xfrm>
                <a:off x="4337051" y="4811713"/>
                <a:ext cx="47625" cy="46038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83"/>
              <p:cNvSpPr>
                <a:spLocks/>
              </p:cNvSpPr>
              <p:nvPr/>
            </p:nvSpPr>
            <p:spPr bwMode="auto">
              <a:xfrm>
                <a:off x="5070476" y="147638"/>
                <a:ext cx="173038" cy="168275"/>
              </a:xfrm>
              <a:custGeom>
                <a:avLst/>
                <a:gdLst/>
                <a:ahLst/>
                <a:cxnLst>
                  <a:cxn ang="0">
                    <a:pos x="50" y="149"/>
                  </a:cxn>
                  <a:cxn ang="0">
                    <a:pos x="0" y="77"/>
                  </a:cxn>
                  <a:cxn ang="0">
                    <a:pos x="77" y="0"/>
                  </a:cxn>
                  <a:cxn ang="0">
                    <a:pos x="154" y="77"/>
                  </a:cxn>
                  <a:cxn ang="0">
                    <a:pos x="104" y="149"/>
                  </a:cxn>
                </a:cxnLst>
                <a:rect l="0" t="0" r="r" b="b"/>
                <a:pathLst>
                  <a:path w="154" h="149">
                    <a:moveTo>
                      <a:pt x="50" y="149"/>
                    </a:moveTo>
                    <a:cubicBezTo>
                      <a:pt x="21" y="139"/>
                      <a:pt x="0" y="110"/>
                      <a:pt x="0" y="77"/>
                    </a:cubicBezTo>
                    <a:cubicBezTo>
                      <a:pt x="0" y="35"/>
                      <a:pt x="34" y="0"/>
                      <a:pt x="77" y="0"/>
                    </a:cubicBezTo>
                    <a:cubicBezTo>
                      <a:pt x="119" y="0"/>
                      <a:pt x="154" y="35"/>
                      <a:pt x="154" y="77"/>
                    </a:cubicBezTo>
                    <a:cubicBezTo>
                      <a:pt x="154" y="110"/>
                      <a:pt x="133" y="139"/>
                      <a:pt x="104" y="14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84"/>
              <p:cNvSpPr>
                <a:spLocks/>
              </p:cNvSpPr>
              <p:nvPr/>
            </p:nvSpPr>
            <p:spPr bwMode="auto">
              <a:xfrm>
                <a:off x="4273551" y="4754563"/>
                <a:ext cx="173038" cy="168275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54" y="72"/>
                  </a:cxn>
                  <a:cxn ang="0">
                    <a:pos x="77" y="149"/>
                  </a:cxn>
                  <a:cxn ang="0">
                    <a:pos x="0" y="72"/>
                  </a:cxn>
                  <a:cxn ang="0">
                    <a:pos x="50" y="0"/>
                  </a:cxn>
                </a:cxnLst>
                <a:rect l="0" t="0" r="r" b="b"/>
                <a:pathLst>
                  <a:path w="154" h="149">
                    <a:moveTo>
                      <a:pt x="104" y="0"/>
                    </a:moveTo>
                    <a:cubicBezTo>
                      <a:pt x="133" y="10"/>
                      <a:pt x="154" y="39"/>
                      <a:pt x="154" y="72"/>
                    </a:cubicBezTo>
                    <a:cubicBezTo>
                      <a:pt x="154" y="114"/>
                      <a:pt x="120" y="149"/>
                      <a:pt x="77" y="149"/>
                    </a:cubicBezTo>
                    <a:cubicBezTo>
                      <a:pt x="35" y="149"/>
                      <a:pt x="0" y="114"/>
                      <a:pt x="0" y="72"/>
                    </a:cubicBezTo>
                    <a:cubicBezTo>
                      <a:pt x="0" y="39"/>
                      <a:pt x="21" y="10"/>
                      <a:pt x="5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4991637" y="3229534"/>
            <a:ext cx="848158" cy="984757"/>
            <a:chOff x="4991637" y="3229534"/>
            <a:chExt cx="848158" cy="984757"/>
          </a:xfrm>
        </p:grpSpPr>
        <p:grpSp>
          <p:nvGrpSpPr>
            <p:cNvPr id="18" name="Hexagon 2"/>
            <p:cNvGrpSpPr/>
            <p:nvPr/>
          </p:nvGrpSpPr>
          <p:grpSpPr>
            <a:xfrm>
              <a:off x="4991637" y="3229534"/>
              <a:ext cx="848158" cy="984757"/>
              <a:chOff x="3227388" y="2146300"/>
              <a:chExt cx="673100" cy="777875"/>
            </a:xfrm>
          </p:grpSpPr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3227388" y="2146300"/>
                <a:ext cx="673100" cy="777875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2" y="0"/>
                  </a:cxn>
                  <a:cxn ang="0">
                    <a:pos x="424" y="123"/>
                  </a:cxn>
                  <a:cxn ang="0">
                    <a:pos x="424" y="367"/>
                  </a:cxn>
                  <a:cxn ang="0">
                    <a:pos x="212" y="490"/>
                  </a:cxn>
                  <a:cxn ang="0">
                    <a:pos x="0" y="367"/>
                  </a:cxn>
                  <a:cxn ang="0">
                    <a:pos x="0" y="123"/>
                  </a:cxn>
                </a:cxnLst>
                <a:rect l="0" t="0" r="r" b="b"/>
                <a:pathLst>
                  <a:path w="424" h="490">
                    <a:moveTo>
                      <a:pt x="0" y="123"/>
                    </a:moveTo>
                    <a:lnTo>
                      <a:pt x="212" y="0"/>
                    </a:lnTo>
                    <a:lnTo>
                      <a:pt x="424" y="123"/>
                    </a:lnTo>
                    <a:lnTo>
                      <a:pt x="424" y="367"/>
                    </a:lnTo>
                    <a:lnTo>
                      <a:pt x="212" y="490"/>
                    </a:lnTo>
                    <a:lnTo>
                      <a:pt x="0" y="367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719513" y="2546350"/>
                <a:ext cx="136525" cy="236538"/>
              </a:xfrm>
              <a:custGeom>
                <a:avLst/>
                <a:gdLst/>
                <a:ahLst/>
                <a:cxnLst>
                  <a:cxn ang="0">
                    <a:pos x="0" y="209"/>
                  </a:cxn>
                  <a:cxn ang="0">
                    <a:pos x="121" y="139"/>
                  </a:cxn>
                  <a:cxn ang="0">
                    <a:pos x="121" y="0"/>
                  </a:cxn>
                </a:cxnLst>
                <a:rect l="0" t="0" r="r" b="b"/>
                <a:pathLst>
                  <a:path w="121" h="209">
                    <a:moveTo>
                      <a:pt x="0" y="209"/>
                    </a:moveTo>
                    <a:cubicBezTo>
                      <a:pt x="54" y="178"/>
                      <a:pt x="105" y="148"/>
                      <a:pt x="121" y="139"/>
                    </a:cubicBezTo>
                    <a:cubicBezTo>
                      <a:pt x="121" y="121"/>
                      <a:pt x="121" y="62"/>
                      <a:pt x="121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Paper sheet"/>
            <p:cNvGrpSpPr/>
            <p:nvPr/>
          </p:nvGrpSpPr>
          <p:grpSpPr>
            <a:xfrm>
              <a:off x="5259294" y="3476334"/>
              <a:ext cx="332063" cy="440126"/>
              <a:chOff x="3189296" y="2646364"/>
              <a:chExt cx="263526" cy="347663"/>
            </a:xfrm>
          </p:grpSpPr>
          <p:sp>
            <p:nvSpPr>
              <p:cNvPr id="110" name="Freeform 173"/>
              <p:cNvSpPr>
                <a:spLocks noEditPoints="1"/>
              </p:cNvSpPr>
              <p:nvPr/>
            </p:nvSpPr>
            <p:spPr bwMode="auto">
              <a:xfrm>
                <a:off x="3189296" y="2651127"/>
                <a:ext cx="260351" cy="342900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0" y="0"/>
                  </a:cxn>
                  <a:cxn ang="0">
                    <a:pos x="0" y="305"/>
                  </a:cxn>
                  <a:cxn ang="0">
                    <a:pos x="230" y="305"/>
                  </a:cxn>
                  <a:cxn ang="0">
                    <a:pos x="230" y="86"/>
                  </a:cxn>
                  <a:cxn ang="0">
                    <a:pos x="143" y="0"/>
                  </a:cxn>
                  <a:cxn ang="0">
                    <a:pos x="115" y="282"/>
                  </a:cxn>
                  <a:cxn ang="0">
                    <a:pos x="75" y="242"/>
                  </a:cxn>
                  <a:cxn ang="0">
                    <a:pos x="115" y="202"/>
                  </a:cxn>
                  <a:cxn ang="0">
                    <a:pos x="155" y="242"/>
                  </a:cxn>
                  <a:cxn ang="0">
                    <a:pos x="115" y="282"/>
                  </a:cxn>
                </a:cxnLst>
                <a:rect l="0" t="0" r="r" b="b"/>
                <a:pathLst>
                  <a:path w="230" h="305">
                    <a:moveTo>
                      <a:pt x="1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5"/>
                      <a:pt x="0" y="305"/>
                      <a:pt x="0" y="305"/>
                    </a:cubicBezTo>
                    <a:cubicBezTo>
                      <a:pt x="230" y="305"/>
                      <a:pt x="230" y="305"/>
                      <a:pt x="230" y="305"/>
                    </a:cubicBezTo>
                    <a:cubicBezTo>
                      <a:pt x="230" y="86"/>
                      <a:pt x="230" y="86"/>
                      <a:pt x="230" y="86"/>
                    </a:cubicBezTo>
                    <a:lnTo>
                      <a:pt x="143" y="0"/>
                    </a:lnTo>
                    <a:close/>
                    <a:moveTo>
                      <a:pt x="115" y="282"/>
                    </a:moveTo>
                    <a:cubicBezTo>
                      <a:pt x="93" y="282"/>
                      <a:pt x="75" y="264"/>
                      <a:pt x="75" y="242"/>
                    </a:cubicBezTo>
                    <a:cubicBezTo>
                      <a:pt x="75" y="220"/>
                      <a:pt x="93" y="202"/>
                      <a:pt x="115" y="202"/>
                    </a:cubicBezTo>
                    <a:cubicBezTo>
                      <a:pt x="137" y="202"/>
                      <a:pt x="155" y="220"/>
                      <a:pt x="155" y="242"/>
                    </a:cubicBezTo>
                    <a:cubicBezTo>
                      <a:pt x="155" y="264"/>
                      <a:pt x="137" y="282"/>
                      <a:pt x="115" y="282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174"/>
              <p:cNvSpPr>
                <a:spLocks noEditPoints="1"/>
              </p:cNvSpPr>
              <p:nvPr/>
            </p:nvSpPr>
            <p:spPr bwMode="auto">
              <a:xfrm>
                <a:off x="3270259" y="2646364"/>
                <a:ext cx="182563" cy="327025"/>
              </a:xfrm>
              <a:custGeom>
                <a:avLst/>
                <a:gdLst/>
                <a:ahLst/>
                <a:cxnLst>
                  <a:cxn ang="0">
                    <a:pos x="159" y="86"/>
                  </a:cxn>
                  <a:cxn ang="0">
                    <a:pos x="76" y="86"/>
                  </a:cxn>
                  <a:cxn ang="0">
                    <a:pos x="76" y="4"/>
                  </a:cxn>
                  <a:cxn ang="0">
                    <a:pos x="72" y="0"/>
                  </a:cxn>
                  <a:cxn ang="0">
                    <a:pos x="68" y="4"/>
                  </a:cxn>
                  <a:cxn ang="0">
                    <a:pos x="68" y="90"/>
                  </a:cxn>
                  <a:cxn ang="0">
                    <a:pos x="72" y="94"/>
                  </a:cxn>
                  <a:cxn ang="0">
                    <a:pos x="159" y="94"/>
                  </a:cxn>
                  <a:cxn ang="0">
                    <a:pos x="163" y="90"/>
                  </a:cxn>
                  <a:cxn ang="0">
                    <a:pos x="159" y="86"/>
                  </a:cxn>
                  <a:cxn ang="0">
                    <a:pos x="44" y="202"/>
                  </a:cxn>
                  <a:cxn ang="0">
                    <a:pos x="0" y="246"/>
                  </a:cxn>
                  <a:cxn ang="0">
                    <a:pos x="44" y="290"/>
                  </a:cxn>
                  <a:cxn ang="0">
                    <a:pos x="88" y="246"/>
                  </a:cxn>
                  <a:cxn ang="0">
                    <a:pos x="44" y="202"/>
                  </a:cxn>
                  <a:cxn ang="0">
                    <a:pos x="44" y="282"/>
                  </a:cxn>
                  <a:cxn ang="0">
                    <a:pos x="8" y="246"/>
                  </a:cxn>
                  <a:cxn ang="0">
                    <a:pos x="44" y="210"/>
                  </a:cxn>
                  <a:cxn ang="0">
                    <a:pos x="80" y="246"/>
                  </a:cxn>
                  <a:cxn ang="0">
                    <a:pos x="44" y="282"/>
                  </a:cxn>
                  <a:cxn ang="0">
                    <a:pos x="122" y="106"/>
                  </a:cxn>
                  <a:cxn ang="0">
                    <a:pos x="6" y="106"/>
                  </a:cxn>
                  <a:cxn ang="0">
                    <a:pos x="2" y="110"/>
                  </a:cxn>
                  <a:cxn ang="0">
                    <a:pos x="6" y="114"/>
                  </a:cxn>
                  <a:cxn ang="0">
                    <a:pos x="122" y="114"/>
                  </a:cxn>
                  <a:cxn ang="0">
                    <a:pos x="126" y="110"/>
                  </a:cxn>
                  <a:cxn ang="0">
                    <a:pos x="122" y="106"/>
                  </a:cxn>
                  <a:cxn ang="0">
                    <a:pos x="122" y="128"/>
                  </a:cxn>
                  <a:cxn ang="0">
                    <a:pos x="6" y="128"/>
                  </a:cxn>
                  <a:cxn ang="0">
                    <a:pos x="2" y="132"/>
                  </a:cxn>
                  <a:cxn ang="0">
                    <a:pos x="6" y="136"/>
                  </a:cxn>
                  <a:cxn ang="0">
                    <a:pos x="122" y="136"/>
                  </a:cxn>
                  <a:cxn ang="0">
                    <a:pos x="126" y="132"/>
                  </a:cxn>
                  <a:cxn ang="0">
                    <a:pos x="122" y="128"/>
                  </a:cxn>
                  <a:cxn ang="0">
                    <a:pos x="122" y="149"/>
                  </a:cxn>
                  <a:cxn ang="0">
                    <a:pos x="6" y="149"/>
                  </a:cxn>
                  <a:cxn ang="0">
                    <a:pos x="2" y="153"/>
                  </a:cxn>
                  <a:cxn ang="0">
                    <a:pos x="6" y="157"/>
                  </a:cxn>
                  <a:cxn ang="0">
                    <a:pos x="122" y="157"/>
                  </a:cxn>
                  <a:cxn ang="0">
                    <a:pos x="126" y="153"/>
                  </a:cxn>
                  <a:cxn ang="0">
                    <a:pos x="122" y="149"/>
                  </a:cxn>
                  <a:cxn ang="0">
                    <a:pos x="104" y="171"/>
                  </a:cxn>
                  <a:cxn ang="0">
                    <a:pos x="6" y="171"/>
                  </a:cxn>
                  <a:cxn ang="0">
                    <a:pos x="2" y="175"/>
                  </a:cxn>
                  <a:cxn ang="0">
                    <a:pos x="6" y="179"/>
                  </a:cxn>
                  <a:cxn ang="0">
                    <a:pos x="104" y="179"/>
                  </a:cxn>
                  <a:cxn ang="0">
                    <a:pos x="108" y="175"/>
                  </a:cxn>
                  <a:cxn ang="0">
                    <a:pos x="104" y="171"/>
                  </a:cxn>
                </a:cxnLst>
                <a:rect l="0" t="0" r="r" b="b"/>
                <a:pathLst>
                  <a:path w="163" h="290">
                    <a:moveTo>
                      <a:pt x="159" y="86"/>
                    </a:moveTo>
                    <a:cubicBezTo>
                      <a:pt x="76" y="86"/>
                      <a:pt x="76" y="86"/>
                      <a:pt x="76" y="86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1"/>
                      <a:pt x="74" y="0"/>
                      <a:pt x="72" y="0"/>
                    </a:cubicBezTo>
                    <a:cubicBezTo>
                      <a:pt x="70" y="0"/>
                      <a:pt x="68" y="1"/>
                      <a:pt x="68" y="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8" y="92"/>
                      <a:pt x="70" y="94"/>
                      <a:pt x="72" y="94"/>
                    </a:cubicBezTo>
                    <a:cubicBezTo>
                      <a:pt x="159" y="94"/>
                      <a:pt x="159" y="94"/>
                      <a:pt x="159" y="94"/>
                    </a:cubicBezTo>
                    <a:cubicBezTo>
                      <a:pt x="161" y="94"/>
                      <a:pt x="163" y="92"/>
                      <a:pt x="163" y="90"/>
                    </a:cubicBezTo>
                    <a:cubicBezTo>
                      <a:pt x="163" y="88"/>
                      <a:pt x="161" y="86"/>
                      <a:pt x="159" y="86"/>
                    </a:cubicBezTo>
                    <a:close/>
                    <a:moveTo>
                      <a:pt x="44" y="202"/>
                    </a:moveTo>
                    <a:cubicBezTo>
                      <a:pt x="20" y="202"/>
                      <a:pt x="0" y="222"/>
                      <a:pt x="0" y="246"/>
                    </a:cubicBezTo>
                    <a:cubicBezTo>
                      <a:pt x="0" y="270"/>
                      <a:pt x="20" y="290"/>
                      <a:pt x="44" y="290"/>
                    </a:cubicBezTo>
                    <a:cubicBezTo>
                      <a:pt x="68" y="290"/>
                      <a:pt x="88" y="270"/>
                      <a:pt x="88" y="246"/>
                    </a:cubicBezTo>
                    <a:cubicBezTo>
                      <a:pt x="88" y="222"/>
                      <a:pt x="68" y="202"/>
                      <a:pt x="44" y="202"/>
                    </a:cubicBezTo>
                    <a:close/>
                    <a:moveTo>
                      <a:pt x="44" y="282"/>
                    </a:moveTo>
                    <a:cubicBezTo>
                      <a:pt x="24" y="282"/>
                      <a:pt x="8" y="266"/>
                      <a:pt x="8" y="246"/>
                    </a:cubicBezTo>
                    <a:cubicBezTo>
                      <a:pt x="8" y="226"/>
                      <a:pt x="24" y="210"/>
                      <a:pt x="44" y="210"/>
                    </a:cubicBezTo>
                    <a:cubicBezTo>
                      <a:pt x="64" y="210"/>
                      <a:pt x="80" y="226"/>
                      <a:pt x="80" y="246"/>
                    </a:cubicBezTo>
                    <a:cubicBezTo>
                      <a:pt x="80" y="266"/>
                      <a:pt x="64" y="282"/>
                      <a:pt x="44" y="282"/>
                    </a:cubicBezTo>
                    <a:close/>
                    <a:moveTo>
                      <a:pt x="122" y="106"/>
                    </a:moveTo>
                    <a:cubicBezTo>
                      <a:pt x="6" y="106"/>
                      <a:pt x="6" y="106"/>
                      <a:pt x="6" y="106"/>
                    </a:cubicBezTo>
                    <a:cubicBezTo>
                      <a:pt x="4" y="106"/>
                      <a:pt x="2" y="108"/>
                      <a:pt x="2" y="110"/>
                    </a:cubicBezTo>
                    <a:cubicBezTo>
                      <a:pt x="2" y="112"/>
                      <a:pt x="4" y="114"/>
                      <a:pt x="6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4" y="114"/>
                      <a:pt x="126" y="112"/>
                      <a:pt x="126" y="110"/>
                    </a:cubicBezTo>
                    <a:cubicBezTo>
                      <a:pt x="126" y="108"/>
                      <a:pt x="124" y="106"/>
                      <a:pt x="122" y="106"/>
                    </a:cubicBezTo>
                    <a:close/>
                    <a:moveTo>
                      <a:pt x="122" y="128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4" y="128"/>
                      <a:pt x="2" y="129"/>
                      <a:pt x="2" y="132"/>
                    </a:cubicBezTo>
                    <a:cubicBezTo>
                      <a:pt x="2" y="134"/>
                      <a:pt x="4" y="136"/>
                      <a:pt x="6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4" y="136"/>
                      <a:pt x="126" y="134"/>
                      <a:pt x="126" y="132"/>
                    </a:cubicBezTo>
                    <a:cubicBezTo>
                      <a:pt x="126" y="129"/>
                      <a:pt x="124" y="128"/>
                      <a:pt x="122" y="128"/>
                    </a:cubicBezTo>
                    <a:close/>
                    <a:moveTo>
                      <a:pt x="122" y="149"/>
                    </a:moveTo>
                    <a:cubicBezTo>
                      <a:pt x="6" y="149"/>
                      <a:pt x="6" y="149"/>
                      <a:pt x="6" y="149"/>
                    </a:cubicBezTo>
                    <a:cubicBezTo>
                      <a:pt x="4" y="149"/>
                      <a:pt x="2" y="151"/>
                      <a:pt x="2" y="153"/>
                    </a:cubicBezTo>
                    <a:cubicBezTo>
                      <a:pt x="2" y="155"/>
                      <a:pt x="4" y="157"/>
                      <a:pt x="6" y="157"/>
                    </a:cubicBezTo>
                    <a:cubicBezTo>
                      <a:pt x="122" y="157"/>
                      <a:pt x="122" y="157"/>
                      <a:pt x="122" y="157"/>
                    </a:cubicBezTo>
                    <a:cubicBezTo>
                      <a:pt x="124" y="157"/>
                      <a:pt x="126" y="155"/>
                      <a:pt x="126" y="153"/>
                    </a:cubicBezTo>
                    <a:cubicBezTo>
                      <a:pt x="126" y="151"/>
                      <a:pt x="124" y="149"/>
                      <a:pt x="122" y="149"/>
                    </a:cubicBezTo>
                    <a:close/>
                    <a:moveTo>
                      <a:pt x="104" y="171"/>
                    </a:moveTo>
                    <a:cubicBezTo>
                      <a:pt x="6" y="171"/>
                      <a:pt x="6" y="171"/>
                      <a:pt x="6" y="171"/>
                    </a:cubicBezTo>
                    <a:cubicBezTo>
                      <a:pt x="4" y="171"/>
                      <a:pt x="2" y="173"/>
                      <a:pt x="2" y="175"/>
                    </a:cubicBezTo>
                    <a:cubicBezTo>
                      <a:pt x="2" y="177"/>
                      <a:pt x="4" y="179"/>
                      <a:pt x="6" y="179"/>
                    </a:cubicBezTo>
                    <a:cubicBezTo>
                      <a:pt x="104" y="179"/>
                      <a:pt x="104" y="179"/>
                      <a:pt x="104" y="179"/>
                    </a:cubicBezTo>
                    <a:cubicBezTo>
                      <a:pt x="106" y="179"/>
                      <a:pt x="108" y="177"/>
                      <a:pt x="108" y="175"/>
                    </a:cubicBezTo>
                    <a:cubicBezTo>
                      <a:pt x="108" y="173"/>
                      <a:pt x="106" y="171"/>
                      <a:pt x="104" y="17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175"/>
              <p:cNvSpPr>
                <a:spLocks/>
              </p:cNvSpPr>
              <p:nvPr/>
            </p:nvSpPr>
            <p:spPr bwMode="auto">
              <a:xfrm>
                <a:off x="3292484" y="2906714"/>
                <a:ext cx="52388" cy="41275"/>
              </a:xfrm>
              <a:custGeom>
                <a:avLst/>
                <a:gdLst/>
                <a:ahLst/>
                <a:cxnLst>
                  <a:cxn ang="0">
                    <a:pos x="46" y="2"/>
                  </a:cxn>
                  <a:cxn ang="0">
                    <a:pos x="40" y="2"/>
                  </a:cxn>
                  <a:cxn ang="0">
                    <a:pos x="15" y="27"/>
                  </a:cxn>
                  <a:cxn ang="0">
                    <a:pos x="7" y="20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46" y="7"/>
                  </a:cxn>
                  <a:cxn ang="0">
                    <a:pos x="46" y="2"/>
                  </a:cxn>
                </a:cxnLst>
                <a:rect l="0" t="0" r="r" b="b"/>
                <a:pathLst>
                  <a:path w="47" h="37">
                    <a:moveTo>
                      <a:pt x="46" y="2"/>
                    </a:moveTo>
                    <a:cubicBezTo>
                      <a:pt x="44" y="0"/>
                      <a:pt x="42" y="0"/>
                      <a:pt x="40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6" y="18"/>
                      <a:pt x="3" y="18"/>
                      <a:pt x="1" y="20"/>
                    </a:cubicBezTo>
                    <a:cubicBezTo>
                      <a:pt x="0" y="21"/>
                      <a:pt x="0" y="24"/>
                      <a:pt x="1" y="2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7"/>
                      <a:pt x="16" y="37"/>
                      <a:pt x="18" y="3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6"/>
                      <a:pt x="47" y="3"/>
                      <a:pt x="46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7" name="Группа 66"/>
          <p:cNvGrpSpPr/>
          <p:nvPr/>
        </p:nvGrpSpPr>
        <p:grpSpPr>
          <a:xfrm>
            <a:off x="7502105" y="4103758"/>
            <a:ext cx="848158" cy="984757"/>
            <a:chOff x="7502105" y="4103758"/>
            <a:chExt cx="848158" cy="984757"/>
          </a:xfrm>
        </p:grpSpPr>
        <p:grpSp>
          <p:nvGrpSpPr>
            <p:cNvPr id="15" name="Hexagon 3"/>
            <p:cNvGrpSpPr/>
            <p:nvPr/>
          </p:nvGrpSpPr>
          <p:grpSpPr>
            <a:xfrm>
              <a:off x="7502105" y="4103758"/>
              <a:ext cx="848158" cy="984757"/>
              <a:chOff x="5219701" y="2836863"/>
              <a:chExt cx="673100" cy="777875"/>
            </a:xfrm>
          </p:grpSpPr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5219701" y="2836863"/>
                <a:ext cx="673100" cy="777875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12" y="0"/>
                  </a:cxn>
                  <a:cxn ang="0">
                    <a:pos x="424" y="122"/>
                  </a:cxn>
                  <a:cxn ang="0">
                    <a:pos x="424" y="367"/>
                  </a:cxn>
                  <a:cxn ang="0">
                    <a:pos x="212" y="490"/>
                  </a:cxn>
                  <a:cxn ang="0">
                    <a:pos x="0" y="367"/>
                  </a:cxn>
                  <a:cxn ang="0">
                    <a:pos x="0" y="122"/>
                  </a:cxn>
                </a:cxnLst>
                <a:rect l="0" t="0" r="r" b="b"/>
                <a:pathLst>
                  <a:path w="424" h="490">
                    <a:moveTo>
                      <a:pt x="0" y="122"/>
                    </a:moveTo>
                    <a:lnTo>
                      <a:pt x="212" y="0"/>
                    </a:lnTo>
                    <a:lnTo>
                      <a:pt x="424" y="122"/>
                    </a:lnTo>
                    <a:lnTo>
                      <a:pt x="424" y="367"/>
                    </a:lnTo>
                    <a:lnTo>
                      <a:pt x="212" y="490"/>
                    </a:lnTo>
                    <a:lnTo>
                      <a:pt x="0" y="367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5264151" y="3251200"/>
                <a:ext cx="123825" cy="214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"/>
                  </a:cxn>
                  <a:cxn ang="0">
                    <a:pos x="110" y="191"/>
                  </a:cxn>
                </a:cxnLst>
                <a:rect l="0" t="0" r="r" b="b"/>
                <a:pathLst>
                  <a:path w="110" h="191">
                    <a:moveTo>
                      <a:pt x="0" y="0"/>
                    </a:moveTo>
                    <a:cubicBezTo>
                      <a:pt x="0" y="57"/>
                      <a:pt x="0" y="111"/>
                      <a:pt x="0" y="127"/>
                    </a:cubicBezTo>
                    <a:cubicBezTo>
                      <a:pt x="14" y="135"/>
                      <a:pt x="60" y="162"/>
                      <a:pt x="110" y="191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3" name="Labyrinth"/>
            <p:cNvGrpSpPr/>
            <p:nvPr/>
          </p:nvGrpSpPr>
          <p:grpSpPr>
            <a:xfrm>
              <a:off x="7738148" y="4346931"/>
              <a:ext cx="400076" cy="446157"/>
              <a:chOff x="2659070" y="2646364"/>
              <a:chExt cx="317501" cy="352426"/>
            </a:xfrm>
          </p:grpSpPr>
          <p:sp>
            <p:nvSpPr>
              <p:cNvPr id="114" name="Freeform 176"/>
              <p:cNvSpPr>
                <a:spLocks noEditPoints="1"/>
              </p:cNvSpPr>
              <p:nvPr/>
            </p:nvSpPr>
            <p:spPr bwMode="auto">
              <a:xfrm>
                <a:off x="2659070" y="2679702"/>
                <a:ext cx="317501" cy="319088"/>
              </a:xfrm>
              <a:custGeom>
                <a:avLst/>
                <a:gdLst/>
                <a:ahLst/>
                <a:cxnLst>
                  <a:cxn ang="0">
                    <a:pos x="204" y="19"/>
                  </a:cxn>
                  <a:cxn ang="0">
                    <a:pos x="275" y="142"/>
                  </a:cxn>
                  <a:cxn ang="0">
                    <a:pos x="50" y="239"/>
                  </a:cxn>
                  <a:cxn ang="0">
                    <a:pos x="142" y="254"/>
                  </a:cxn>
                  <a:cxn ang="0">
                    <a:pos x="226" y="210"/>
                  </a:cxn>
                  <a:cxn ang="0">
                    <a:pos x="142" y="246"/>
                  </a:cxn>
                  <a:cxn ang="0">
                    <a:pos x="73" y="63"/>
                  </a:cxn>
                  <a:cxn ang="0">
                    <a:pos x="68" y="57"/>
                  </a:cxn>
                  <a:cxn ang="0">
                    <a:pos x="59" y="218"/>
                  </a:cxn>
                  <a:cxn ang="0">
                    <a:pos x="8" y="142"/>
                  </a:cxn>
                  <a:cxn ang="0">
                    <a:pos x="138" y="29"/>
                  </a:cxn>
                  <a:cxn ang="0">
                    <a:pos x="85" y="49"/>
                  </a:cxn>
                  <a:cxn ang="0">
                    <a:pos x="142" y="37"/>
                  </a:cxn>
                  <a:cxn ang="0">
                    <a:pos x="225" y="138"/>
                  </a:cxn>
                  <a:cxn ang="0">
                    <a:pos x="201" y="82"/>
                  </a:cxn>
                  <a:cxn ang="0">
                    <a:pos x="142" y="58"/>
                  </a:cxn>
                  <a:cxn ang="0">
                    <a:pos x="83" y="82"/>
                  </a:cxn>
                  <a:cxn ang="0">
                    <a:pos x="58" y="142"/>
                  </a:cxn>
                  <a:cxn ang="0">
                    <a:pos x="80" y="193"/>
                  </a:cxn>
                  <a:cxn ang="0">
                    <a:pos x="66" y="142"/>
                  </a:cxn>
                  <a:cxn ang="0">
                    <a:pos x="100" y="106"/>
                  </a:cxn>
                  <a:cxn ang="0">
                    <a:pos x="91" y="136"/>
                  </a:cxn>
                  <a:cxn ang="0">
                    <a:pos x="108" y="109"/>
                  </a:cxn>
                  <a:cxn ang="0">
                    <a:pos x="109" y="108"/>
                  </a:cxn>
                  <a:cxn ang="0">
                    <a:pos x="135" y="91"/>
                  </a:cxn>
                  <a:cxn ang="0">
                    <a:pos x="106" y="100"/>
                  </a:cxn>
                  <a:cxn ang="0">
                    <a:pos x="142" y="66"/>
                  </a:cxn>
                  <a:cxn ang="0">
                    <a:pos x="178" y="100"/>
                  </a:cxn>
                  <a:cxn ang="0">
                    <a:pos x="148" y="91"/>
                  </a:cxn>
                  <a:cxn ang="0">
                    <a:pos x="189" y="142"/>
                  </a:cxn>
                  <a:cxn ang="0">
                    <a:pos x="146" y="167"/>
                  </a:cxn>
                  <a:cxn ang="0">
                    <a:pos x="161" y="153"/>
                  </a:cxn>
                  <a:cxn ang="0">
                    <a:pos x="142" y="160"/>
                  </a:cxn>
                  <a:cxn ang="0">
                    <a:pos x="129" y="129"/>
                  </a:cxn>
                  <a:cxn ang="0">
                    <a:pos x="154" y="129"/>
                  </a:cxn>
                  <a:cxn ang="0">
                    <a:pos x="164" y="146"/>
                  </a:cxn>
                  <a:cxn ang="0">
                    <a:pos x="160" y="123"/>
                  </a:cxn>
                  <a:cxn ang="0">
                    <a:pos x="123" y="123"/>
                  </a:cxn>
                  <a:cxn ang="0">
                    <a:pos x="138" y="167"/>
                  </a:cxn>
                  <a:cxn ang="0">
                    <a:pos x="96" y="150"/>
                  </a:cxn>
                  <a:cxn ang="0">
                    <a:pos x="88" y="152"/>
                  </a:cxn>
                  <a:cxn ang="0">
                    <a:pos x="197" y="142"/>
                  </a:cxn>
                  <a:cxn ang="0">
                    <a:pos x="198" y="91"/>
                  </a:cxn>
                  <a:cxn ang="0">
                    <a:pos x="142" y="217"/>
                  </a:cxn>
                  <a:cxn ang="0">
                    <a:pos x="92" y="204"/>
                  </a:cxn>
                  <a:cxn ang="0">
                    <a:pos x="142" y="225"/>
                  </a:cxn>
                  <a:cxn ang="0">
                    <a:pos x="246" y="146"/>
                  </a:cxn>
                  <a:cxn ang="0">
                    <a:pos x="235" y="198"/>
                  </a:cxn>
                  <a:cxn ang="0">
                    <a:pos x="254" y="142"/>
                  </a:cxn>
                  <a:cxn ang="0">
                    <a:pos x="146" y="8"/>
                  </a:cxn>
                  <a:cxn ang="0">
                    <a:pos x="177" y="9"/>
                  </a:cxn>
                  <a:cxn ang="0">
                    <a:pos x="142" y="0"/>
                  </a:cxn>
                  <a:cxn ang="0">
                    <a:pos x="41" y="241"/>
                  </a:cxn>
                  <a:cxn ang="0">
                    <a:pos x="42" y="242"/>
                  </a:cxn>
                  <a:cxn ang="0">
                    <a:pos x="283" y="142"/>
                  </a:cxn>
                  <a:cxn ang="0">
                    <a:pos x="137" y="142"/>
                  </a:cxn>
                  <a:cxn ang="0">
                    <a:pos x="147" y="142"/>
                  </a:cxn>
                  <a:cxn ang="0">
                    <a:pos x="137" y="142"/>
                  </a:cxn>
                </a:cxnLst>
                <a:rect l="0" t="0" r="r" b="b"/>
                <a:pathLst>
                  <a:path w="283" h="283">
                    <a:moveTo>
                      <a:pt x="210" y="18"/>
                    </a:moveTo>
                    <a:cubicBezTo>
                      <a:pt x="208" y="17"/>
                      <a:pt x="206" y="17"/>
                      <a:pt x="204" y="19"/>
                    </a:cubicBezTo>
                    <a:cubicBezTo>
                      <a:pt x="203" y="21"/>
                      <a:pt x="204" y="24"/>
                      <a:pt x="206" y="25"/>
                    </a:cubicBezTo>
                    <a:cubicBezTo>
                      <a:pt x="249" y="48"/>
                      <a:pt x="275" y="93"/>
                      <a:pt x="275" y="142"/>
                    </a:cubicBezTo>
                    <a:cubicBezTo>
                      <a:pt x="275" y="215"/>
                      <a:pt x="215" y="275"/>
                      <a:pt x="142" y="275"/>
                    </a:cubicBezTo>
                    <a:cubicBezTo>
                      <a:pt x="106" y="275"/>
                      <a:pt x="74" y="261"/>
                      <a:pt x="50" y="239"/>
                    </a:cubicBezTo>
                    <a:cubicBezTo>
                      <a:pt x="65" y="224"/>
                      <a:pt x="65" y="224"/>
                      <a:pt x="65" y="224"/>
                    </a:cubicBezTo>
                    <a:cubicBezTo>
                      <a:pt x="85" y="243"/>
                      <a:pt x="112" y="254"/>
                      <a:pt x="142" y="254"/>
                    </a:cubicBezTo>
                    <a:cubicBezTo>
                      <a:pt x="174" y="254"/>
                      <a:pt x="205" y="240"/>
                      <a:pt x="227" y="216"/>
                    </a:cubicBezTo>
                    <a:cubicBezTo>
                      <a:pt x="228" y="214"/>
                      <a:pt x="228" y="212"/>
                      <a:pt x="226" y="210"/>
                    </a:cubicBezTo>
                    <a:cubicBezTo>
                      <a:pt x="224" y="209"/>
                      <a:pt x="222" y="209"/>
                      <a:pt x="221" y="210"/>
                    </a:cubicBezTo>
                    <a:cubicBezTo>
                      <a:pt x="201" y="233"/>
                      <a:pt x="172" y="246"/>
                      <a:pt x="142" y="246"/>
                    </a:cubicBezTo>
                    <a:cubicBezTo>
                      <a:pt x="84" y="246"/>
                      <a:pt x="37" y="199"/>
                      <a:pt x="37" y="142"/>
                    </a:cubicBezTo>
                    <a:cubicBezTo>
                      <a:pt x="37" y="112"/>
                      <a:pt x="50" y="83"/>
                      <a:pt x="73" y="63"/>
                    </a:cubicBezTo>
                    <a:cubicBezTo>
                      <a:pt x="74" y="62"/>
                      <a:pt x="75" y="59"/>
                      <a:pt x="73" y="57"/>
                    </a:cubicBezTo>
                    <a:cubicBezTo>
                      <a:pt x="72" y="56"/>
                      <a:pt x="69" y="55"/>
                      <a:pt x="68" y="57"/>
                    </a:cubicBezTo>
                    <a:cubicBezTo>
                      <a:pt x="43" y="78"/>
                      <a:pt x="29" y="109"/>
                      <a:pt x="29" y="142"/>
                    </a:cubicBezTo>
                    <a:cubicBezTo>
                      <a:pt x="29" y="171"/>
                      <a:pt x="41" y="198"/>
                      <a:pt x="59" y="218"/>
                    </a:cubicBezTo>
                    <a:cubicBezTo>
                      <a:pt x="45" y="233"/>
                      <a:pt x="45" y="233"/>
                      <a:pt x="45" y="233"/>
                    </a:cubicBezTo>
                    <a:cubicBezTo>
                      <a:pt x="22" y="209"/>
                      <a:pt x="8" y="177"/>
                      <a:pt x="8" y="142"/>
                    </a:cubicBezTo>
                    <a:cubicBezTo>
                      <a:pt x="8" y="69"/>
                      <a:pt x="66" y="10"/>
                      <a:pt x="138" y="8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20" y="30"/>
                      <a:pt x="102" y="35"/>
                      <a:pt x="86" y="44"/>
                    </a:cubicBezTo>
                    <a:cubicBezTo>
                      <a:pt x="84" y="45"/>
                      <a:pt x="84" y="47"/>
                      <a:pt x="85" y="49"/>
                    </a:cubicBezTo>
                    <a:cubicBezTo>
                      <a:pt x="86" y="51"/>
                      <a:pt x="88" y="52"/>
                      <a:pt x="90" y="51"/>
                    </a:cubicBezTo>
                    <a:cubicBezTo>
                      <a:pt x="106" y="42"/>
                      <a:pt x="124" y="37"/>
                      <a:pt x="142" y="37"/>
                    </a:cubicBezTo>
                    <a:cubicBezTo>
                      <a:pt x="198" y="37"/>
                      <a:pt x="244" y="82"/>
                      <a:pt x="246" y="138"/>
                    </a:cubicBezTo>
                    <a:cubicBezTo>
                      <a:pt x="225" y="138"/>
                      <a:pt x="225" y="138"/>
                      <a:pt x="225" y="138"/>
                    </a:cubicBezTo>
                    <a:cubicBezTo>
                      <a:pt x="224" y="116"/>
                      <a:pt x="215" y="97"/>
                      <a:pt x="201" y="83"/>
                    </a:cubicBezTo>
                    <a:cubicBezTo>
                      <a:pt x="201" y="83"/>
                      <a:pt x="201" y="83"/>
                      <a:pt x="201" y="82"/>
                    </a:cubicBezTo>
                    <a:cubicBezTo>
                      <a:pt x="201" y="82"/>
                      <a:pt x="201" y="82"/>
                      <a:pt x="201" y="82"/>
                    </a:cubicBezTo>
                    <a:cubicBezTo>
                      <a:pt x="186" y="67"/>
                      <a:pt x="165" y="58"/>
                      <a:pt x="142" y="58"/>
                    </a:cubicBezTo>
                    <a:cubicBezTo>
                      <a:pt x="119" y="58"/>
                      <a:pt x="98" y="67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3"/>
                      <a:pt x="82" y="83"/>
                      <a:pt x="82" y="83"/>
                    </a:cubicBezTo>
                    <a:cubicBezTo>
                      <a:pt x="67" y="98"/>
                      <a:pt x="58" y="119"/>
                      <a:pt x="58" y="142"/>
                    </a:cubicBezTo>
                    <a:cubicBezTo>
                      <a:pt x="58" y="160"/>
                      <a:pt x="64" y="177"/>
                      <a:pt x="75" y="192"/>
                    </a:cubicBezTo>
                    <a:cubicBezTo>
                      <a:pt x="76" y="194"/>
                      <a:pt x="79" y="194"/>
                      <a:pt x="80" y="193"/>
                    </a:cubicBezTo>
                    <a:cubicBezTo>
                      <a:pt x="82" y="191"/>
                      <a:pt x="83" y="189"/>
                      <a:pt x="81" y="187"/>
                    </a:cubicBezTo>
                    <a:cubicBezTo>
                      <a:pt x="71" y="174"/>
                      <a:pt x="66" y="158"/>
                      <a:pt x="66" y="142"/>
                    </a:cubicBezTo>
                    <a:cubicBezTo>
                      <a:pt x="66" y="122"/>
                      <a:pt x="73" y="105"/>
                      <a:pt x="86" y="91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94" y="113"/>
                      <a:pt x="90" y="122"/>
                      <a:pt x="88" y="131"/>
                    </a:cubicBezTo>
                    <a:cubicBezTo>
                      <a:pt x="88" y="133"/>
                      <a:pt x="89" y="136"/>
                      <a:pt x="91" y="136"/>
                    </a:cubicBezTo>
                    <a:cubicBezTo>
                      <a:pt x="93" y="136"/>
                      <a:pt x="95" y="135"/>
                      <a:pt x="96" y="133"/>
                    </a:cubicBezTo>
                    <a:cubicBezTo>
                      <a:pt x="98" y="123"/>
                      <a:pt x="102" y="115"/>
                      <a:pt x="10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9" y="109"/>
                      <a:pt x="109" y="108"/>
                      <a:pt x="109" y="108"/>
                    </a:cubicBezTo>
                    <a:cubicBezTo>
                      <a:pt x="115" y="102"/>
                      <a:pt x="123" y="98"/>
                      <a:pt x="132" y="96"/>
                    </a:cubicBezTo>
                    <a:cubicBezTo>
                      <a:pt x="134" y="95"/>
                      <a:pt x="136" y="93"/>
                      <a:pt x="135" y="91"/>
                    </a:cubicBezTo>
                    <a:cubicBezTo>
                      <a:pt x="135" y="89"/>
                      <a:pt x="133" y="88"/>
                      <a:pt x="131" y="88"/>
                    </a:cubicBezTo>
                    <a:cubicBezTo>
                      <a:pt x="121" y="90"/>
                      <a:pt x="113" y="94"/>
                      <a:pt x="106" y="100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105" y="73"/>
                      <a:pt x="122" y="66"/>
                      <a:pt x="142" y="66"/>
                    </a:cubicBezTo>
                    <a:cubicBezTo>
                      <a:pt x="161" y="66"/>
                      <a:pt x="179" y="73"/>
                      <a:pt x="192" y="85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1" y="94"/>
                      <a:pt x="162" y="90"/>
                      <a:pt x="153" y="88"/>
                    </a:cubicBezTo>
                    <a:cubicBezTo>
                      <a:pt x="151" y="88"/>
                      <a:pt x="149" y="89"/>
                      <a:pt x="148" y="91"/>
                    </a:cubicBezTo>
                    <a:cubicBezTo>
                      <a:pt x="148" y="93"/>
                      <a:pt x="149" y="95"/>
                      <a:pt x="151" y="96"/>
                    </a:cubicBezTo>
                    <a:cubicBezTo>
                      <a:pt x="173" y="100"/>
                      <a:pt x="189" y="120"/>
                      <a:pt x="189" y="142"/>
                    </a:cubicBezTo>
                    <a:cubicBezTo>
                      <a:pt x="189" y="166"/>
                      <a:pt x="170" y="186"/>
                      <a:pt x="146" y="188"/>
                    </a:cubicBezTo>
                    <a:cubicBezTo>
                      <a:pt x="146" y="167"/>
                      <a:pt x="146" y="167"/>
                      <a:pt x="146" y="167"/>
                    </a:cubicBezTo>
                    <a:cubicBezTo>
                      <a:pt x="152" y="166"/>
                      <a:pt x="157" y="163"/>
                      <a:pt x="162" y="158"/>
                    </a:cubicBezTo>
                    <a:cubicBezTo>
                      <a:pt x="163" y="157"/>
                      <a:pt x="163" y="154"/>
                      <a:pt x="161" y="153"/>
                    </a:cubicBezTo>
                    <a:cubicBezTo>
                      <a:pt x="159" y="151"/>
                      <a:pt x="157" y="151"/>
                      <a:pt x="155" y="153"/>
                    </a:cubicBezTo>
                    <a:cubicBezTo>
                      <a:pt x="152" y="157"/>
                      <a:pt x="147" y="160"/>
                      <a:pt x="142" y="160"/>
                    </a:cubicBezTo>
                    <a:cubicBezTo>
                      <a:pt x="132" y="160"/>
                      <a:pt x="124" y="151"/>
                      <a:pt x="124" y="142"/>
                    </a:cubicBezTo>
                    <a:cubicBezTo>
                      <a:pt x="124" y="137"/>
                      <a:pt x="126" y="132"/>
                      <a:pt x="129" y="129"/>
                    </a:cubicBezTo>
                    <a:cubicBezTo>
                      <a:pt x="132" y="126"/>
                      <a:pt x="137" y="124"/>
                      <a:pt x="142" y="124"/>
                    </a:cubicBezTo>
                    <a:cubicBezTo>
                      <a:pt x="147" y="124"/>
                      <a:pt x="151" y="126"/>
                      <a:pt x="154" y="129"/>
                    </a:cubicBezTo>
                    <a:cubicBezTo>
                      <a:pt x="158" y="132"/>
                      <a:pt x="160" y="137"/>
                      <a:pt x="160" y="142"/>
                    </a:cubicBezTo>
                    <a:cubicBezTo>
                      <a:pt x="160" y="144"/>
                      <a:pt x="161" y="146"/>
                      <a:pt x="164" y="146"/>
                    </a:cubicBezTo>
                    <a:cubicBezTo>
                      <a:pt x="166" y="146"/>
                      <a:pt x="168" y="144"/>
                      <a:pt x="168" y="142"/>
                    </a:cubicBezTo>
                    <a:cubicBezTo>
                      <a:pt x="168" y="135"/>
                      <a:pt x="165" y="128"/>
                      <a:pt x="160" y="123"/>
                    </a:cubicBezTo>
                    <a:cubicBezTo>
                      <a:pt x="155" y="118"/>
                      <a:pt x="149" y="116"/>
                      <a:pt x="142" y="116"/>
                    </a:cubicBezTo>
                    <a:cubicBezTo>
                      <a:pt x="135" y="116"/>
                      <a:pt x="128" y="118"/>
                      <a:pt x="123" y="123"/>
                    </a:cubicBezTo>
                    <a:cubicBezTo>
                      <a:pt x="119" y="128"/>
                      <a:pt x="116" y="135"/>
                      <a:pt x="116" y="142"/>
                    </a:cubicBezTo>
                    <a:cubicBezTo>
                      <a:pt x="116" y="155"/>
                      <a:pt x="125" y="165"/>
                      <a:pt x="138" y="167"/>
                    </a:cubicBezTo>
                    <a:cubicBezTo>
                      <a:pt x="138" y="188"/>
                      <a:pt x="138" y="188"/>
                      <a:pt x="138" y="188"/>
                    </a:cubicBezTo>
                    <a:cubicBezTo>
                      <a:pt x="117" y="186"/>
                      <a:pt x="100" y="171"/>
                      <a:pt x="96" y="150"/>
                    </a:cubicBezTo>
                    <a:cubicBezTo>
                      <a:pt x="95" y="148"/>
                      <a:pt x="93" y="147"/>
                      <a:pt x="91" y="147"/>
                    </a:cubicBezTo>
                    <a:cubicBezTo>
                      <a:pt x="89" y="148"/>
                      <a:pt x="88" y="150"/>
                      <a:pt x="88" y="152"/>
                    </a:cubicBezTo>
                    <a:cubicBezTo>
                      <a:pt x="93" y="178"/>
                      <a:pt x="115" y="196"/>
                      <a:pt x="142" y="196"/>
                    </a:cubicBezTo>
                    <a:cubicBezTo>
                      <a:pt x="172" y="196"/>
                      <a:pt x="197" y="172"/>
                      <a:pt x="197" y="142"/>
                    </a:cubicBezTo>
                    <a:cubicBezTo>
                      <a:pt x="197" y="128"/>
                      <a:pt x="192" y="116"/>
                      <a:pt x="183" y="10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210" y="105"/>
                      <a:pt x="217" y="122"/>
                      <a:pt x="217" y="142"/>
                    </a:cubicBezTo>
                    <a:cubicBezTo>
                      <a:pt x="217" y="183"/>
                      <a:pt x="183" y="217"/>
                      <a:pt x="142" y="217"/>
                    </a:cubicBezTo>
                    <a:cubicBezTo>
                      <a:pt x="126" y="217"/>
                      <a:pt x="110" y="212"/>
                      <a:pt x="97" y="203"/>
                    </a:cubicBezTo>
                    <a:cubicBezTo>
                      <a:pt x="95" y="201"/>
                      <a:pt x="93" y="202"/>
                      <a:pt x="92" y="204"/>
                    </a:cubicBezTo>
                    <a:cubicBezTo>
                      <a:pt x="90" y="205"/>
                      <a:pt x="91" y="208"/>
                      <a:pt x="92" y="209"/>
                    </a:cubicBezTo>
                    <a:cubicBezTo>
                      <a:pt x="107" y="220"/>
                      <a:pt x="124" y="225"/>
                      <a:pt x="142" y="225"/>
                    </a:cubicBezTo>
                    <a:cubicBezTo>
                      <a:pt x="187" y="225"/>
                      <a:pt x="223" y="190"/>
                      <a:pt x="225" y="146"/>
                    </a:cubicBezTo>
                    <a:cubicBezTo>
                      <a:pt x="246" y="146"/>
                      <a:pt x="246" y="146"/>
                      <a:pt x="246" y="146"/>
                    </a:cubicBezTo>
                    <a:cubicBezTo>
                      <a:pt x="246" y="162"/>
                      <a:pt x="241" y="178"/>
                      <a:pt x="233" y="192"/>
                    </a:cubicBezTo>
                    <a:cubicBezTo>
                      <a:pt x="232" y="194"/>
                      <a:pt x="233" y="197"/>
                      <a:pt x="235" y="198"/>
                    </a:cubicBezTo>
                    <a:cubicBezTo>
                      <a:pt x="237" y="199"/>
                      <a:pt x="239" y="198"/>
                      <a:pt x="240" y="196"/>
                    </a:cubicBezTo>
                    <a:cubicBezTo>
                      <a:pt x="249" y="180"/>
                      <a:pt x="254" y="161"/>
                      <a:pt x="254" y="142"/>
                    </a:cubicBezTo>
                    <a:cubicBezTo>
                      <a:pt x="254" y="81"/>
                      <a:pt x="206" y="31"/>
                      <a:pt x="146" y="2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55" y="9"/>
                      <a:pt x="164" y="10"/>
                      <a:pt x="172" y="12"/>
                    </a:cubicBezTo>
                    <a:cubicBezTo>
                      <a:pt x="175" y="12"/>
                      <a:pt x="177" y="11"/>
                      <a:pt x="177" y="9"/>
                    </a:cubicBezTo>
                    <a:cubicBezTo>
                      <a:pt x="178" y="7"/>
                      <a:pt x="176" y="4"/>
                      <a:pt x="174" y="4"/>
                    </a:cubicBezTo>
                    <a:cubicBezTo>
                      <a:pt x="164" y="1"/>
                      <a:pt x="153" y="0"/>
                      <a:pt x="142" y="0"/>
                    </a:cubicBezTo>
                    <a:cubicBezTo>
                      <a:pt x="64" y="0"/>
                      <a:pt x="0" y="64"/>
                      <a:pt x="0" y="142"/>
                    </a:cubicBezTo>
                    <a:cubicBezTo>
                      <a:pt x="0" y="181"/>
                      <a:pt x="16" y="216"/>
                      <a:pt x="41" y="241"/>
                    </a:cubicBezTo>
                    <a:cubicBezTo>
                      <a:pt x="42" y="241"/>
                      <a:pt x="42" y="242"/>
                      <a:pt x="42" y="242"/>
                    </a:cubicBezTo>
                    <a:cubicBezTo>
                      <a:pt x="42" y="242"/>
                      <a:pt x="42" y="242"/>
                      <a:pt x="42" y="242"/>
                    </a:cubicBezTo>
                    <a:cubicBezTo>
                      <a:pt x="68" y="267"/>
                      <a:pt x="103" y="283"/>
                      <a:pt x="142" y="283"/>
                    </a:cubicBezTo>
                    <a:cubicBezTo>
                      <a:pt x="220" y="283"/>
                      <a:pt x="283" y="220"/>
                      <a:pt x="283" y="142"/>
                    </a:cubicBezTo>
                    <a:cubicBezTo>
                      <a:pt x="283" y="90"/>
                      <a:pt x="255" y="43"/>
                      <a:pt x="210" y="18"/>
                    </a:cubicBezTo>
                    <a:close/>
                    <a:moveTo>
                      <a:pt x="137" y="142"/>
                    </a:moveTo>
                    <a:cubicBezTo>
                      <a:pt x="137" y="144"/>
                      <a:pt x="139" y="147"/>
                      <a:pt x="142" y="147"/>
                    </a:cubicBezTo>
                    <a:cubicBezTo>
                      <a:pt x="144" y="147"/>
                      <a:pt x="147" y="144"/>
                      <a:pt x="147" y="142"/>
                    </a:cubicBezTo>
                    <a:cubicBezTo>
                      <a:pt x="147" y="139"/>
                      <a:pt x="144" y="137"/>
                      <a:pt x="142" y="137"/>
                    </a:cubicBezTo>
                    <a:cubicBezTo>
                      <a:pt x="139" y="137"/>
                      <a:pt x="137" y="139"/>
                      <a:pt x="137" y="142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177"/>
              <p:cNvSpPr>
                <a:spLocks/>
              </p:cNvSpPr>
              <p:nvPr/>
            </p:nvSpPr>
            <p:spPr bwMode="auto">
              <a:xfrm>
                <a:off x="2873383" y="2651127"/>
                <a:ext cx="41275" cy="2381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6" y="15"/>
                  </a:cxn>
                  <a:cxn ang="0">
                    <a:pos x="18" y="7"/>
                  </a:cxn>
                  <a:cxn ang="0">
                    <a:pos x="26" y="0"/>
                  </a:cxn>
                  <a:cxn ang="0">
                    <a:pos x="0" y="0"/>
                  </a:cxn>
                  <a:cxn ang="0">
                    <a:pos x="0" y="15"/>
                  </a:cxn>
                </a:cxnLst>
                <a:rect l="0" t="0" r="r" b="b"/>
                <a:pathLst>
                  <a:path w="26" h="15">
                    <a:moveTo>
                      <a:pt x="0" y="15"/>
                    </a:moveTo>
                    <a:lnTo>
                      <a:pt x="26" y="15"/>
                    </a:lnTo>
                    <a:lnTo>
                      <a:pt x="18" y="7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178"/>
              <p:cNvSpPr>
                <a:spLocks/>
              </p:cNvSpPr>
              <p:nvPr/>
            </p:nvSpPr>
            <p:spPr bwMode="auto">
              <a:xfrm>
                <a:off x="2870208" y="2646364"/>
                <a:ext cx="9525" cy="55563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4" y="49"/>
                  </a:cxn>
                  <a:cxn ang="0">
                    <a:pos x="8" y="45"/>
                  </a:cxn>
                </a:cxnLst>
                <a:rect l="0" t="0" r="r" b="b"/>
                <a:pathLst>
                  <a:path w="8" h="49">
                    <a:moveTo>
                      <a:pt x="8" y="45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1" y="49"/>
                      <a:pt x="4" y="49"/>
                    </a:cubicBezTo>
                    <a:cubicBezTo>
                      <a:pt x="6" y="49"/>
                      <a:pt x="8" y="47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179"/>
              <p:cNvSpPr>
                <a:spLocks/>
              </p:cNvSpPr>
              <p:nvPr/>
            </p:nvSpPr>
            <p:spPr bwMode="auto">
              <a:xfrm>
                <a:off x="2708282" y="2709864"/>
                <a:ext cx="252413" cy="239713"/>
              </a:xfrm>
              <a:custGeom>
                <a:avLst/>
                <a:gdLst/>
                <a:ahLst/>
                <a:cxnLst>
                  <a:cxn ang="0">
                    <a:pos x="155" y="1"/>
                  </a:cxn>
                  <a:cxn ang="0">
                    <a:pos x="149" y="3"/>
                  </a:cxn>
                  <a:cxn ang="0">
                    <a:pos x="151" y="8"/>
                  </a:cxn>
                  <a:cxn ang="0">
                    <a:pos x="217" y="115"/>
                  </a:cxn>
                  <a:cxn ang="0">
                    <a:pos x="198" y="181"/>
                  </a:cxn>
                  <a:cxn ang="0">
                    <a:pos x="176" y="167"/>
                  </a:cxn>
                  <a:cxn ang="0">
                    <a:pos x="176" y="167"/>
                  </a:cxn>
                  <a:cxn ang="0">
                    <a:pos x="175" y="166"/>
                  </a:cxn>
                  <a:cxn ang="0">
                    <a:pos x="174" y="166"/>
                  </a:cxn>
                  <a:cxn ang="0">
                    <a:pos x="174" y="166"/>
                  </a:cxn>
                  <a:cxn ang="0">
                    <a:pos x="173" y="167"/>
                  </a:cxn>
                  <a:cxn ang="0">
                    <a:pos x="172" y="167"/>
                  </a:cxn>
                  <a:cxn ang="0">
                    <a:pos x="172" y="168"/>
                  </a:cxn>
                  <a:cxn ang="0">
                    <a:pos x="171" y="168"/>
                  </a:cxn>
                  <a:cxn ang="0">
                    <a:pos x="98" y="206"/>
                  </a:cxn>
                  <a:cxn ang="0">
                    <a:pos x="8" y="116"/>
                  </a:cxn>
                  <a:cxn ang="0">
                    <a:pos x="98" y="26"/>
                  </a:cxn>
                  <a:cxn ang="0">
                    <a:pos x="102" y="22"/>
                  </a:cxn>
                  <a:cxn ang="0">
                    <a:pos x="98" y="18"/>
                  </a:cxn>
                  <a:cxn ang="0">
                    <a:pos x="0" y="116"/>
                  </a:cxn>
                  <a:cxn ang="0">
                    <a:pos x="98" y="214"/>
                  </a:cxn>
                  <a:cxn ang="0">
                    <a:pos x="175" y="176"/>
                  </a:cxn>
                  <a:cxn ang="0">
                    <a:pos x="197" y="189"/>
                  </a:cxn>
                  <a:cxn ang="0">
                    <a:pos x="202" y="188"/>
                  </a:cxn>
                  <a:cxn ang="0">
                    <a:pos x="225" y="115"/>
                  </a:cxn>
                  <a:cxn ang="0">
                    <a:pos x="155" y="1"/>
                  </a:cxn>
                </a:cxnLst>
                <a:rect l="0" t="0" r="r" b="b"/>
                <a:pathLst>
                  <a:path w="225" h="214">
                    <a:moveTo>
                      <a:pt x="155" y="1"/>
                    </a:moveTo>
                    <a:cubicBezTo>
                      <a:pt x="153" y="0"/>
                      <a:pt x="150" y="1"/>
                      <a:pt x="149" y="3"/>
                    </a:cubicBezTo>
                    <a:cubicBezTo>
                      <a:pt x="148" y="5"/>
                      <a:pt x="149" y="7"/>
                      <a:pt x="151" y="8"/>
                    </a:cubicBezTo>
                    <a:cubicBezTo>
                      <a:pt x="192" y="29"/>
                      <a:pt x="217" y="70"/>
                      <a:pt x="217" y="115"/>
                    </a:cubicBezTo>
                    <a:cubicBezTo>
                      <a:pt x="217" y="139"/>
                      <a:pt x="211" y="161"/>
                      <a:pt x="198" y="181"/>
                    </a:cubicBezTo>
                    <a:cubicBezTo>
                      <a:pt x="176" y="167"/>
                      <a:pt x="176" y="167"/>
                      <a:pt x="176" y="167"/>
                    </a:cubicBezTo>
                    <a:cubicBezTo>
                      <a:pt x="176" y="167"/>
                      <a:pt x="176" y="167"/>
                      <a:pt x="176" y="167"/>
                    </a:cubicBezTo>
                    <a:cubicBezTo>
                      <a:pt x="176" y="167"/>
                      <a:pt x="175" y="166"/>
                      <a:pt x="175" y="166"/>
                    </a:cubicBezTo>
                    <a:cubicBezTo>
                      <a:pt x="175" y="166"/>
                      <a:pt x="175" y="166"/>
                      <a:pt x="174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3" y="166"/>
                      <a:pt x="173" y="167"/>
                      <a:pt x="173" y="167"/>
                    </a:cubicBezTo>
                    <a:cubicBezTo>
                      <a:pt x="173" y="167"/>
                      <a:pt x="172" y="167"/>
                      <a:pt x="172" y="167"/>
                    </a:cubicBezTo>
                    <a:cubicBezTo>
                      <a:pt x="172" y="167"/>
                      <a:pt x="172" y="167"/>
                      <a:pt x="172" y="168"/>
                    </a:cubicBezTo>
                    <a:cubicBezTo>
                      <a:pt x="171" y="168"/>
                      <a:pt x="171" y="168"/>
                      <a:pt x="171" y="168"/>
                    </a:cubicBezTo>
                    <a:cubicBezTo>
                      <a:pt x="154" y="192"/>
                      <a:pt x="127" y="206"/>
                      <a:pt x="98" y="206"/>
                    </a:cubicBezTo>
                    <a:cubicBezTo>
                      <a:pt x="48" y="206"/>
                      <a:pt x="8" y="165"/>
                      <a:pt x="8" y="116"/>
                    </a:cubicBezTo>
                    <a:cubicBezTo>
                      <a:pt x="8" y="66"/>
                      <a:pt x="48" y="26"/>
                      <a:pt x="98" y="26"/>
                    </a:cubicBezTo>
                    <a:cubicBezTo>
                      <a:pt x="100" y="26"/>
                      <a:pt x="102" y="24"/>
                      <a:pt x="102" y="22"/>
                    </a:cubicBezTo>
                    <a:cubicBezTo>
                      <a:pt x="102" y="19"/>
                      <a:pt x="100" y="18"/>
                      <a:pt x="98" y="18"/>
                    </a:cubicBezTo>
                    <a:cubicBezTo>
                      <a:pt x="44" y="18"/>
                      <a:pt x="0" y="62"/>
                      <a:pt x="0" y="116"/>
                    </a:cubicBezTo>
                    <a:cubicBezTo>
                      <a:pt x="0" y="170"/>
                      <a:pt x="44" y="214"/>
                      <a:pt x="98" y="214"/>
                    </a:cubicBezTo>
                    <a:cubicBezTo>
                      <a:pt x="128" y="214"/>
                      <a:pt x="157" y="200"/>
                      <a:pt x="175" y="176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199" y="191"/>
                      <a:pt x="201" y="190"/>
                      <a:pt x="202" y="188"/>
                    </a:cubicBezTo>
                    <a:cubicBezTo>
                      <a:pt x="217" y="167"/>
                      <a:pt x="225" y="142"/>
                      <a:pt x="225" y="115"/>
                    </a:cubicBezTo>
                    <a:cubicBezTo>
                      <a:pt x="225" y="67"/>
                      <a:pt x="198" y="23"/>
                      <a:pt x="1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8" name="Calendar"/>
          <p:cNvGrpSpPr/>
          <p:nvPr/>
        </p:nvGrpSpPr>
        <p:grpSpPr>
          <a:xfrm>
            <a:off x="641365" y="1241646"/>
            <a:ext cx="444084" cy="363758"/>
            <a:chOff x="6651641" y="2209802"/>
            <a:chExt cx="352426" cy="287338"/>
          </a:xfrm>
        </p:grpSpPr>
        <p:sp>
          <p:nvSpPr>
            <p:cNvPr id="119" name="Rectangle 184"/>
            <p:cNvSpPr>
              <a:spLocks noChangeArrowheads="1"/>
            </p:cNvSpPr>
            <p:nvPr/>
          </p:nvSpPr>
          <p:spPr bwMode="auto">
            <a:xfrm>
              <a:off x="6656404" y="2230439"/>
              <a:ext cx="342901" cy="476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85"/>
            <p:cNvSpPr>
              <a:spLocks noEditPoints="1"/>
            </p:cNvSpPr>
            <p:nvPr/>
          </p:nvSpPr>
          <p:spPr bwMode="auto">
            <a:xfrm>
              <a:off x="6727841" y="2346327"/>
              <a:ext cx="200025" cy="111125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70" y="14"/>
                </a:cxn>
                <a:cxn ang="0">
                  <a:pos x="70" y="0"/>
                </a:cxn>
                <a:cxn ang="0">
                  <a:pos x="56" y="0"/>
                </a:cxn>
                <a:cxn ang="0">
                  <a:pos x="56" y="14"/>
                </a:cxn>
                <a:cxn ang="0">
                  <a:pos x="0" y="42"/>
                </a:cxn>
                <a:cxn ang="0">
                  <a:pos x="13" y="42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42"/>
                </a:cxn>
                <a:cxn ang="0">
                  <a:pos x="113" y="57"/>
                </a:cxn>
                <a:cxn ang="0">
                  <a:pos x="113" y="70"/>
                </a:cxn>
                <a:cxn ang="0">
                  <a:pos x="126" y="70"/>
                </a:cxn>
                <a:cxn ang="0">
                  <a:pos x="126" y="57"/>
                </a:cxn>
                <a:cxn ang="0">
                  <a:pos x="113" y="57"/>
                </a:cxn>
              </a:cxnLst>
              <a:rect l="0" t="0" r="r" b="b"/>
              <a:pathLst>
                <a:path w="126" h="70">
                  <a:moveTo>
                    <a:pt x="56" y="14"/>
                  </a:moveTo>
                  <a:lnTo>
                    <a:pt x="70" y="1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6" y="14"/>
                  </a:lnTo>
                  <a:close/>
                  <a:moveTo>
                    <a:pt x="0" y="42"/>
                  </a:moveTo>
                  <a:lnTo>
                    <a:pt x="13" y="42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42"/>
                  </a:lnTo>
                  <a:close/>
                  <a:moveTo>
                    <a:pt x="113" y="57"/>
                  </a:moveTo>
                  <a:lnTo>
                    <a:pt x="113" y="70"/>
                  </a:lnTo>
                  <a:lnTo>
                    <a:pt x="126" y="70"/>
                  </a:lnTo>
                  <a:lnTo>
                    <a:pt x="126" y="57"/>
                  </a:lnTo>
                  <a:lnTo>
                    <a:pt x="113" y="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186"/>
            <p:cNvSpPr>
              <a:spLocks noEditPoints="1"/>
            </p:cNvSpPr>
            <p:nvPr/>
          </p:nvSpPr>
          <p:spPr bwMode="auto">
            <a:xfrm>
              <a:off x="6681804" y="2301877"/>
              <a:ext cx="290513" cy="155575"/>
            </a:xfrm>
            <a:custGeom>
              <a:avLst/>
              <a:gdLst/>
              <a:ahLst/>
              <a:cxnLst>
                <a:cxn ang="0">
                  <a:pos x="71" y="42"/>
                </a:cxn>
                <a:cxn ang="0">
                  <a:pos x="57" y="28"/>
                </a:cxn>
                <a:cxn ang="0">
                  <a:pos x="29" y="13"/>
                </a:cxn>
                <a:cxn ang="0">
                  <a:pos x="42" y="0"/>
                </a:cxn>
                <a:cxn ang="0">
                  <a:pos x="29" y="13"/>
                </a:cxn>
                <a:cxn ang="0">
                  <a:pos x="99" y="98"/>
                </a:cxn>
                <a:cxn ang="0">
                  <a:pos x="85" y="85"/>
                </a:cxn>
                <a:cxn ang="0">
                  <a:pos x="57" y="98"/>
                </a:cxn>
                <a:cxn ang="0">
                  <a:pos x="71" y="85"/>
                </a:cxn>
                <a:cxn ang="0">
                  <a:pos x="57" y="98"/>
                </a:cxn>
                <a:cxn ang="0">
                  <a:pos x="71" y="13"/>
                </a:cxn>
                <a:cxn ang="0">
                  <a:pos x="57" y="0"/>
                </a:cxn>
                <a:cxn ang="0">
                  <a:pos x="57" y="70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14" y="42"/>
                </a:cxn>
                <a:cxn ang="0">
                  <a:pos x="0" y="28"/>
                </a:cxn>
                <a:cxn ang="0">
                  <a:pos x="0" y="70"/>
                </a:cxn>
                <a:cxn ang="0">
                  <a:pos x="14" y="57"/>
                </a:cxn>
                <a:cxn ang="0">
                  <a:pos x="0" y="70"/>
                </a:cxn>
                <a:cxn ang="0">
                  <a:pos x="14" y="98"/>
                </a:cxn>
                <a:cxn ang="0">
                  <a:pos x="0" y="85"/>
                </a:cxn>
                <a:cxn ang="0">
                  <a:pos x="0" y="13"/>
                </a:cxn>
                <a:cxn ang="0">
                  <a:pos x="14" y="0"/>
                </a:cxn>
                <a:cxn ang="0">
                  <a:pos x="0" y="13"/>
                </a:cxn>
                <a:cxn ang="0">
                  <a:pos x="42" y="42"/>
                </a:cxn>
                <a:cxn ang="0">
                  <a:pos x="29" y="28"/>
                </a:cxn>
                <a:cxn ang="0">
                  <a:pos x="29" y="98"/>
                </a:cxn>
                <a:cxn ang="0">
                  <a:pos x="42" y="85"/>
                </a:cxn>
                <a:cxn ang="0">
                  <a:pos x="29" y="98"/>
                </a:cxn>
                <a:cxn ang="0">
                  <a:pos x="127" y="98"/>
                </a:cxn>
                <a:cxn ang="0">
                  <a:pos x="113" y="85"/>
                </a:cxn>
                <a:cxn ang="0">
                  <a:pos x="170" y="98"/>
                </a:cxn>
                <a:cxn ang="0">
                  <a:pos x="183" y="85"/>
                </a:cxn>
                <a:cxn ang="0">
                  <a:pos x="170" y="98"/>
                </a:cxn>
                <a:cxn ang="0">
                  <a:pos x="155" y="13"/>
                </a:cxn>
                <a:cxn ang="0">
                  <a:pos x="142" y="0"/>
                </a:cxn>
                <a:cxn ang="0">
                  <a:pos x="142" y="42"/>
                </a:cxn>
                <a:cxn ang="0">
                  <a:pos x="155" y="28"/>
                </a:cxn>
                <a:cxn ang="0">
                  <a:pos x="142" y="42"/>
                </a:cxn>
                <a:cxn ang="0">
                  <a:pos x="183" y="70"/>
                </a:cxn>
                <a:cxn ang="0">
                  <a:pos x="170" y="57"/>
                </a:cxn>
                <a:cxn ang="0">
                  <a:pos x="170" y="0"/>
                </a:cxn>
                <a:cxn ang="0">
                  <a:pos x="183" y="13"/>
                </a:cxn>
                <a:cxn ang="0">
                  <a:pos x="170" y="0"/>
                </a:cxn>
                <a:cxn ang="0">
                  <a:pos x="183" y="42"/>
                </a:cxn>
                <a:cxn ang="0">
                  <a:pos x="170" y="28"/>
                </a:cxn>
                <a:cxn ang="0">
                  <a:pos x="113" y="13"/>
                </a:cxn>
                <a:cxn ang="0">
                  <a:pos x="127" y="0"/>
                </a:cxn>
                <a:cxn ang="0">
                  <a:pos x="113" y="13"/>
                </a:cxn>
                <a:cxn ang="0">
                  <a:pos x="155" y="70"/>
                </a:cxn>
                <a:cxn ang="0">
                  <a:pos x="142" y="57"/>
                </a:cxn>
                <a:cxn ang="0">
                  <a:pos x="113" y="70"/>
                </a:cxn>
                <a:cxn ang="0">
                  <a:pos x="127" y="57"/>
                </a:cxn>
                <a:cxn ang="0">
                  <a:pos x="113" y="70"/>
                </a:cxn>
                <a:cxn ang="0">
                  <a:pos x="99" y="13"/>
                </a:cxn>
                <a:cxn ang="0">
                  <a:pos x="85" y="0"/>
                </a:cxn>
                <a:cxn ang="0">
                  <a:pos x="85" y="70"/>
                </a:cxn>
                <a:cxn ang="0">
                  <a:pos x="99" y="57"/>
                </a:cxn>
                <a:cxn ang="0">
                  <a:pos x="85" y="70"/>
                </a:cxn>
                <a:cxn ang="0">
                  <a:pos x="127" y="42"/>
                </a:cxn>
                <a:cxn ang="0">
                  <a:pos x="113" y="28"/>
                </a:cxn>
              </a:cxnLst>
              <a:rect l="0" t="0" r="r" b="b"/>
              <a:pathLst>
                <a:path w="183" h="98">
                  <a:moveTo>
                    <a:pt x="57" y="42"/>
                  </a:moveTo>
                  <a:lnTo>
                    <a:pt x="71" y="42"/>
                  </a:lnTo>
                  <a:lnTo>
                    <a:pt x="71" y="28"/>
                  </a:lnTo>
                  <a:lnTo>
                    <a:pt x="57" y="28"/>
                  </a:lnTo>
                  <a:lnTo>
                    <a:pt x="57" y="42"/>
                  </a:lnTo>
                  <a:close/>
                  <a:moveTo>
                    <a:pt x="29" y="13"/>
                  </a:moveTo>
                  <a:lnTo>
                    <a:pt x="42" y="13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29" y="13"/>
                  </a:lnTo>
                  <a:close/>
                  <a:moveTo>
                    <a:pt x="85" y="98"/>
                  </a:moveTo>
                  <a:lnTo>
                    <a:pt x="99" y="98"/>
                  </a:lnTo>
                  <a:lnTo>
                    <a:pt x="99" y="85"/>
                  </a:lnTo>
                  <a:lnTo>
                    <a:pt x="85" y="85"/>
                  </a:lnTo>
                  <a:lnTo>
                    <a:pt x="85" y="98"/>
                  </a:lnTo>
                  <a:close/>
                  <a:moveTo>
                    <a:pt x="57" y="98"/>
                  </a:moveTo>
                  <a:lnTo>
                    <a:pt x="71" y="98"/>
                  </a:lnTo>
                  <a:lnTo>
                    <a:pt x="71" y="85"/>
                  </a:lnTo>
                  <a:lnTo>
                    <a:pt x="57" y="85"/>
                  </a:lnTo>
                  <a:lnTo>
                    <a:pt x="57" y="98"/>
                  </a:lnTo>
                  <a:close/>
                  <a:moveTo>
                    <a:pt x="57" y="13"/>
                  </a:moveTo>
                  <a:lnTo>
                    <a:pt x="71" y="13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57" y="13"/>
                  </a:lnTo>
                  <a:close/>
                  <a:moveTo>
                    <a:pt x="57" y="70"/>
                  </a:moveTo>
                  <a:lnTo>
                    <a:pt x="71" y="70"/>
                  </a:lnTo>
                  <a:lnTo>
                    <a:pt x="71" y="57"/>
                  </a:lnTo>
                  <a:lnTo>
                    <a:pt x="57" y="57"/>
                  </a:lnTo>
                  <a:lnTo>
                    <a:pt x="57" y="70"/>
                  </a:lnTo>
                  <a:close/>
                  <a:moveTo>
                    <a:pt x="0" y="42"/>
                  </a:moveTo>
                  <a:lnTo>
                    <a:pt x="14" y="4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42"/>
                  </a:lnTo>
                  <a:close/>
                  <a:moveTo>
                    <a:pt x="0" y="70"/>
                  </a:moveTo>
                  <a:lnTo>
                    <a:pt x="14" y="70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70"/>
                  </a:lnTo>
                  <a:close/>
                  <a:moveTo>
                    <a:pt x="0" y="98"/>
                  </a:moveTo>
                  <a:lnTo>
                    <a:pt x="14" y="9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8"/>
                  </a:lnTo>
                  <a:close/>
                  <a:moveTo>
                    <a:pt x="0" y="13"/>
                  </a:moveTo>
                  <a:lnTo>
                    <a:pt x="14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3"/>
                  </a:lnTo>
                  <a:close/>
                  <a:moveTo>
                    <a:pt x="29" y="42"/>
                  </a:moveTo>
                  <a:lnTo>
                    <a:pt x="42" y="42"/>
                  </a:lnTo>
                  <a:lnTo>
                    <a:pt x="42" y="28"/>
                  </a:lnTo>
                  <a:lnTo>
                    <a:pt x="29" y="28"/>
                  </a:lnTo>
                  <a:lnTo>
                    <a:pt x="29" y="42"/>
                  </a:lnTo>
                  <a:close/>
                  <a:moveTo>
                    <a:pt x="29" y="98"/>
                  </a:moveTo>
                  <a:lnTo>
                    <a:pt x="42" y="98"/>
                  </a:lnTo>
                  <a:lnTo>
                    <a:pt x="42" y="85"/>
                  </a:lnTo>
                  <a:lnTo>
                    <a:pt x="29" y="85"/>
                  </a:lnTo>
                  <a:lnTo>
                    <a:pt x="29" y="98"/>
                  </a:lnTo>
                  <a:close/>
                  <a:moveTo>
                    <a:pt x="113" y="98"/>
                  </a:moveTo>
                  <a:lnTo>
                    <a:pt x="127" y="98"/>
                  </a:lnTo>
                  <a:lnTo>
                    <a:pt x="127" y="85"/>
                  </a:lnTo>
                  <a:lnTo>
                    <a:pt x="113" y="85"/>
                  </a:lnTo>
                  <a:lnTo>
                    <a:pt x="113" y="98"/>
                  </a:lnTo>
                  <a:close/>
                  <a:moveTo>
                    <a:pt x="170" y="98"/>
                  </a:moveTo>
                  <a:lnTo>
                    <a:pt x="183" y="98"/>
                  </a:lnTo>
                  <a:lnTo>
                    <a:pt x="183" y="85"/>
                  </a:lnTo>
                  <a:lnTo>
                    <a:pt x="170" y="85"/>
                  </a:lnTo>
                  <a:lnTo>
                    <a:pt x="170" y="98"/>
                  </a:lnTo>
                  <a:close/>
                  <a:moveTo>
                    <a:pt x="142" y="13"/>
                  </a:moveTo>
                  <a:lnTo>
                    <a:pt x="155" y="1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13"/>
                  </a:lnTo>
                  <a:close/>
                  <a:moveTo>
                    <a:pt x="142" y="42"/>
                  </a:moveTo>
                  <a:lnTo>
                    <a:pt x="155" y="42"/>
                  </a:lnTo>
                  <a:lnTo>
                    <a:pt x="155" y="28"/>
                  </a:lnTo>
                  <a:lnTo>
                    <a:pt x="142" y="28"/>
                  </a:lnTo>
                  <a:lnTo>
                    <a:pt x="142" y="42"/>
                  </a:lnTo>
                  <a:close/>
                  <a:moveTo>
                    <a:pt x="170" y="70"/>
                  </a:moveTo>
                  <a:lnTo>
                    <a:pt x="183" y="70"/>
                  </a:lnTo>
                  <a:lnTo>
                    <a:pt x="183" y="57"/>
                  </a:lnTo>
                  <a:lnTo>
                    <a:pt x="170" y="57"/>
                  </a:lnTo>
                  <a:lnTo>
                    <a:pt x="170" y="70"/>
                  </a:lnTo>
                  <a:close/>
                  <a:moveTo>
                    <a:pt x="170" y="0"/>
                  </a:moveTo>
                  <a:lnTo>
                    <a:pt x="170" y="13"/>
                  </a:lnTo>
                  <a:lnTo>
                    <a:pt x="183" y="13"/>
                  </a:lnTo>
                  <a:lnTo>
                    <a:pt x="183" y="0"/>
                  </a:lnTo>
                  <a:lnTo>
                    <a:pt x="170" y="0"/>
                  </a:lnTo>
                  <a:close/>
                  <a:moveTo>
                    <a:pt x="170" y="42"/>
                  </a:moveTo>
                  <a:lnTo>
                    <a:pt x="183" y="42"/>
                  </a:lnTo>
                  <a:lnTo>
                    <a:pt x="183" y="28"/>
                  </a:lnTo>
                  <a:lnTo>
                    <a:pt x="170" y="28"/>
                  </a:lnTo>
                  <a:lnTo>
                    <a:pt x="170" y="42"/>
                  </a:lnTo>
                  <a:close/>
                  <a:moveTo>
                    <a:pt x="113" y="13"/>
                  </a:moveTo>
                  <a:lnTo>
                    <a:pt x="127" y="13"/>
                  </a:lnTo>
                  <a:lnTo>
                    <a:pt x="127" y="0"/>
                  </a:lnTo>
                  <a:lnTo>
                    <a:pt x="113" y="0"/>
                  </a:lnTo>
                  <a:lnTo>
                    <a:pt x="113" y="13"/>
                  </a:lnTo>
                  <a:close/>
                  <a:moveTo>
                    <a:pt x="142" y="70"/>
                  </a:moveTo>
                  <a:lnTo>
                    <a:pt x="155" y="70"/>
                  </a:lnTo>
                  <a:lnTo>
                    <a:pt x="155" y="57"/>
                  </a:lnTo>
                  <a:lnTo>
                    <a:pt x="142" y="57"/>
                  </a:lnTo>
                  <a:lnTo>
                    <a:pt x="142" y="70"/>
                  </a:lnTo>
                  <a:close/>
                  <a:moveTo>
                    <a:pt x="113" y="70"/>
                  </a:moveTo>
                  <a:lnTo>
                    <a:pt x="127" y="70"/>
                  </a:lnTo>
                  <a:lnTo>
                    <a:pt x="127" y="57"/>
                  </a:lnTo>
                  <a:lnTo>
                    <a:pt x="113" y="57"/>
                  </a:lnTo>
                  <a:lnTo>
                    <a:pt x="113" y="70"/>
                  </a:lnTo>
                  <a:close/>
                  <a:moveTo>
                    <a:pt x="85" y="13"/>
                  </a:moveTo>
                  <a:lnTo>
                    <a:pt x="99" y="13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85" y="13"/>
                  </a:lnTo>
                  <a:close/>
                  <a:moveTo>
                    <a:pt x="85" y="70"/>
                  </a:moveTo>
                  <a:lnTo>
                    <a:pt x="99" y="70"/>
                  </a:lnTo>
                  <a:lnTo>
                    <a:pt x="99" y="57"/>
                  </a:lnTo>
                  <a:lnTo>
                    <a:pt x="85" y="57"/>
                  </a:lnTo>
                  <a:lnTo>
                    <a:pt x="85" y="70"/>
                  </a:lnTo>
                  <a:close/>
                  <a:moveTo>
                    <a:pt x="113" y="42"/>
                  </a:moveTo>
                  <a:lnTo>
                    <a:pt x="127" y="42"/>
                  </a:lnTo>
                  <a:lnTo>
                    <a:pt x="127" y="28"/>
                  </a:lnTo>
                  <a:lnTo>
                    <a:pt x="113" y="28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187"/>
            <p:cNvSpPr>
              <a:spLocks noEditPoints="1"/>
            </p:cNvSpPr>
            <p:nvPr/>
          </p:nvSpPr>
          <p:spPr bwMode="auto">
            <a:xfrm>
              <a:off x="6651641" y="2209802"/>
              <a:ext cx="352426" cy="287338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0" y="252"/>
                </a:cxn>
                <a:cxn ang="0">
                  <a:pos x="313" y="19"/>
                </a:cxn>
                <a:cxn ang="0">
                  <a:pos x="52" y="4"/>
                </a:cxn>
                <a:cxn ang="0">
                  <a:pos x="48" y="34"/>
                </a:cxn>
                <a:cxn ang="0">
                  <a:pos x="91" y="0"/>
                </a:cxn>
                <a:cxn ang="0">
                  <a:pos x="135" y="34"/>
                </a:cxn>
                <a:cxn ang="0">
                  <a:pos x="131" y="4"/>
                </a:cxn>
                <a:cxn ang="0">
                  <a:pos x="182" y="30"/>
                </a:cxn>
                <a:cxn ang="0">
                  <a:pos x="174" y="30"/>
                </a:cxn>
                <a:cxn ang="0">
                  <a:pos x="226" y="4"/>
                </a:cxn>
                <a:cxn ang="0">
                  <a:pos x="222" y="34"/>
                </a:cxn>
                <a:cxn ang="0">
                  <a:pos x="265" y="0"/>
                </a:cxn>
                <a:cxn ang="0">
                  <a:pos x="26" y="34"/>
                </a:cxn>
                <a:cxn ang="0">
                  <a:pos x="22" y="4"/>
                </a:cxn>
                <a:cxn ang="0">
                  <a:pos x="73" y="30"/>
                </a:cxn>
                <a:cxn ang="0">
                  <a:pos x="65" y="30"/>
                </a:cxn>
                <a:cxn ang="0">
                  <a:pos x="117" y="4"/>
                </a:cxn>
                <a:cxn ang="0">
                  <a:pos x="113" y="34"/>
                </a:cxn>
                <a:cxn ang="0">
                  <a:pos x="156" y="0"/>
                </a:cxn>
                <a:cxn ang="0">
                  <a:pos x="200" y="34"/>
                </a:cxn>
                <a:cxn ang="0">
                  <a:pos x="196" y="4"/>
                </a:cxn>
                <a:cxn ang="0">
                  <a:pos x="248" y="30"/>
                </a:cxn>
                <a:cxn ang="0">
                  <a:pos x="240" y="30"/>
                </a:cxn>
                <a:cxn ang="0">
                  <a:pos x="291" y="4"/>
                </a:cxn>
                <a:cxn ang="0">
                  <a:pos x="287" y="34"/>
                </a:cxn>
                <a:cxn ang="0">
                  <a:pos x="27" y="105"/>
                </a:cxn>
                <a:cxn ang="0">
                  <a:pos x="50" y="82"/>
                </a:cxn>
                <a:cxn ang="0">
                  <a:pos x="71" y="101"/>
                </a:cxn>
                <a:cxn ang="0">
                  <a:pos x="86" y="78"/>
                </a:cxn>
                <a:cxn ang="0">
                  <a:pos x="67" y="105"/>
                </a:cxn>
                <a:cxn ang="0">
                  <a:pos x="126" y="126"/>
                </a:cxn>
                <a:cxn ang="0">
                  <a:pos x="103" y="122"/>
                </a:cxn>
                <a:cxn ang="0">
                  <a:pos x="150" y="181"/>
                </a:cxn>
                <a:cxn ang="0">
                  <a:pos x="166" y="158"/>
                </a:cxn>
                <a:cxn ang="0">
                  <a:pos x="146" y="185"/>
                </a:cxn>
                <a:cxn ang="0">
                  <a:pos x="205" y="166"/>
                </a:cxn>
                <a:cxn ang="0">
                  <a:pos x="182" y="162"/>
                </a:cxn>
                <a:cxn ang="0">
                  <a:pos x="222" y="181"/>
                </a:cxn>
                <a:cxn ang="0">
                  <a:pos x="245" y="166"/>
                </a:cxn>
                <a:cxn ang="0">
                  <a:pos x="222" y="162"/>
                </a:cxn>
                <a:cxn ang="0">
                  <a:pos x="266" y="105"/>
                </a:cxn>
                <a:cxn ang="0">
                  <a:pos x="289" y="82"/>
                </a:cxn>
                <a:cxn ang="0">
                  <a:pos x="111" y="221"/>
                </a:cxn>
                <a:cxn ang="0">
                  <a:pos x="126" y="198"/>
                </a:cxn>
                <a:cxn ang="0">
                  <a:pos x="107" y="225"/>
                </a:cxn>
                <a:cxn ang="0">
                  <a:pos x="86" y="206"/>
                </a:cxn>
                <a:cxn ang="0">
                  <a:pos x="63" y="202"/>
                </a:cxn>
              </a:cxnLst>
              <a:rect l="0" t="0" r="r" b="b"/>
              <a:pathLst>
                <a:path w="313" h="256">
                  <a:moveTo>
                    <a:pt x="309" y="15"/>
                  </a:moveTo>
                  <a:cubicBezTo>
                    <a:pt x="307" y="15"/>
                    <a:pt x="305" y="17"/>
                    <a:pt x="305" y="1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7"/>
                    <a:pt x="6" y="15"/>
                    <a:pt x="4" y="15"/>
                  </a:cubicBezTo>
                  <a:cubicBezTo>
                    <a:pt x="2" y="15"/>
                    <a:pt x="0" y="17"/>
                    <a:pt x="0" y="19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4"/>
                    <a:pt x="2" y="256"/>
                    <a:pt x="4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11" y="256"/>
                    <a:pt x="313" y="254"/>
                    <a:pt x="313" y="252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3" y="17"/>
                    <a:pt x="311" y="15"/>
                    <a:pt x="309" y="15"/>
                  </a:cubicBezTo>
                  <a:close/>
                  <a:moveTo>
                    <a:pt x="48" y="34"/>
                  </a:moveTo>
                  <a:cubicBezTo>
                    <a:pt x="50" y="34"/>
                    <a:pt x="52" y="32"/>
                    <a:pt x="52" y="3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5" y="0"/>
                    <a:pt x="44" y="2"/>
                    <a:pt x="44" y="4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5" y="34"/>
                    <a:pt x="48" y="34"/>
                  </a:cubicBezTo>
                  <a:close/>
                  <a:moveTo>
                    <a:pt x="91" y="34"/>
                  </a:moveTo>
                  <a:cubicBezTo>
                    <a:pt x="93" y="34"/>
                    <a:pt x="95" y="32"/>
                    <a:pt x="95" y="30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2"/>
                    <a:pt x="89" y="34"/>
                    <a:pt x="91" y="34"/>
                  </a:cubicBezTo>
                  <a:close/>
                  <a:moveTo>
                    <a:pt x="135" y="34"/>
                  </a:moveTo>
                  <a:cubicBezTo>
                    <a:pt x="137" y="34"/>
                    <a:pt x="139" y="32"/>
                    <a:pt x="139" y="30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2"/>
                    <a:pt x="137" y="0"/>
                    <a:pt x="135" y="0"/>
                  </a:cubicBezTo>
                  <a:cubicBezTo>
                    <a:pt x="132" y="0"/>
                    <a:pt x="131" y="2"/>
                    <a:pt x="131" y="4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2" y="34"/>
                    <a:pt x="135" y="34"/>
                  </a:cubicBezTo>
                  <a:close/>
                  <a:moveTo>
                    <a:pt x="178" y="34"/>
                  </a:moveTo>
                  <a:cubicBezTo>
                    <a:pt x="180" y="34"/>
                    <a:pt x="182" y="32"/>
                    <a:pt x="182" y="30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2"/>
                    <a:pt x="180" y="0"/>
                    <a:pt x="178" y="0"/>
                  </a:cubicBezTo>
                  <a:cubicBezTo>
                    <a:pt x="176" y="0"/>
                    <a:pt x="174" y="2"/>
                    <a:pt x="174" y="4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4" y="32"/>
                    <a:pt x="176" y="34"/>
                    <a:pt x="178" y="34"/>
                  </a:cubicBezTo>
                  <a:close/>
                  <a:moveTo>
                    <a:pt x="222" y="34"/>
                  </a:moveTo>
                  <a:cubicBezTo>
                    <a:pt x="224" y="34"/>
                    <a:pt x="226" y="32"/>
                    <a:pt x="226" y="30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2"/>
                    <a:pt x="224" y="0"/>
                    <a:pt x="222" y="0"/>
                  </a:cubicBezTo>
                  <a:cubicBezTo>
                    <a:pt x="220" y="0"/>
                    <a:pt x="218" y="2"/>
                    <a:pt x="218" y="4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8" y="32"/>
                    <a:pt x="220" y="34"/>
                    <a:pt x="222" y="34"/>
                  </a:cubicBezTo>
                  <a:close/>
                  <a:moveTo>
                    <a:pt x="265" y="34"/>
                  </a:moveTo>
                  <a:cubicBezTo>
                    <a:pt x="268" y="34"/>
                    <a:pt x="269" y="32"/>
                    <a:pt x="269" y="30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9" y="2"/>
                    <a:pt x="268" y="0"/>
                    <a:pt x="265" y="0"/>
                  </a:cubicBezTo>
                  <a:cubicBezTo>
                    <a:pt x="263" y="0"/>
                    <a:pt x="261" y="2"/>
                    <a:pt x="261" y="4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32"/>
                    <a:pt x="263" y="34"/>
                    <a:pt x="265" y="34"/>
                  </a:cubicBezTo>
                  <a:close/>
                  <a:moveTo>
                    <a:pt x="26" y="34"/>
                  </a:moveTo>
                  <a:cubicBezTo>
                    <a:pt x="28" y="34"/>
                    <a:pt x="30" y="32"/>
                    <a:pt x="30" y="3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2"/>
                    <a:pt x="24" y="34"/>
                    <a:pt x="26" y="34"/>
                  </a:cubicBezTo>
                  <a:close/>
                  <a:moveTo>
                    <a:pt x="69" y="34"/>
                  </a:moveTo>
                  <a:cubicBezTo>
                    <a:pt x="72" y="34"/>
                    <a:pt x="73" y="32"/>
                    <a:pt x="73" y="3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2" y="0"/>
                    <a:pt x="69" y="0"/>
                  </a:cubicBezTo>
                  <a:cubicBezTo>
                    <a:pt x="67" y="0"/>
                    <a:pt x="65" y="2"/>
                    <a:pt x="65" y="4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2"/>
                    <a:pt x="67" y="34"/>
                    <a:pt x="69" y="34"/>
                  </a:cubicBezTo>
                  <a:close/>
                  <a:moveTo>
                    <a:pt x="113" y="34"/>
                  </a:moveTo>
                  <a:cubicBezTo>
                    <a:pt x="115" y="34"/>
                    <a:pt x="117" y="32"/>
                    <a:pt x="117" y="3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ubicBezTo>
                    <a:pt x="111" y="0"/>
                    <a:pt x="109" y="2"/>
                    <a:pt x="109" y="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2"/>
                    <a:pt x="111" y="34"/>
                    <a:pt x="113" y="34"/>
                  </a:cubicBezTo>
                  <a:close/>
                  <a:moveTo>
                    <a:pt x="156" y="34"/>
                  </a:moveTo>
                  <a:cubicBezTo>
                    <a:pt x="159" y="34"/>
                    <a:pt x="160" y="32"/>
                    <a:pt x="160" y="30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2"/>
                    <a:pt x="159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4" y="34"/>
                    <a:pt x="156" y="34"/>
                  </a:cubicBezTo>
                  <a:close/>
                  <a:moveTo>
                    <a:pt x="200" y="34"/>
                  </a:moveTo>
                  <a:cubicBezTo>
                    <a:pt x="202" y="34"/>
                    <a:pt x="204" y="32"/>
                    <a:pt x="204" y="3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2"/>
                    <a:pt x="202" y="0"/>
                    <a:pt x="200" y="0"/>
                  </a:cubicBezTo>
                  <a:cubicBezTo>
                    <a:pt x="198" y="0"/>
                    <a:pt x="196" y="2"/>
                    <a:pt x="196" y="4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2"/>
                    <a:pt x="198" y="34"/>
                    <a:pt x="200" y="34"/>
                  </a:cubicBezTo>
                  <a:close/>
                  <a:moveTo>
                    <a:pt x="244" y="34"/>
                  </a:moveTo>
                  <a:cubicBezTo>
                    <a:pt x="246" y="34"/>
                    <a:pt x="248" y="32"/>
                    <a:pt x="248" y="30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ubicBezTo>
                    <a:pt x="241" y="0"/>
                    <a:pt x="240" y="2"/>
                    <a:pt x="240" y="4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2"/>
                    <a:pt x="241" y="34"/>
                    <a:pt x="244" y="34"/>
                  </a:cubicBezTo>
                  <a:close/>
                  <a:moveTo>
                    <a:pt x="287" y="34"/>
                  </a:moveTo>
                  <a:cubicBezTo>
                    <a:pt x="289" y="34"/>
                    <a:pt x="291" y="32"/>
                    <a:pt x="291" y="30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91" y="2"/>
                    <a:pt x="289" y="0"/>
                    <a:pt x="287" y="0"/>
                  </a:cubicBezTo>
                  <a:cubicBezTo>
                    <a:pt x="285" y="0"/>
                    <a:pt x="283" y="2"/>
                    <a:pt x="283" y="4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83" y="32"/>
                    <a:pt x="285" y="34"/>
                    <a:pt x="287" y="34"/>
                  </a:cubicBezTo>
                  <a:close/>
                  <a:moveTo>
                    <a:pt x="27" y="78"/>
                  </a:moveTo>
                  <a:cubicBezTo>
                    <a:pt x="24" y="78"/>
                    <a:pt x="23" y="80"/>
                    <a:pt x="23" y="82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4"/>
                    <a:pt x="24" y="105"/>
                    <a:pt x="27" y="105"/>
                  </a:cubicBezTo>
                  <a:cubicBezTo>
                    <a:pt x="29" y="105"/>
                    <a:pt x="31" y="104"/>
                    <a:pt x="31" y="10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8" y="86"/>
                    <a:pt x="50" y="84"/>
                    <a:pt x="50" y="82"/>
                  </a:cubicBezTo>
                  <a:cubicBezTo>
                    <a:pt x="50" y="80"/>
                    <a:pt x="48" y="78"/>
                    <a:pt x="46" y="78"/>
                  </a:cubicBezTo>
                  <a:lnTo>
                    <a:pt x="27" y="78"/>
                  </a:lnTo>
                  <a:close/>
                  <a:moveTo>
                    <a:pt x="67" y="105"/>
                  </a:moveTo>
                  <a:cubicBezTo>
                    <a:pt x="69" y="105"/>
                    <a:pt x="71" y="104"/>
                    <a:pt x="71" y="10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8" y="86"/>
                    <a:pt x="90" y="84"/>
                    <a:pt x="90" y="82"/>
                  </a:cubicBezTo>
                  <a:cubicBezTo>
                    <a:pt x="90" y="80"/>
                    <a:pt x="88" y="78"/>
                    <a:pt x="86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4" y="78"/>
                    <a:pt x="63" y="80"/>
                    <a:pt x="63" y="82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4"/>
                    <a:pt x="64" y="105"/>
                    <a:pt x="67" y="105"/>
                  </a:cubicBezTo>
                  <a:close/>
                  <a:moveTo>
                    <a:pt x="107" y="145"/>
                  </a:moveTo>
                  <a:cubicBezTo>
                    <a:pt x="109" y="145"/>
                    <a:pt x="111" y="143"/>
                    <a:pt x="111" y="141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8" y="126"/>
                    <a:pt x="130" y="124"/>
                    <a:pt x="130" y="122"/>
                  </a:cubicBezTo>
                  <a:cubicBezTo>
                    <a:pt x="130" y="120"/>
                    <a:pt x="128" y="118"/>
                    <a:pt x="126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4" y="118"/>
                    <a:pt x="103" y="120"/>
                    <a:pt x="103" y="122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3"/>
                    <a:pt x="104" y="145"/>
                    <a:pt x="107" y="145"/>
                  </a:cubicBezTo>
                  <a:close/>
                  <a:moveTo>
                    <a:pt x="146" y="185"/>
                  </a:moveTo>
                  <a:cubicBezTo>
                    <a:pt x="149" y="185"/>
                    <a:pt x="150" y="183"/>
                    <a:pt x="150" y="181"/>
                  </a:cubicBezTo>
                  <a:cubicBezTo>
                    <a:pt x="150" y="166"/>
                    <a:pt x="150" y="166"/>
                    <a:pt x="150" y="166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8" y="166"/>
                    <a:pt x="170" y="164"/>
                    <a:pt x="170" y="162"/>
                  </a:cubicBezTo>
                  <a:cubicBezTo>
                    <a:pt x="170" y="160"/>
                    <a:pt x="168" y="158"/>
                    <a:pt x="166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4" y="158"/>
                    <a:pt x="142" y="160"/>
                    <a:pt x="142" y="162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2" y="183"/>
                    <a:pt x="144" y="185"/>
                    <a:pt x="146" y="185"/>
                  </a:cubicBezTo>
                  <a:close/>
                  <a:moveTo>
                    <a:pt x="186" y="185"/>
                  </a:moveTo>
                  <a:cubicBezTo>
                    <a:pt x="189" y="185"/>
                    <a:pt x="190" y="183"/>
                    <a:pt x="190" y="181"/>
                  </a:cubicBezTo>
                  <a:cubicBezTo>
                    <a:pt x="190" y="166"/>
                    <a:pt x="190" y="166"/>
                    <a:pt x="190" y="166"/>
                  </a:cubicBezTo>
                  <a:cubicBezTo>
                    <a:pt x="205" y="166"/>
                    <a:pt x="205" y="166"/>
                    <a:pt x="205" y="166"/>
                  </a:cubicBezTo>
                  <a:cubicBezTo>
                    <a:pt x="208" y="166"/>
                    <a:pt x="209" y="164"/>
                    <a:pt x="209" y="162"/>
                  </a:cubicBezTo>
                  <a:cubicBezTo>
                    <a:pt x="209" y="160"/>
                    <a:pt x="208" y="158"/>
                    <a:pt x="205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58"/>
                    <a:pt x="182" y="160"/>
                    <a:pt x="182" y="162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2" y="183"/>
                    <a:pt x="184" y="185"/>
                    <a:pt x="186" y="185"/>
                  </a:cubicBezTo>
                  <a:close/>
                  <a:moveTo>
                    <a:pt x="222" y="162"/>
                  </a:moveTo>
                  <a:cubicBezTo>
                    <a:pt x="222" y="181"/>
                    <a:pt x="222" y="181"/>
                    <a:pt x="222" y="181"/>
                  </a:cubicBezTo>
                  <a:cubicBezTo>
                    <a:pt x="222" y="183"/>
                    <a:pt x="224" y="185"/>
                    <a:pt x="226" y="185"/>
                  </a:cubicBezTo>
                  <a:cubicBezTo>
                    <a:pt x="229" y="185"/>
                    <a:pt x="230" y="183"/>
                    <a:pt x="230" y="181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8" y="166"/>
                    <a:pt x="249" y="164"/>
                    <a:pt x="249" y="162"/>
                  </a:cubicBezTo>
                  <a:cubicBezTo>
                    <a:pt x="249" y="160"/>
                    <a:pt x="248" y="158"/>
                    <a:pt x="245" y="158"/>
                  </a:cubicBezTo>
                  <a:cubicBezTo>
                    <a:pt x="226" y="158"/>
                    <a:pt x="226" y="158"/>
                    <a:pt x="226" y="158"/>
                  </a:cubicBezTo>
                  <a:cubicBezTo>
                    <a:pt x="224" y="158"/>
                    <a:pt x="222" y="160"/>
                    <a:pt x="222" y="162"/>
                  </a:cubicBezTo>
                  <a:close/>
                  <a:moveTo>
                    <a:pt x="266" y="78"/>
                  </a:moveTo>
                  <a:cubicBezTo>
                    <a:pt x="264" y="78"/>
                    <a:pt x="262" y="80"/>
                    <a:pt x="262" y="82"/>
                  </a:cubicBezTo>
                  <a:cubicBezTo>
                    <a:pt x="262" y="101"/>
                    <a:pt x="262" y="101"/>
                    <a:pt x="262" y="101"/>
                  </a:cubicBezTo>
                  <a:cubicBezTo>
                    <a:pt x="262" y="104"/>
                    <a:pt x="264" y="105"/>
                    <a:pt x="266" y="105"/>
                  </a:cubicBezTo>
                  <a:cubicBezTo>
                    <a:pt x="269" y="105"/>
                    <a:pt x="270" y="104"/>
                    <a:pt x="270" y="101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8" y="86"/>
                    <a:pt x="289" y="84"/>
                    <a:pt x="289" y="82"/>
                  </a:cubicBezTo>
                  <a:cubicBezTo>
                    <a:pt x="289" y="80"/>
                    <a:pt x="288" y="78"/>
                    <a:pt x="285" y="78"/>
                  </a:cubicBezTo>
                  <a:lnTo>
                    <a:pt x="266" y="78"/>
                  </a:lnTo>
                  <a:close/>
                  <a:moveTo>
                    <a:pt x="107" y="225"/>
                  </a:moveTo>
                  <a:cubicBezTo>
                    <a:pt x="109" y="225"/>
                    <a:pt x="111" y="223"/>
                    <a:pt x="111" y="221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26" y="206"/>
                    <a:pt x="126" y="206"/>
                    <a:pt x="126" y="206"/>
                  </a:cubicBezTo>
                  <a:cubicBezTo>
                    <a:pt x="128" y="206"/>
                    <a:pt x="130" y="204"/>
                    <a:pt x="130" y="202"/>
                  </a:cubicBezTo>
                  <a:cubicBezTo>
                    <a:pt x="130" y="200"/>
                    <a:pt x="128" y="198"/>
                    <a:pt x="126" y="198"/>
                  </a:cubicBezTo>
                  <a:cubicBezTo>
                    <a:pt x="107" y="198"/>
                    <a:pt x="107" y="198"/>
                    <a:pt x="107" y="198"/>
                  </a:cubicBezTo>
                  <a:cubicBezTo>
                    <a:pt x="104" y="198"/>
                    <a:pt x="103" y="200"/>
                    <a:pt x="103" y="202"/>
                  </a:cubicBezTo>
                  <a:cubicBezTo>
                    <a:pt x="103" y="221"/>
                    <a:pt x="103" y="221"/>
                    <a:pt x="103" y="221"/>
                  </a:cubicBezTo>
                  <a:cubicBezTo>
                    <a:pt x="103" y="223"/>
                    <a:pt x="104" y="225"/>
                    <a:pt x="107" y="225"/>
                  </a:cubicBezTo>
                  <a:close/>
                  <a:moveTo>
                    <a:pt x="67" y="225"/>
                  </a:moveTo>
                  <a:cubicBezTo>
                    <a:pt x="69" y="225"/>
                    <a:pt x="71" y="223"/>
                    <a:pt x="71" y="221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8" y="206"/>
                    <a:pt x="90" y="204"/>
                    <a:pt x="90" y="202"/>
                  </a:cubicBezTo>
                  <a:cubicBezTo>
                    <a:pt x="90" y="200"/>
                    <a:pt x="88" y="198"/>
                    <a:pt x="86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4" y="198"/>
                    <a:pt x="63" y="200"/>
                    <a:pt x="63" y="202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3"/>
                    <a:pt x="64" y="225"/>
                    <a:pt x="67" y="2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95825" y="1483099"/>
            <a:ext cx="848158" cy="984757"/>
            <a:chOff x="5995825" y="1483099"/>
            <a:chExt cx="848158" cy="984757"/>
          </a:xfrm>
        </p:grpSpPr>
        <p:grpSp>
          <p:nvGrpSpPr>
            <p:cNvPr id="21" name="Hexagon 1"/>
            <p:cNvGrpSpPr/>
            <p:nvPr/>
          </p:nvGrpSpPr>
          <p:grpSpPr>
            <a:xfrm>
              <a:off x="5995825" y="1483099"/>
              <a:ext cx="848158" cy="984757"/>
              <a:chOff x="4024313" y="766763"/>
              <a:chExt cx="673100" cy="777875"/>
            </a:xfrm>
          </p:grpSpPr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024313" y="766763"/>
                <a:ext cx="673100" cy="777875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12" y="0"/>
                  </a:cxn>
                  <a:cxn ang="0">
                    <a:pos x="424" y="122"/>
                  </a:cxn>
                  <a:cxn ang="0">
                    <a:pos x="424" y="367"/>
                  </a:cxn>
                  <a:cxn ang="0">
                    <a:pos x="212" y="490"/>
                  </a:cxn>
                  <a:cxn ang="0">
                    <a:pos x="0" y="367"/>
                  </a:cxn>
                  <a:cxn ang="0">
                    <a:pos x="0" y="122"/>
                  </a:cxn>
                </a:cxnLst>
                <a:rect l="0" t="0" r="r" b="b"/>
                <a:pathLst>
                  <a:path w="424" h="490">
                    <a:moveTo>
                      <a:pt x="0" y="122"/>
                    </a:moveTo>
                    <a:lnTo>
                      <a:pt x="212" y="0"/>
                    </a:lnTo>
                    <a:lnTo>
                      <a:pt x="424" y="122"/>
                    </a:lnTo>
                    <a:lnTo>
                      <a:pt x="424" y="367"/>
                    </a:lnTo>
                    <a:lnTo>
                      <a:pt x="212" y="490"/>
                    </a:lnTo>
                    <a:lnTo>
                      <a:pt x="0" y="367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222751" y="1412875"/>
                <a:ext cx="27463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71"/>
                  </a:cxn>
                  <a:cxn ang="0">
                    <a:pos x="244" y="0"/>
                  </a:cxn>
                </a:cxnLst>
                <a:rect l="0" t="0" r="r" b="b"/>
                <a:pathLst>
                  <a:path w="244" h="71">
                    <a:moveTo>
                      <a:pt x="0" y="0"/>
                    </a:moveTo>
                    <a:cubicBezTo>
                      <a:pt x="54" y="32"/>
                      <a:pt x="107" y="62"/>
                      <a:pt x="122" y="71"/>
                    </a:cubicBezTo>
                    <a:cubicBezTo>
                      <a:pt x="138" y="62"/>
                      <a:pt x="190" y="32"/>
                      <a:pt x="244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3" name="Workflow structure"/>
            <p:cNvGrpSpPr/>
            <p:nvPr/>
          </p:nvGrpSpPr>
          <p:grpSpPr>
            <a:xfrm>
              <a:off x="6227868" y="1810680"/>
              <a:ext cx="444084" cy="345670"/>
              <a:chOff x="6151578" y="2184402"/>
              <a:chExt cx="352426" cy="273050"/>
            </a:xfrm>
          </p:grpSpPr>
          <p:sp>
            <p:nvSpPr>
              <p:cNvPr id="124" name="Freeform 188"/>
              <p:cNvSpPr>
                <a:spLocks/>
              </p:cNvSpPr>
              <p:nvPr/>
            </p:nvSpPr>
            <p:spPr bwMode="auto">
              <a:xfrm>
                <a:off x="6438916" y="2290764"/>
                <a:ext cx="60325" cy="5873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9" y="0"/>
                  </a:cxn>
                  <a:cxn ang="0">
                    <a:pos x="38" y="19"/>
                  </a:cxn>
                  <a:cxn ang="0">
                    <a:pos x="19" y="37"/>
                  </a:cxn>
                  <a:cxn ang="0">
                    <a:pos x="0" y="19"/>
                  </a:cxn>
                </a:cxnLst>
                <a:rect l="0" t="0" r="r" b="b"/>
                <a:pathLst>
                  <a:path w="38" h="37">
                    <a:moveTo>
                      <a:pt x="0" y="19"/>
                    </a:moveTo>
                    <a:lnTo>
                      <a:pt x="19" y="0"/>
                    </a:lnTo>
                    <a:lnTo>
                      <a:pt x="38" y="19"/>
                    </a:lnTo>
                    <a:lnTo>
                      <a:pt x="19" y="37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Rectangle 189"/>
              <p:cNvSpPr>
                <a:spLocks noChangeArrowheads="1"/>
              </p:cNvSpPr>
              <p:nvPr/>
            </p:nvSpPr>
            <p:spPr bwMode="auto">
              <a:xfrm>
                <a:off x="6288103" y="2298702"/>
                <a:ext cx="74613" cy="428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90"/>
              <p:cNvSpPr>
                <a:spLocks noChangeArrowheads="1"/>
              </p:cNvSpPr>
              <p:nvPr/>
            </p:nvSpPr>
            <p:spPr bwMode="auto">
              <a:xfrm>
                <a:off x="6288103" y="2189164"/>
                <a:ext cx="74613" cy="428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Oval 191"/>
              <p:cNvSpPr>
                <a:spLocks noChangeArrowheads="1"/>
              </p:cNvSpPr>
              <p:nvPr/>
            </p:nvSpPr>
            <p:spPr bwMode="auto">
              <a:xfrm>
                <a:off x="6448441" y="2203452"/>
                <a:ext cx="41275" cy="4127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92"/>
              <p:cNvSpPr>
                <a:spLocks noEditPoints="1"/>
              </p:cNvSpPr>
              <p:nvPr/>
            </p:nvSpPr>
            <p:spPr bwMode="auto">
              <a:xfrm>
                <a:off x="6151578" y="2184402"/>
                <a:ext cx="352426" cy="273050"/>
              </a:xfrm>
              <a:custGeom>
                <a:avLst/>
                <a:gdLst/>
                <a:ahLst/>
                <a:cxnLst>
                  <a:cxn ang="0">
                    <a:pos x="286" y="93"/>
                  </a:cxn>
                  <a:cxn ang="0">
                    <a:pos x="298" y="51"/>
                  </a:cxn>
                  <a:cxn ang="0">
                    <a:pos x="298" y="20"/>
                  </a:cxn>
                  <a:cxn ang="0">
                    <a:pos x="260" y="36"/>
                  </a:cxn>
                  <a:cxn ang="0">
                    <a:pos x="278" y="58"/>
                  </a:cxn>
                  <a:cxn ang="0">
                    <a:pos x="254" y="117"/>
                  </a:cxn>
                  <a:cxn ang="0">
                    <a:pos x="237" y="23"/>
                  </a:cxn>
                  <a:cxn ang="0">
                    <a:pos x="192" y="19"/>
                  </a:cxn>
                  <a:cxn ang="0">
                    <a:pos x="188" y="0"/>
                  </a:cxn>
                  <a:cxn ang="0">
                    <a:pos x="118" y="4"/>
                  </a:cxn>
                  <a:cxn ang="0">
                    <a:pos x="78" y="19"/>
                  </a:cxn>
                  <a:cxn ang="0">
                    <a:pos x="74" y="117"/>
                  </a:cxn>
                  <a:cxn ang="0">
                    <a:pos x="45" y="102"/>
                  </a:cxn>
                  <a:cxn ang="0">
                    <a:pos x="4" y="98"/>
                  </a:cxn>
                  <a:cxn ang="0">
                    <a:pos x="0" y="140"/>
                  </a:cxn>
                  <a:cxn ang="0">
                    <a:pos x="41" y="144"/>
                  </a:cxn>
                  <a:cxn ang="0">
                    <a:pos x="45" y="125"/>
                  </a:cxn>
                  <a:cxn ang="0">
                    <a:pos x="74" y="219"/>
                  </a:cxn>
                  <a:cxn ang="0">
                    <a:pos x="118" y="223"/>
                  </a:cxn>
                  <a:cxn ang="0">
                    <a:pos x="122" y="242"/>
                  </a:cxn>
                  <a:cxn ang="0">
                    <a:pos x="192" y="238"/>
                  </a:cxn>
                  <a:cxn ang="0">
                    <a:pos x="233" y="223"/>
                  </a:cxn>
                  <a:cxn ang="0">
                    <a:pos x="237" y="125"/>
                  </a:cxn>
                  <a:cxn ang="0">
                    <a:pos x="279" y="150"/>
                  </a:cxn>
                  <a:cxn ang="0">
                    <a:pos x="312" y="124"/>
                  </a:cxn>
                  <a:cxn ang="0">
                    <a:pos x="37" y="136"/>
                  </a:cxn>
                  <a:cxn ang="0">
                    <a:pos x="8" y="106"/>
                  </a:cxn>
                  <a:cxn ang="0">
                    <a:pos x="37" y="136"/>
                  </a:cxn>
                  <a:cxn ang="0">
                    <a:pos x="184" y="8"/>
                  </a:cxn>
                  <a:cxn ang="0">
                    <a:pos x="126" y="38"/>
                  </a:cxn>
                  <a:cxn ang="0">
                    <a:pos x="82" y="27"/>
                  </a:cxn>
                  <a:cxn ang="0">
                    <a:pos x="118" y="42"/>
                  </a:cxn>
                  <a:cxn ang="0">
                    <a:pos x="188" y="46"/>
                  </a:cxn>
                  <a:cxn ang="0">
                    <a:pos x="192" y="27"/>
                  </a:cxn>
                  <a:cxn ang="0">
                    <a:pos x="229" y="117"/>
                  </a:cxn>
                  <a:cxn ang="0">
                    <a:pos x="192" y="102"/>
                  </a:cxn>
                  <a:cxn ang="0">
                    <a:pos x="122" y="98"/>
                  </a:cxn>
                  <a:cxn ang="0">
                    <a:pos x="118" y="117"/>
                  </a:cxn>
                  <a:cxn ang="0">
                    <a:pos x="82" y="27"/>
                  </a:cxn>
                  <a:cxn ang="0">
                    <a:pos x="184" y="106"/>
                  </a:cxn>
                  <a:cxn ang="0">
                    <a:pos x="126" y="136"/>
                  </a:cxn>
                  <a:cxn ang="0">
                    <a:pos x="184" y="234"/>
                  </a:cxn>
                  <a:cxn ang="0">
                    <a:pos x="126" y="204"/>
                  </a:cxn>
                  <a:cxn ang="0">
                    <a:pos x="184" y="234"/>
                  </a:cxn>
                  <a:cxn ang="0">
                    <a:pos x="192" y="215"/>
                  </a:cxn>
                  <a:cxn ang="0">
                    <a:pos x="188" y="196"/>
                  </a:cxn>
                  <a:cxn ang="0">
                    <a:pos x="118" y="200"/>
                  </a:cxn>
                  <a:cxn ang="0">
                    <a:pos x="82" y="215"/>
                  </a:cxn>
                  <a:cxn ang="0">
                    <a:pos x="118" y="125"/>
                  </a:cxn>
                  <a:cxn ang="0">
                    <a:pos x="122" y="144"/>
                  </a:cxn>
                  <a:cxn ang="0">
                    <a:pos x="192" y="140"/>
                  </a:cxn>
                  <a:cxn ang="0">
                    <a:pos x="229" y="125"/>
                  </a:cxn>
                  <a:cxn ang="0">
                    <a:pos x="268" y="36"/>
                  </a:cxn>
                  <a:cxn ang="0">
                    <a:pos x="292" y="26"/>
                  </a:cxn>
                  <a:cxn ang="0">
                    <a:pos x="292" y="46"/>
                  </a:cxn>
                  <a:cxn ang="0">
                    <a:pos x="272" y="46"/>
                  </a:cxn>
                  <a:cxn ang="0">
                    <a:pos x="261" y="121"/>
                  </a:cxn>
                  <a:cxn ang="0">
                    <a:pos x="303" y="121"/>
                  </a:cxn>
                  <a:cxn ang="0">
                    <a:pos x="261" y="121"/>
                  </a:cxn>
                </a:cxnLst>
                <a:rect l="0" t="0" r="r" b="b"/>
                <a:pathLst>
                  <a:path w="313" h="242">
                    <a:moveTo>
                      <a:pt x="312" y="118"/>
                    </a:moveTo>
                    <a:cubicBezTo>
                      <a:pt x="286" y="93"/>
                      <a:pt x="286" y="93"/>
                      <a:pt x="286" y="93"/>
                    </a:cubicBezTo>
                    <a:cubicBezTo>
                      <a:pt x="286" y="58"/>
                      <a:pt x="286" y="58"/>
                      <a:pt x="286" y="58"/>
                    </a:cubicBezTo>
                    <a:cubicBezTo>
                      <a:pt x="291" y="57"/>
                      <a:pt x="295" y="55"/>
                      <a:pt x="298" y="51"/>
                    </a:cubicBezTo>
                    <a:cubicBezTo>
                      <a:pt x="302" y="47"/>
                      <a:pt x="305" y="42"/>
                      <a:pt x="305" y="36"/>
                    </a:cubicBezTo>
                    <a:cubicBezTo>
                      <a:pt x="305" y="30"/>
                      <a:pt x="302" y="24"/>
                      <a:pt x="298" y="20"/>
                    </a:cubicBezTo>
                    <a:cubicBezTo>
                      <a:pt x="294" y="16"/>
                      <a:pt x="288" y="13"/>
                      <a:pt x="282" y="13"/>
                    </a:cubicBezTo>
                    <a:cubicBezTo>
                      <a:pt x="270" y="13"/>
                      <a:pt x="260" y="23"/>
                      <a:pt x="260" y="36"/>
                    </a:cubicBezTo>
                    <a:cubicBezTo>
                      <a:pt x="260" y="42"/>
                      <a:pt x="262" y="47"/>
                      <a:pt x="266" y="51"/>
                    </a:cubicBezTo>
                    <a:cubicBezTo>
                      <a:pt x="270" y="55"/>
                      <a:pt x="274" y="57"/>
                      <a:pt x="278" y="58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54" y="117"/>
                      <a:pt x="254" y="117"/>
                      <a:pt x="254" y="117"/>
                    </a:cubicBezTo>
                    <a:cubicBezTo>
                      <a:pt x="237" y="117"/>
                      <a:pt x="237" y="117"/>
                      <a:pt x="237" y="117"/>
                    </a:cubicBezTo>
                    <a:cubicBezTo>
                      <a:pt x="237" y="23"/>
                      <a:pt x="237" y="23"/>
                      <a:pt x="237" y="23"/>
                    </a:cubicBezTo>
                    <a:cubicBezTo>
                      <a:pt x="237" y="21"/>
                      <a:pt x="235" y="19"/>
                      <a:pt x="233" y="19"/>
                    </a:cubicBezTo>
                    <a:cubicBezTo>
                      <a:pt x="192" y="19"/>
                      <a:pt x="192" y="19"/>
                      <a:pt x="192" y="19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18" y="2"/>
                      <a:pt x="118" y="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5" y="19"/>
                      <a:pt x="74" y="21"/>
                      <a:pt x="74" y="23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0"/>
                      <a:pt x="44" y="98"/>
                      <a:pt x="41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2" y="98"/>
                      <a:pt x="0" y="100"/>
                      <a:pt x="0" y="102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2" y="144"/>
                      <a:pt x="4" y="144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4" y="144"/>
                      <a:pt x="45" y="142"/>
                      <a:pt x="45" y="140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74" y="219"/>
                      <a:pt x="74" y="219"/>
                      <a:pt x="74" y="219"/>
                    </a:cubicBezTo>
                    <a:cubicBezTo>
                      <a:pt x="74" y="221"/>
                      <a:pt x="75" y="223"/>
                      <a:pt x="78" y="223"/>
                    </a:cubicBezTo>
                    <a:cubicBezTo>
                      <a:pt x="118" y="223"/>
                      <a:pt x="118" y="223"/>
                      <a:pt x="118" y="223"/>
                    </a:cubicBezTo>
                    <a:cubicBezTo>
                      <a:pt x="118" y="238"/>
                      <a:pt x="118" y="238"/>
                      <a:pt x="118" y="238"/>
                    </a:cubicBezTo>
                    <a:cubicBezTo>
                      <a:pt x="118" y="240"/>
                      <a:pt x="120" y="242"/>
                      <a:pt x="122" y="242"/>
                    </a:cubicBezTo>
                    <a:cubicBezTo>
                      <a:pt x="188" y="242"/>
                      <a:pt x="188" y="242"/>
                      <a:pt x="188" y="242"/>
                    </a:cubicBezTo>
                    <a:cubicBezTo>
                      <a:pt x="190" y="242"/>
                      <a:pt x="192" y="240"/>
                      <a:pt x="192" y="238"/>
                    </a:cubicBezTo>
                    <a:cubicBezTo>
                      <a:pt x="192" y="223"/>
                      <a:pt x="192" y="223"/>
                      <a:pt x="192" y="223"/>
                    </a:cubicBezTo>
                    <a:cubicBezTo>
                      <a:pt x="233" y="223"/>
                      <a:pt x="233" y="223"/>
                      <a:pt x="233" y="223"/>
                    </a:cubicBezTo>
                    <a:cubicBezTo>
                      <a:pt x="235" y="223"/>
                      <a:pt x="237" y="221"/>
                      <a:pt x="237" y="219"/>
                    </a:cubicBezTo>
                    <a:cubicBezTo>
                      <a:pt x="237" y="125"/>
                      <a:pt x="237" y="125"/>
                      <a:pt x="237" y="125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79" y="150"/>
                      <a:pt x="279" y="150"/>
                      <a:pt x="279" y="150"/>
                    </a:cubicBezTo>
                    <a:cubicBezTo>
                      <a:pt x="281" y="152"/>
                      <a:pt x="283" y="152"/>
                      <a:pt x="285" y="150"/>
                    </a:cubicBezTo>
                    <a:cubicBezTo>
                      <a:pt x="312" y="124"/>
                      <a:pt x="312" y="124"/>
                      <a:pt x="312" y="124"/>
                    </a:cubicBezTo>
                    <a:cubicBezTo>
                      <a:pt x="313" y="122"/>
                      <a:pt x="313" y="120"/>
                      <a:pt x="312" y="118"/>
                    </a:cubicBezTo>
                    <a:close/>
                    <a:moveTo>
                      <a:pt x="37" y="136"/>
                    </a:move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37" y="106"/>
                      <a:pt x="37" y="106"/>
                      <a:pt x="37" y="106"/>
                    </a:cubicBezTo>
                    <a:lnTo>
                      <a:pt x="37" y="136"/>
                    </a:lnTo>
                    <a:close/>
                    <a:moveTo>
                      <a:pt x="126" y="8"/>
                    </a:move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38"/>
                      <a:pt x="184" y="38"/>
                      <a:pt x="184" y="38"/>
                    </a:cubicBezTo>
                    <a:cubicBezTo>
                      <a:pt x="126" y="38"/>
                      <a:pt x="126" y="38"/>
                      <a:pt x="126" y="38"/>
                    </a:cubicBezTo>
                    <a:lnTo>
                      <a:pt x="126" y="8"/>
                    </a:lnTo>
                    <a:close/>
                    <a:moveTo>
                      <a:pt x="82" y="27"/>
                    </a:moveTo>
                    <a:cubicBezTo>
                      <a:pt x="118" y="27"/>
                      <a:pt x="118" y="27"/>
                      <a:pt x="118" y="27"/>
                    </a:cubicBezTo>
                    <a:cubicBezTo>
                      <a:pt x="118" y="42"/>
                      <a:pt x="118" y="42"/>
                      <a:pt x="118" y="42"/>
                    </a:cubicBezTo>
                    <a:cubicBezTo>
                      <a:pt x="118" y="44"/>
                      <a:pt x="120" y="46"/>
                      <a:pt x="122" y="4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90" y="46"/>
                      <a:pt x="192" y="44"/>
                      <a:pt x="192" y="42"/>
                    </a:cubicBezTo>
                    <a:cubicBezTo>
                      <a:pt x="192" y="27"/>
                      <a:pt x="192" y="27"/>
                      <a:pt x="192" y="27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92" y="102"/>
                      <a:pt x="192" y="102"/>
                      <a:pt x="192" y="102"/>
                    </a:cubicBezTo>
                    <a:cubicBezTo>
                      <a:pt x="192" y="100"/>
                      <a:pt x="190" y="98"/>
                      <a:pt x="188" y="98"/>
                    </a:cubicBezTo>
                    <a:cubicBezTo>
                      <a:pt x="122" y="98"/>
                      <a:pt x="122" y="98"/>
                      <a:pt x="122" y="98"/>
                    </a:cubicBezTo>
                    <a:cubicBezTo>
                      <a:pt x="120" y="98"/>
                      <a:pt x="118" y="100"/>
                      <a:pt x="118" y="102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82" y="117"/>
                      <a:pt x="82" y="117"/>
                      <a:pt x="82" y="117"/>
                    </a:cubicBezTo>
                    <a:lnTo>
                      <a:pt x="82" y="27"/>
                    </a:lnTo>
                    <a:close/>
                    <a:moveTo>
                      <a:pt x="126" y="106"/>
                    </a:move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36"/>
                      <a:pt x="184" y="136"/>
                      <a:pt x="184" y="136"/>
                    </a:cubicBezTo>
                    <a:cubicBezTo>
                      <a:pt x="126" y="136"/>
                      <a:pt x="126" y="136"/>
                      <a:pt x="126" y="136"/>
                    </a:cubicBezTo>
                    <a:lnTo>
                      <a:pt x="126" y="106"/>
                    </a:lnTo>
                    <a:close/>
                    <a:moveTo>
                      <a:pt x="184" y="234"/>
                    </a:move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6" y="204"/>
                      <a:pt x="126" y="204"/>
                      <a:pt x="126" y="204"/>
                    </a:cubicBezTo>
                    <a:cubicBezTo>
                      <a:pt x="184" y="204"/>
                      <a:pt x="184" y="204"/>
                      <a:pt x="184" y="204"/>
                    </a:cubicBezTo>
                    <a:lnTo>
                      <a:pt x="184" y="234"/>
                    </a:lnTo>
                    <a:close/>
                    <a:moveTo>
                      <a:pt x="229" y="215"/>
                    </a:moveTo>
                    <a:cubicBezTo>
                      <a:pt x="192" y="215"/>
                      <a:pt x="192" y="215"/>
                      <a:pt x="192" y="215"/>
                    </a:cubicBezTo>
                    <a:cubicBezTo>
                      <a:pt x="192" y="200"/>
                      <a:pt x="192" y="200"/>
                      <a:pt x="192" y="200"/>
                    </a:cubicBezTo>
                    <a:cubicBezTo>
                      <a:pt x="192" y="198"/>
                      <a:pt x="190" y="196"/>
                      <a:pt x="188" y="196"/>
                    </a:cubicBezTo>
                    <a:cubicBezTo>
                      <a:pt x="122" y="196"/>
                      <a:pt x="122" y="196"/>
                      <a:pt x="122" y="196"/>
                    </a:cubicBezTo>
                    <a:cubicBezTo>
                      <a:pt x="120" y="196"/>
                      <a:pt x="118" y="198"/>
                      <a:pt x="118" y="200"/>
                    </a:cubicBezTo>
                    <a:cubicBezTo>
                      <a:pt x="118" y="215"/>
                      <a:pt x="118" y="215"/>
                      <a:pt x="118" y="215"/>
                    </a:cubicBezTo>
                    <a:cubicBezTo>
                      <a:pt x="82" y="215"/>
                      <a:pt x="82" y="215"/>
                      <a:pt x="82" y="21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118" y="125"/>
                      <a:pt x="118" y="125"/>
                      <a:pt x="118" y="125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2"/>
                      <a:pt x="120" y="144"/>
                      <a:pt x="122" y="144"/>
                    </a:cubicBezTo>
                    <a:cubicBezTo>
                      <a:pt x="188" y="144"/>
                      <a:pt x="188" y="144"/>
                      <a:pt x="188" y="144"/>
                    </a:cubicBezTo>
                    <a:cubicBezTo>
                      <a:pt x="190" y="144"/>
                      <a:pt x="192" y="142"/>
                      <a:pt x="192" y="140"/>
                    </a:cubicBezTo>
                    <a:cubicBezTo>
                      <a:pt x="192" y="125"/>
                      <a:pt x="192" y="125"/>
                      <a:pt x="192" y="125"/>
                    </a:cubicBezTo>
                    <a:cubicBezTo>
                      <a:pt x="229" y="125"/>
                      <a:pt x="229" y="125"/>
                      <a:pt x="229" y="125"/>
                    </a:cubicBezTo>
                    <a:lnTo>
                      <a:pt x="229" y="215"/>
                    </a:lnTo>
                    <a:close/>
                    <a:moveTo>
                      <a:pt x="268" y="36"/>
                    </a:moveTo>
                    <a:cubicBezTo>
                      <a:pt x="268" y="28"/>
                      <a:pt x="274" y="21"/>
                      <a:pt x="282" y="21"/>
                    </a:cubicBezTo>
                    <a:cubicBezTo>
                      <a:pt x="286" y="21"/>
                      <a:pt x="290" y="23"/>
                      <a:pt x="292" y="26"/>
                    </a:cubicBezTo>
                    <a:cubicBezTo>
                      <a:pt x="295" y="28"/>
                      <a:pt x="297" y="32"/>
                      <a:pt x="297" y="36"/>
                    </a:cubicBezTo>
                    <a:cubicBezTo>
                      <a:pt x="297" y="39"/>
                      <a:pt x="295" y="43"/>
                      <a:pt x="292" y="46"/>
                    </a:cubicBezTo>
                    <a:cubicBezTo>
                      <a:pt x="290" y="48"/>
                      <a:pt x="286" y="50"/>
                      <a:pt x="282" y="50"/>
                    </a:cubicBezTo>
                    <a:cubicBezTo>
                      <a:pt x="278" y="50"/>
                      <a:pt x="275" y="48"/>
                      <a:pt x="272" y="46"/>
                    </a:cubicBezTo>
                    <a:cubicBezTo>
                      <a:pt x="269" y="43"/>
                      <a:pt x="268" y="39"/>
                      <a:pt x="268" y="36"/>
                    </a:cubicBezTo>
                    <a:close/>
                    <a:moveTo>
                      <a:pt x="261" y="121"/>
                    </a:moveTo>
                    <a:cubicBezTo>
                      <a:pt x="282" y="100"/>
                      <a:pt x="282" y="100"/>
                      <a:pt x="282" y="100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282" y="142"/>
                      <a:pt x="282" y="142"/>
                      <a:pt x="282" y="142"/>
                    </a:cubicBezTo>
                    <a:lnTo>
                      <a:pt x="261" y="12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91584" y="2128828"/>
            <a:ext cx="4336260" cy="2037280"/>
            <a:chOff x="291584" y="2128828"/>
            <a:chExt cx="4336260" cy="2037280"/>
          </a:xfrm>
        </p:grpSpPr>
        <p:sp>
          <p:nvSpPr>
            <p:cNvPr id="130" name="Прямоугольник 129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F63135D5-9E97-4026-B58E-BF3AA7F705EE}"/>
                </a:ext>
              </a:extLst>
            </p:cNvPr>
            <p:cNvSpPr/>
            <p:nvPr/>
          </p:nvSpPr>
          <p:spPr>
            <a:xfrm>
              <a:off x="1316671" y="2128828"/>
              <a:ext cx="3285426" cy="4703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kern="1200" dirty="0" smtClean="0">
                  <a:solidFill>
                    <a:srgbClr val="222A3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СОЗДАНИЕ СПЕЦИАЛЬНОЙ РЕАБИЛИТАЦИОННОЙ ПРОГРАММЫ ДЛЯ СЕМЬИ</a:t>
              </a:r>
              <a:endPara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68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DF69E664-373F-454D-B9F7-B605ED80DC0D}"/>
                </a:ext>
              </a:extLst>
            </p:cNvPr>
            <p:cNvSpPr txBox="1"/>
            <p:nvPr/>
          </p:nvSpPr>
          <p:spPr>
            <a:xfrm>
              <a:off x="291584" y="2771473"/>
              <a:ext cx="4336260" cy="13946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kern="1200" dirty="0" smtClean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Построение </a:t>
              </a:r>
              <a:r>
                <a:rPr lang="ru-RU" sz="1400" kern="1200" dirty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индивидуального реабилитационного маршрута с определением конкретного достижимого результата для каждого ребёнка за определённый </a:t>
              </a:r>
              <a:r>
                <a:rPr lang="ru-RU" sz="1400" kern="1200" dirty="0" smtClean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срок </a:t>
              </a:r>
              <a:endPara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kern="1200" dirty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Индивидуальный подбор сенсорно-коммуникативных методик и </a:t>
              </a:r>
              <a:r>
                <a:rPr lang="ru-RU" sz="1400" kern="1200" dirty="0" smtClean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материалов</a:t>
              </a:r>
              <a:endPara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7272186" y="1712205"/>
            <a:ext cx="38202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ЗНАКОМСТВО С СЕМЬЕЙ ДИАГНОСТИКА  </a:t>
            </a: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ru-RU" sz="1400" b="1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ВЫВЛЕНИЕ ЗАПРОСА СЕМЬИ</a:t>
            </a:r>
            <a:endParaRPr lang="ru-RU" sz="1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ru-RU" sz="1400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заседаний междисциплинарной команды специалистов с выдачей заключения и </a:t>
            </a:r>
            <a:r>
              <a:rPr lang="ru-RU" sz="1400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рекомендаций 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8651147" y="4273915"/>
            <a:ext cx="3337653" cy="1855795"/>
            <a:chOff x="8651147" y="4273915"/>
            <a:chExt cx="3337653" cy="1855795"/>
          </a:xfrm>
        </p:grpSpPr>
        <p:sp>
          <p:nvSpPr>
            <p:cNvPr id="133" name="Прямоугольник 132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F63135D5-9E97-4026-B58E-BF3AA7F705EE}"/>
                </a:ext>
              </a:extLst>
            </p:cNvPr>
            <p:cNvSpPr/>
            <p:nvPr/>
          </p:nvSpPr>
          <p:spPr>
            <a:xfrm>
              <a:off x="8654674" y="4273915"/>
              <a:ext cx="3334126" cy="6444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400" b="1" kern="1200" dirty="0" smtClean="0">
                  <a:solidFill>
                    <a:srgbClr val="222A3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ПСИХОЛОГО-ПЕДАГОГИЧЕСКОЕ И МЕДИЦИНСКОЕ СОПРОВОЖДЕНИЕ </a:t>
              </a:r>
              <a:r>
                <a:rPr lang="ru-RU" sz="1400" b="1" dirty="0">
                  <a:solidFill>
                    <a:srgbClr val="222A35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ru-RU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dirty="0">
                  <a:solidFill>
                    <a:srgbClr val="222A3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68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DF69E664-373F-454D-B9F7-B605ED80DC0D}"/>
                </a:ext>
              </a:extLst>
            </p:cNvPr>
            <p:cNvSpPr txBox="1"/>
            <p:nvPr/>
          </p:nvSpPr>
          <p:spPr>
            <a:xfrm>
              <a:off x="8651147" y="4986188"/>
              <a:ext cx="3189952" cy="11435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kern="1200" dirty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Индивидуальные </a:t>
              </a:r>
              <a:r>
                <a:rPr lang="ru-RU" sz="1400" kern="1200" dirty="0" smtClean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консультации, интерактивные </a:t>
              </a:r>
              <a:r>
                <a:rPr lang="ru-RU" sz="1400" dirty="0" smtClean="0">
                  <a:solidFill>
                    <a:srgbClr val="26262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занятия, обучающие мероприятия, </a:t>
              </a:r>
              <a:r>
                <a:rPr lang="ru-RU" sz="1400" dirty="0" err="1" smtClean="0">
                  <a:solidFill>
                    <a:srgbClr val="26262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курация</a:t>
              </a:r>
              <a:r>
                <a:rPr lang="ru-RU" sz="1400" dirty="0" smtClean="0">
                  <a:solidFill>
                    <a:srgbClr val="26262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промежуточная оценка эффективности мероприятий программы </a:t>
              </a:r>
              <a:endParaRPr lang="ru-RU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5995825" y="4975970"/>
            <a:ext cx="848158" cy="984757"/>
            <a:chOff x="5995825" y="4975970"/>
            <a:chExt cx="848158" cy="984757"/>
          </a:xfrm>
        </p:grpSpPr>
        <p:grpSp>
          <p:nvGrpSpPr>
            <p:cNvPr id="12" name="Hexagon 4"/>
            <p:cNvGrpSpPr/>
            <p:nvPr/>
          </p:nvGrpSpPr>
          <p:grpSpPr>
            <a:xfrm>
              <a:off x="5995825" y="4975970"/>
              <a:ext cx="848158" cy="984757"/>
              <a:chOff x="4024313" y="3525838"/>
              <a:chExt cx="673100" cy="777875"/>
            </a:xfrm>
          </p:grpSpPr>
          <p:sp>
            <p:nvSpPr>
              <p:cNvPr id="13" name="Freeform 17"/>
              <p:cNvSpPr>
                <a:spLocks/>
              </p:cNvSpPr>
              <p:nvPr/>
            </p:nvSpPr>
            <p:spPr bwMode="auto">
              <a:xfrm>
                <a:off x="4024313" y="3525838"/>
                <a:ext cx="673100" cy="777875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2" y="0"/>
                  </a:cxn>
                  <a:cxn ang="0">
                    <a:pos x="424" y="123"/>
                  </a:cxn>
                  <a:cxn ang="0">
                    <a:pos x="424" y="368"/>
                  </a:cxn>
                  <a:cxn ang="0">
                    <a:pos x="212" y="490"/>
                  </a:cxn>
                  <a:cxn ang="0">
                    <a:pos x="0" y="368"/>
                  </a:cxn>
                  <a:cxn ang="0">
                    <a:pos x="0" y="123"/>
                  </a:cxn>
                </a:cxnLst>
                <a:rect l="0" t="0" r="r" b="b"/>
                <a:pathLst>
                  <a:path w="424" h="490">
                    <a:moveTo>
                      <a:pt x="0" y="123"/>
                    </a:moveTo>
                    <a:lnTo>
                      <a:pt x="212" y="0"/>
                    </a:lnTo>
                    <a:lnTo>
                      <a:pt x="424" y="123"/>
                    </a:lnTo>
                    <a:lnTo>
                      <a:pt x="424" y="368"/>
                    </a:lnTo>
                    <a:lnTo>
                      <a:pt x="212" y="490"/>
                    </a:lnTo>
                    <a:lnTo>
                      <a:pt x="0" y="368"/>
                    </a:lnTo>
                    <a:lnTo>
                      <a:pt x="0" y="12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8"/>
              <p:cNvSpPr>
                <a:spLocks/>
              </p:cNvSpPr>
              <p:nvPr/>
            </p:nvSpPr>
            <p:spPr bwMode="auto">
              <a:xfrm>
                <a:off x="4225926" y="4175125"/>
                <a:ext cx="269875" cy="777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9" y="69"/>
                  </a:cxn>
                  <a:cxn ang="0">
                    <a:pos x="239" y="0"/>
                  </a:cxn>
                </a:cxnLst>
                <a:rect l="0" t="0" r="r" b="b"/>
                <a:pathLst>
                  <a:path w="239" h="69">
                    <a:moveTo>
                      <a:pt x="0" y="0"/>
                    </a:moveTo>
                    <a:cubicBezTo>
                      <a:pt x="53" y="31"/>
                      <a:pt x="104" y="60"/>
                      <a:pt x="119" y="69"/>
                    </a:cubicBezTo>
                    <a:cubicBezTo>
                      <a:pt x="134" y="60"/>
                      <a:pt x="186" y="31"/>
                      <a:pt x="239" y="0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5" name="Target"/>
            <p:cNvGrpSpPr/>
            <p:nvPr/>
          </p:nvGrpSpPr>
          <p:grpSpPr>
            <a:xfrm>
              <a:off x="6175791" y="5280887"/>
              <a:ext cx="470007" cy="513986"/>
              <a:chOff x="3181351" y="139700"/>
              <a:chExt cx="276225" cy="352425"/>
            </a:xfrm>
          </p:grpSpPr>
          <p:sp>
            <p:nvSpPr>
              <p:cNvPr id="136" name="Freeform 371"/>
              <p:cNvSpPr>
                <a:spLocks noEditPoints="1"/>
              </p:cNvSpPr>
              <p:nvPr/>
            </p:nvSpPr>
            <p:spPr bwMode="auto">
              <a:xfrm>
                <a:off x="3219451" y="177800"/>
                <a:ext cx="200025" cy="200025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89"/>
                  </a:cxn>
                  <a:cxn ang="0">
                    <a:pos x="89" y="178"/>
                  </a:cxn>
                  <a:cxn ang="0">
                    <a:pos x="178" y="89"/>
                  </a:cxn>
                  <a:cxn ang="0">
                    <a:pos x="89" y="0"/>
                  </a:cxn>
                  <a:cxn ang="0">
                    <a:pos x="89" y="146"/>
                  </a:cxn>
                  <a:cxn ang="0">
                    <a:pos x="32" y="89"/>
                  </a:cxn>
                  <a:cxn ang="0">
                    <a:pos x="89" y="32"/>
                  </a:cxn>
                  <a:cxn ang="0">
                    <a:pos x="146" y="89"/>
                  </a:cxn>
                  <a:cxn ang="0">
                    <a:pos x="89" y="146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38"/>
                      <a:pt x="40" y="178"/>
                      <a:pt x="89" y="178"/>
                    </a:cubicBezTo>
                    <a:cubicBezTo>
                      <a:pt x="138" y="178"/>
                      <a:pt x="178" y="138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9" y="146"/>
                    </a:moveTo>
                    <a:cubicBezTo>
                      <a:pt x="57" y="146"/>
                      <a:pt x="32" y="121"/>
                      <a:pt x="32" y="89"/>
                    </a:cubicBezTo>
                    <a:cubicBezTo>
                      <a:pt x="32" y="58"/>
                      <a:pt x="57" y="32"/>
                      <a:pt x="89" y="32"/>
                    </a:cubicBezTo>
                    <a:cubicBezTo>
                      <a:pt x="120" y="32"/>
                      <a:pt x="146" y="58"/>
                      <a:pt x="146" y="89"/>
                    </a:cubicBezTo>
                    <a:cubicBezTo>
                      <a:pt x="146" y="121"/>
                      <a:pt x="120" y="146"/>
                      <a:pt x="89" y="1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Oval 372"/>
              <p:cNvSpPr>
                <a:spLocks noChangeArrowheads="1"/>
              </p:cNvSpPr>
              <p:nvPr/>
            </p:nvSpPr>
            <p:spPr bwMode="auto">
              <a:xfrm>
                <a:off x="3292476" y="250825"/>
                <a:ext cx="53975" cy="5397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373"/>
              <p:cNvSpPr>
                <a:spLocks noEditPoints="1"/>
              </p:cNvSpPr>
              <p:nvPr/>
            </p:nvSpPr>
            <p:spPr bwMode="auto">
              <a:xfrm>
                <a:off x="3181351" y="139700"/>
                <a:ext cx="276225" cy="352425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6" y="246"/>
                  </a:cxn>
                  <a:cxn ang="0">
                    <a:pos x="98" y="270"/>
                  </a:cxn>
                  <a:cxn ang="0">
                    <a:pos x="119" y="255"/>
                  </a:cxn>
                  <a:cxn ang="0">
                    <a:pos x="98" y="285"/>
                  </a:cxn>
                  <a:cxn ang="0">
                    <a:pos x="104" y="291"/>
                  </a:cxn>
                  <a:cxn ang="0">
                    <a:pos x="119" y="285"/>
                  </a:cxn>
                  <a:cxn ang="0">
                    <a:pos x="98" y="312"/>
                  </a:cxn>
                  <a:cxn ang="0">
                    <a:pos x="119" y="296"/>
                  </a:cxn>
                  <a:cxn ang="0">
                    <a:pos x="127" y="296"/>
                  </a:cxn>
                  <a:cxn ang="0">
                    <a:pos x="148" y="312"/>
                  </a:cxn>
                  <a:cxn ang="0">
                    <a:pos x="127" y="285"/>
                  </a:cxn>
                  <a:cxn ang="0">
                    <a:pos x="142" y="291"/>
                  </a:cxn>
                  <a:cxn ang="0">
                    <a:pos x="148" y="285"/>
                  </a:cxn>
                  <a:cxn ang="0">
                    <a:pos x="127" y="255"/>
                  </a:cxn>
                  <a:cxn ang="0">
                    <a:pos x="148" y="270"/>
                  </a:cxn>
                  <a:cxn ang="0">
                    <a:pos x="130" y="246"/>
                  </a:cxn>
                  <a:cxn ang="0">
                    <a:pos x="123" y="119"/>
                  </a:cxn>
                  <a:cxn ang="0">
                    <a:pos x="119" y="143"/>
                  </a:cxn>
                  <a:cxn ang="0">
                    <a:pos x="109" y="109"/>
                  </a:cxn>
                  <a:cxn ang="0">
                    <a:pos x="137" y="109"/>
                  </a:cxn>
                  <a:cxn ang="0">
                    <a:pos x="127" y="143"/>
                  </a:cxn>
                  <a:cxn ang="0">
                    <a:pos x="123" y="119"/>
                  </a:cxn>
                  <a:cxn ang="0">
                    <a:pos x="151" y="123"/>
                  </a:cxn>
                  <a:cxn ang="0">
                    <a:pos x="123" y="95"/>
                  </a:cxn>
                  <a:cxn ang="0">
                    <a:pos x="95" y="123"/>
                  </a:cxn>
                  <a:cxn ang="0">
                    <a:pos x="119" y="176"/>
                  </a:cxn>
                  <a:cxn ang="0">
                    <a:pos x="123" y="70"/>
                  </a:cxn>
                  <a:cxn ang="0">
                    <a:pos x="127" y="176"/>
                  </a:cxn>
                  <a:cxn ang="0">
                    <a:pos x="127" y="184"/>
                  </a:cxn>
                  <a:cxn ang="0">
                    <a:pos x="123" y="62"/>
                  </a:cxn>
                  <a:cxn ang="0">
                    <a:pos x="119" y="184"/>
                  </a:cxn>
                  <a:cxn ang="0">
                    <a:pos x="38" y="123"/>
                  </a:cxn>
                  <a:cxn ang="0">
                    <a:pos x="208" y="123"/>
                  </a:cxn>
                  <a:cxn ang="0">
                    <a:pos x="127" y="184"/>
                  </a:cxn>
                  <a:cxn ang="0">
                    <a:pos x="127" y="216"/>
                  </a:cxn>
                  <a:cxn ang="0">
                    <a:pos x="123" y="30"/>
                  </a:cxn>
                  <a:cxn ang="0">
                    <a:pos x="119" y="216"/>
                  </a:cxn>
                  <a:cxn ang="0">
                    <a:pos x="8" y="123"/>
                  </a:cxn>
                  <a:cxn ang="0">
                    <a:pos x="238" y="123"/>
                  </a:cxn>
                </a:cxnLst>
                <a:rect l="0" t="0" r="r" b="b"/>
                <a:pathLst>
                  <a:path w="246" h="313">
                    <a:moveTo>
                      <a:pt x="246" y="123"/>
                    </a:moveTo>
                    <a:cubicBezTo>
                      <a:pt x="246" y="55"/>
                      <a:pt x="191" y="0"/>
                      <a:pt x="123" y="0"/>
                    </a:cubicBezTo>
                    <a:cubicBezTo>
                      <a:pt x="55" y="0"/>
                      <a:pt x="0" y="55"/>
                      <a:pt x="0" y="123"/>
                    </a:cubicBezTo>
                    <a:cubicBezTo>
                      <a:pt x="0" y="189"/>
                      <a:pt x="51" y="243"/>
                      <a:pt x="116" y="246"/>
                    </a:cubicBezTo>
                    <a:cubicBezTo>
                      <a:pt x="98" y="264"/>
                      <a:pt x="98" y="264"/>
                      <a:pt x="98" y="264"/>
                    </a:cubicBezTo>
                    <a:cubicBezTo>
                      <a:pt x="96" y="266"/>
                      <a:pt x="96" y="269"/>
                      <a:pt x="98" y="270"/>
                    </a:cubicBezTo>
                    <a:cubicBezTo>
                      <a:pt x="100" y="272"/>
                      <a:pt x="102" y="272"/>
                      <a:pt x="104" y="270"/>
                    </a:cubicBezTo>
                    <a:cubicBezTo>
                      <a:pt x="119" y="255"/>
                      <a:pt x="119" y="255"/>
                      <a:pt x="119" y="255"/>
                    </a:cubicBezTo>
                    <a:cubicBezTo>
                      <a:pt x="119" y="264"/>
                      <a:pt x="119" y="264"/>
                      <a:pt x="119" y="264"/>
                    </a:cubicBezTo>
                    <a:cubicBezTo>
                      <a:pt x="98" y="285"/>
                      <a:pt x="98" y="285"/>
                      <a:pt x="98" y="285"/>
                    </a:cubicBezTo>
                    <a:cubicBezTo>
                      <a:pt x="96" y="287"/>
                      <a:pt x="96" y="289"/>
                      <a:pt x="98" y="291"/>
                    </a:cubicBezTo>
                    <a:cubicBezTo>
                      <a:pt x="100" y="293"/>
                      <a:pt x="102" y="293"/>
                      <a:pt x="104" y="291"/>
                    </a:cubicBezTo>
                    <a:cubicBezTo>
                      <a:pt x="119" y="276"/>
                      <a:pt x="119" y="276"/>
                      <a:pt x="119" y="276"/>
                    </a:cubicBezTo>
                    <a:cubicBezTo>
                      <a:pt x="119" y="285"/>
                      <a:pt x="119" y="285"/>
                      <a:pt x="119" y="285"/>
                    </a:cubicBezTo>
                    <a:cubicBezTo>
                      <a:pt x="98" y="306"/>
                      <a:pt x="98" y="306"/>
                      <a:pt x="98" y="306"/>
                    </a:cubicBezTo>
                    <a:cubicBezTo>
                      <a:pt x="96" y="308"/>
                      <a:pt x="96" y="310"/>
                      <a:pt x="98" y="312"/>
                    </a:cubicBezTo>
                    <a:cubicBezTo>
                      <a:pt x="100" y="313"/>
                      <a:pt x="102" y="313"/>
                      <a:pt x="104" y="312"/>
                    </a:cubicBezTo>
                    <a:cubicBezTo>
                      <a:pt x="119" y="296"/>
                      <a:pt x="119" y="296"/>
                      <a:pt x="119" y="296"/>
                    </a:cubicBezTo>
                    <a:cubicBezTo>
                      <a:pt x="119" y="298"/>
                      <a:pt x="121" y="300"/>
                      <a:pt x="123" y="300"/>
                    </a:cubicBezTo>
                    <a:cubicBezTo>
                      <a:pt x="125" y="300"/>
                      <a:pt x="127" y="298"/>
                      <a:pt x="127" y="296"/>
                    </a:cubicBezTo>
                    <a:cubicBezTo>
                      <a:pt x="142" y="312"/>
                      <a:pt x="142" y="312"/>
                      <a:pt x="142" y="312"/>
                    </a:cubicBezTo>
                    <a:cubicBezTo>
                      <a:pt x="144" y="313"/>
                      <a:pt x="146" y="313"/>
                      <a:pt x="148" y="312"/>
                    </a:cubicBezTo>
                    <a:cubicBezTo>
                      <a:pt x="149" y="310"/>
                      <a:pt x="149" y="308"/>
                      <a:pt x="148" y="306"/>
                    </a:cubicBezTo>
                    <a:cubicBezTo>
                      <a:pt x="127" y="285"/>
                      <a:pt x="127" y="285"/>
                      <a:pt x="127" y="285"/>
                    </a:cubicBezTo>
                    <a:cubicBezTo>
                      <a:pt x="127" y="276"/>
                      <a:pt x="127" y="276"/>
                      <a:pt x="127" y="276"/>
                    </a:cubicBezTo>
                    <a:cubicBezTo>
                      <a:pt x="142" y="291"/>
                      <a:pt x="142" y="291"/>
                      <a:pt x="142" y="291"/>
                    </a:cubicBezTo>
                    <a:cubicBezTo>
                      <a:pt x="144" y="293"/>
                      <a:pt x="146" y="293"/>
                      <a:pt x="148" y="291"/>
                    </a:cubicBezTo>
                    <a:cubicBezTo>
                      <a:pt x="149" y="289"/>
                      <a:pt x="149" y="287"/>
                      <a:pt x="148" y="285"/>
                    </a:cubicBezTo>
                    <a:cubicBezTo>
                      <a:pt x="127" y="264"/>
                      <a:pt x="127" y="264"/>
                      <a:pt x="127" y="264"/>
                    </a:cubicBezTo>
                    <a:cubicBezTo>
                      <a:pt x="127" y="255"/>
                      <a:pt x="127" y="255"/>
                      <a:pt x="127" y="255"/>
                    </a:cubicBezTo>
                    <a:cubicBezTo>
                      <a:pt x="142" y="270"/>
                      <a:pt x="142" y="270"/>
                      <a:pt x="142" y="270"/>
                    </a:cubicBezTo>
                    <a:cubicBezTo>
                      <a:pt x="144" y="272"/>
                      <a:pt x="146" y="272"/>
                      <a:pt x="148" y="270"/>
                    </a:cubicBezTo>
                    <a:cubicBezTo>
                      <a:pt x="149" y="269"/>
                      <a:pt x="149" y="266"/>
                      <a:pt x="148" y="264"/>
                    </a:cubicBezTo>
                    <a:cubicBezTo>
                      <a:pt x="130" y="246"/>
                      <a:pt x="130" y="246"/>
                      <a:pt x="130" y="246"/>
                    </a:cubicBezTo>
                    <a:cubicBezTo>
                      <a:pt x="194" y="243"/>
                      <a:pt x="246" y="189"/>
                      <a:pt x="246" y="123"/>
                    </a:cubicBezTo>
                    <a:close/>
                    <a:moveTo>
                      <a:pt x="123" y="119"/>
                    </a:moveTo>
                    <a:cubicBezTo>
                      <a:pt x="121" y="119"/>
                      <a:pt x="119" y="121"/>
                      <a:pt x="119" y="123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10" y="141"/>
                      <a:pt x="103" y="133"/>
                      <a:pt x="103" y="123"/>
                    </a:cubicBezTo>
                    <a:cubicBezTo>
                      <a:pt x="103" y="118"/>
                      <a:pt x="105" y="113"/>
                      <a:pt x="109" y="109"/>
                    </a:cubicBezTo>
                    <a:cubicBezTo>
                      <a:pt x="113" y="105"/>
                      <a:pt x="118" y="103"/>
                      <a:pt x="123" y="103"/>
                    </a:cubicBezTo>
                    <a:cubicBezTo>
                      <a:pt x="128" y="103"/>
                      <a:pt x="133" y="105"/>
                      <a:pt x="137" y="109"/>
                    </a:cubicBezTo>
                    <a:cubicBezTo>
                      <a:pt x="141" y="113"/>
                      <a:pt x="143" y="118"/>
                      <a:pt x="143" y="123"/>
                    </a:cubicBezTo>
                    <a:cubicBezTo>
                      <a:pt x="143" y="133"/>
                      <a:pt x="136" y="141"/>
                      <a:pt x="127" y="143"/>
                    </a:cubicBezTo>
                    <a:cubicBezTo>
                      <a:pt x="127" y="123"/>
                      <a:pt x="127" y="123"/>
                      <a:pt x="127" y="123"/>
                    </a:cubicBezTo>
                    <a:cubicBezTo>
                      <a:pt x="127" y="121"/>
                      <a:pt x="125" y="119"/>
                      <a:pt x="123" y="119"/>
                    </a:cubicBezTo>
                    <a:close/>
                    <a:moveTo>
                      <a:pt x="127" y="151"/>
                    </a:moveTo>
                    <a:cubicBezTo>
                      <a:pt x="140" y="149"/>
                      <a:pt x="151" y="137"/>
                      <a:pt x="151" y="123"/>
                    </a:cubicBezTo>
                    <a:cubicBezTo>
                      <a:pt x="151" y="116"/>
                      <a:pt x="148" y="109"/>
                      <a:pt x="143" y="103"/>
                    </a:cubicBezTo>
                    <a:cubicBezTo>
                      <a:pt x="137" y="98"/>
                      <a:pt x="130" y="95"/>
                      <a:pt x="123" y="95"/>
                    </a:cubicBezTo>
                    <a:cubicBezTo>
                      <a:pt x="116" y="95"/>
                      <a:pt x="109" y="98"/>
                      <a:pt x="103" y="103"/>
                    </a:cubicBezTo>
                    <a:cubicBezTo>
                      <a:pt x="98" y="109"/>
                      <a:pt x="95" y="116"/>
                      <a:pt x="95" y="123"/>
                    </a:cubicBezTo>
                    <a:cubicBezTo>
                      <a:pt x="95" y="137"/>
                      <a:pt x="105" y="149"/>
                      <a:pt x="119" y="151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92" y="174"/>
                      <a:pt x="70" y="151"/>
                      <a:pt x="70" y="123"/>
                    </a:cubicBezTo>
                    <a:cubicBezTo>
                      <a:pt x="70" y="94"/>
                      <a:pt x="94" y="70"/>
                      <a:pt x="123" y="70"/>
                    </a:cubicBezTo>
                    <a:cubicBezTo>
                      <a:pt x="152" y="70"/>
                      <a:pt x="176" y="94"/>
                      <a:pt x="176" y="123"/>
                    </a:cubicBezTo>
                    <a:cubicBezTo>
                      <a:pt x="176" y="151"/>
                      <a:pt x="154" y="174"/>
                      <a:pt x="127" y="176"/>
                    </a:cubicBezTo>
                    <a:lnTo>
                      <a:pt x="127" y="151"/>
                    </a:lnTo>
                    <a:close/>
                    <a:moveTo>
                      <a:pt x="127" y="184"/>
                    </a:moveTo>
                    <a:cubicBezTo>
                      <a:pt x="159" y="182"/>
                      <a:pt x="184" y="155"/>
                      <a:pt x="184" y="123"/>
                    </a:cubicBezTo>
                    <a:cubicBezTo>
                      <a:pt x="184" y="89"/>
                      <a:pt x="157" y="62"/>
                      <a:pt x="123" y="62"/>
                    </a:cubicBezTo>
                    <a:cubicBezTo>
                      <a:pt x="89" y="62"/>
                      <a:pt x="62" y="89"/>
                      <a:pt x="62" y="123"/>
                    </a:cubicBezTo>
                    <a:cubicBezTo>
                      <a:pt x="62" y="155"/>
                      <a:pt x="87" y="182"/>
                      <a:pt x="119" y="184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74" y="206"/>
                      <a:pt x="38" y="169"/>
                      <a:pt x="38" y="123"/>
                    </a:cubicBezTo>
                    <a:cubicBezTo>
                      <a:pt x="38" y="76"/>
                      <a:pt x="76" y="38"/>
                      <a:pt x="123" y="38"/>
                    </a:cubicBezTo>
                    <a:cubicBezTo>
                      <a:pt x="170" y="38"/>
                      <a:pt x="208" y="76"/>
                      <a:pt x="208" y="123"/>
                    </a:cubicBezTo>
                    <a:cubicBezTo>
                      <a:pt x="208" y="169"/>
                      <a:pt x="172" y="206"/>
                      <a:pt x="127" y="208"/>
                    </a:cubicBezTo>
                    <a:lnTo>
                      <a:pt x="127" y="184"/>
                    </a:lnTo>
                    <a:close/>
                    <a:moveTo>
                      <a:pt x="127" y="238"/>
                    </a:moveTo>
                    <a:cubicBezTo>
                      <a:pt x="127" y="216"/>
                      <a:pt x="127" y="216"/>
                      <a:pt x="127" y="216"/>
                    </a:cubicBezTo>
                    <a:cubicBezTo>
                      <a:pt x="177" y="214"/>
                      <a:pt x="216" y="173"/>
                      <a:pt x="216" y="123"/>
                    </a:cubicBezTo>
                    <a:cubicBezTo>
                      <a:pt x="216" y="72"/>
                      <a:pt x="174" y="30"/>
                      <a:pt x="123" y="30"/>
                    </a:cubicBezTo>
                    <a:cubicBezTo>
                      <a:pt x="72" y="30"/>
                      <a:pt x="30" y="72"/>
                      <a:pt x="30" y="123"/>
                    </a:cubicBezTo>
                    <a:cubicBezTo>
                      <a:pt x="30" y="173"/>
                      <a:pt x="69" y="214"/>
                      <a:pt x="119" y="216"/>
                    </a:cubicBezTo>
                    <a:cubicBezTo>
                      <a:pt x="119" y="238"/>
                      <a:pt x="119" y="238"/>
                      <a:pt x="119" y="238"/>
                    </a:cubicBezTo>
                    <a:cubicBezTo>
                      <a:pt x="57" y="236"/>
                      <a:pt x="8" y="185"/>
                      <a:pt x="8" y="123"/>
                    </a:cubicBezTo>
                    <a:cubicBezTo>
                      <a:pt x="8" y="60"/>
                      <a:pt x="59" y="8"/>
                      <a:pt x="123" y="8"/>
                    </a:cubicBezTo>
                    <a:cubicBezTo>
                      <a:pt x="186" y="8"/>
                      <a:pt x="238" y="60"/>
                      <a:pt x="238" y="123"/>
                    </a:cubicBezTo>
                    <a:cubicBezTo>
                      <a:pt x="238" y="185"/>
                      <a:pt x="189" y="236"/>
                      <a:pt x="127" y="23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9" name="Rectangle 57"/>
          <p:cNvSpPr>
            <a:spLocks noChangeArrowheads="1"/>
          </p:cNvSpPr>
          <p:nvPr/>
        </p:nvSpPr>
        <p:spPr bwMode="auto">
          <a:xfrm>
            <a:off x="4697084" y="4201218"/>
            <a:ext cx="544600" cy="20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ШАГ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57"/>
          <p:cNvSpPr>
            <a:spLocks noChangeArrowheads="1"/>
          </p:cNvSpPr>
          <p:nvPr/>
        </p:nvSpPr>
        <p:spPr bwMode="auto">
          <a:xfrm>
            <a:off x="8148362" y="3898887"/>
            <a:ext cx="544600" cy="20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ШАГ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57"/>
          <p:cNvSpPr>
            <a:spLocks noChangeArrowheads="1"/>
          </p:cNvSpPr>
          <p:nvPr/>
        </p:nvSpPr>
        <p:spPr bwMode="auto">
          <a:xfrm>
            <a:off x="5670265" y="5922526"/>
            <a:ext cx="544600" cy="20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ШАГ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850578" y="5164202"/>
            <a:ext cx="4751207" cy="1477530"/>
            <a:chOff x="850578" y="5164202"/>
            <a:chExt cx="4751207" cy="1477530"/>
          </a:xfrm>
        </p:grpSpPr>
        <p:sp>
          <p:nvSpPr>
            <p:cNvPr id="143" name="Прямоугольник 142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F63135D5-9E97-4026-B58E-BF3AA7F705EE}"/>
                </a:ext>
              </a:extLst>
            </p:cNvPr>
            <p:cNvSpPr/>
            <p:nvPr/>
          </p:nvSpPr>
          <p:spPr>
            <a:xfrm>
              <a:off x="2099378" y="5164202"/>
              <a:ext cx="3502407" cy="55854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400" b="1" dirty="0" smtClean="0">
                  <a:solidFill>
                    <a:srgbClr val="222A3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ЗАВЕРШЕНИЕ ИНДИВИДУАЛЬНОЙ ПРОГРАММЫ РЕАБИЛИТАЦИИ</a:t>
              </a:r>
              <a:endParaRPr lang="ru-RU" sz="1400" b="1" dirty="0">
                <a:solidFill>
                  <a:srgbClr val="222A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4" name="TextBox 168">
              <a:extLst>
                <a:ext uri="{FF2B5EF4-FFF2-40B4-BE49-F238E27FC236}">
  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lc="http://schemas.openxmlformats.org/drawingml/2006/lockedCanvas" id="{DF69E664-373F-454D-B9F7-B605ED80DC0D}"/>
                </a:ext>
              </a:extLst>
            </p:cNvPr>
            <p:cNvSpPr txBox="1"/>
            <p:nvPr/>
          </p:nvSpPr>
          <p:spPr>
            <a:xfrm>
              <a:off x="850578" y="5611968"/>
              <a:ext cx="4707965" cy="102976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kern="1200" dirty="0">
                  <a:solidFill>
                    <a:srgbClr val="262626"/>
                  </a:solidFill>
                  <a:effectLst/>
                  <a:ea typeface="Times New Roman" panose="02020603050405020304" pitchFamily="18" charset="0"/>
                </a:rPr>
                <a:t>Итоговая диагностика достигнутого уровня каждого ребёнка в результате освоения семейного </a:t>
              </a:r>
              <a:r>
                <a:rPr lang="ru-RU" sz="1400" kern="1200" dirty="0" smtClean="0">
                  <a:solidFill>
                    <a:srgbClr val="262626"/>
                  </a:solidFill>
                  <a:effectLst/>
                  <a:ea typeface="Times New Roman" panose="02020603050405020304" pitchFamily="18" charset="0"/>
                </a:rPr>
                <a:t>интенсива</a:t>
              </a:r>
              <a:endParaRPr lang="ru-RU" sz="1400" dirty="0">
                <a:effectLst/>
                <a:ea typeface="Times New Roman" panose="02020603050405020304" pitchFamily="18" charset="0"/>
              </a:endParaRPr>
            </a:p>
            <a:p>
              <a:pPr algn="r"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kern="1200" dirty="0">
                  <a:solidFill>
                    <a:srgbClr val="262626"/>
                  </a:solidFill>
                  <a:effectLst/>
                  <a:ea typeface="Times New Roman" panose="02020603050405020304" pitchFamily="18" charset="0"/>
                </a:rPr>
                <a:t>Итоговая консультация родителей и выдача рекомендаций </a:t>
              </a:r>
              <a:endParaRPr lang="ru-RU" sz="1400" dirty="0">
                <a:effectLst/>
                <a:ea typeface="Times New Roman" panose="02020603050405020304" pitchFamily="18" charset="0"/>
              </a:endParaRPr>
            </a:p>
            <a:p>
              <a:pPr algn="r">
                <a:spcAft>
                  <a:spcPts val="0"/>
                </a:spcAft>
                <a:tabLst>
                  <a:tab pos="180340" algn="l"/>
                </a:tabLst>
              </a:pPr>
              <a:r>
                <a:rPr lang="ru-RU" sz="1400" dirty="0">
                  <a:solidFill>
                    <a:srgbClr val="262626"/>
                  </a:solidFill>
                  <a:effectLst/>
                  <a:ea typeface="Times New Roman" panose="02020603050405020304" pitchFamily="18" charset="0"/>
                </a:rPr>
                <a:t> </a:t>
              </a:r>
              <a:endParaRPr lang="ru-RU" sz="1400" dirty="0"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855110" y="212426"/>
            <a:ext cx="1032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4C22"/>
                </a:solidFill>
              </a:rPr>
              <a:t>ПРИМЕРНАЯ СТРУКТУРА РЕАБИЛИТАЦИОННОГО СЕМЕЙНОГО ИНТЕНСИВА  </a:t>
            </a:r>
            <a:endParaRPr lang="ru-RU" sz="2400" b="1" dirty="0">
              <a:solidFill>
                <a:srgbClr val="004C22"/>
              </a:solidFill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851232" y="818997"/>
            <a:ext cx="10126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067445" y="1301069"/>
            <a:ext cx="390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курса – 14-21 день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4" y="152031"/>
            <a:ext cx="653441" cy="629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2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5" grpId="0"/>
      <p:bldP spid="132" grpId="0"/>
      <p:bldP spid="139" grpId="0"/>
      <p:bldP spid="140" grpId="0"/>
      <p:bldP spid="141" grpId="0"/>
      <p:bldP spid="147" grpId="0"/>
      <p:bldP spid="1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718" y="127635"/>
            <a:ext cx="889080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b="1" dirty="0" smtClean="0">
                <a:solidFill>
                  <a:srgbClr val="0082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 «РЕАБИЛИТАЦИЯ НА ДОМУ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3866" y="629774"/>
            <a:ext cx="889977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0082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комплексная </a:t>
            </a:r>
            <a:r>
              <a:rPr lang="ru-RU" sz="16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реабилитация на дому детей-инвалидов, детей с ОВЗ, имеющих значительные ограничения в самостоятельном передвижении или заболевания, препятствующие посещению реабилитационных занятий в организациях социального </a:t>
            </a:r>
            <a:r>
              <a:rPr lang="ru-RU" sz="1600" dirty="0" smtClean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обслуживания</a:t>
            </a:r>
            <a:endParaRPr lang="ru-RU" sz="1600" dirty="0">
              <a:solidFill>
                <a:srgbClr val="26262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05767" y="1923097"/>
            <a:ext cx="8755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принцип деятельности – создание реабилитационной развивающей среды в домашних условиях, приближение существующих домашних условий к условиям, созданным в рамках комплексной реабилитации в организациях, оказывающих услуги детям-инвалидам и детям с ограниченными возможностями 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橢圓 55"/>
          <p:cNvSpPr/>
          <p:nvPr/>
        </p:nvSpPr>
        <p:spPr>
          <a:xfrm rot="2353315">
            <a:off x="7591572" y="4202220"/>
            <a:ext cx="1219422" cy="1429930"/>
          </a:xfrm>
          <a:custGeom>
            <a:avLst/>
            <a:gdLst/>
            <a:ahLst/>
            <a:cxnLst/>
            <a:rect l="l" t="t" r="r" b="b"/>
            <a:pathLst>
              <a:path w="1965411" h="2340300">
                <a:moveTo>
                  <a:pt x="795261" y="0"/>
                </a:moveTo>
                <a:cubicBezTo>
                  <a:pt x="1441517" y="0"/>
                  <a:pt x="1965411" y="523894"/>
                  <a:pt x="1965411" y="1170150"/>
                </a:cubicBezTo>
                <a:cubicBezTo>
                  <a:pt x="1965411" y="1816406"/>
                  <a:pt x="1441517" y="2340300"/>
                  <a:pt x="795261" y="2340300"/>
                </a:cubicBezTo>
                <a:cubicBezTo>
                  <a:pt x="487766" y="2340300"/>
                  <a:pt x="207973" y="2221693"/>
                  <a:pt x="0" y="2026800"/>
                </a:cubicBezTo>
                <a:cubicBezTo>
                  <a:pt x="215871" y="1805818"/>
                  <a:pt x="348501" y="1503473"/>
                  <a:pt x="348501" y="1170150"/>
                </a:cubicBezTo>
                <a:cubicBezTo>
                  <a:pt x="348501" y="836827"/>
                  <a:pt x="215871" y="534482"/>
                  <a:pt x="0" y="313500"/>
                </a:cubicBezTo>
                <a:cubicBezTo>
                  <a:pt x="207973" y="118607"/>
                  <a:pt x="487766" y="0"/>
                  <a:pt x="795261" y="0"/>
                </a:cubicBezTo>
                <a:close/>
              </a:path>
            </a:pathLst>
          </a:cu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橢圓 55"/>
          <p:cNvSpPr/>
          <p:nvPr/>
        </p:nvSpPr>
        <p:spPr>
          <a:xfrm rot="7753315">
            <a:off x="6769406" y="5018838"/>
            <a:ext cx="1200872" cy="1452018"/>
          </a:xfrm>
          <a:custGeom>
            <a:avLst/>
            <a:gdLst/>
            <a:ahLst/>
            <a:cxnLst/>
            <a:rect l="l" t="t" r="r" b="b"/>
            <a:pathLst>
              <a:path w="1965411" h="2340300">
                <a:moveTo>
                  <a:pt x="795261" y="0"/>
                </a:moveTo>
                <a:cubicBezTo>
                  <a:pt x="1441517" y="0"/>
                  <a:pt x="1965411" y="523894"/>
                  <a:pt x="1965411" y="1170150"/>
                </a:cubicBezTo>
                <a:cubicBezTo>
                  <a:pt x="1965411" y="1816406"/>
                  <a:pt x="1441517" y="2340300"/>
                  <a:pt x="795261" y="2340300"/>
                </a:cubicBezTo>
                <a:cubicBezTo>
                  <a:pt x="487766" y="2340300"/>
                  <a:pt x="207973" y="2221693"/>
                  <a:pt x="0" y="2026800"/>
                </a:cubicBezTo>
                <a:cubicBezTo>
                  <a:pt x="215871" y="1805818"/>
                  <a:pt x="348501" y="1503473"/>
                  <a:pt x="348501" y="1170150"/>
                </a:cubicBezTo>
                <a:cubicBezTo>
                  <a:pt x="348501" y="836827"/>
                  <a:pt x="215871" y="534482"/>
                  <a:pt x="0" y="313500"/>
                </a:cubicBezTo>
                <a:cubicBezTo>
                  <a:pt x="207973" y="118607"/>
                  <a:pt x="487766" y="0"/>
                  <a:pt x="795261" y="0"/>
                </a:cubicBezTo>
                <a:close/>
              </a:path>
            </a:pathLst>
          </a:custGeom>
          <a:solidFill>
            <a:srgbClr val="F88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橢圓 55"/>
          <p:cNvSpPr/>
          <p:nvPr/>
        </p:nvSpPr>
        <p:spPr>
          <a:xfrm rot="13153315">
            <a:off x="5900750" y="4193167"/>
            <a:ext cx="1219422" cy="1429930"/>
          </a:xfrm>
          <a:custGeom>
            <a:avLst/>
            <a:gdLst/>
            <a:ahLst/>
            <a:cxnLst/>
            <a:rect l="l" t="t" r="r" b="b"/>
            <a:pathLst>
              <a:path w="1965411" h="2340300">
                <a:moveTo>
                  <a:pt x="795261" y="0"/>
                </a:moveTo>
                <a:cubicBezTo>
                  <a:pt x="1441517" y="0"/>
                  <a:pt x="1965411" y="523894"/>
                  <a:pt x="1965411" y="1170150"/>
                </a:cubicBezTo>
                <a:cubicBezTo>
                  <a:pt x="1965411" y="1816406"/>
                  <a:pt x="1441517" y="2340300"/>
                  <a:pt x="795261" y="2340300"/>
                </a:cubicBezTo>
                <a:cubicBezTo>
                  <a:pt x="487766" y="2340300"/>
                  <a:pt x="207973" y="2221693"/>
                  <a:pt x="0" y="2026800"/>
                </a:cubicBezTo>
                <a:cubicBezTo>
                  <a:pt x="215871" y="1805818"/>
                  <a:pt x="348501" y="1503473"/>
                  <a:pt x="348501" y="1170150"/>
                </a:cubicBezTo>
                <a:cubicBezTo>
                  <a:pt x="348501" y="836827"/>
                  <a:pt x="215871" y="534482"/>
                  <a:pt x="0" y="313500"/>
                </a:cubicBezTo>
                <a:cubicBezTo>
                  <a:pt x="207973" y="118607"/>
                  <a:pt x="487766" y="0"/>
                  <a:pt x="795261" y="0"/>
                </a:cubicBezTo>
                <a:close/>
              </a:path>
            </a:pathLst>
          </a:custGeom>
          <a:solidFill>
            <a:srgbClr val="00C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橢圓 55"/>
          <p:cNvSpPr/>
          <p:nvPr/>
        </p:nvSpPr>
        <p:spPr>
          <a:xfrm rot="18553315">
            <a:off x="6739869" y="3340596"/>
            <a:ext cx="1200872" cy="1452018"/>
          </a:xfrm>
          <a:custGeom>
            <a:avLst/>
            <a:gdLst/>
            <a:ahLst/>
            <a:cxnLst/>
            <a:rect l="l" t="t" r="r" b="b"/>
            <a:pathLst>
              <a:path w="1965411" h="2340300">
                <a:moveTo>
                  <a:pt x="795261" y="0"/>
                </a:moveTo>
                <a:cubicBezTo>
                  <a:pt x="1441517" y="0"/>
                  <a:pt x="1965411" y="523894"/>
                  <a:pt x="1965411" y="1170150"/>
                </a:cubicBezTo>
                <a:cubicBezTo>
                  <a:pt x="1965411" y="1816406"/>
                  <a:pt x="1441517" y="2340300"/>
                  <a:pt x="795261" y="2340300"/>
                </a:cubicBezTo>
                <a:cubicBezTo>
                  <a:pt x="487766" y="2340300"/>
                  <a:pt x="207973" y="2221693"/>
                  <a:pt x="0" y="2026800"/>
                </a:cubicBezTo>
                <a:cubicBezTo>
                  <a:pt x="215871" y="1805818"/>
                  <a:pt x="348501" y="1503473"/>
                  <a:pt x="348501" y="1170150"/>
                </a:cubicBezTo>
                <a:cubicBezTo>
                  <a:pt x="348501" y="836827"/>
                  <a:pt x="215871" y="534482"/>
                  <a:pt x="0" y="313500"/>
                </a:cubicBezTo>
                <a:cubicBezTo>
                  <a:pt x="207973" y="118607"/>
                  <a:pt x="487766" y="0"/>
                  <a:pt x="79526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44610" y="3367357"/>
            <a:ext cx="2431328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диагностика функционального состояния ребёнка, детско-родительских</a:t>
            </a:r>
          </a:p>
          <a:p>
            <a:pPr algn="r">
              <a:lnSpc>
                <a:spcPct val="107000"/>
              </a:lnSpc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взаимоотношений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85996" y="5102403"/>
            <a:ext cx="202310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оказание квалифицированной 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комплексной помощи на дому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76443" y="3311806"/>
            <a:ext cx="1960668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родителей приёмам ухода за детьми, методам обучения и воспитания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464639" y="5007145"/>
            <a:ext cx="260036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у родителей активной жизненной позиции, включение их в процесс обучения и воспитания ребёнка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2894080" cy="6858000"/>
          </a:xfrm>
          <a:prstGeom prst="rect">
            <a:avLst/>
          </a:prstGeom>
          <a:solidFill>
            <a:srgbClr val="0092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4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4" y="293427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4472" y="2168395"/>
            <a:ext cx="2800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ОКАЗАНИЯ ПОМОЩИ СЕМЬЯМ, ВОСПИТЫВАЮЩИМ </a:t>
            </a:r>
          </a:p>
          <a:p>
            <a:pPr algn="ctr"/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ДЕТЕЙ-ИНВАЛИДОВ И ДЕТЕЙ С ОВЗ, </a:t>
            </a:r>
            <a:endParaRPr lang="ru-RU" sz="20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МЕСТУ ИХ ПРОЖИВАНИЯ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75938" y="3445668"/>
            <a:ext cx="45719" cy="11110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386239" y="5127768"/>
            <a:ext cx="45719" cy="1111031"/>
          </a:xfrm>
          <a:prstGeom prst="rect">
            <a:avLst/>
          </a:prstGeom>
          <a:solidFill>
            <a:srgbClr val="00C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281812" y="3369360"/>
            <a:ext cx="45719" cy="1111031"/>
          </a:xfrm>
          <a:prstGeom prst="rect">
            <a:avLst/>
          </a:prstGeom>
          <a:solidFill>
            <a:srgbClr val="008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316636" y="5090318"/>
            <a:ext cx="45719" cy="1111031"/>
          </a:xfrm>
          <a:prstGeom prst="rect">
            <a:avLst/>
          </a:prstGeom>
          <a:solidFill>
            <a:srgbClr val="EC7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0" grpId="0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464" y="1505064"/>
            <a:ext cx="11676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повышения качества жизни в домашних условиях детей, страдающих сокращающими срок жизни заболеваниями, и нуждающихся в специализированном оборудовании, которое не может быть предоставлено в рамках государственных социальных программ, через оказание системной профессиональной паллиативной помощи на дому детям, нуждающимися в паллиативной помощи, на территории Новосибирска и Новосибирской области 24 часа в сутки, 7 дней в неделю, 365 дней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71956" y="5501785"/>
            <a:ext cx="705443" cy="1101366"/>
            <a:chOff x="871956" y="5501785"/>
            <a:chExt cx="705443" cy="1101366"/>
          </a:xfrm>
        </p:grpSpPr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871956" y="6195150"/>
              <a:ext cx="296142" cy="344324"/>
            </a:xfrm>
            <a:custGeom>
              <a:avLst/>
              <a:gdLst/>
              <a:ahLst/>
              <a:cxnLst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</a:cxnLst>
              <a:rect l="0" t="0" r="r" b="b"/>
              <a:pathLst>
                <a:path w="174" h="206">
                  <a:moveTo>
                    <a:pt x="172" y="202"/>
                  </a:move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5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992339" y="5527728"/>
              <a:ext cx="585060" cy="101174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2" y="4"/>
                </a:cxn>
                <a:cxn ang="0">
                  <a:pos x="101" y="198"/>
                </a:cxn>
                <a:cxn ang="0">
                  <a:pos x="101" y="200"/>
                </a:cxn>
                <a:cxn ang="0">
                  <a:pos x="103" y="201"/>
                </a:cxn>
                <a:cxn ang="0">
                  <a:pos x="137" y="199"/>
                </a:cxn>
                <a:cxn ang="0">
                  <a:pos x="280" y="258"/>
                </a:cxn>
                <a:cxn ang="0">
                  <a:pos x="339" y="401"/>
                </a:cxn>
                <a:cxn ang="0">
                  <a:pos x="171" y="601"/>
                </a:cxn>
                <a:cxn ang="0">
                  <a:pos x="169" y="603"/>
                </a:cxn>
                <a:cxn ang="0">
                  <a:pos x="172" y="605"/>
                </a:cxn>
                <a:cxn ang="0">
                  <a:pos x="343" y="401"/>
                </a:cxn>
                <a:cxn ang="0">
                  <a:pos x="137" y="195"/>
                </a:cxn>
                <a:cxn ang="0">
                  <a:pos x="102" y="198"/>
                </a:cxn>
                <a:cxn ang="0">
                  <a:pos x="102" y="199"/>
                </a:cxn>
                <a:cxn ang="0">
                  <a:pos x="104" y="201"/>
                </a:cxn>
                <a:cxn ang="0">
                  <a:pos x="268" y="3"/>
                </a:cxn>
                <a:cxn ang="0">
                  <a:pos x="268" y="1"/>
                </a:cxn>
                <a:cxn ang="0">
                  <a:pos x="26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43" h="605">
                  <a:moveTo>
                    <a:pt x="2" y="4"/>
                  </a:moveTo>
                  <a:cubicBezTo>
                    <a:pt x="262" y="4"/>
                    <a:pt x="262" y="4"/>
                    <a:pt x="262" y="4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0" y="199"/>
                    <a:pt x="100" y="200"/>
                    <a:pt x="101" y="200"/>
                  </a:cubicBezTo>
                  <a:cubicBezTo>
                    <a:pt x="101" y="201"/>
                    <a:pt x="102" y="202"/>
                    <a:pt x="103" y="201"/>
                  </a:cubicBezTo>
                  <a:cubicBezTo>
                    <a:pt x="114" y="200"/>
                    <a:pt x="125" y="199"/>
                    <a:pt x="137" y="199"/>
                  </a:cubicBezTo>
                  <a:cubicBezTo>
                    <a:pt x="193" y="199"/>
                    <a:pt x="243" y="221"/>
                    <a:pt x="280" y="258"/>
                  </a:cubicBezTo>
                  <a:cubicBezTo>
                    <a:pt x="317" y="295"/>
                    <a:pt x="339" y="345"/>
                    <a:pt x="339" y="401"/>
                  </a:cubicBezTo>
                  <a:cubicBezTo>
                    <a:pt x="339" y="502"/>
                    <a:pt x="266" y="585"/>
                    <a:pt x="171" y="601"/>
                  </a:cubicBezTo>
                  <a:cubicBezTo>
                    <a:pt x="170" y="601"/>
                    <a:pt x="169" y="602"/>
                    <a:pt x="169" y="603"/>
                  </a:cubicBezTo>
                  <a:cubicBezTo>
                    <a:pt x="169" y="604"/>
                    <a:pt x="170" y="605"/>
                    <a:pt x="172" y="605"/>
                  </a:cubicBezTo>
                  <a:cubicBezTo>
                    <a:pt x="269" y="588"/>
                    <a:pt x="343" y="504"/>
                    <a:pt x="343" y="401"/>
                  </a:cubicBezTo>
                  <a:cubicBezTo>
                    <a:pt x="343" y="287"/>
                    <a:pt x="251" y="195"/>
                    <a:pt x="137" y="195"/>
                  </a:cubicBezTo>
                  <a:cubicBezTo>
                    <a:pt x="125" y="195"/>
                    <a:pt x="113" y="196"/>
                    <a:pt x="102" y="198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4" y="201"/>
                    <a:pt x="104" y="201"/>
                    <a:pt x="104" y="201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9" y="3"/>
                    <a:pt x="269" y="2"/>
                    <a:pt x="268" y="1"/>
                  </a:cubicBezTo>
                  <a:cubicBezTo>
                    <a:pt x="268" y="0"/>
                    <a:pt x="267" y="0"/>
                    <a:pt x="26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221"/>
            <p:cNvSpPr>
              <a:spLocks noChangeArrowheads="1"/>
            </p:cNvSpPr>
            <p:nvPr/>
          </p:nvSpPr>
          <p:spPr bwMode="auto">
            <a:xfrm>
              <a:off x="963447" y="5501785"/>
              <a:ext cx="62599" cy="5896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1163281" y="6478156"/>
              <a:ext cx="122791" cy="124995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55102" y="4136281"/>
            <a:ext cx="690997" cy="1075423"/>
            <a:chOff x="855102" y="4136281"/>
            <a:chExt cx="690997" cy="1075423"/>
          </a:xfrm>
        </p:grpSpPr>
        <p:sp>
          <p:nvSpPr>
            <p:cNvPr id="64" name="Freeform 240"/>
            <p:cNvSpPr>
              <a:spLocks/>
            </p:cNvSpPr>
            <p:nvPr/>
          </p:nvSpPr>
          <p:spPr bwMode="auto">
            <a:xfrm>
              <a:off x="1420901" y="5086709"/>
              <a:ext cx="125198" cy="124995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Oval 241"/>
            <p:cNvSpPr>
              <a:spLocks noChangeArrowheads="1"/>
            </p:cNvSpPr>
            <p:nvPr/>
          </p:nvSpPr>
          <p:spPr bwMode="auto">
            <a:xfrm>
              <a:off x="855102" y="4390986"/>
              <a:ext cx="60192" cy="6131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242"/>
            <p:cNvSpPr>
              <a:spLocks/>
            </p:cNvSpPr>
            <p:nvPr/>
          </p:nvSpPr>
          <p:spPr bwMode="auto">
            <a:xfrm>
              <a:off x="881587" y="4136281"/>
              <a:ext cx="580245" cy="1016464"/>
            </a:xfrm>
            <a:custGeom>
              <a:avLst/>
              <a:gdLst/>
              <a:ahLst/>
              <a:cxnLst>
                <a:cxn ang="0">
                  <a:pos x="4" y="170"/>
                </a:cxn>
                <a:cxn ang="0">
                  <a:pos x="53" y="53"/>
                </a:cxn>
                <a:cxn ang="0">
                  <a:pos x="170" y="4"/>
                </a:cxn>
                <a:cxn ang="0">
                  <a:pos x="288" y="53"/>
                </a:cxn>
                <a:cxn ang="0">
                  <a:pos x="336" y="170"/>
                </a:cxn>
                <a:cxn ang="0">
                  <a:pos x="297" y="277"/>
                </a:cxn>
                <a:cxn ang="0">
                  <a:pos x="299" y="279"/>
                </a:cxn>
                <a:cxn ang="0">
                  <a:pos x="300" y="280"/>
                </a:cxn>
                <a:cxn ang="0">
                  <a:pos x="300" y="280"/>
                </a:cxn>
                <a:cxn ang="0">
                  <a:pos x="300" y="277"/>
                </a:cxn>
                <a:cxn ang="0">
                  <a:pos x="297" y="277"/>
                </a:cxn>
                <a:cxn ang="0">
                  <a:pos x="1" y="605"/>
                </a:cxn>
                <a:cxn ang="0">
                  <a:pos x="1" y="607"/>
                </a:cxn>
                <a:cxn ang="0">
                  <a:pos x="2" y="608"/>
                </a:cxn>
                <a:cxn ang="0">
                  <a:pos x="317" y="608"/>
                </a:cxn>
                <a:cxn ang="0">
                  <a:pos x="319" y="606"/>
                </a:cxn>
                <a:cxn ang="0">
                  <a:pos x="317" y="604"/>
                </a:cxn>
                <a:cxn ang="0">
                  <a:pos x="7" y="604"/>
                </a:cxn>
                <a:cxn ang="0">
                  <a:pos x="300" y="280"/>
                </a:cxn>
                <a:cxn ang="0">
                  <a:pos x="299" y="279"/>
                </a:cxn>
                <a:cxn ang="0">
                  <a:pos x="297" y="278"/>
                </a:cxn>
                <a:cxn ang="0">
                  <a:pos x="297" y="278"/>
                </a:cxn>
                <a:cxn ang="0">
                  <a:pos x="298" y="280"/>
                </a:cxn>
                <a:cxn ang="0">
                  <a:pos x="300" y="280"/>
                </a:cxn>
                <a:cxn ang="0">
                  <a:pos x="340" y="170"/>
                </a:cxn>
                <a:cxn ang="0">
                  <a:pos x="170" y="0"/>
                </a:cxn>
                <a:cxn ang="0">
                  <a:pos x="0" y="170"/>
                </a:cxn>
                <a:cxn ang="0">
                  <a:pos x="2" y="172"/>
                </a:cxn>
                <a:cxn ang="0">
                  <a:pos x="4" y="170"/>
                </a:cxn>
              </a:cxnLst>
              <a:rect l="0" t="0" r="r" b="b"/>
              <a:pathLst>
                <a:path w="340" h="608">
                  <a:moveTo>
                    <a:pt x="4" y="170"/>
                  </a:moveTo>
                  <a:cubicBezTo>
                    <a:pt x="4" y="124"/>
                    <a:pt x="23" y="83"/>
                    <a:pt x="53" y="53"/>
                  </a:cubicBezTo>
                  <a:cubicBezTo>
                    <a:pt x="83" y="23"/>
                    <a:pt x="124" y="4"/>
                    <a:pt x="170" y="4"/>
                  </a:cubicBezTo>
                  <a:cubicBezTo>
                    <a:pt x="216" y="4"/>
                    <a:pt x="258" y="23"/>
                    <a:pt x="288" y="53"/>
                  </a:cubicBezTo>
                  <a:cubicBezTo>
                    <a:pt x="318" y="83"/>
                    <a:pt x="336" y="124"/>
                    <a:pt x="336" y="170"/>
                  </a:cubicBezTo>
                  <a:cubicBezTo>
                    <a:pt x="336" y="211"/>
                    <a:pt x="322" y="249"/>
                    <a:pt x="297" y="277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1" y="279"/>
                    <a:pt x="301" y="278"/>
                    <a:pt x="300" y="277"/>
                  </a:cubicBezTo>
                  <a:cubicBezTo>
                    <a:pt x="299" y="277"/>
                    <a:pt x="298" y="277"/>
                    <a:pt x="297" y="277"/>
                  </a:cubicBezTo>
                  <a:cubicBezTo>
                    <a:pt x="1" y="605"/>
                    <a:pt x="1" y="605"/>
                    <a:pt x="1" y="605"/>
                  </a:cubicBezTo>
                  <a:cubicBezTo>
                    <a:pt x="0" y="605"/>
                    <a:pt x="0" y="606"/>
                    <a:pt x="1" y="607"/>
                  </a:cubicBezTo>
                  <a:cubicBezTo>
                    <a:pt x="1" y="608"/>
                    <a:pt x="2" y="608"/>
                    <a:pt x="2" y="608"/>
                  </a:cubicBezTo>
                  <a:cubicBezTo>
                    <a:pt x="317" y="608"/>
                    <a:pt x="317" y="608"/>
                    <a:pt x="317" y="608"/>
                  </a:cubicBezTo>
                  <a:cubicBezTo>
                    <a:pt x="318" y="608"/>
                    <a:pt x="319" y="607"/>
                    <a:pt x="319" y="606"/>
                  </a:cubicBezTo>
                  <a:cubicBezTo>
                    <a:pt x="319" y="605"/>
                    <a:pt x="318" y="604"/>
                    <a:pt x="317" y="604"/>
                  </a:cubicBezTo>
                  <a:cubicBezTo>
                    <a:pt x="7" y="604"/>
                    <a:pt x="7" y="604"/>
                    <a:pt x="7" y="604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80"/>
                    <a:pt x="298" y="280"/>
                  </a:cubicBezTo>
                  <a:cubicBezTo>
                    <a:pt x="298" y="281"/>
                    <a:pt x="300" y="281"/>
                    <a:pt x="300" y="280"/>
                  </a:cubicBezTo>
                  <a:cubicBezTo>
                    <a:pt x="325" y="250"/>
                    <a:pt x="340" y="212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1"/>
                    <a:pt x="1" y="172"/>
                    <a:pt x="2" y="172"/>
                  </a:cubicBezTo>
                  <a:cubicBezTo>
                    <a:pt x="3" y="172"/>
                    <a:pt x="4" y="171"/>
                    <a:pt x="4" y="170"/>
                  </a:cubicBez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75485" y="2744835"/>
            <a:ext cx="310588" cy="1075423"/>
            <a:chOff x="975485" y="2744835"/>
            <a:chExt cx="310588" cy="1075423"/>
          </a:xfrm>
        </p:grpSpPr>
        <p:sp>
          <p:nvSpPr>
            <p:cNvPr id="68" name="Freeform 263"/>
            <p:cNvSpPr>
              <a:spLocks/>
            </p:cNvSpPr>
            <p:nvPr/>
          </p:nvSpPr>
          <p:spPr bwMode="auto">
            <a:xfrm>
              <a:off x="1004377" y="2744835"/>
              <a:ext cx="223912" cy="957504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264"/>
            <p:cNvSpPr>
              <a:spLocks/>
            </p:cNvSpPr>
            <p:nvPr/>
          </p:nvSpPr>
          <p:spPr bwMode="auto">
            <a:xfrm>
              <a:off x="1163282" y="3695263"/>
              <a:ext cx="122791" cy="124995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Oval 265"/>
            <p:cNvSpPr>
              <a:spLocks noChangeArrowheads="1"/>
            </p:cNvSpPr>
            <p:nvPr/>
          </p:nvSpPr>
          <p:spPr bwMode="auto">
            <a:xfrm>
              <a:off x="975485" y="2928789"/>
              <a:ext cx="65007" cy="613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1" name="Dahsed line 1"/>
          <p:cNvCxnSpPr/>
          <p:nvPr/>
        </p:nvCxnSpPr>
        <p:spPr>
          <a:xfrm flipH="1">
            <a:off x="1278134" y="3757760"/>
            <a:ext cx="4380646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Dahsed line 2"/>
          <p:cNvCxnSpPr/>
          <p:nvPr/>
        </p:nvCxnSpPr>
        <p:spPr>
          <a:xfrm flipH="1" flipV="1">
            <a:off x="1577399" y="5161440"/>
            <a:ext cx="4035750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ahsed line 3"/>
          <p:cNvCxnSpPr/>
          <p:nvPr/>
        </p:nvCxnSpPr>
        <p:spPr>
          <a:xfrm flipH="1">
            <a:off x="1284869" y="6572475"/>
            <a:ext cx="4356000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6"/>
          <p:cNvGrpSpPr/>
          <p:nvPr/>
        </p:nvGrpSpPr>
        <p:grpSpPr>
          <a:xfrm>
            <a:off x="7188639" y="5509752"/>
            <a:ext cx="731927" cy="1075424"/>
            <a:chOff x="4964113" y="360363"/>
            <a:chExt cx="482600" cy="723901"/>
          </a:xfrm>
        </p:grpSpPr>
        <p:sp>
          <p:nvSpPr>
            <p:cNvPr id="53" name="Freeform 150"/>
            <p:cNvSpPr>
              <a:spLocks/>
            </p:cNvSpPr>
            <p:nvPr/>
          </p:nvSpPr>
          <p:spPr bwMode="auto">
            <a:xfrm>
              <a:off x="5154613" y="1000126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151"/>
            <p:cNvSpPr>
              <a:spLocks/>
            </p:cNvSpPr>
            <p:nvPr/>
          </p:nvSpPr>
          <p:spPr bwMode="auto">
            <a:xfrm>
              <a:off x="4964113" y="579438"/>
              <a:ext cx="465138" cy="461963"/>
            </a:xfrm>
            <a:custGeom>
              <a:avLst/>
              <a:gdLst/>
              <a:ahLst/>
              <a:cxnLst>
                <a:cxn ang="0">
                  <a:pos x="172" y="405"/>
                </a:cxn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9" y="63"/>
                </a:cxn>
                <a:cxn ang="0">
                  <a:pos x="409" y="206"/>
                </a:cxn>
                <a:cxn ang="0">
                  <a:pos x="240" y="406"/>
                </a:cxn>
                <a:cxn ang="0">
                  <a:pos x="239" y="408"/>
                </a:cxn>
                <a:cxn ang="0">
                  <a:pos x="241" y="410"/>
                </a:cxn>
                <a:cxn ang="0">
                  <a:pos x="413" y="206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171" y="409"/>
                </a:cxn>
                <a:cxn ang="0">
                  <a:pos x="173" y="408"/>
                </a:cxn>
                <a:cxn ang="0">
                  <a:pos x="172" y="405"/>
                </a:cxn>
              </a:cxnLst>
              <a:rect l="0" t="0" r="r" b="b"/>
              <a:pathLst>
                <a:path w="413" h="410">
                  <a:moveTo>
                    <a:pt x="172" y="405"/>
                  </a:moveTo>
                  <a:cubicBezTo>
                    <a:pt x="77" y="389"/>
                    <a:pt x="4" y="306"/>
                    <a:pt x="4" y="206"/>
                  </a:cubicBezTo>
                  <a:cubicBezTo>
                    <a:pt x="4" y="151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2" y="4"/>
                    <a:pt x="313" y="27"/>
                    <a:pt x="349" y="63"/>
                  </a:cubicBezTo>
                  <a:cubicBezTo>
                    <a:pt x="386" y="100"/>
                    <a:pt x="409" y="151"/>
                    <a:pt x="409" y="206"/>
                  </a:cubicBezTo>
                  <a:cubicBezTo>
                    <a:pt x="409" y="306"/>
                    <a:pt x="336" y="390"/>
                    <a:pt x="240" y="406"/>
                  </a:cubicBezTo>
                  <a:cubicBezTo>
                    <a:pt x="239" y="406"/>
                    <a:pt x="238" y="407"/>
                    <a:pt x="239" y="408"/>
                  </a:cubicBezTo>
                  <a:cubicBezTo>
                    <a:pt x="239" y="409"/>
                    <a:pt x="240" y="410"/>
                    <a:pt x="241" y="410"/>
                  </a:cubicBezTo>
                  <a:cubicBezTo>
                    <a:pt x="338" y="393"/>
                    <a:pt x="413" y="308"/>
                    <a:pt x="413" y="206"/>
                  </a:cubicBezTo>
                  <a:cubicBezTo>
                    <a:pt x="413" y="92"/>
                    <a:pt x="320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308"/>
                    <a:pt x="74" y="393"/>
                    <a:pt x="171" y="409"/>
                  </a:cubicBezTo>
                  <a:cubicBezTo>
                    <a:pt x="172" y="410"/>
                    <a:pt x="173" y="409"/>
                    <a:pt x="173" y="408"/>
                  </a:cubicBezTo>
                  <a:cubicBezTo>
                    <a:pt x="174" y="407"/>
                    <a:pt x="173" y="406"/>
                    <a:pt x="172" y="405"/>
                  </a:cubicBez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964113" y="360363"/>
              <a:ext cx="465138" cy="233363"/>
            </a:xfrm>
            <a:custGeom>
              <a:avLst/>
              <a:gdLst/>
              <a:ahLst/>
              <a:cxnLst>
                <a:cxn ang="0">
                  <a:pos x="4" y="206"/>
                </a:cxn>
                <a:cxn ang="0">
                  <a:pos x="64" y="63"/>
                </a:cxn>
                <a:cxn ang="0">
                  <a:pos x="207" y="4"/>
                </a:cxn>
                <a:cxn ang="0">
                  <a:pos x="340" y="38"/>
                </a:cxn>
                <a:cxn ang="0">
                  <a:pos x="409" y="133"/>
                </a:cxn>
                <a:cxn ang="0">
                  <a:pos x="411" y="135"/>
                </a:cxn>
                <a:cxn ang="0">
                  <a:pos x="413" y="132"/>
                </a:cxn>
                <a:cxn ang="0">
                  <a:pos x="342" y="34"/>
                </a:cxn>
                <a:cxn ang="0">
                  <a:pos x="207" y="0"/>
                </a:cxn>
                <a:cxn ang="0">
                  <a:pos x="0" y="206"/>
                </a:cxn>
                <a:cxn ang="0">
                  <a:pos x="2" y="208"/>
                </a:cxn>
                <a:cxn ang="0">
                  <a:pos x="4" y="206"/>
                </a:cxn>
              </a:cxnLst>
              <a:rect l="0" t="0" r="r" b="b"/>
              <a:pathLst>
                <a:path w="413" h="208">
                  <a:moveTo>
                    <a:pt x="4" y="206"/>
                  </a:moveTo>
                  <a:cubicBezTo>
                    <a:pt x="4" y="150"/>
                    <a:pt x="27" y="100"/>
                    <a:pt x="64" y="63"/>
                  </a:cubicBezTo>
                  <a:cubicBezTo>
                    <a:pt x="100" y="27"/>
                    <a:pt x="151" y="4"/>
                    <a:pt x="207" y="4"/>
                  </a:cubicBezTo>
                  <a:cubicBezTo>
                    <a:pt x="263" y="4"/>
                    <a:pt x="307" y="16"/>
                    <a:pt x="340" y="38"/>
                  </a:cubicBezTo>
                  <a:cubicBezTo>
                    <a:pt x="373" y="60"/>
                    <a:pt x="395" y="92"/>
                    <a:pt x="409" y="133"/>
                  </a:cubicBezTo>
                  <a:cubicBezTo>
                    <a:pt x="409" y="134"/>
                    <a:pt x="410" y="135"/>
                    <a:pt x="411" y="135"/>
                  </a:cubicBezTo>
                  <a:cubicBezTo>
                    <a:pt x="412" y="134"/>
                    <a:pt x="413" y="133"/>
                    <a:pt x="413" y="132"/>
                  </a:cubicBezTo>
                  <a:cubicBezTo>
                    <a:pt x="399" y="90"/>
                    <a:pt x="376" y="57"/>
                    <a:pt x="342" y="34"/>
                  </a:cubicBezTo>
                  <a:cubicBezTo>
                    <a:pt x="308" y="12"/>
                    <a:pt x="263" y="0"/>
                    <a:pt x="207" y="0"/>
                  </a:cubicBezTo>
                  <a:cubicBezTo>
                    <a:pt x="93" y="0"/>
                    <a:pt x="0" y="92"/>
                    <a:pt x="0" y="206"/>
                  </a:cubicBezTo>
                  <a:cubicBezTo>
                    <a:pt x="0" y="207"/>
                    <a:pt x="1" y="208"/>
                    <a:pt x="2" y="208"/>
                  </a:cubicBezTo>
                  <a:cubicBezTo>
                    <a:pt x="4" y="208"/>
                    <a:pt x="4" y="207"/>
                    <a:pt x="4" y="206"/>
                  </a:cubicBezTo>
                  <a:close/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53"/>
            <p:cNvSpPr>
              <a:spLocks/>
            </p:cNvSpPr>
            <p:nvPr/>
          </p:nvSpPr>
          <p:spPr bwMode="auto">
            <a:xfrm>
              <a:off x="4964113" y="588963"/>
              <a:ext cx="4763" cy="225425"/>
            </a:xfrm>
            <a:custGeom>
              <a:avLst/>
              <a:gdLst/>
              <a:ahLst/>
              <a:cxnLst>
                <a:cxn ang="0">
                  <a:pos x="4" y="197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197"/>
                </a:cxn>
                <a:cxn ang="0">
                  <a:pos x="2" y="199"/>
                </a:cxn>
                <a:cxn ang="0">
                  <a:pos x="4" y="197"/>
                </a:cxn>
              </a:cxnLst>
              <a:rect l="0" t="0" r="r" b="b"/>
              <a:pathLst>
                <a:path w="4" h="199">
                  <a:moveTo>
                    <a:pt x="4" y="197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98"/>
                    <a:pt x="1" y="199"/>
                    <a:pt x="2" y="199"/>
                  </a:cubicBezTo>
                  <a:cubicBezTo>
                    <a:pt x="4" y="199"/>
                    <a:pt x="4" y="198"/>
                    <a:pt x="4" y="197"/>
                  </a:cubicBezTo>
                </a:path>
              </a:pathLst>
            </a:custGeom>
            <a:solidFill>
              <a:srgbClr val="76AEDD"/>
            </a:solidFill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5405438" y="488951"/>
              <a:ext cx="41275" cy="41275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4" name="Dahsed line 6"/>
          <p:cNvCxnSpPr/>
          <p:nvPr/>
        </p:nvCxnSpPr>
        <p:spPr>
          <a:xfrm flipH="1">
            <a:off x="7623762" y="3757760"/>
            <a:ext cx="3852000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Dahsed line 7"/>
          <p:cNvCxnSpPr/>
          <p:nvPr/>
        </p:nvCxnSpPr>
        <p:spPr>
          <a:xfrm flipH="1">
            <a:off x="7582433" y="5160516"/>
            <a:ext cx="3924000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ahsed line 8"/>
          <p:cNvCxnSpPr/>
          <p:nvPr/>
        </p:nvCxnSpPr>
        <p:spPr>
          <a:xfrm flipH="1">
            <a:off x="7563053" y="6572475"/>
            <a:ext cx="3996000" cy="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04"/>
          <p:cNvSpPr txBox="1"/>
          <p:nvPr/>
        </p:nvSpPr>
        <p:spPr>
          <a:xfrm>
            <a:off x="1653369" y="2544459"/>
            <a:ext cx="41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паллиативных детей жизненно важным оборудованием, расходными материалами и лечебным питанием, которое не может быть предоставлено в рамках государственных программ социальной поддержки, для улучшения качества и продолжительности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жизни</a:t>
            </a:r>
            <a:endParaRPr lang="ru-RU" sz="1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04"/>
          <p:cNvSpPr txBox="1"/>
          <p:nvPr/>
        </p:nvSpPr>
        <p:spPr>
          <a:xfrm>
            <a:off x="7911951" y="2502010"/>
            <a:ext cx="36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условий для развития интеллектуального и творческого потенциала детей, которые не могут посещать детские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заведения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занятий по индивидуальному плану социального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педагога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досуговых мероприятий для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04"/>
          <p:cNvSpPr txBox="1"/>
          <p:nvPr/>
        </p:nvSpPr>
        <p:spPr>
          <a:xfrm>
            <a:off x="7957347" y="5518010"/>
            <a:ext cx="363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повышение квалификации и развитие навыков специалистов для оказания паллиативной помощи детям и их семьям, через проведение профильных семинаров экспертами по паллиативной помощи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детям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04"/>
          <p:cNvSpPr txBox="1"/>
          <p:nvPr/>
        </p:nvSpPr>
        <p:spPr>
          <a:xfrm>
            <a:off x="1595476" y="5486938"/>
            <a:ext cx="41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психологического сопровождения детей с паллиативным статусом, их родителей и членов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семьи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Обеспечить психологическое сопровождение родителей и членов семьи, потерявших детей, в течение года после потери</a:t>
            </a:r>
          </a:p>
        </p:txBody>
      </p:sp>
      <p:sp>
        <p:nvSpPr>
          <p:cNvPr id="137" name="TextBox 04"/>
          <p:cNvSpPr txBox="1"/>
          <p:nvPr/>
        </p:nvSpPr>
        <p:spPr>
          <a:xfrm>
            <a:off x="1649395" y="4070285"/>
            <a:ext cx="41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родителей, имеющих детей с паллиативным статусом, качественному уходу за детьми в домашних условиях, обращению с оборудованием, контролю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Круглосуточная телефонная поддержка родителей в экстренных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ситуациях</a:t>
            </a:r>
            <a:endParaRPr lang="ru-RU" sz="1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04"/>
          <p:cNvSpPr txBox="1"/>
          <p:nvPr/>
        </p:nvSpPr>
        <p:spPr>
          <a:xfrm>
            <a:off x="7911951" y="4125270"/>
            <a:ext cx="36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социального, социально-бытового, социально-правового сопровождения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проведение занятия «Школы для родителей» паллиативного ребёнка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-9402" y="-12655"/>
            <a:ext cx="12192000" cy="144426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14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1" name="Прямоугольник 140"/>
          <p:cNvSpPr/>
          <p:nvPr/>
        </p:nvSpPr>
        <p:spPr>
          <a:xfrm>
            <a:off x="728398" y="129104"/>
            <a:ext cx="105590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СЛУЖБА ПАЛЛИАТИВНОЙ ПОМОЩИ СЕМЬЯМ С ДЕТЬМИ, 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СТРАДАЮЩИМИ НЕИЗЛЕЧИМЫМИ ЗАБОЛЕВАНИЯМИ </a:t>
            </a:r>
          </a:p>
          <a:p>
            <a:pPr algn="ctr"/>
            <a:endParaRPr lang="ru-RU" sz="900" dirty="0" smtClean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Благотворительный фонд «Защити жизнь»)</a:t>
            </a:r>
          </a:p>
        </p:txBody>
      </p:sp>
      <p:grpSp>
        <p:nvGrpSpPr>
          <p:cNvPr id="58" name="5"/>
          <p:cNvGrpSpPr/>
          <p:nvPr/>
        </p:nvGrpSpPr>
        <p:grpSpPr>
          <a:xfrm>
            <a:off x="7201055" y="4112394"/>
            <a:ext cx="674062" cy="1069217"/>
            <a:chOff x="2576513" y="4089401"/>
            <a:chExt cx="482601" cy="741362"/>
          </a:xfrm>
        </p:grpSpPr>
        <p:sp>
          <p:nvSpPr>
            <p:cNvPr id="63" name="Freeform 174"/>
            <p:cNvSpPr>
              <a:spLocks/>
            </p:cNvSpPr>
            <p:nvPr/>
          </p:nvSpPr>
          <p:spPr bwMode="auto">
            <a:xfrm>
              <a:off x="2768601" y="4748213"/>
              <a:ext cx="80963" cy="82550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75"/>
            <p:cNvSpPr>
              <a:spLocks/>
            </p:cNvSpPr>
            <p:nvPr/>
          </p:nvSpPr>
          <p:spPr bwMode="auto">
            <a:xfrm>
              <a:off x="2690813" y="4106863"/>
              <a:ext cx="350838" cy="681038"/>
            </a:xfrm>
            <a:custGeom>
              <a:avLst/>
              <a:gdLst/>
              <a:ahLst/>
              <a:cxnLst>
                <a:cxn ang="0">
                  <a:pos x="140" y="605"/>
                </a:cxn>
                <a:cxn ang="0">
                  <a:pos x="311" y="401"/>
                </a:cxn>
                <a:cxn ang="0">
                  <a:pos x="105" y="195"/>
                </a:cxn>
                <a:cxn ang="0">
                  <a:pos x="1" y="209"/>
                </a:cxn>
                <a:cxn ang="0">
                  <a:pos x="2" y="211"/>
                </a:cxn>
                <a:cxn ang="0">
                  <a:pos x="4" y="211"/>
                </a:cxn>
                <a:cxn ang="0">
                  <a:pos x="4" y="4"/>
                </a:cxn>
                <a:cxn ang="0">
                  <a:pos x="309" y="4"/>
                </a:cxn>
                <a:cxn ang="0">
                  <a:pos x="311" y="2"/>
                </a:cxn>
                <a:cxn ang="0">
                  <a:pos x="309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11"/>
                </a:cxn>
                <a:cxn ang="0">
                  <a:pos x="1" y="213"/>
                </a:cxn>
                <a:cxn ang="0">
                  <a:pos x="2" y="213"/>
                </a:cxn>
                <a:cxn ang="0">
                  <a:pos x="105" y="199"/>
                </a:cxn>
                <a:cxn ang="0">
                  <a:pos x="248" y="258"/>
                </a:cxn>
                <a:cxn ang="0">
                  <a:pos x="307" y="401"/>
                </a:cxn>
                <a:cxn ang="0">
                  <a:pos x="139" y="601"/>
                </a:cxn>
                <a:cxn ang="0">
                  <a:pos x="137" y="603"/>
                </a:cxn>
                <a:cxn ang="0">
                  <a:pos x="140" y="605"/>
                </a:cxn>
              </a:cxnLst>
              <a:rect l="0" t="0" r="r" b="b"/>
              <a:pathLst>
                <a:path w="311" h="605">
                  <a:moveTo>
                    <a:pt x="140" y="605"/>
                  </a:moveTo>
                  <a:cubicBezTo>
                    <a:pt x="237" y="588"/>
                    <a:pt x="311" y="504"/>
                    <a:pt x="311" y="401"/>
                  </a:cubicBezTo>
                  <a:cubicBezTo>
                    <a:pt x="311" y="287"/>
                    <a:pt x="219" y="195"/>
                    <a:pt x="105" y="195"/>
                  </a:cubicBezTo>
                  <a:cubicBezTo>
                    <a:pt x="67" y="195"/>
                    <a:pt x="32" y="202"/>
                    <a:pt x="1" y="209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1"/>
                    <a:pt x="4" y="211"/>
                    <a:pt x="4" y="21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10" y="4"/>
                    <a:pt x="311" y="3"/>
                    <a:pt x="311" y="2"/>
                  </a:cubicBezTo>
                  <a:cubicBezTo>
                    <a:pt x="311" y="1"/>
                    <a:pt x="310" y="0"/>
                    <a:pt x="30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2"/>
                    <a:pt x="0" y="212"/>
                    <a:pt x="1" y="213"/>
                  </a:cubicBezTo>
                  <a:cubicBezTo>
                    <a:pt x="1" y="213"/>
                    <a:pt x="2" y="213"/>
                    <a:pt x="2" y="213"/>
                  </a:cubicBezTo>
                  <a:cubicBezTo>
                    <a:pt x="32" y="206"/>
                    <a:pt x="67" y="199"/>
                    <a:pt x="105" y="199"/>
                  </a:cubicBezTo>
                  <a:cubicBezTo>
                    <a:pt x="161" y="199"/>
                    <a:pt x="211" y="221"/>
                    <a:pt x="248" y="258"/>
                  </a:cubicBezTo>
                  <a:cubicBezTo>
                    <a:pt x="285" y="295"/>
                    <a:pt x="307" y="345"/>
                    <a:pt x="307" y="401"/>
                  </a:cubicBezTo>
                  <a:cubicBezTo>
                    <a:pt x="307" y="502"/>
                    <a:pt x="234" y="585"/>
                    <a:pt x="139" y="601"/>
                  </a:cubicBezTo>
                  <a:cubicBezTo>
                    <a:pt x="138" y="601"/>
                    <a:pt x="137" y="602"/>
                    <a:pt x="137" y="603"/>
                  </a:cubicBezTo>
                  <a:cubicBezTo>
                    <a:pt x="137" y="605"/>
                    <a:pt x="138" y="605"/>
                    <a:pt x="140" y="605"/>
                  </a:cubicBez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176"/>
            <p:cNvSpPr>
              <a:spLocks/>
            </p:cNvSpPr>
            <p:nvPr/>
          </p:nvSpPr>
          <p:spPr bwMode="auto">
            <a:xfrm>
              <a:off x="2576513" y="4556126"/>
              <a:ext cx="195263" cy="2317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74" h="206">
                  <a:moveTo>
                    <a:pt x="0" y="2"/>
                  </a:move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6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A58899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Oval 177"/>
            <p:cNvSpPr>
              <a:spLocks noChangeArrowheads="1"/>
            </p:cNvSpPr>
            <p:nvPr/>
          </p:nvSpPr>
          <p:spPr bwMode="auto">
            <a:xfrm>
              <a:off x="3019426" y="4089401"/>
              <a:ext cx="39688" cy="3968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4"/>
          <p:cNvGrpSpPr/>
          <p:nvPr/>
        </p:nvGrpSpPr>
        <p:grpSpPr>
          <a:xfrm>
            <a:off x="7084646" y="2757303"/>
            <a:ext cx="600889" cy="1044034"/>
            <a:chOff x="2590801" y="3170238"/>
            <a:chExt cx="430212" cy="723901"/>
          </a:xfrm>
        </p:grpSpPr>
        <p:sp>
          <p:nvSpPr>
            <p:cNvPr id="80" name="Freeform 196"/>
            <p:cNvSpPr>
              <a:spLocks/>
            </p:cNvSpPr>
            <p:nvPr/>
          </p:nvSpPr>
          <p:spPr bwMode="auto">
            <a:xfrm>
              <a:off x="2590801" y="3170238"/>
              <a:ext cx="411163" cy="644525"/>
            </a:xfrm>
            <a:custGeom>
              <a:avLst/>
              <a:gdLst/>
              <a:ahLst/>
              <a:cxnLst>
                <a:cxn ang="0">
                  <a:pos x="305" y="571"/>
                </a:cxn>
                <a:cxn ang="0">
                  <a:pos x="305" y="2"/>
                </a:cxn>
                <a:cxn ang="0">
                  <a:pos x="304" y="0"/>
                </a:cxn>
                <a:cxn ang="0">
                  <a:pos x="302" y="1"/>
                </a:cxn>
                <a:cxn ang="0">
                  <a:pos x="0" y="301"/>
                </a:cxn>
                <a:cxn ang="0">
                  <a:pos x="0" y="304"/>
                </a:cxn>
                <a:cxn ang="0">
                  <a:pos x="2" y="305"/>
                </a:cxn>
                <a:cxn ang="0">
                  <a:pos x="364" y="305"/>
                </a:cxn>
                <a:cxn ang="0">
                  <a:pos x="366" y="303"/>
                </a:cxn>
                <a:cxn ang="0">
                  <a:pos x="364" y="301"/>
                </a:cxn>
                <a:cxn ang="0">
                  <a:pos x="7" y="301"/>
                </a:cxn>
                <a:cxn ang="0">
                  <a:pos x="301" y="7"/>
                </a:cxn>
                <a:cxn ang="0">
                  <a:pos x="301" y="571"/>
                </a:cxn>
                <a:cxn ang="0">
                  <a:pos x="303" y="573"/>
                </a:cxn>
                <a:cxn ang="0">
                  <a:pos x="305" y="571"/>
                </a:cxn>
              </a:cxnLst>
              <a:rect l="0" t="0" r="r" b="b"/>
              <a:pathLst>
                <a:path w="366" h="573">
                  <a:moveTo>
                    <a:pt x="305" y="571"/>
                  </a:moveTo>
                  <a:cubicBezTo>
                    <a:pt x="305" y="2"/>
                    <a:pt x="305" y="2"/>
                    <a:pt x="305" y="2"/>
                  </a:cubicBezTo>
                  <a:cubicBezTo>
                    <a:pt x="305" y="1"/>
                    <a:pt x="305" y="0"/>
                    <a:pt x="304" y="0"/>
                  </a:cubicBezTo>
                  <a:cubicBezTo>
                    <a:pt x="303" y="0"/>
                    <a:pt x="302" y="0"/>
                    <a:pt x="302" y="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02"/>
                    <a:pt x="0" y="303"/>
                    <a:pt x="0" y="304"/>
                  </a:cubicBezTo>
                  <a:cubicBezTo>
                    <a:pt x="0" y="304"/>
                    <a:pt x="1" y="305"/>
                    <a:pt x="2" y="305"/>
                  </a:cubicBezTo>
                  <a:cubicBezTo>
                    <a:pt x="364" y="305"/>
                    <a:pt x="364" y="305"/>
                    <a:pt x="364" y="305"/>
                  </a:cubicBezTo>
                  <a:cubicBezTo>
                    <a:pt x="366" y="305"/>
                    <a:pt x="366" y="304"/>
                    <a:pt x="366" y="303"/>
                  </a:cubicBezTo>
                  <a:cubicBezTo>
                    <a:pt x="366" y="302"/>
                    <a:pt x="366" y="301"/>
                    <a:pt x="364" y="301"/>
                  </a:cubicBezTo>
                  <a:cubicBezTo>
                    <a:pt x="7" y="301"/>
                    <a:pt x="7" y="301"/>
                    <a:pt x="7" y="301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1" y="571"/>
                    <a:pt x="301" y="571"/>
                    <a:pt x="301" y="571"/>
                  </a:cubicBezTo>
                  <a:cubicBezTo>
                    <a:pt x="301" y="572"/>
                    <a:pt x="302" y="573"/>
                    <a:pt x="303" y="573"/>
                  </a:cubicBezTo>
                  <a:cubicBezTo>
                    <a:pt x="304" y="573"/>
                    <a:pt x="305" y="572"/>
                    <a:pt x="305" y="571"/>
                  </a:cubicBez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97"/>
            <p:cNvSpPr>
              <a:spLocks/>
            </p:cNvSpPr>
            <p:nvPr/>
          </p:nvSpPr>
          <p:spPr bwMode="auto">
            <a:xfrm>
              <a:off x="2889251" y="3810001"/>
              <a:ext cx="84138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198"/>
            <p:cNvSpPr>
              <a:spLocks noChangeArrowheads="1"/>
            </p:cNvSpPr>
            <p:nvPr/>
          </p:nvSpPr>
          <p:spPr bwMode="auto">
            <a:xfrm>
              <a:off x="2979738" y="3490913"/>
              <a:ext cx="41275" cy="4127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272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3" grpId="0"/>
      <p:bldP spid="134" grpId="0"/>
      <p:bldP spid="135" grpId="0"/>
      <p:bldP spid="136" grpId="0"/>
      <p:bldP spid="137" grpId="0"/>
      <p:bldP spid="138" grpId="0"/>
      <p:bldP spid="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5456" y="992862"/>
            <a:ext cx="11540773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0960" tIns="30480" rIns="60960" bIns="3048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- ПРОФИЛАКТИКА СОЦИАЛЬНОГО СИРОТСТВА СРЕДИ </a:t>
            </a:r>
          </a:p>
          <a:p>
            <a:pPr algn="ctr">
              <a:lnSpc>
                <a:spcPct val="130000"/>
              </a:lnSpc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С СОЧЕТАННЫМ НАРУШЕНИЕМ СЛУХА И ЗРЕНИЯ И ИНЫМИ МНОЖЕСТВЕННЫМИ НАРУШЕНИЯМИ РАЗВИТИЯ</a:t>
            </a:r>
            <a:endParaRPr lang="zh-CN" alt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9402" y="-12654"/>
            <a:ext cx="12192000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31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32794" y="74924"/>
            <a:ext cx="10762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УСЛУГА ПО НАДОМНОМУ СОПРОВОЖДЕНИЮ ДЕТЕЙ-ИНВАЛИДОВ 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(сиделки, профессиональные родители)</a:t>
            </a:r>
            <a:endParaRPr lang="ru-RU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01"/>
          <p:cNvSpPr>
            <a:spLocks noChangeArrowheads="1"/>
          </p:cNvSpPr>
          <p:nvPr/>
        </p:nvSpPr>
        <p:spPr bwMode="auto">
          <a:xfrm>
            <a:off x="5433681" y="3112242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bel" charset="0"/>
                <a:cs typeface="Arial" pitchFamily="34" charset="0"/>
              </a:rPr>
              <a:t>01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03"/>
          <p:cNvSpPr>
            <a:spLocks noChangeArrowheads="1"/>
          </p:cNvSpPr>
          <p:nvPr/>
        </p:nvSpPr>
        <p:spPr bwMode="auto">
          <a:xfrm>
            <a:off x="6867914" y="4501857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bel" charset="0"/>
                <a:cs typeface="Arial" pitchFamily="34" charset="0"/>
              </a:rPr>
              <a:t>03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02"/>
          <p:cNvSpPr>
            <a:spLocks noChangeArrowheads="1"/>
          </p:cNvSpPr>
          <p:nvPr/>
        </p:nvSpPr>
        <p:spPr bwMode="auto">
          <a:xfrm rot="21363226">
            <a:off x="6874461" y="3087254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bel" charset="0"/>
                <a:cs typeface="Arial" pitchFamily="34" charset="0"/>
              </a:rPr>
              <a:t>02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04"/>
          <p:cNvSpPr>
            <a:spLocks noChangeArrowheads="1"/>
          </p:cNvSpPr>
          <p:nvPr/>
        </p:nvSpPr>
        <p:spPr bwMode="auto">
          <a:xfrm>
            <a:off x="5483200" y="4511139"/>
            <a:ext cx="34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bel" charset="0"/>
                <a:cs typeface="Arial" pitchFamily="34" charset="0"/>
              </a:rPr>
              <a:t>04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Secondary lines 04"/>
          <p:cNvGrpSpPr/>
          <p:nvPr/>
        </p:nvGrpSpPr>
        <p:grpSpPr>
          <a:xfrm rot="18845687">
            <a:off x="4532316" y="5095090"/>
            <a:ext cx="616077" cy="738664"/>
            <a:chOff x="2302931" y="2134838"/>
            <a:chExt cx="616077" cy="738664"/>
          </a:xfrm>
        </p:grpSpPr>
        <p:sp>
          <p:nvSpPr>
            <p:cNvPr id="39" name="Line 92"/>
            <p:cNvSpPr>
              <a:spLocks noChangeShapeType="1"/>
            </p:cNvSpPr>
            <p:nvPr/>
          </p:nvSpPr>
          <p:spPr bwMode="auto">
            <a:xfrm flipV="1">
              <a:off x="2397228" y="2498408"/>
              <a:ext cx="53959" cy="4243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93"/>
            <p:cNvSpPr>
              <a:spLocks noChangeShapeType="1"/>
            </p:cNvSpPr>
            <p:nvPr/>
          </p:nvSpPr>
          <p:spPr bwMode="auto">
            <a:xfrm flipV="1">
              <a:off x="2332792" y="2402015"/>
              <a:ext cx="149828" cy="11525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94"/>
            <p:cNvSpPr>
              <a:spLocks noChangeShapeType="1"/>
            </p:cNvSpPr>
            <p:nvPr/>
          </p:nvSpPr>
          <p:spPr bwMode="auto">
            <a:xfrm flipV="1">
              <a:off x="2508290" y="2360105"/>
              <a:ext cx="27242" cy="2200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95"/>
            <p:cNvSpPr>
              <a:spLocks noChangeShapeType="1"/>
            </p:cNvSpPr>
            <p:nvPr/>
          </p:nvSpPr>
          <p:spPr bwMode="auto">
            <a:xfrm flipV="1">
              <a:off x="2489954" y="2211324"/>
              <a:ext cx="332661" cy="25774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96"/>
            <p:cNvSpPr>
              <a:spLocks noChangeShapeType="1"/>
            </p:cNvSpPr>
            <p:nvPr/>
          </p:nvSpPr>
          <p:spPr bwMode="auto">
            <a:xfrm>
              <a:off x="2428137" y="2565464"/>
              <a:ext cx="217408" cy="16711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97"/>
            <p:cNvSpPr>
              <a:spLocks noChangeShapeType="1"/>
            </p:cNvSpPr>
            <p:nvPr/>
          </p:nvSpPr>
          <p:spPr bwMode="auto">
            <a:xfrm>
              <a:off x="2302931" y="2540841"/>
              <a:ext cx="241506" cy="18649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98"/>
            <p:cNvSpPr>
              <a:spLocks noChangeShapeType="1"/>
            </p:cNvSpPr>
            <p:nvPr/>
          </p:nvSpPr>
          <p:spPr bwMode="auto">
            <a:xfrm>
              <a:off x="2597349" y="2768203"/>
              <a:ext cx="86963" cy="6810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99"/>
            <p:cNvSpPr>
              <a:spLocks noChangeShapeType="1"/>
            </p:cNvSpPr>
            <p:nvPr/>
          </p:nvSpPr>
          <p:spPr bwMode="auto">
            <a:xfrm>
              <a:off x="2672787" y="2753535"/>
              <a:ext cx="12573" cy="1100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100"/>
            <p:cNvSpPr>
              <a:spLocks noChangeShapeType="1"/>
            </p:cNvSpPr>
            <p:nvPr/>
          </p:nvSpPr>
          <p:spPr bwMode="auto">
            <a:xfrm>
              <a:off x="2728841" y="2797016"/>
              <a:ext cx="55531" cy="4452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101"/>
            <p:cNvSpPr>
              <a:spLocks noChangeShapeType="1"/>
            </p:cNvSpPr>
            <p:nvPr/>
          </p:nvSpPr>
          <p:spPr bwMode="auto">
            <a:xfrm flipV="1">
              <a:off x="2852476" y="2166795"/>
              <a:ext cx="27242" cy="22527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102"/>
            <p:cNvSpPr>
              <a:spLocks/>
            </p:cNvSpPr>
            <p:nvPr/>
          </p:nvSpPr>
          <p:spPr bwMode="auto">
            <a:xfrm>
              <a:off x="2562773" y="2323957"/>
              <a:ext cx="17288" cy="17288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</a:cxnLst>
              <a:rect l="0" t="0" r="r" b="b"/>
              <a:pathLst>
                <a:path w="14" h="14">
                  <a:moveTo>
                    <a:pt x="5" y="13"/>
                  </a:move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103"/>
            <p:cNvSpPr>
              <a:spLocks/>
            </p:cNvSpPr>
            <p:nvPr/>
          </p:nvSpPr>
          <p:spPr bwMode="auto">
            <a:xfrm>
              <a:off x="2903292" y="2134838"/>
              <a:ext cx="15716" cy="16240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4"/>
                </a:cxn>
                <a:cxn ang="0">
                  <a:pos x="9" y="1"/>
                </a:cxn>
                <a:cxn ang="0">
                  <a:pos x="12" y="8"/>
                </a:cxn>
                <a:cxn ang="0">
                  <a:pos x="5" y="12"/>
                </a:cxn>
              </a:cxnLst>
              <a:rect l="0" t="0" r="r" b="b"/>
              <a:pathLst>
                <a:path w="13" h="13">
                  <a:moveTo>
                    <a:pt x="5" y="12"/>
                  </a:moveTo>
                  <a:cubicBezTo>
                    <a:pt x="2" y="11"/>
                    <a:pt x="0" y="8"/>
                    <a:pt x="1" y="4"/>
                  </a:cubicBezTo>
                  <a:cubicBezTo>
                    <a:pt x="2" y="1"/>
                    <a:pt x="5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104"/>
            <p:cNvSpPr>
              <a:spLocks/>
            </p:cNvSpPr>
            <p:nvPr/>
          </p:nvSpPr>
          <p:spPr bwMode="auto">
            <a:xfrm>
              <a:off x="2807946" y="2857262"/>
              <a:ext cx="17288" cy="16240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1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1"/>
                    <a:pt x="9" y="13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" name="Arrow 04"/>
          <p:cNvGrpSpPr/>
          <p:nvPr/>
        </p:nvGrpSpPr>
        <p:grpSpPr>
          <a:xfrm rot="18845687">
            <a:off x="4541179" y="4434089"/>
            <a:ext cx="1591532" cy="1141000"/>
            <a:chOff x="2491002" y="1970342"/>
            <a:chExt cx="1591532" cy="1141000"/>
          </a:xfrm>
        </p:grpSpPr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491002" y="1970342"/>
              <a:ext cx="1591532" cy="1141000"/>
            </a:xfrm>
            <a:custGeom>
              <a:avLst/>
              <a:gdLst/>
              <a:ahLst/>
              <a:cxnLst>
                <a:cxn ang="0">
                  <a:pos x="3038" y="323"/>
                </a:cxn>
                <a:cxn ang="0">
                  <a:pos x="1408" y="323"/>
                </a:cxn>
                <a:cxn ang="0">
                  <a:pos x="1408" y="0"/>
                </a:cxn>
                <a:cxn ang="0">
                  <a:pos x="0" y="1089"/>
                </a:cxn>
                <a:cxn ang="0">
                  <a:pos x="1408" y="2178"/>
                </a:cxn>
                <a:cxn ang="0">
                  <a:pos x="1408" y="1854"/>
                </a:cxn>
                <a:cxn ang="0">
                  <a:pos x="3038" y="1854"/>
                </a:cxn>
              </a:cxnLst>
              <a:rect l="0" t="0" r="r" b="b"/>
              <a:pathLst>
                <a:path w="3038" h="2178">
                  <a:moveTo>
                    <a:pt x="3038" y="323"/>
                  </a:moveTo>
                  <a:lnTo>
                    <a:pt x="1408" y="323"/>
                  </a:lnTo>
                  <a:lnTo>
                    <a:pt x="1408" y="0"/>
                  </a:lnTo>
                  <a:lnTo>
                    <a:pt x="0" y="1089"/>
                  </a:lnTo>
                  <a:lnTo>
                    <a:pt x="1408" y="2178"/>
                  </a:lnTo>
                  <a:lnTo>
                    <a:pt x="1408" y="1854"/>
                  </a:lnTo>
                  <a:lnTo>
                    <a:pt x="3038" y="1854"/>
                  </a:lnTo>
                </a:path>
              </a:pathLst>
            </a:cu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 flipH="1">
              <a:off x="3410403" y="2879265"/>
              <a:ext cx="614788" cy="0"/>
            </a:xfrm>
            <a:prstGeom prst="line">
              <a:avLst/>
            </a:pr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Oval 107"/>
            <p:cNvSpPr>
              <a:spLocks noChangeArrowheads="1"/>
            </p:cNvSpPr>
            <p:nvPr/>
          </p:nvSpPr>
          <p:spPr bwMode="auto">
            <a:xfrm>
              <a:off x="3352253" y="2849928"/>
              <a:ext cx="58150" cy="57102"/>
            </a:xfrm>
            <a:prstGeom prst="ellipse">
              <a:avLst/>
            </a:pr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08"/>
            <p:cNvSpPr>
              <a:spLocks noChangeShapeType="1"/>
            </p:cNvSpPr>
            <p:nvPr/>
          </p:nvSpPr>
          <p:spPr bwMode="auto">
            <a:xfrm flipH="1">
              <a:off x="3410403" y="2203466"/>
              <a:ext cx="614788" cy="0"/>
            </a:xfrm>
            <a:prstGeom prst="line">
              <a:avLst/>
            </a:pr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109"/>
            <p:cNvSpPr>
              <a:spLocks noChangeArrowheads="1"/>
            </p:cNvSpPr>
            <p:nvPr/>
          </p:nvSpPr>
          <p:spPr bwMode="auto">
            <a:xfrm>
              <a:off x="3352253" y="2174653"/>
              <a:ext cx="58150" cy="56578"/>
            </a:xfrm>
            <a:prstGeom prst="ellipse">
              <a:avLst/>
            </a:pr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2588967" y="2366391"/>
              <a:ext cx="226314" cy="348901"/>
            </a:xfrm>
            <a:custGeom>
              <a:avLst/>
              <a:gdLst/>
              <a:ahLst/>
              <a:cxnLst>
                <a:cxn ang="0">
                  <a:pos x="432" y="666"/>
                </a:cxn>
                <a:cxn ang="0">
                  <a:pos x="0" y="333"/>
                </a:cxn>
                <a:cxn ang="0">
                  <a:pos x="432" y="0"/>
                </a:cxn>
              </a:cxnLst>
              <a:rect l="0" t="0" r="r" b="b"/>
              <a:pathLst>
                <a:path w="432" h="666">
                  <a:moveTo>
                    <a:pt x="432" y="666"/>
                  </a:moveTo>
                  <a:lnTo>
                    <a:pt x="0" y="333"/>
                  </a:lnTo>
                  <a:lnTo>
                    <a:pt x="432" y="0"/>
                  </a:lnTo>
                </a:path>
              </a:pathLst>
            </a:custGeom>
            <a:noFill/>
            <a:ln w="12700" cap="rnd">
              <a:solidFill>
                <a:srgbClr val="00BC5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Oval 111"/>
            <p:cNvSpPr>
              <a:spLocks noChangeArrowheads="1"/>
            </p:cNvSpPr>
            <p:nvPr/>
          </p:nvSpPr>
          <p:spPr bwMode="auto">
            <a:xfrm>
              <a:off x="2789087" y="2690670"/>
              <a:ext cx="50816" cy="502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BC5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Oval 112"/>
            <p:cNvSpPr>
              <a:spLocks noChangeArrowheads="1"/>
            </p:cNvSpPr>
            <p:nvPr/>
          </p:nvSpPr>
          <p:spPr bwMode="auto">
            <a:xfrm>
              <a:off x="2789087" y="2340197"/>
              <a:ext cx="50816" cy="508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BC5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1" name="Secondary lines 03"/>
          <p:cNvGrpSpPr/>
          <p:nvPr/>
        </p:nvGrpSpPr>
        <p:grpSpPr>
          <a:xfrm rot="18845687">
            <a:off x="7410135" y="5161442"/>
            <a:ext cx="738663" cy="616077"/>
            <a:chOff x="4283179" y="4310491"/>
            <a:chExt cx="738663" cy="616077"/>
          </a:xfrm>
        </p:grpSpPr>
        <p:sp>
          <p:nvSpPr>
            <p:cNvPr id="62" name="Line 113"/>
            <p:cNvSpPr>
              <a:spLocks noChangeShapeType="1"/>
            </p:cNvSpPr>
            <p:nvPr/>
          </p:nvSpPr>
          <p:spPr bwMode="auto">
            <a:xfrm flipH="1" flipV="1">
              <a:off x="4646748" y="4778311"/>
              <a:ext cx="41910" cy="5448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114"/>
            <p:cNvSpPr>
              <a:spLocks noChangeShapeType="1"/>
            </p:cNvSpPr>
            <p:nvPr/>
          </p:nvSpPr>
          <p:spPr bwMode="auto">
            <a:xfrm flipH="1" flipV="1">
              <a:off x="4550355" y="4747403"/>
              <a:ext cx="115253" cy="14930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115"/>
            <p:cNvSpPr>
              <a:spLocks noChangeShapeType="1"/>
            </p:cNvSpPr>
            <p:nvPr/>
          </p:nvSpPr>
          <p:spPr bwMode="auto">
            <a:xfrm flipH="1" flipV="1">
              <a:off x="4508445" y="4693968"/>
              <a:ext cx="22003" cy="2724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116"/>
            <p:cNvSpPr>
              <a:spLocks noChangeShapeType="1"/>
            </p:cNvSpPr>
            <p:nvPr/>
          </p:nvSpPr>
          <p:spPr bwMode="auto">
            <a:xfrm flipH="1" flipV="1">
              <a:off x="4359664" y="4406884"/>
              <a:ext cx="257223" cy="3326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117"/>
            <p:cNvSpPr>
              <a:spLocks noChangeShapeType="1"/>
            </p:cNvSpPr>
            <p:nvPr/>
          </p:nvSpPr>
          <p:spPr bwMode="auto">
            <a:xfrm flipV="1">
              <a:off x="4713804" y="4583954"/>
              <a:ext cx="167116" cy="21793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118"/>
            <p:cNvSpPr>
              <a:spLocks noChangeShapeType="1"/>
            </p:cNvSpPr>
            <p:nvPr/>
          </p:nvSpPr>
          <p:spPr bwMode="auto">
            <a:xfrm flipV="1">
              <a:off x="4688658" y="4685586"/>
              <a:ext cx="187023" cy="24098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Line 119"/>
            <p:cNvSpPr>
              <a:spLocks noChangeShapeType="1"/>
            </p:cNvSpPr>
            <p:nvPr/>
          </p:nvSpPr>
          <p:spPr bwMode="auto">
            <a:xfrm flipV="1">
              <a:off x="4916544" y="4545711"/>
              <a:ext cx="68104" cy="8643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120"/>
            <p:cNvSpPr>
              <a:spLocks noChangeShapeType="1"/>
            </p:cNvSpPr>
            <p:nvPr/>
          </p:nvSpPr>
          <p:spPr bwMode="auto">
            <a:xfrm flipH="1">
              <a:off x="4905540" y="4515428"/>
              <a:ext cx="28291" cy="3663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121"/>
            <p:cNvSpPr>
              <a:spLocks noChangeShapeType="1"/>
            </p:cNvSpPr>
            <p:nvPr/>
          </p:nvSpPr>
          <p:spPr bwMode="auto">
            <a:xfrm flipV="1">
              <a:off x="4963692" y="4445127"/>
              <a:ext cx="25670" cy="3231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Line 122"/>
            <p:cNvSpPr>
              <a:spLocks noChangeShapeType="1"/>
            </p:cNvSpPr>
            <p:nvPr/>
          </p:nvSpPr>
          <p:spPr bwMode="auto">
            <a:xfrm flipH="1" flipV="1">
              <a:off x="4315134" y="4349780"/>
              <a:ext cx="8906" cy="10897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23"/>
            <p:cNvSpPr>
              <a:spLocks/>
            </p:cNvSpPr>
            <p:nvPr/>
          </p:nvSpPr>
          <p:spPr bwMode="auto">
            <a:xfrm>
              <a:off x="4472297" y="4649438"/>
              <a:ext cx="17288" cy="172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</a:cxnLst>
              <a:rect l="0" t="0" r="r" b="b"/>
              <a:pathLst>
                <a:path w="14" h="14">
                  <a:moveTo>
                    <a:pt x="13" y="9"/>
                  </a:move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24"/>
            <p:cNvSpPr>
              <a:spLocks/>
            </p:cNvSpPr>
            <p:nvPr/>
          </p:nvSpPr>
          <p:spPr bwMode="auto">
            <a:xfrm>
              <a:off x="4283179" y="4310491"/>
              <a:ext cx="15716" cy="1571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4" y="12"/>
                </a:cxn>
                <a:cxn ang="0">
                  <a:pos x="1" y="4"/>
                </a:cxn>
                <a:cxn ang="0">
                  <a:pos x="8" y="1"/>
                </a:cxn>
                <a:cxn ang="0">
                  <a:pos x="12" y="8"/>
                </a:cxn>
              </a:cxnLst>
              <a:rect l="0" t="0" r="r" b="b"/>
              <a:pathLst>
                <a:path w="13" h="13">
                  <a:moveTo>
                    <a:pt x="12" y="8"/>
                  </a:moveTo>
                  <a:cubicBezTo>
                    <a:pt x="11" y="11"/>
                    <a:pt x="8" y="13"/>
                    <a:pt x="4" y="12"/>
                  </a:cubicBezTo>
                  <a:cubicBezTo>
                    <a:pt x="1" y="11"/>
                    <a:pt x="0" y="8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25"/>
            <p:cNvSpPr>
              <a:spLocks/>
            </p:cNvSpPr>
            <p:nvPr/>
          </p:nvSpPr>
          <p:spPr bwMode="auto">
            <a:xfrm>
              <a:off x="5005602" y="4404265"/>
              <a:ext cx="16240" cy="17288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5" y="13"/>
                </a:cxn>
                <a:cxn ang="0">
                  <a:pos x="1" y="5"/>
                </a:cxn>
                <a:cxn ang="0">
                  <a:pos x="8" y="1"/>
                </a:cxn>
                <a:cxn ang="0">
                  <a:pos x="12" y="9"/>
                </a:cxn>
              </a:cxnLst>
              <a:rect l="0" t="0" r="r" b="b"/>
              <a:pathLst>
                <a:path w="13" h="14">
                  <a:moveTo>
                    <a:pt x="12" y="9"/>
                  </a:moveTo>
                  <a:cubicBezTo>
                    <a:pt x="11" y="12"/>
                    <a:pt x="8" y="14"/>
                    <a:pt x="5" y="13"/>
                  </a:cubicBezTo>
                  <a:cubicBezTo>
                    <a:pt x="1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Arrow 03"/>
          <p:cNvGrpSpPr/>
          <p:nvPr/>
        </p:nvGrpSpPr>
        <p:grpSpPr>
          <a:xfrm rot="18845687">
            <a:off x="6748768" y="4177501"/>
            <a:ext cx="1141000" cy="1591532"/>
            <a:chOff x="4118158" y="3146965"/>
            <a:chExt cx="1141000" cy="1591532"/>
          </a:xfrm>
        </p:grpSpPr>
        <p:sp>
          <p:nvSpPr>
            <p:cNvPr id="76" name="Line 129"/>
            <p:cNvSpPr>
              <a:spLocks noChangeShapeType="1"/>
            </p:cNvSpPr>
            <p:nvPr/>
          </p:nvSpPr>
          <p:spPr bwMode="auto">
            <a:xfrm>
              <a:off x="4351806" y="3203019"/>
              <a:ext cx="0" cy="616077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130"/>
            <p:cNvSpPr>
              <a:spLocks noChangeArrowheads="1"/>
            </p:cNvSpPr>
            <p:nvPr/>
          </p:nvSpPr>
          <p:spPr bwMode="auto">
            <a:xfrm>
              <a:off x="4322469" y="3819096"/>
              <a:ext cx="57102" cy="58150"/>
            </a:xfrm>
            <a:prstGeom prst="ellips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126"/>
            <p:cNvSpPr>
              <a:spLocks/>
            </p:cNvSpPr>
            <p:nvPr/>
          </p:nvSpPr>
          <p:spPr bwMode="auto">
            <a:xfrm>
              <a:off x="4118158" y="3146965"/>
              <a:ext cx="1141000" cy="1591532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1630"/>
                </a:cxn>
                <a:cxn ang="0">
                  <a:pos x="0" y="1630"/>
                </a:cxn>
                <a:cxn ang="0">
                  <a:pos x="1089" y="3038"/>
                </a:cxn>
                <a:cxn ang="0">
                  <a:pos x="2178" y="1630"/>
                </a:cxn>
                <a:cxn ang="0">
                  <a:pos x="1855" y="1630"/>
                </a:cxn>
                <a:cxn ang="0">
                  <a:pos x="1855" y="0"/>
                </a:cxn>
              </a:cxnLst>
              <a:rect l="0" t="0" r="r" b="b"/>
              <a:pathLst>
                <a:path w="2178" h="3038">
                  <a:moveTo>
                    <a:pt x="324" y="0"/>
                  </a:moveTo>
                  <a:lnTo>
                    <a:pt x="324" y="1630"/>
                  </a:lnTo>
                  <a:lnTo>
                    <a:pt x="0" y="1630"/>
                  </a:lnTo>
                  <a:lnTo>
                    <a:pt x="1089" y="3038"/>
                  </a:lnTo>
                  <a:lnTo>
                    <a:pt x="2178" y="1630"/>
                  </a:lnTo>
                  <a:lnTo>
                    <a:pt x="1855" y="1630"/>
                  </a:lnTo>
                  <a:lnTo>
                    <a:pt x="1855" y="0"/>
                  </a:ln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127"/>
            <p:cNvSpPr>
              <a:spLocks noChangeShapeType="1"/>
            </p:cNvSpPr>
            <p:nvPr/>
          </p:nvSpPr>
          <p:spPr bwMode="auto">
            <a:xfrm>
              <a:off x="5027081" y="3203019"/>
              <a:ext cx="0" cy="616077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Oval 128"/>
            <p:cNvSpPr>
              <a:spLocks noChangeArrowheads="1"/>
            </p:cNvSpPr>
            <p:nvPr/>
          </p:nvSpPr>
          <p:spPr bwMode="auto">
            <a:xfrm>
              <a:off x="4998268" y="3819096"/>
              <a:ext cx="57102" cy="58150"/>
            </a:xfrm>
            <a:prstGeom prst="ellips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131"/>
            <p:cNvSpPr>
              <a:spLocks/>
            </p:cNvSpPr>
            <p:nvPr/>
          </p:nvSpPr>
          <p:spPr bwMode="auto">
            <a:xfrm>
              <a:off x="4514207" y="4414218"/>
              <a:ext cx="349425" cy="226314"/>
            </a:xfrm>
            <a:custGeom>
              <a:avLst/>
              <a:gdLst/>
              <a:ahLst/>
              <a:cxnLst>
                <a:cxn ang="0">
                  <a:pos x="667" y="0"/>
                </a:cxn>
                <a:cxn ang="0">
                  <a:pos x="333" y="432"/>
                </a:cxn>
                <a:cxn ang="0">
                  <a:pos x="0" y="0"/>
                </a:cxn>
              </a:cxnLst>
              <a:rect l="0" t="0" r="r" b="b"/>
              <a:pathLst>
                <a:path w="667" h="432">
                  <a:moveTo>
                    <a:pt x="667" y="0"/>
                  </a:moveTo>
                  <a:lnTo>
                    <a:pt x="333" y="43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Oval 132"/>
            <p:cNvSpPr>
              <a:spLocks noChangeArrowheads="1"/>
            </p:cNvSpPr>
            <p:nvPr/>
          </p:nvSpPr>
          <p:spPr bwMode="auto">
            <a:xfrm>
              <a:off x="4838486" y="4389596"/>
              <a:ext cx="50816" cy="50816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Oval 133"/>
            <p:cNvSpPr>
              <a:spLocks noChangeArrowheads="1"/>
            </p:cNvSpPr>
            <p:nvPr/>
          </p:nvSpPr>
          <p:spPr bwMode="auto">
            <a:xfrm>
              <a:off x="4488538" y="4389596"/>
              <a:ext cx="50816" cy="50816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Secondary lines 02"/>
          <p:cNvGrpSpPr/>
          <p:nvPr/>
        </p:nvGrpSpPr>
        <p:grpSpPr>
          <a:xfrm rot="18845687">
            <a:off x="7476230" y="2161145"/>
            <a:ext cx="616600" cy="739187"/>
            <a:chOff x="6458308" y="2207657"/>
            <a:chExt cx="616600" cy="739187"/>
          </a:xfrm>
        </p:grpSpPr>
        <p:sp>
          <p:nvSpPr>
            <p:cNvPr id="85" name="Line 134"/>
            <p:cNvSpPr>
              <a:spLocks noChangeShapeType="1"/>
            </p:cNvSpPr>
            <p:nvPr/>
          </p:nvSpPr>
          <p:spPr bwMode="auto">
            <a:xfrm flipH="1">
              <a:off x="6926128" y="2540841"/>
              <a:ext cx="54483" cy="4191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135"/>
            <p:cNvSpPr>
              <a:spLocks noChangeShapeType="1"/>
            </p:cNvSpPr>
            <p:nvPr/>
          </p:nvSpPr>
          <p:spPr bwMode="auto">
            <a:xfrm flipH="1">
              <a:off x="6895220" y="2564416"/>
              <a:ext cx="149828" cy="11472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136"/>
            <p:cNvSpPr>
              <a:spLocks noChangeShapeType="1"/>
            </p:cNvSpPr>
            <p:nvPr/>
          </p:nvSpPr>
          <p:spPr bwMode="auto">
            <a:xfrm flipH="1">
              <a:off x="6842308" y="2699052"/>
              <a:ext cx="27242" cy="22527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137"/>
            <p:cNvSpPr>
              <a:spLocks noChangeShapeType="1"/>
            </p:cNvSpPr>
            <p:nvPr/>
          </p:nvSpPr>
          <p:spPr bwMode="auto">
            <a:xfrm flipH="1">
              <a:off x="6555225" y="2612612"/>
              <a:ext cx="332661" cy="25722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138"/>
            <p:cNvSpPr>
              <a:spLocks noChangeShapeType="1"/>
            </p:cNvSpPr>
            <p:nvPr/>
          </p:nvSpPr>
          <p:spPr bwMode="auto">
            <a:xfrm flipH="1" flipV="1">
              <a:off x="6732294" y="2349103"/>
              <a:ext cx="217408" cy="16711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139"/>
            <p:cNvSpPr>
              <a:spLocks noChangeShapeType="1"/>
            </p:cNvSpPr>
            <p:nvPr/>
          </p:nvSpPr>
          <p:spPr bwMode="auto">
            <a:xfrm flipH="1" flipV="1">
              <a:off x="6833402" y="2353818"/>
              <a:ext cx="241506" cy="18702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140"/>
            <p:cNvSpPr>
              <a:spLocks noChangeShapeType="1"/>
            </p:cNvSpPr>
            <p:nvPr/>
          </p:nvSpPr>
          <p:spPr bwMode="auto">
            <a:xfrm flipH="1" flipV="1">
              <a:off x="6693528" y="2244852"/>
              <a:ext cx="86963" cy="6810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141"/>
            <p:cNvSpPr>
              <a:spLocks noChangeShapeType="1"/>
            </p:cNvSpPr>
            <p:nvPr/>
          </p:nvSpPr>
          <p:spPr bwMode="auto">
            <a:xfrm flipH="1" flipV="1">
              <a:off x="6692480" y="2316623"/>
              <a:ext cx="12573" cy="1100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42"/>
            <p:cNvSpPr>
              <a:spLocks noChangeShapeType="1"/>
            </p:cNvSpPr>
            <p:nvPr/>
          </p:nvSpPr>
          <p:spPr bwMode="auto">
            <a:xfrm flipH="1" flipV="1">
              <a:off x="6593468" y="2240137"/>
              <a:ext cx="55531" cy="4452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Line 143"/>
            <p:cNvSpPr>
              <a:spLocks noChangeShapeType="1"/>
            </p:cNvSpPr>
            <p:nvPr/>
          </p:nvSpPr>
          <p:spPr bwMode="auto">
            <a:xfrm flipH="1">
              <a:off x="6498122" y="2892362"/>
              <a:ext cx="27242" cy="2200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144"/>
            <p:cNvSpPr>
              <a:spLocks/>
            </p:cNvSpPr>
            <p:nvPr/>
          </p:nvSpPr>
          <p:spPr bwMode="auto">
            <a:xfrm>
              <a:off x="6797779" y="2739914"/>
              <a:ext cx="17288" cy="172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  <a:cxn ang="0">
                  <a:pos x="9" y="1"/>
                </a:cxn>
              </a:cxnLst>
              <a:rect l="0" t="0" r="r" b="b"/>
              <a:pathLst>
                <a:path w="14" h="14">
                  <a:moveTo>
                    <a:pt x="9" y="1"/>
                  </a:move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145"/>
            <p:cNvSpPr>
              <a:spLocks/>
            </p:cNvSpPr>
            <p:nvPr/>
          </p:nvSpPr>
          <p:spPr bwMode="auto">
            <a:xfrm>
              <a:off x="6458308" y="2930604"/>
              <a:ext cx="16240" cy="1624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2" y="9"/>
                </a:cxn>
                <a:cxn ang="0">
                  <a:pos x="4" y="12"/>
                </a:cxn>
                <a:cxn ang="0">
                  <a:pos x="1" y="5"/>
                </a:cxn>
                <a:cxn ang="0">
                  <a:pos x="8" y="1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9"/>
                  </a:cubicBezTo>
                  <a:cubicBezTo>
                    <a:pt x="11" y="12"/>
                    <a:pt x="8" y="13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146"/>
            <p:cNvSpPr>
              <a:spLocks/>
            </p:cNvSpPr>
            <p:nvPr/>
          </p:nvSpPr>
          <p:spPr bwMode="auto">
            <a:xfrm>
              <a:off x="6552605" y="2207657"/>
              <a:ext cx="17288" cy="16240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  <a:cxn ang="0">
                  <a:pos x="1" y="5"/>
                </a:cxn>
                <a:cxn ang="0">
                  <a:pos x="9" y="1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12" y="2"/>
                    <a:pt x="14" y="5"/>
                    <a:pt x="13" y="8"/>
                  </a:cubicBezTo>
                  <a:cubicBezTo>
                    <a:pt x="12" y="12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Arrow 02"/>
          <p:cNvGrpSpPr/>
          <p:nvPr/>
        </p:nvGrpSpPr>
        <p:grpSpPr>
          <a:xfrm rot="18845687">
            <a:off x="6492546" y="2420067"/>
            <a:ext cx="1591532" cy="1141000"/>
            <a:chOff x="5295305" y="1970342"/>
            <a:chExt cx="1591532" cy="1141000"/>
          </a:xfrm>
        </p:grpSpPr>
        <p:sp>
          <p:nvSpPr>
            <p:cNvPr id="99" name="Freeform 147"/>
            <p:cNvSpPr>
              <a:spLocks/>
            </p:cNvSpPr>
            <p:nvPr/>
          </p:nvSpPr>
          <p:spPr bwMode="auto">
            <a:xfrm>
              <a:off x="5295305" y="1970342"/>
              <a:ext cx="1591532" cy="1141000"/>
            </a:xfrm>
            <a:custGeom>
              <a:avLst/>
              <a:gdLst/>
              <a:ahLst/>
              <a:cxnLst>
                <a:cxn ang="0">
                  <a:pos x="0" y="1854"/>
                </a:cxn>
                <a:cxn ang="0">
                  <a:pos x="1630" y="1854"/>
                </a:cxn>
                <a:cxn ang="0">
                  <a:pos x="1630" y="2178"/>
                </a:cxn>
                <a:cxn ang="0">
                  <a:pos x="3038" y="1089"/>
                </a:cxn>
                <a:cxn ang="0">
                  <a:pos x="1630" y="0"/>
                </a:cxn>
                <a:cxn ang="0">
                  <a:pos x="1630" y="323"/>
                </a:cxn>
                <a:cxn ang="0">
                  <a:pos x="0" y="323"/>
                </a:cxn>
              </a:cxnLst>
              <a:rect l="0" t="0" r="r" b="b"/>
              <a:pathLst>
                <a:path w="3038" h="2178">
                  <a:moveTo>
                    <a:pt x="0" y="1854"/>
                  </a:moveTo>
                  <a:lnTo>
                    <a:pt x="1630" y="1854"/>
                  </a:lnTo>
                  <a:lnTo>
                    <a:pt x="1630" y="2178"/>
                  </a:lnTo>
                  <a:lnTo>
                    <a:pt x="3038" y="1089"/>
                  </a:lnTo>
                  <a:lnTo>
                    <a:pt x="1630" y="0"/>
                  </a:lnTo>
                  <a:lnTo>
                    <a:pt x="1630" y="323"/>
                  </a:lnTo>
                  <a:lnTo>
                    <a:pt x="0" y="323"/>
                  </a:lnTo>
                </a:path>
              </a:pathLst>
            </a:cu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148"/>
            <p:cNvSpPr>
              <a:spLocks noChangeShapeType="1"/>
            </p:cNvSpPr>
            <p:nvPr/>
          </p:nvSpPr>
          <p:spPr bwMode="auto">
            <a:xfrm>
              <a:off x="5353564" y="2203466"/>
              <a:ext cx="613873" cy="0"/>
            </a:xfrm>
            <a:prstGeom prst="line">
              <a:avLst/>
            </a:pr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Oval 149"/>
            <p:cNvSpPr>
              <a:spLocks noChangeArrowheads="1"/>
            </p:cNvSpPr>
            <p:nvPr/>
          </p:nvSpPr>
          <p:spPr bwMode="auto">
            <a:xfrm>
              <a:off x="5967437" y="2174653"/>
              <a:ext cx="58150" cy="56578"/>
            </a:xfrm>
            <a:prstGeom prst="ellipse">
              <a:avLst/>
            </a:pr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150"/>
            <p:cNvSpPr>
              <a:spLocks noChangeShapeType="1"/>
            </p:cNvSpPr>
            <p:nvPr/>
          </p:nvSpPr>
          <p:spPr bwMode="auto">
            <a:xfrm>
              <a:off x="5353564" y="2879265"/>
              <a:ext cx="613873" cy="0"/>
            </a:xfrm>
            <a:prstGeom prst="line">
              <a:avLst/>
            </a:pr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Oval 151"/>
            <p:cNvSpPr>
              <a:spLocks noChangeArrowheads="1"/>
            </p:cNvSpPr>
            <p:nvPr/>
          </p:nvSpPr>
          <p:spPr bwMode="auto">
            <a:xfrm>
              <a:off x="5967437" y="2849928"/>
              <a:ext cx="58150" cy="57102"/>
            </a:xfrm>
            <a:prstGeom prst="ellipse">
              <a:avLst/>
            </a:pr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52"/>
            <p:cNvSpPr>
              <a:spLocks/>
            </p:cNvSpPr>
            <p:nvPr/>
          </p:nvSpPr>
          <p:spPr bwMode="auto">
            <a:xfrm>
              <a:off x="6562559" y="2366391"/>
              <a:ext cx="226314" cy="348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2" y="333"/>
                </a:cxn>
                <a:cxn ang="0">
                  <a:pos x="0" y="666"/>
                </a:cxn>
              </a:cxnLst>
              <a:rect l="0" t="0" r="r" b="b"/>
              <a:pathLst>
                <a:path w="432" h="666">
                  <a:moveTo>
                    <a:pt x="0" y="0"/>
                  </a:moveTo>
                  <a:lnTo>
                    <a:pt x="432" y="333"/>
                  </a:lnTo>
                  <a:lnTo>
                    <a:pt x="0" y="666"/>
                  </a:lnTo>
                </a:path>
              </a:pathLst>
            </a:custGeom>
            <a:noFill/>
            <a:ln w="12700" cap="rnd">
              <a:solidFill>
                <a:srgbClr val="0082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Oval 153"/>
            <p:cNvSpPr>
              <a:spLocks noChangeArrowheads="1"/>
            </p:cNvSpPr>
            <p:nvPr/>
          </p:nvSpPr>
          <p:spPr bwMode="auto">
            <a:xfrm>
              <a:off x="6537937" y="2340197"/>
              <a:ext cx="50816" cy="5081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rgbClr val="00823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Oval 154"/>
            <p:cNvSpPr>
              <a:spLocks noChangeArrowheads="1"/>
            </p:cNvSpPr>
            <p:nvPr/>
          </p:nvSpPr>
          <p:spPr bwMode="auto">
            <a:xfrm>
              <a:off x="6537937" y="2690670"/>
              <a:ext cx="50816" cy="50292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rgbClr val="00823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7" name="Secondary lines 01"/>
          <p:cNvGrpSpPr/>
          <p:nvPr/>
        </p:nvGrpSpPr>
        <p:grpSpPr>
          <a:xfrm rot="18845687">
            <a:off x="4476269" y="2217192"/>
            <a:ext cx="738664" cy="616601"/>
            <a:chOff x="4355997" y="154591"/>
            <a:chExt cx="738664" cy="616601"/>
          </a:xfrm>
        </p:grpSpPr>
        <p:sp>
          <p:nvSpPr>
            <p:cNvPr id="108" name="Line 155"/>
            <p:cNvSpPr>
              <a:spLocks noChangeShapeType="1"/>
            </p:cNvSpPr>
            <p:nvPr/>
          </p:nvSpPr>
          <p:spPr bwMode="auto">
            <a:xfrm>
              <a:off x="4688658" y="248888"/>
              <a:ext cx="42434" cy="5448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156"/>
            <p:cNvSpPr>
              <a:spLocks noChangeShapeType="1"/>
            </p:cNvSpPr>
            <p:nvPr/>
          </p:nvSpPr>
          <p:spPr bwMode="auto">
            <a:xfrm>
              <a:off x="4712232" y="184452"/>
              <a:ext cx="115253" cy="14982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Line 157"/>
            <p:cNvSpPr>
              <a:spLocks noChangeShapeType="1"/>
            </p:cNvSpPr>
            <p:nvPr/>
          </p:nvSpPr>
          <p:spPr bwMode="auto">
            <a:xfrm>
              <a:off x="4847392" y="359950"/>
              <a:ext cx="22003" cy="2724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158"/>
            <p:cNvSpPr>
              <a:spLocks noChangeShapeType="1"/>
            </p:cNvSpPr>
            <p:nvPr/>
          </p:nvSpPr>
          <p:spPr bwMode="auto">
            <a:xfrm>
              <a:off x="4760429" y="341614"/>
              <a:ext cx="257747" cy="3326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159"/>
            <p:cNvSpPr>
              <a:spLocks noChangeShapeType="1"/>
            </p:cNvSpPr>
            <p:nvPr/>
          </p:nvSpPr>
          <p:spPr bwMode="auto">
            <a:xfrm flipH="1">
              <a:off x="4496920" y="279797"/>
              <a:ext cx="167116" cy="21793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Line 160"/>
            <p:cNvSpPr>
              <a:spLocks noChangeShapeType="1"/>
            </p:cNvSpPr>
            <p:nvPr/>
          </p:nvSpPr>
          <p:spPr bwMode="auto">
            <a:xfrm flipH="1">
              <a:off x="4502158" y="154591"/>
              <a:ext cx="186500" cy="24150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161"/>
            <p:cNvSpPr>
              <a:spLocks noChangeShapeType="1"/>
            </p:cNvSpPr>
            <p:nvPr/>
          </p:nvSpPr>
          <p:spPr bwMode="auto">
            <a:xfrm flipH="1">
              <a:off x="4393192" y="449533"/>
              <a:ext cx="68104" cy="8643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162"/>
            <p:cNvSpPr>
              <a:spLocks noChangeShapeType="1"/>
            </p:cNvSpPr>
            <p:nvPr/>
          </p:nvSpPr>
          <p:spPr bwMode="auto">
            <a:xfrm flipV="1">
              <a:off x="4450294" y="528512"/>
              <a:ext cx="22003" cy="2873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Line 163"/>
            <p:cNvSpPr>
              <a:spLocks noChangeShapeType="1"/>
            </p:cNvSpPr>
            <p:nvPr/>
          </p:nvSpPr>
          <p:spPr bwMode="auto">
            <a:xfrm flipH="1">
              <a:off x="4387954" y="580501"/>
              <a:ext cx="44529" cy="5553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Line 164"/>
            <p:cNvSpPr>
              <a:spLocks noChangeShapeType="1"/>
            </p:cNvSpPr>
            <p:nvPr/>
          </p:nvSpPr>
          <p:spPr bwMode="auto">
            <a:xfrm>
              <a:off x="5040178" y="704136"/>
              <a:ext cx="22527" cy="2724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65"/>
            <p:cNvSpPr>
              <a:spLocks/>
            </p:cNvSpPr>
            <p:nvPr/>
          </p:nvSpPr>
          <p:spPr bwMode="auto">
            <a:xfrm>
              <a:off x="4888254" y="414433"/>
              <a:ext cx="17288" cy="1728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66"/>
            <p:cNvSpPr>
              <a:spLocks/>
            </p:cNvSpPr>
            <p:nvPr/>
          </p:nvSpPr>
          <p:spPr bwMode="auto">
            <a:xfrm>
              <a:off x="5078945" y="754952"/>
              <a:ext cx="15716" cy="1624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1" y="5"/>
                </a:cxn>
              </a:cxnLst>
              <a:rect l="0" t="0" r="r" b="b"/>
              <a:pathLst>
                <a:path w="13" h="13">
                  <a:moveTo>
                    <a:pt x="1" y="5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2" y="2"/>
                    <a:pt x="13" y="5"/>
                    <a:pt x="12" y="9"/>
                  </a:cubicBezTo>
                  <a:cubicBezTo>
                    <a:pt x="11" y="12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67"/>
            <p:cNvSpPr>
              <a:spLocks/>
            </p:cNvSpPr>
            <p:nvPr/>
          </p:nvSpPr>
          <p:spPr bwMode="auto">
            <a:xfrm>
              <a:off x="4355997" y="659606"/>
              <a:ext cx="16240" cy="1728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8" y="1"/>
                </a:cxn>
                <a:cxn ang="0">
                  <a:pos x="12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3" h="14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6"/>
                    <a:pt x="12" y="9"/>
                  </a:cubicBezTo>
                  <a:cubicBezTo>
                    <a:pt x="11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Arrow 01"/>
          <p:cNvGrpSpPr/>
          <p:nvPr/>
        </p:nvGrpSpPr>
        <p:grpSpPr>
          <a:xfrm rot="18845687">
            <a:off x="4734747" y="2226134"/>
            <a:ext cx="1141000" cy="1591532"/>
            <a:chOff x="4118158" y="342662"/>
            <a:chExt cx="1141000" cy="1591532"/>
          </a:xfrm>
        </p:grpSpPr>
        <p:sp>
          <p:nvSpPr>
            <p:cNvPr id="122" name="Freeform 168"/>
            <p:cNvSpPr>
              <a:spLocks/>
            </p:cNvSpPr>
            <p:nvPr/>
          </p:nvSpPr>
          <p:spPr bwMode="auto">
            <a:xfrm>
              <a:off x="4118158" y="342662"/>
              <a:ext cx="1141000" cy="1591532"/>
            </a:xfrm>
            <a:custGeom>
              <a:avLst/>
              <a:gdLst/>
              <a:ahLst/>
              <a:cxnLst>
                <a:cxn ang="0">
                  <a:pos x="1855" y="3038"/>
                </a:cxn>
                <a:cxn ang="0">
                  <a:pos x="1855" y="1408"/>
                </a:cxn>
                <a:cxn ang="0">
                  <a:pos x="2178" y="1408"/>
                </a:cxn>
                <a:cxn ang="0">
                  <a:pos x="1089" y="0"/>
                </a:cxn>
                <a:cxn ang="0">
                  <a:pos x="0" y="1408"/>
                </a:cxn>
                <a:cxn ang="0">
                  <a:pos x="324" y="1408"/>
                </a:cxn>
                <a:cxn ang="0">
                  <a:pos x="324" y="3038"/>
                </a:cxn>
              </a:cxnLst>
              <a:rect l="0" t="0" r="r" b="b"/>
              <a:pathLst>
                <a:path w="2178" h="3038">
                  <a:moveTo>
                    <a:pt x="1855" y="3038"/>
                  </a:moveTo>
                  <a:lnTo>
                    <a:pt x="1855" y="1408"/>
                  </a:lnTo>
                  <a:lnTo>
                    <a:pt x="2178" y="1408"/>
                  </a:lnTo>
                  <a:lnTo>
                    <a:pt x="1089" y="0"/>
                  </a:lnTo>
                  <a:lnTo>
                    <a:pt x="0" y="1408"/>
                  </a:lnTo>
                  <a:lnTo>
                    <a:pt x="324" y="1408"/>
                  </a:lnTo>
                  <a:lnTo>
                    <a:pt x="324" y="3038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Line 169"/>
            <p:cNvSpPr>
              <a:spLocks noChangeShapeType="1"/>
            </p:cNvSpPr>
            <p:nvPr/>
          </p:nvSpPr>
          <p:spPr bwMode="auto">
            <a:xfrm flipV="1">
              <a:off x="4351806" y="1262587"/>
              <a:ext cx="0" cy="597194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Oval 170"/>
            <p:cNvSpPr>
              <a:spLocks noChangeArrowheads="1"/>
            </p:cNvSpPr>
            <p:nvPr/>
          </p:nvSpPr>
          <p:spPr bwMode="auto">
            <a:xfrm>
              <a:off x="4322469" y="1204436"/>
              <a:ext cx="57102" cy="58150"/>
            </a:xfrm>
            <a:prstGeom prst="ellips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171"/>
            <p:cNvSpPr>
              <a:spLocks noChangeShapeType="1"/>
            </p:cNvSpPr>
            <p:nvPr/>
          </p:nvSpPr>
          <p:spPr bwMode="auto">
            <a:xfrm flipV="1">
              <a:off x="5027081" y="1262587"/>
              <a:ext cx="0" cy="597194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Oval 172"/>
            <p:cNvSpPr>
              <a:spLocks noChangeArrowheads="1"/>
            </p:cNvSpPr>
            <p:nvPr/>
          </p:nvSpPr>
          <p:spPr bwMode="auto">
            <a:xfrm>
              <a:off x="4998268" y="1204436"/>
              <a:ext cx="57102" cy="58150"/>
            </a:xfrm>
            <a:prstGeom prst="ellips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73"/>
            <p:cNvSpPr>
              <a:spLocks/>
            </p:cNvSpPr>
            <p:nvPr/>
          </p:nvSpPr>
          <p:spPr bwMode="auto">
            <a:xfrm>
              <a:off x="4514207" y="440627"/>
              <a:ext cx="349425" cy="22631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333" y="0"/>
                </a:cxn>
                <a:cxn ang="0">
                  <a:pos x="667" y="432"/>
                </a:cxn>
              </a:cxnLst>
              <a:rect l="0" t="0" r="r" b="b"/>
              <a:pathLst>
                <a:path w="667" h="432">
                  <a:moveTo>
                    <a:pt x="0" y="432"/>
                  </a:moveTo>
                  <a:lnTo>
                    <a:pt x="333" y="0"/>
                  </a:lnTo>
                  <a:lnTo>
                    <a:pt x="667" y="432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Oval 174"/>
            <p:cNvSpPr>
              <a:spLocks noChangeArrowheads="1"/>
            </p:cNvSpPr>
            <p:nvPr/>
          </p:nvSpPr>
          <p:spPr bwMode="auto">
            <a:xfrm>
              <a:off x="4488538" y="641271"/>
              <a:ext cx="50816" cy="508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Oval 175"/>
            <p:cNvSpPr>
              <a:spLocks noChangeArrowheads="1"/>
            </p:cNvSpPr>
            <p:nvPr/>
          </p:nvSpPr>
          <p:spPr bwMode="auto">
            <a:xfrm>
              <a:off x="4838486" y="641271"/>
              <a:ext cx="50816" cy="508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0" name="Center circle"/>
          <p:cNvGrpSpPr/>
          <p:nvPr/>
        </p:nvGrpSpPr>
        <p:grpSpPr>
          <a:xfrm rot="18845687">
            <a:off x="5683317" y="3365711"/>
            <a:ext cx="1262538" cy="1265681"/>
            <a:chOff x="4060008" y="1908525"/>
            <a:chExt cx="1262538" cy="1265681"/>
          </a:xfrm>
        </p:grpSpPr>
        <p:sp>
          <p:nvSpPr>
            <p:cNvPr id="131" name="Freeform 239"/>
            <p:cNvSpPr>
              <a:spLocks/>
            </p:cNvSpPr>
            <p:nvPr/>
          </p:nvSpPr>
          <p:spPr bwMode="auto">
            <a:xfrm>
              <a:off x="4495872" y="1920574"/>
              <a:ext cx="91678" cy="2095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74" y="0"/>
                </a:cxn>
              </a:cxnLst>
              <a:rect l="0" t="0" r="r" b="b"/>
              <a:pathLst>
                <a:path w="74" h="17">
                  <a:moveTo>
                    <a:pt x="0" y="17"/>
                  </a:moveTo>
                  <a:cubicBezTo>
                    <a:pt x="24" y="10"/>
                    <a:pt x="49" y="4"/>
                    <a:pt x="7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240"/>
            <p:cNvSpPr>
              <a:spLocks/>
            </p:cNvSpPr>
            <p:nvPr/>
          </p:nvSpPr>
          <p:spPr bwMode="auto">
            <a:xfrm>
              <a:off x="4205121" y="1954102"/>
              <a:ext cx="257223" cy="185452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08" y="0"/>
                </a:cxn>
              </a:cxnLst>
              <a:rect l="0" t="0" r="r" b="b"/>
              <a:pathLst>
                <a:path w="208" h="150">
                  <a:moveTo>
                    <a:pt x="0" y="150"/>
                  </a:moveTo>
                  <a:cubicBezTo>
                    <a:pt x="55" y="84"/>
                    <a:pt x="126" y="32"/>
                    <a:pt x="208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241"/>
            <p:cNvSpPr>
              <a:spLocks/>
            </p:cNvSpPr>
            <p:nvPr/>
          </p:nvSpPr>
          <p:spPr bwMode="auto">
            <a:xfrm>
              <a:off x="4104537" y="2255854"/>
              <a:ext cx="23574" cy="5238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9" y="0"/>
                </a:cxn>
              </a:cxnLst>
              <a:rect l="0" t="0" r="r" b="b"/>
              <a:pathLst>
                <a:path w="19" h="42">
                  <a:moveTo>
                    <a:pt x="0" y="42"/>
                  </a:moveTo>
                  <a:cubicBezTo>
                    <a:pt x="6" y="28"/>
                    <a:pt x="12" y="14"/>
                    <a:pt x="1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242"/>
            <p:cNvSpPr>
              <a:spLocks/>
            </p:cNvSpPr>
            <p:nvPr/>
          </p:nvSpPr>
          <p:spPr bwMode="auto">
            <a:xfrm>
              <a:off x="4060008" y="2359057"/>
              <a:ext cx="58150" cy="445294"/>
            </a:xfrm>
            <a:custGeom>
              <a:avLst/>
              <a:gdLst/>
              <a:ahLst/>
              <a:cxnLst>
                <a:cxn ang="0">
                  <a:pos x="47" y="360"/>
                </a:cxn>
                <a:cxn ang="0">
                  <a:pos x="0" y="147"/>
                </a:cxn>
                <a:cxn ang="0">
                  <a:pos x="22" y="0"/>
                </a:cxn>
              </a:cxnLst>
              <a:rect l="0" t="0" r="r" b="b"/>
              <a:pathLst>
                <a:path w="47" h="360">
                  <a:moveTo>
                    <a:pt x="47" y="360"/>
                  </a:moveTo>
                  <a:cubicBezTo>
                    <a:pt x="17" y="295"/>
                    <a:pt x="0" y="223"/>
                    <a:pt x="0" y="147"/>
                  </a:cubicBezTo>
                  <a:cubicBezTo>
                    <a:pt x="0" y="96"/>
                    <a:pt x="8" y="46"/>
                    <a:pt x="2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243"/>
            <p:cNvSpPr>
              <a:spLocks/>
            </p:cNvSpPr>
            <p:nvPr/>
          </p:nvSpPr>
          <p:spPr bwMode="auto">
            <a:xfrm>
              <a:off x="4137017" y="2842594"/>
              <a:ext cx="65484" cy="96393"/>
            </a:xfrm>
            <a:custGeom>
              <a:avLst/>
              <a:gdLst/>
              <a:ahLst/>
              <a:cxnLst>
                <a:cxn ang="0">
                  <a:pos x="53" y="78"/>
                </a:cxn>
                <a:cxn ang="0">
                  <a:pos x="0" y="0"/>
                </a:cxn>
              </a:cxnLst>
              <a:rect l="0" t="0" r="r" b="b"/>
              <a:pathLst>
                <a:path w="53" h="78">
                  <a:moveTo>
                    <a:pt x="53" y="78"/>
                  </a:moveTo>
                  <a:cubicBezTo>
                    <a:pt x="33" y="54"/>
                    <a:pt x="15" y="2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244"/>
            <p:cNvSpPr>
              <a:spLocks/>
            </p:cNvSpPr>
            <p:nvPr/>
          </p:nvSpPr>
          <p:spPr bwMode="auto">
            <a:xfrm>
              <a:off x="4249650" y="2989803"/>
              <a:ext cx="291798" cy="162401"/>
            </a:xfrm>
            <a:custGeom>
              <a:avLst/>
              <a:gdLst/>
              <a:ahLst/>
              <a:cxnLst>
                <a:cxn ang="0">
                  <a:pos x="236" y="131"/>
                </a:cxn>
                <a:cxn ang="0">
                  <a:pos x="0" y="0"/>
                </a:cxn>
              </a:cxnLst>
              <a:rect l="0" t="0" r="r" b="b"/>
              <a:pathLst>
                <a:path w="236" h="131">
                  <a:moveTo>
                    <a:pt x="236" y="131"/>
                  </a:moveTo>
                  <a:cubicBezTo>
                    <a:pt x="145" y="109"/>
                    <a:pt x="64" y="6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245"/>
            <p:cNvSpPr>
              <a:spLocks/>
            </p:cNvSpPr>
            <p:nvPr/>
          </p:nvSpPr>
          <p:spPr bwMode="auto">
            <a:xfrm>
              <a:off x="4896636" y="3054239"/>
              <a:ext cx="153495" cy="80677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0" y="65"/>
                </a:cxn>
              </a:cxnLst>
              <a:rect l="0" t="0" r="r" b="b"/>
              <a:pathLst>
                <a:path w="124" h="65">
                  <a:moveTo>
                    <a:pt x="124" y="0"/>
                  </a:moveTo>
                  <a:cubicBezTo>
                    <a:pt x="86" y="27"/>
                    <a:pt x="44" y="49"/>
                    <a:pt x="0" y="6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246"/>
            <p:cNvSpPr>
              <a:spLocks/>
            </p:cNvSpPr>
            <p:nvPr/>
          </p:nvSpPr>
          <p:spPr bwMode="auto">
            <a:xfrm>
              <a:off x="5132904" y="2691718"/>
              <a:ext cx="166068" cy="293370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0" y="237"/>
                </a:cxn>
              </a:cxnLst>
              <a:rect l="0" t="0" r="r" b="b"/>
              <a:pathLst>
                <a:path w="134" h="237">
                  <a:moveTo>
                    <a:pt x="134" y="0"/>
                  </a:moveTo>
                  <a:cubicBezTo>
                    <a:pt x="112" y="91"/>
                    <a:pt x="65" y="173"/>
                    <a:pt x="0" y="2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247"/>
            <p:cNvSpPr>
              <a:spLocks/>
            </p:cNvSpPr>
            <p:nvPr/>
          </p:nvSpPr>
          <p:spPr bwMode="auto">
            <a:xfrm>
              <a:off x="5316260" y="2540842"/>
              <a:ext cx="1048" cy="3090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5"/>
                </a:cxn>
              </a:cxnLst>
              <a:rect l="0" t="0" r="r" b="b"/>
              <a:pathLst>
                <a:path w="1" h="25">
                  <a:moveTo>
                    <a:pt x="1" y="0"/>
                  </a:moveTo>
                  <a:cubicBezTo>
                    <a:pt x="1" y="9"/>
                    <a:pt x="1" y="17"/>
                    <a:pt x="0" y="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248"/>
            <p:cNvSpPr>
              <a:spLocks/>
            </p:cNvSpPr>
            <p:nvPr/>
          </p:nvSpPr>
          <p:spPr bwMode="auto">
            <a:xfrm>
              <a:off x="5216200" y="2197704"/>
              <a:ext cx="97441" cy="2787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225"/>
                </a:cxn>
              </a:cxnLst>
              <a:rect l="0" t="0" r="r" b="b"/>
              <a:pathLst>
                <a:path w="79" h="225">
                  <a:moveTo>
                    <a:pt x="0" y="0"/>
                  </a:moveTo>
                  <a:cubicBezTo>
                    <a:pt x="43" y="66"/>
                    <a:pt x="71" y="143"/>
                    <a:pt x="79" y="2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249"/>
            <p:cNvSpPr>
              <a:spLocks/>
            </p:cNvSpPr>
            <p:nvPr/>
          </p:nvSpPr>
          <p:spPr bwMode="auto">
            <a:xfrm>
              <a:off x="5145477" y="2108645"/>
              <a:ext cx="26194" cy="28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23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7" y="7"/>
                    <a:pt x="14" y="15"/>
                    <a:pt x="21" y="2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250"/>
            <p:cNvSpPr>
              <a:spLocks/>
            </p:cNvSpPr>
            <p:nvPr/>
          </p:nvSpPr>
          <p:spPr bwMode="auto">
            <a:xfrm>
              <a:off x="4818579" y="1925813"/>
              <a:ext cx="282369" cy="1409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114"/>
                </a:cxn>
              </a:cxnLst>
              <a:rect l="0" t="0" r="r" b="b"/>
              <a:pathLst>
                <a:path w="228" h="114">
                  <a:moveTo>
                    <a:pt x="0" y="0"/>
                  </a:moveTo>
                  <a:cubicBezTo>
                    <a:pt x="86" y="18"/>
                    <a:pt x="164" y="58"/>
                    <a:pt x="228" y="11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251"/>
            <p:cNvSpPr>
              <a:spLocks/>
            </p:cNvSpPr>
            <p:nvPr/>
          </p:nvSpPr>
          <p:spPr bwMode="auto">
            <a:xfrm>
              <a:off x="4688658" y="1912192"/>
              <a:ext cx="32480" cy="10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cubicBezTo>
                    <a:pt x="9" y="0"/>
                    <a:pt x="17" y="0"/>
                    <a:pt x="26" y="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252"/>
            <p:cNvSpPr>
              <a:spLocks/>
            </p:cNvSpPr>
            <p:nvPr/>
          </p:nvSpPr>
          <p:spPr bwMode="auto">
            <a:xfrm>
              <a:off x="4760428" y="1908525"/>
              <a:ext cx="17812" cy="1728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253"/>
            <p:cNvSpPr>
              <a:spLocks/>
            </p:cNvSpPr>
            <p:nvPr/>
          </p:nvSpPr>
          <p:spPr bwMode="auto">
            <a:xfrm>
              <a:off x="5306306" y="2593753"/>
              <a:ext cx="16240" cy="1624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1" y="5"/>
                </a:cxn>
              </a:cxnLst>
              <a:rect l="0" t="0" r="r" b="b"/>
              <a:pathLst>
                <a:path w="13" h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254"/>
            <p:cNvSpPr>
              <a:spLocks/>
            </p:cNvSpPr>
            <p:nvPr/>
          </p:nvSpPr>
          <p:spPr bwMode="auto">
            <a:xfrm>
              <a:off x="5066371" y="3029617"/>
              <a:ext cx="16240" cy="1624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4" y="12"/>
                </a:cxn>
                <a:cxn ang="0">
                  <a:pos x="1" y="5"/>
                </a:cxn>
              </a:cxnLst>
              <a:rect l="0" t="0" r="r" b="b"/>
              <a:pathLst>
                <a:path w="13" h="13">
                  <a:moveTo>
                    <a:pt x="1" y="5"/>
                  </a:move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4" y="12"/>
                  </a:cubicBezTo>
                  <a:cubicBezTo>
                    <a:pt x="1" y="11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255"/>
            <p:cNvSpPr>
              <a:spLocks/>
            </p:cNvSpPr>
            <p:nvPr/>
          </p:nvSpPr>
          <p:spPr bwMode="auto">
            <a:xfrm>
              <a:off x="4852107" y="3137012"/>
              <a:ext cx="17288" cy="1728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2" y="2"/>
                    <a:pt x="14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56"/>
            <p:cNvSpPr>
              <a:spLocks/>
            </p:cNvSpPr>
            <p:nvPr/>
          </p:nvSpPr>
          <p:spPr bwMode="auto">
            <a:xfrm>
              <a:off x="4174212" y="2161032"/>
              <a:ext cx="15716" cy="1571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1" y="5"/>
                </a:cxn>
              </a:cxnLst>
              <a:rect l="0" t="0" r="r" b="b"/>
              <a:pathLst>
                <a:path w="13" h="13">
                  <a:moveTo>
                    <a:pt x="1" y="5"/>
                  </a:move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257"/>
            <p:cNvSpPr>
              <a:spLocks/>
            </p:cNvSpPr>
            <p:nvPr/>
          </p:nvSpPr>
          <p:spPr bwMode="auto">
            <a:xfrm>
              <a:off x="4153257" y="2190369"/>
              <a:ext cx="15716" cy="1624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1" y="5"/>
                </a:cxn>
              </a:cxnLst>
              <a:rect l="0" t="0" r="r" b="b"/>
              <a:pathLst>
                <a:path w="13" h="13">
                  <a:moveTo>
                    <a:pt x="1" y="5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8" y="13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258"/>
            <p:cNvSpPr>
              <a:spLocks/>
            </p:cNvSpPr>
            <p:nvPr/>
          </p:nvSpPr>
          <p:spPr bwMode="auto">
            <a:xfrm>
              <a:off x="4618458" y="3158490"/>
              <a:ext cx="17288" cy="1571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9" y="1"/>
                </a:cxn>
                <a:cxn ang="0">
                  <a:pos x="13" y="8"/>
                </a:cxn>
                <a:cxn ang="0">
                  <a:pos x="5" y="12"/>
                </a:cxn>
                <a:cxn ang="0">
                  <a:pos x="2" y="5"/>
                </a:cxn>
              </a:cxnLst>
              <a:rect l="0" t="0" r="r" b="b"/>
              <a:pathLst>
                <a:path w="14" h="13">
                  <a:moveTo>
                    <a:pt x="2" y="5"/>
                  </a:moveTo>
                  <a:cubicBezTo>
                    <a:pt x="3" y="2"/>
                    <a:pt x="6" y="0"/>
                    <a:pt x="9" y="1"/>
                  </a:cubicBezTo>
                  <a:cubicBezTo>
                    <a:pt x="12" y="2"/>
                    <a:pt x="14" y="5"/>
                    <a:pt x="13" y="8"/>
                  </a:cubicBezTo>
                  <a:cubicBezTo>
                    <a:pt x="12" y="12"/>
                    <a:pt x="9" y="13"/>
                    <a:pt x="5" y="12"/>
                  </a:cubicBezTo>
                  <a:cubicBezTo>
                    <a:pt x="2" y="11"/>
                    <a:pt x="0" y="8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Овал 150"/>
          <p:cNvSpPr/>
          <p:nvPr/>
        </p:nvSpPr>
        <p:spPr>
          <a:xfrm rot="18845687">
            <a:off x="5609011" y="3294331"/>
            <a:ext cx="1406870" cy="1406870"/>
          </a:xfrm>
          <a:prstGeom prst="ellipse">
            <a:avLst/>
          </a:prstGeom>
          <a:noFill/>
          <a:ln w="12700" cap="rnd" cmpd="sng">
            <a:solidFill>
              <a:schemeClr val="tx2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4373121" y="4710797"/>
            <a:ext cx="72000" cy="1476000"/>
          </a:xfrm>
          <a:prstGeom prst="rect">
            <a:avLst/>
          </a:prstGeom>
          <a:solidFill>
            <a:srgbClr val="00BC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8104571" y="1987108"/>
            <a:ext cx="72000" cy="1476000"/>
          </a:xfrm>
          <a:prstGeom prst="rect">
            <a:avLst/>
          </a:prstGeom>
          <a:solidFill>
            <a:srgbClr val="0082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/>
          <p:cNvSpPr/>
          <p:nvPr/>
        </p:nvSpPr>
        <p:spPr>
          <a:xfrm>
            <a:off x="4379411" y="1987108"/>
            <a:ext cx="72000" cy="1476000"/>
          </a:xfrm>
          <a:prstGeom prst="rect">
            <a:avLst/>
          </a:prstGeom>
          <a:solidFill>
            <a:srgbClr val="EC772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8111041" y="4689906"/>
            <a:ext cx="72000" cy="1476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15676" y="4650263"/>
            <a:ext cx="4202359" cy="1431526"/>
            <a:chOff x="215676" y="5084815"/>
            <a:chExt cx="4202359" cy="1431526"/>
          </a:xfrm>
        </p:grpSpPr>
        <p:sp>
          <p:nvSpPr>
            <p:cNvPr id="154" name="文本框 57"/>
            <p:cNvSpPr txBox="1"/>
            <p:nvPr/>
          </p:nvSpPr>
          <p:spPr>
            <a:xfrm>
              <a:off x="215676" y="5084815"/>
              <a:ext cx="4166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spcBef>
                  <a:spcPct val="50000"/>
                </a:spcBef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ru-RU" sz="1400" dirty="0" smtClean="0"/>
                <a:t>ПРЕДОСТАВЛЕНИЕ СЕМЬЯМ УСЛУГУ ПО КРАТКОВРЕМЕННОМУ УХОДУ ЗА ДЕТЬМИ С ТЯЖЕЛОЙ ИНВАЛИДНОСТЬЮ ПРОФЕССИОНАЛЬНЫМИ РОДИТЕЛЯМИ</a:t>
              </a:r>
              <a:endParaRPr lang="en-US" sz="1400" dirty="0"/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31795" y="6054676"/>
              <a:ext cx="4086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  <a:tabLst>
                  <a:tab pos="630555" algn="l"/>
                </a:tabLst>
              </a:pP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Услуга предоставляется от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до 8 часов в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день, но не более 100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часов в течение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года 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262229" y="4625173"/>
            <a:ext cx="3744000" cy="1356665"/>
            <a:chOff x="8262229" y="5132160"/>
            <a:chExt cx="3744000" cy="1356665"/>
          </a:xfrm>
        </p:grpSpPr>
        <p:sp>
          <p:nvSpPr>
            <p:cNvPr id="155" name="文本框 58"/>
            <p:cNvSpPr txBox="1"/>
            <p:nvPr/>
          </p:nvSpPr>
          <p:spPr>
            <a:xfrm>
              <a:off x="8262229" y="5132160"/>
              <a:ext cx="37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spcBef>
                  <a:spcPct val="50000"/>
                </a:spcBef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 smtClean="0"/>
                <a:t>ОБУЧЕНИЕ И СОПРОВОЖДЕНИЕ ПРОФЕССИОНАЛЬНЫХ РОДИТЕЛЕЙ</a:t>
              </a:r>
              <a:endParaRPr lang="en-US" sz="1400" dirty="0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8281864" y="5657828"/>
              <a:ext cx="36306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качестве профессиональных родителей выступают прошедшие строгий отбор и обязательное обучение (не менее 72 часов) граждане РФ, в возрасте от 18 до 65 лет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68700" y="1936306"/>
            <a:ext cx="4351580" cy="1391233"/>
            <a:chOff x="-68700" y="1936306"/>
            <a:chExt cx="4351580" cy="1391233"/>
          </a:xfrm>
        </p:grpSpPr>
        <p:sp>
          <p:nvSpPr>
            <p:cNvPr id="152" name="文本框 55"/>
            <p:cNvSpPr txBox="1"/>
            <p:nvPr/>
          </p:nvSpPr>
          <p:spPr>
            <a:xfrm>
              <a:off x="-68700" y="1936306"/>
              <a:ext cx="4346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spcBef>
                  <a:spcPct val="50000"/>
                </a:spcBef>
              </a:pPr>
              <a:r>
                <a:rPr lang="ru-RU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СОЗДАНИЕ УСЛОВИЙ ДЛЯ ВОСПИТАНИЯ РЕБЁНКА В КРОВНОЙ СЕМЬЕ</a:t>
              </a:r>
              <a:endPara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322880" y="2444733"/>
              <a:ext cx="3960000" cy="882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Осуществляется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не только присмотр и уход,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оказание социально-бытовых услуг, но и социализация,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игровая деятельность, физические занятия и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т.п. 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284884" y="1936306"/>
            <a:ext cx="3744000" cy="1569661"/>
            <a:chOff x="8284884" y="1936306"/>
            <a:chExt cx="3744000" cy="1569661"/>
          </a:xfrm>
        </p:grpSpPr>
        <p:sp>
          <p:nvSpPr>
            <p:cNvPr id="153" name="文本框 56"/>
            <p:cNvSpPr txBox="1"/>
            <p:nvPr/>
          </p:nvSpPr>
          <p:spPr>
            <a:xfrm>
              <a:off x="8284884" y="1936306"/>
              <a:ext cx="37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lvl="0">
                <a:spcBef>
                  <a:spcPct val="50000"/>
                </a:spcBef>
                <a:def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 smtClean="0"/>
                <a:t>ОКАЗАНИЕ ПСИХОЛОГО-ПЕДАГОГИЧЕСКОЙ ПОДДЕРЖКИ РОДИТЕЛЯМ ДЕТЕЙ ЦЕЛЕВОЙ ГРУППЫ</a:t>
              </a:r>
              <a:endParaRPr lang="en-US" sz="1400" dirty="0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8284884" y="2674970"/>
              <a:ext cx="36276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Профилактика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эмоционального выгорания родителей и профессиональных родителей,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обучение </a:t>
              </a:r>
              <a:r>
                <a: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их навыкам саморегуляции </a:t>
              </a:r>
              <a:r>
                <a:rPr lang="ru-R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(психологические тренинги, консультации)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4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4" grpId="0"/>
      <p:bldP spid="35" grpId="0"/>
      <p:bldP spid="36" grpId="0"/>
      <p:bldP spid="37" grpId="0"/>
      <p:bldP spid="151" grpId="0" animBg="1"/>
      <p:bldP spid="156" grpId="0" animBg="1"/>
      <p:bldP spid="157" grpId="0" animBg="1"/>
      <p:bldP spid="158" grpId="0" animBg="1"/>
      <p:bldP spid="1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97" y="5500719"/>
            <a:ext cx="1728267" cy="129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330" y="5500719"/>
            <a:ext cx="1944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/>
          <a:srcRect l="16151" t="17043"/>
          <a:stretch/>
        </p:blipFill>
        <p:spPr>
          <a:xfrm>
            <a:off x="4137512" y="5500719"/>
            <a:ext cx="1964949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4327" y="5500719"/>
            <a:ext cx="1943316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9509" y="5491047"/>
            <a:ext cx="1944414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/>
          <a:srcRect l="13578" t="6678" r="10091"/>
          <a:stretch/>
        </p:blipFill>
        <p:spPr>
          <a:xfrm>
            <a:off x="10493270" y="5489642"/>
            <a:ext cx="1592492" cy="129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54680" y="90119"/>
            <a:ext cx="2871551" cy="191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" y="484744"/>
            <a:ext cx="24479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42798" y="226343"/>
            <a:ext cx="6342964" cy="150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РЕАБИЛИТАЦИОННЫХ ЗАЕЗДОВ ДЛЯ СЕМЕЙ С ДЕТЬМИ С ОВЗ И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ДЕТЬМИ-ИНВАЛИДАМИ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317" y="2547608"/>
            <a:ext cx="7620326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с генетическим заболеванием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x-non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елиакия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с генетическим заболеванием –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x-non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енилкетонурия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с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ахарным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диабетом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типа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инсулинозависимая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x-none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ети, имеющие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онко-патологию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состоянии ремиссии</a:t>
            </a:r>
            <a:r>
              <a:rPr lang="x-none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с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синдромом </a:t>
            </a:r>
            <a:r>
              <a:rPr lang="x-non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Дауна</a:t>
            </a:r>
            <a:r>
              <a:rPr lang="x-none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с 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челюстно-лицевой патологии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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-инвалид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слуху, после</a:t>
            </a:r>
            <a:r>
              <a:rPr lang="x-none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кохлеарной </a:t>
            </a:r>
            <a:r>
              <a:rPr lang="x-non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имплантации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36376" y="1458162"/>
            <a:ext cx="1807833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Дневная, досуговая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(технология «Гостевой дом») </a:t>
            </a:r>
            <a:endParaRPr lang="ru-RU" sz="12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4332" y="5857428"/>
            <a:ext cx="2176972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социализации (Ресурсный центр сопровождения обучающихся с ОВЗ)</a:t>
            </a:r>
            <a:endParaRPr lang="ru-RU" sz="12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7864" y="2873460"/>
            <a:ext cx="14813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трудоустройстве</a:t>
            </a:r>
            <a:endParaRPr lang="ru-RU" sz="12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4904" y="1462321"/>
            <a:ext cx="2008336" cy="81560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Предпрофессиональная и профессиональная  ориентация</a:t>
            </a:r>
          </a:p>
          <a:p>
            <a:pPr algn="r"/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43334" y="2733979"/>
            <a:ext cx="1481300" cy="100027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по социально-бытовому ориентированию</a:t>
            </a:r>
          </a:p>
          <a:p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530" y="4578395"/>
            <a:ext cx="1481300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жизнеустройстве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2104" y="4448577"/>
            <a:ext cx="14813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Тренировочные площадки на базе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12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62971" y="5876671"/>
            <a:ext cx="181552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ru-RU" sz="12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получении </a:t>
            </a:r>
            <a:r>
              <a:rPr lang="ru-RU" sz="12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12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713099" y="2137553"/>
            <a:ext cx="4193875" cy="973997"/>
            <a:chOff x="769244" y="2133753"/>
            <a:chExt cx="3945342" cy="792818"/>
          </a:xfrm>
        </p:grpSpPr>
        <p:sp>
          <p:nvSpPr>
            <p:cNvPr id="66" name="圆角矩形 15"/>
            <p:cNvSpPr/>
            <p:nvPr/>
          </p:nvSpPr>
          <p:spPr>
            <a:xfrm>
              <a:off x="769244" y="2133753"/>
              <a:ext cx="3945342" cy="7928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1590" y="2200596"/>
              <a:ext cx="3570687" cy="676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к самостоятельной жизни 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условиях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 разработанным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программам 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Отбор кандидатов для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этапа</a:t>
              </a:r>
              <a:endPara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089438" y="3415543"/>
            <a:ext cx="4216097" cy="995652"/>
            <a:chOff x="1145582" y="3411744"/>
            <a:chExt cx="3966247" cy="810445"/>
          </a:xfrm>
        </p:grpSpPr>
        <p:sp>
          <p:nvSpPr>
            <p:cNvPr id="63" name="圆角矩形 27"/>
            <p:cNvSpPr/>
            <p:nvPr/>
          </p:nvSpPr>
          <p:spPr>
            <a:xfrm>
              <a:off x="1145582" y="3411744"/>
              <a:ext cx="3966247" cy="8104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48910" y="3592553"/>
              <a:ext cx="3399076" cy="52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к самостоятельной жизни в рамках 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реализации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социально-бытовой</a:t>
              </a: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адаптации и трудовой ориентации 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506118" y="4853154"/>
            <a:ext cx="4015843" cy="1008075"/>
            <a:chOff x="1562263" y="4849353"/>
            <a:chExt cx="3777860" cy="820557"/>
          </a:xfrm>
        </p:grpSpPr>
        <p:sp>
          <p:nvSpPr>
            <p:cNvPr id="60" name="圆角矩形 31"/>
            <p:cNvSpPr/>
            <p:nvPr/>
          </p:nvSpPr>
          <p:spPr>
            <a:xfrm>
              <a:off x="1562263" y="4849353"/>
              <a:ext cx="3777860" cy="82055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23702" y="4987142"/>
              <a:ext cx="3295655" cy="526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к самостоятельной жизни в рамках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реализации модели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мини-социума 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учебного самостоятельного проживания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37" y="2019635"/>
            <a:ext cx="1167944" cy="1209245"/>
            <a:chOff x="60137" y="2019635"/>
            <a:chExt cx="1167944" cy="1209245"/>
          </a:xfrm>
        </p:grpSpPr>
        <p:sp>
          <p:nvSpPr>
            <p:cNvPr id="65" name="椭圆 12"/>
            <p:cNvSpPr/>
            <p:nvPr/>
          </p:nvSpPr>
          <p:spPr>
            <a:xfrm>
              <a:off x="60137" y="2019635"/>
              <a:ext cx="1167944" cy="12092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椭圆 13"/>
            <p:cNvSpPr/>
            <p:nvPr/>
          </p:nvSpPr>
          <p:spPr>
            <a:xfrm>
              <a:off x="140409" y="2106010"/>
              <a:ext cx="1001095" cy="103649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9795" y="2362579"/>
              <a:ext cx="893974" cy="49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4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14</a:t>
              </a:r>
              <a:r>
                <a:rPr lang="ru-RU" altLang="zh-CN" sz="2400" b="1" dirty="0">
                  <a:solidFill>
                    <a:srgbClr val="FFC000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 </a:t>
              </a:r>
              <a:r>
                <a:rPr lang="ru-RU" altLang="zh-CN" sz="24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36475" y="3315254"/>
            <a:ext cx="1167943" cy="1209245"/>
            <a:chOff x="436475" y="3315254"/>
            <a:chExt cx="1167943" cy="1209245"/>
          </a:xfrm>
        </p:grpSpPr>
        <p:sp>
          <p:nvSpPr>
            <p:cNvPr id="62" name="椭圆 26"/>
            <p:cNvSpPr/>
            <p:nvPr/>
          </p:nvSpPr>
          <p:spPr>
            <a:xfrm>
              <a:off x="436475" y="3315254"/>
              <a:ext cx="1167943" cy="12092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椭圆 28"/>
            <p:cNvSpPr/>
            <p:nvPr/>
          </p:nvSpPr>
          <p:spPr>
            <a:xfrm>
              <a:off x="519900" y="3401629"/>
              <a:ext cx="1001095" cy="103649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2213" y="3666000"/>
              <a:ext cx="828065" cy="499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4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16 +</a:t>
              </a:r>
              <a:endParaRPr lang="zh-CN" alt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812812" y="4655010"/>
            <a:ext cx="1167944" cy="1209245"/>
            <a:chOff x="812812" y="4655010"/>
            <a:chExt cx="1167944" cy="1209245"/>
          </a:xfrm>
        </p:grpSpPr>
        <p:sp>
          <p:nvSpPr>
            <p:cNvPr id="59" name="椭圆 30"/>
            <p:cNvSpPr/>
            <p:nvPr/>
          </p:nvSpPr>
          <p:spPr>
            <a:xfrm>
              <a:off x="812812" y="4655010"/>
              <a:ext cx="1167944" cy="12092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椭圆 32"/>
            <p:cNvSpPr/>
            <p:nvPr/>
          </p:nvSpPr>
          <p:spPr>
            <a:xfrm>
              <a:off x="896237" y="4741385"/>
              <a:ext cx="1001095" cy="103649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2851" y="5009818"/>
              <a:ext cx="828065" cy="499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sz="24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18 +</a:t>
              </a:r>
              <a:endParaRPr lang="zh-CN" altLang="en-US" sz="2400" b="1" dirty="0">
                <a:solidFill>
                  <a:srgbClr val="FFC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140409" y="1058070"/>
            <a:ext cx="6674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ЭТАПЫ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ПОДГОТОВКИ ВОСПИТАННИКОВ К САМОСТОЯТЕЛЬНОЙ ЖИЗНИ </a:t>
            </a:r>
          </a:p>
          <a:p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БАЗЕ ОРГАНИЗАЦИЙ СОЦИАЛЬНОЙ СФЕРЫ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-9402" y="-12654"/>
            <a:ext cx="12192000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71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E5FBF5-5CC1-4FB7-B3B8-D5AC8C8CCA90}"/>
              </a:ext>
            </a:extLst>
          </p:cNvPr>
          <p:cNvSpPr txBox="1"/>
          <p:nvPr/>
        </p:nvSpPr>
        <p:spPr>
          <a:xfrm>
            <a:off x="969386" y="102460"/>
            <a:ext cx="97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КОМПОНЕНТ. СОПРОВОЖДЕНИЕ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И РЕБЁНКА С ОВЗ В ПЕРИОД ПОДГОТОВКИ К САМОСТОЯТЕЛЬНОЙ ЖИЗНИ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5938905" y="1452417"/>
            <a:ext cx="5004001" cy="4896792"/>
            <a:chOff x="5938905" y="1452417"/>
            <a:chExt cx="5004001" cy="4896792"/>
          </a:xfrm>
        </p:grpSpPr>
        <p:cxnSp>
          <p:nvCxnSpPr>
            <p:cNvPr id="4" name="直接连接符 40"/>
            <p:cNvCxnSpPr/>
            <p:nvPr/>
          </p:nvCxnSpPr>
          <p:spPr>
            <a:xfrm flipH="1">
              <a:off x="5938905" y="4000203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51"/>
            <p:cNvCxnSpPr/>
            <p:nvPr/>
          </p:nvCxnSpPr>
          <p:spPr>
            <a:xfrm rot="5400000" flipH="1">
              <a:off x="8081795" y="5989169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41"/>
            <p:cNvCxnSpPr/>
            <p:nvPr/>
          </p:nvCxnSpPr>
          <p:spPr>
            <a:xfrm flipH="1">
              <a:off x="10222826" y="3993059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18"/>
            <p:cNvGrpSpPr/>
            <p:nvPr/>
          </p:nvGrpSpPr>
          <p:grpSpPr>
            <a:xfrm>
              <a:off x="6622683" y="2171836"/>
              <a:ext cx="3656106" cy="3654402"/>
              <a:chOff x="2940187" y="923622"/>
              <a:chExt cx="3223609" cy="3222109"/>
            </a:xfrm>
          </p:grpSpPr>
          <p:sp>
            <p:nvSpPr>
              <p:cNvPr id="38" name="空心弧 20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空心弧 22"/>
              <p:cNvSpPr/>
              <p:nvPr/>
            </p:nvSpPr>
            <p:spPr>
              <a:xfrm rot="18900000" flipH="1">
                <a:off x="2942396" y="926357"/>
                <a:ext cx="3215767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空心弧 23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空心弧 25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空心弧 26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空心弧 28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空心弧 31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空心弧 32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空心弧 36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空心弧 38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组合 1"/>
            <p:cNvGrpSpPr/>
            <p:nvPr/>
          </p:nvGrpSpPr>
          <p:grpSpPr>
            <a:xfrm>
              <a:off x="6846775" y="2391154"/>
              <a:ext cx="3223609" cy="3222109"/>
              <a:chOff x="2940187" y="923622"/>
              <a:chExt cx="3223609" cy="3222109"/>
            </a:xfrm>
            <a:effectLst>
              <a:outerShdw blurRad="241300" sx="104000" sy="104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空心弧 16"/>
              <p:cNvSpPr/>
              <p:nvPr/>
            </p:nvSpPr>
            <p:spPr>
              <a:xfrm rot="2700000">
                <a:off x="294018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F0E8E6"/>
                  </a:gs>
                  <a:gs pos="0">
                    <a:srgbClr val="AEA39F"/>
                  </a:gs>
                  <a:gs pos="45000">
                    <a:srgbClr val="E5DADA"/>
                  </a:gs>
                </a:gsLst>
                <a:lin ang="8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空心弧 19"/>
              <p:cNvSpPr/>
              <p:nvPr/>
            </p:nvSpPr>
            <p:spPr>
              <a:xfrm rot="18900000" flipH="1">
                <a:off x="2942397" y="926356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F3EF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空心弧 24"/>
              <p:cNvSpPr/>
              <p:nvPr/>
            </p:nvSpPr>
            <p:spPr>
              <a:xfrm rot="2700000" flipH="1" flipV="1">
                <a:off x="294792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8D827C"/>
                  </a:gs>
                  <a:gs pos="100000">
                    <a:srgbClr val="E6DADA"/>
                  </a:gs>
                </a:gsLst>
                <a:lin ang="16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空心弧 27"/>
              <p:cNvSpPr/>
              <p:nvPr/>
            </p:nvSpPr>
            <p:spPr>
              <a:xfrm rot="18900000" flipV="1">
                <a:off x="2948030" y="925044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solidFill>
                <a:srgbClr val="E5DADA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空心弧 29"/>
              <p:cNvSpPr/>
              <p:nvPr/>
            </p:nvSpPr>
            <p:spPr>
              <a:xfrm rot="18900000" flipH="1" flipV="1">
                <a:off x="2941154" y="92373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F3EEEB"/>
                  </a:gs>
                  <a:gs pos="100000">
                    <a:srgbClr val="CCC7C4"/>
                  </a:gs>
                  <a:gs pos="71000">
                    <a:srgbClr val="E5DADA"/>
                  </a:gs>
                </a:gsLst>
                <a:lin ang="48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空心弧 30"/>
              <p:cNvSpPr/>
              <p:nvPr/>
            </p:nvSpPr>
            <p:spPr>
              <a:xfrm rot="13500000" flipV="1">
                <a:off x="2941154" y="923622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A59E98"/>
                  </a:gs>
                  <a:gs pos="0">
                    <a:srgbClr val="EFE9E9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 rot="2700000" flipV="1">
                <a:off x="2945173" y="92996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0">
                    <a:srgbClr val="EAE0DE">
                      <a:alpha val="83922"/>
                    </a:srgbClr>
                  </a:gs>
                  <a:gs pos="100000">
                    <a:srgbClr val="AEA39F"/>
                  </a:gs>
                  <a:gs pos="45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空心弧 34"/>
              <p:cNvSpPr/>
              <p:nvPr/>
            </p:nvSpPr>
            <p:spPr>
              <a:xfrm rot="8100000" flipH="1" flipV="1">
                <a:off x="2945173" y="929855"/>
                <a:ext cx="3215766" cy="3215766"/>
              </a:xfrm>
              <a:prstGeom prst="blockArc">
                <a:avLst>
                  <a:gd name="adj1" fmla="val 10800000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DED4D3">
                      <a:alpha val="83922"/>
                    </a:srgbClr>
                  </a:gs>
                  <a:gs pos="0">
                    <a:srgbClr val="8A7F79"/>
                  </a:gs>
                  <a:gs pos="63000">
                    <a:srgbClr val="E5DADA"/>
                  </a:gs>
                </a:gsLst>
                <a:lin ang="72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8900000" flipV="1">
                <a:off x="2947920" y="929855"/>
                <a:ext cx="3215766" cy="3215766"/>
              </a:xfrm>
              <a:prstGeom prst="blockArc">
                <a:avLst>
                  <a:gd name="adj1" fmla="val 12662277"/>
                  <a:gd name="adj2" fmla="val 13512020"/>
                  <a:gd name="adj3" fmla="val 24964"/>
                </a:avLst>
              </a:prstGeom>
              <a:gradFill>
                <a:gsLst>
                  <a:gs pos="100000">
                    <a:srgbClr val="8A7C79"/>
                  </a:gs>
                  <a:gs pos="0">
                    <a:srgbClr val="E5DADA"/>
                  </a:gs>
                  <a:gs pos="42000">
                    <a:srgbClr val="E5DADA"/>
                  </a:gs>
                </a:gsLst>
                <a:lin ang="186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空心弧 37"/>
              <p:cNvSpPr/>
              <p:nvPr/>
            </p:nvSpPr>
            <p:spPr>
              <a:xfrm rot="18900000" flipV="1">
                <a:off x="2940187" y="925044"/>
                <a:ext cx="3215766" cy="3215766"/>
              </a:xfrm>
              <a:prstGeom prst="blockArc">
                <a:avLst>
                  <a:gd name="adj1" fmla="val 10800000"/>
                  <a:gd name="adj2" fmla="val 11691355"/>
                  <a:gd name="adj3" fmla="val 24960"/>
                </a:avLst>
              </a:prstGeom>
              <a:gradFill>
                <a:gsLst>
                  <a:gs pos="100000">
                    <a:srgbClr val="8A7C79">
                      <a:alpha val="84000"/>
                    </a:srgbClr>
                  </a:gs>
                  <a:gs pos="0">
                    <a:srgbClr val="E5DADA"/>
                  </a:gs>
                  <a:gs pos="54000">
                    <a:srgbClr val="E5DADA"/>
                  </a:gs>
                </a:gsLst>
                <a:lin ang="5400000" scaled="0"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614727" y="2539308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40000">
                        <a:srgbClr val="C00000"/>
                      </a:gs>
                      <a:gs pos="100000">
                        <a:srgbClr val="FF0000"/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b="1" dirty="0">
                <a:gradFill>
                  <a:gsLst>
                    <a:gs pos="40000">
                      <a:srgbClr val="C0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70676" y="3226770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bg2">
                          <a:lumMod val="50000"/>
                        </a:schemeClr>
                      </a:gs>
                      <a:gs pos="0">
                        <a:schemeClr val="bg2">
                          <a:lumMod val="2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b="1" dirty="0">
                <a:gradFill>
                  <a:gsLst>
                    <a:gs pos="100000">
                      <a:schemeClr val="bg2">
                        <a:lumMod val="50000"/>
                      </a:schemeClr>
                    </a:gs>
                    <a:gs pos="0">
                      <a:schemeClr val="bg2">
                        <a:lumMod val="2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262799" y="4123484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  <a:gs pos="0">
                        <a:schemeClr val="accent5">
                          <a:lumMod val="50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b="1" dirty="0">
                <a:gradFill>
                  <a:gsLst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4727" y="4759362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3">
                          <a:lumMod val="75000"/>
                        </a:schemeClr>
                      </a:gs>
                      <a:gs pos="0">
                        <a:schemeClr val="accent3">
                          <a:lumMod val="50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zh-CN" altLang="en-US" b="1" dirty="0">
                <a:gradFill>
                  <a:gsLst>
                    <a:gs pos="100000">
                      <a:schemeClr val="accent3">
                        <a:lumMod val="75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6500" y="4759362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bg1">
                          <a:lumMod val="50000"/>
                        </a:schemeClr>
                      </a:gs>
                      <a:gs pos="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  <a:endParaRPr lang="zh-CN" altLang="en-US" b="1" dirty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0551" y="4123484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1">
                          <a:lumMod val="75000"/>
                        </a:schemeClr>
                      </a:gs>
                      <a:gs pos="0">
                        <a:schemeClr val="accent1">
                          <a:lumMod val="50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  <a:endParaRPr lang="zh-CN" altLang="en-US" b="1" dirty="0">
                <a:gradFill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0551" y="3226770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6">
                          <a:lumMod val="75000"/>
                        </a:schemeClr>
                      </a:gs>
                      <a:gs pos="0">
                        <a:schemeClr val="accent6">
                          <a:lumMod val="50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  <a:endParaRPr lang="zh-CN" altLang="en-US" b="1" dirty="0">
                <a:gradFill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4933" y="2539308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gradFill>
                    <a:gsLst>
                      <a:gs pos="100000">
                        <a:schemeClr val="accent4">
                          <a:lumMod val="75000"/>
                        </a:schemeClr>
                      </a:gs>
                      <a:gs pos="0">
                        <a:schemeClr val="accent4">
                          <a:lumMod val="50000"/>
                        </a:schemeClr>
                      </a:gs>
                    </a:gsLst>
                    <a:lin ang="54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  <a:endParaRPr lang="zh-CN" altLang="en-US" b="1" dirty="0">
                <a:gradFill>
                  <a:gsLst>
                    <a:gs pos="100000">
                      <a:schemeClr val="accent4">
                        <a:lumMod val="75000"/>
                      </a:schemeClr>
                    </a:gs>
                    <a:gs pos="0">
                      <a:schemeClr val="accent4">
                        <a:lumMod val="50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直接连接符 43"/>
            <p:cNvCxnSpPr/>
            <p:nvPr/>
          </p:nvCxnSpPr>
          <p:spPr>
            <a:xfrm rot="2700000" flipH="1">
              <a:off x="6544676" y="2462416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44"/>
            <p:cNvCxnSpPr/>
            <p:nvPr/>
          </p:nvCxnSpPr>
          <p:spPr>
            <a:xfrm rot="18900000">
              <a:off x="9625426" y="2462416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45"/>
            <p:cNvCxnSpPr/>
            <p:nvPr/>
          </p:nvCxnSpPr>
          <p:spPr>
            <a:xfrm rot="18900000" flipH="1" flipV="1">
              <a:off x="6544675" y="5538685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46"/>
            <p:cNvCxnSpPr/>
            <p:nvPr/>
          </p:nvCxnSpPr>
          <p:spPr>
            <a:xfrm rot="2700000" flipV="1">
              <a:off x="9625425" y="5538685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51"/>
            <p:cNvCxnSpPr/>
            <p:nvPr/>
          </p:nvCxnSpPr>
          <p:spPr>
            <a:xfrm rot="5400000" flipH="1">
              <a:off x="8071045" y="1812457"/>
              <a:ext cx="7200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2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2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7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75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2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75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4" grpId="0"/>
      <p:bldP spid="25" grpId="0"/>
      <p:bldP spid="26" grpId="0"/>
      <p:bldP spid="27" grpId="0"/>
      <p:bldP spid="48" grpId="0"/>
      <p:bldP spid="6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57697" y="0"/>
            <a:ext cx="3037964" cy="6858000"/>
            <a:chOff x="-57697" y="0"/>
            <a:chExt cx="3037964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894080" cy="6858000"/>
            </a:xfrm>
            <a:prstGeom prst="rect">
              <a:avLst/>
            </a:prstGeom>
            <a:solidFill>
              <a:srgbClr val="0092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5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34" y="293427"/>
              <a:ext cx="685311" cy="66039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-57697" y="1111471"/>
              <a:ext cx="3037964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ЭФФЕКТИВНЫЕ РЕГИОНАЛЬНЫЕ </a:t>
              </a:r>
              <a:r>
                <a:rPr lang="ru-RU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ПРАКТИКИ СОПРОВОЖДЕНИЯ РЕБЁНКА С ОВЗ </a:t>
              </a:r>
            </a:p>
            <a:p>
              <a:pPr algn="ctr"/>
              <a:r>
                <a:rPr lang="ru-RU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ПЕРИОД ПОДГОТОВКИ К САМОСТОЯТЕЛЬНОЙ ЖИЗНИ, ОБЕСПЕЧЕНИЕ ПРЕЕМСТВЕННОСТИ </a:t>
              </a:r>
            </a:p>
            <a:p>
              <a:pPr algn="ctr"/>
              <a:r>
                <a:rPr lang="ru-RU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ПЕРЕХОДЕ РЕБЁНКА В СИСТЕМУ СОПРОВОЖДАЕМОГО ПРОЖИВАНИЯ</a:t>
              </a:r>
            </a:p>
            <a:p>
              <a:pPr algn="ctr"/>
              <a:endPara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2980267" y="1111471"/>
            <a:ext cx="3769590" cy="4730110"/>
            <a:chOff x="2980267" y="1111471"/>
            <a:chExt cx="3769590" cy="4730110"/>
          </a:xfrm>
        </p:grpSpPr>
        <p:sp>
          <p:nvSpPr>
            <p:cNvPr id="16" name="圆角矩形 13"/>
            <p:cNvSpPr/>
            <p:nvPr/>
          </p:nvSpPr>
          <p:spPr>
            <a:xfrm>
              <a:off x="2980267" y="1186454"/>
              <a:ext cx="3769590" cy="4655127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32" name="Группа 131"/>
            <p:cNvGrpSpPr/>
            <p:nvPr/>
          </p:nvGrpSpPr>
          <p:grpSpPr>
            <a:xfrm>
              <a:off x="3199485" y="1111471"/>
              <a:ext cx="3331153" cy="4401561"/>
              <a:chOff x="3199485" y="1111471"/>
              <a:chExt cx="3331153" cy="4401561"/>
            </a:xfrm>
          </p:grpSpPr>
          <p:sp>
            <p:nvSpPr>
              <p:cNvPr id="17" name="圆角矩形 14"/>
              <p:cNvSpPr/>
              <p:nvPr/>
            </p:nvSpPr>
            <p:spPr>
              <a:xfrm>
                <a:off x="3199485" y="1356668"/>
                <a:ext cx="3331153" cy="4156364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52000">
                    <a:srgbClr val="F4F4F4"/>
                  </a:gs>
                  <a:gs pos="0">
                    <a:schemeClr val="bg1"/>
                  </a:gs>
                  <a:gs pos="100000">
                    <a:srgbClr val="E2E2E2"/>
                  </a:gs>
                </a:gsLst>
                <a:lin ang="0" scaled="0"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grpSp>
            <p:nvGrpSpPr>
              <p:cNvPr id="18" name="组合 16"/>
              <p:cNvGrpSpPr/>
              <p:nvPr/>
            </p:nvGrpSpPr>
            <p:grpSpPr>
              <a:xfrm>
                <a:off x="3280592" y="1438866"/>
                <a:ext cx="3168938" cy="213302"/>
                <a:chOff x="2149634" y="1165384"/>
                <a:chExt cx="3485832" cy="234632"/>
              </a:xfrm>
            </p:grpSpPr>
            <p:grpSp>
              <p:nvGrpSpPr>
                <p:cNvPr id="19" name="组合 17"/>
                <p:cNvGrpSpPr/>
                <p:nvPr/>
              </p:nvGrpSpPr>
              <p:grpSpPr>
                <a:xfrm>
                  <a:off x="21496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7" name="椭圆 4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8" name="椭圆 4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0" name="组合 18"/>
                <p:cNvGrpSpPr/>
                <p:nvPr/>
              </p:nvGrpSpPr>
              <p:grpSpPr>
                <a:xfrm>
                  <a:off x="2510879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5" name="椭圆 4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6" name="椭圆 4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" name="组合 19"/>
                <p:cNvGrpSpPr/>
                <p:nvPr/>
              </p:nvGrpSpPr>
              <p:grpSpPr>
                <a:xfrm>
                  <a:off x="2872123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3" name="椭圆 4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4" name="椭圆 4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" name="组合 20"/>
                <p:cNvGrpSpPr/>
                <p:nvPr/>
              </p:nvGrpSpPr>
              <p:grpSpPr>
                <a:xfrm>
                  <a:off x="3233367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41" name="椭圆 3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2" name="椭圆 4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" name="组合 21"/>
                <p:cNvGrpSpPr/>
                <p:nvPr/>
              </p:nvGrpSpPr>
              <p:grpSpPr>
                <a:xfrm>
                  <a:off x="3594612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9" name="椭圆 3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" name="椭圆 3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" name="组合 22"/>
                <p:cNvGrpSpPr/>
                <p:nvPr/>
              </p:nvGrpSpPr>
              <p:grpSpPr>
                <a:xfrm>
                  <a:off x="3955856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7" name="椭圆 35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8" name="椭圆 36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" name="组合 23"/>
                <p:cNvGrpSpPr/>
                <p:nvPr/>
              </p:nvGrpSpPr>
              <p:grpSpPr>
                <a:xfrm>
                  <a:off x="4317101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5" name="椭圆 33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6" name="椭圆 34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" name="组合 24"/>
                <p:cNvGrpSpPr/>
                <p:nvPr/>
              </p:nvGrpSpPr>
              <p:grpSpPr>
                <a:xfrm>
                  <a:off x="4678345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3" name="椭圆 31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4" name="椭圆 32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" name="组合 25"/>
                <p:cNvGrpSpPr/>
                <p:nvPr/>
              </p:nvGrpSpPr>
              <p:grpSpPr>
                <a:xfrm>
                  <a:off x="5039590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31" name="椭圆 29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2" name="椭圆 30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8" name="组合 26"/>
                <p:cNvGrpSpPr/>
                <p:nvPr/>
              </p:nvGrpSpPr>
              <p:grpSpPr>
                <a:xfrm>
                  <a:off x="5400834" y="1165384"/>
                  <a:ext cx="234632" cy="234632"/>
                  <a:chOff x="2483009" y="1114425"/>
                  <a:chExt cx="209550" cy="209550"/>
                </a:xfrm>
              </p:grpSpPr>
              <p:sp>
                <p:nvSpPr>
                  <p:cNvPr id="29" name="椭圆 27"/>
                  <p:cNvSpPr/>
                  <p:nvPr/>
                </p:nvSpPr>
                <p:spPr>
                  <a:xfrm>
                    <a:off x="2483009" y="1114425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0" name="椭圆 28"/>
                  <p:cNvSpPr/>
                  <p:nvPr/>
                </p:nvSpPr>
                <p:spPr>
                  <a:xfrm>
                    <a:off x="2502059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组合 47"/>
              <p:cNvGrpSpPr/>
              <p:nvPr/>
            </p:nvGrpSpPr>
            <p:grpSpPr>
              <a:xfrm>
                <a:off x="3335552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50" name="圆角矩形 4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圆角矩形 4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0"/>
              <p:cNvGrpSpPr/>
              <p:nvPr/>
            </p:nvGrpSpPr>
            <p:grpSpPr>
              <a:xfrm>
                <a:off x="3665239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53" name="圆角矩形 51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圆角矩形 52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3"/>
              <p:cNvGrpSpPr/>
              <p:nvPr/>
            </p:nvGrpSpPr>
            <p:grpSpPr>
              <a:xfrm>
                <a:off x="3994926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56" name="圆角矩形 54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圆角矩形 5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8" name="组合 56"/>
              <p:cNvGrpSpPr/>
              <p:nvPr/>
            </p:nvGrpSpPr>
            <p:grpSpPr>
              <a:xfrm>
                <a:off x="4324612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59" name="圆角矩形 57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圆角矩形 58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1" name="组合 59"/>
              <p:cNvGrpSpPr/>
              <p:nvPr/>
            </p:nvGrpSpPr>
            <p:grpSpPr>
              <a:xfrm>
                <a:off x="4654300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62" name="圆角矩形 60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圆角矩形 6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4" name="组合 62"/>
              <p:cNvGrpSpPr/>
              <p:nvPr/>
            </p:nvGrpSpPr>
            <p:grpSpPr>
              <a:xfrm>
                <a:off x="4983986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65" name="圆角矩形 63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圆角矩形 64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7" name="组合 65"/>
              <p:cNvGrpSpPr/>
              <p:nvPr/>
            </p:nvGrpSpPr>
            <p:grpSpPr>
              <a:xfrm>
                <a:off x="5313673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68" name="圆角矩形 66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圆角矩形 6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0" name="组合 68"/>
              <p:cNvGrpSpPr/>
              <p:nvPr/>
            </p:nvGrpSpPr>
            <p:grpSpPr>
              <a:xfrm>
                <a:off x="5643360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71" name="圆角矩形 69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圆角矩形 70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3" name="组合 71"/>
              <p:cNvGrpSpPr/>
              <p:nvPr/>
            </p:nvGrpSpPr>
            <p:grpSpPr>
              <a:xfrm>
                <a:off x="5973047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74" name="圆角矩形 72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圆角矩形 7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7"/>
              <p:cNvGrpSpPr/>
              <p:nvPr/>
            </p:nvGrpSpPr>
            <p:grpSpPr>
              <a:xfrm>
                <a:off x="6302734" y="1111471"/>
                <a:ext cx="86065" cy="440911"/>
                <a:chOff x="2244442" y="772895"/>
                <a:chExt cx="94671" cy="485002"/>
              </a:xfrm>
            </p:grpSpPr>
            <p:sp>
              <p:nvSpPr>
                <p:cNvPr id="77" name="圆角矩形 88"/>
                <p:cNvSpPr/>
                <p:nvPr/>
              </p:nvSpPr>
              <p:spPr>
                <a:xfrm>
                  <a:off x="2244442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圆角矩形 8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31" name="Группа 130"/>
          <p:cNvGrpSpPr/>
          <p:nvPr/>
        </p:nvGrpSpPr>
        <p:grpSpPr>
          <a:xfrm>
            <a:off x="6521330" y="1097248"/>
            <a:ext cx="4939582" cy="4588651"/>
            <a:chOff x="6521330" y="1097248"/>
            <a:chExt cx="4939582" cy="4588651"/>
          </a:xfrm>
        </p:grpSpPr>
        <p:grpSp>
          <p:nvGrpSpPr>
            <p:cNvPr id="7" name="组合 193"/>
            <p:cNvGrpSpPr/>
            <p:nvPr/>
          </p:nvGrpSpPr>
          <p:grpSpPr>
            <a:xfrm>
              <a:off x="8579931" y="1125188"/>
              <a:ext cx="860661" cy="1640723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8" name="圆角矩形 194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" name="圆角矩形 195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87"/>
            <p:cNvGrpSpPr/>
            <p:nvPr/>
          </p:nvGrpSpPr>
          <p:grpSpPr>
            <a:xfrm>
              <a:off x="10225213" y="1106138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1" name="圆角矩形 18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2" name="圆角矩形 18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85"/>
            <p:cNvGrpSpPr/>
            <p:nvPr/>
          </p:nvGrpSpPr>
          <p:grpSpPr>
            <a:xfrm>
              <a:off x="6939134" y="1097248"/>
              <a:ext cx="860661" cy="1640723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14" name="圆角矩形 11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5" name="圆角矩形 12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9" name="组合 173"/>
            <p:cNvGrpSpPr/>
            <p:nvPr/>
          </p:nvGrpSpPr>
          <p:grpSpPr>
            <a:xfrm>
              <a:off x="6521330" y="1179620"/>
              <a:ext cx="4939582" cy="4506279"/>
              <a:chOff x="6199676" y="1161244"/>
              <a:chExt cx="5433540" cy="4551342"/>
            </a:xfrm>
          </p:grpSpPr>
          <p:sp>
            <p:nvSpPr>
              <p:cNvPr id="80" name="梯形 170"/>
              <p:cNvSpPr/>
              <p:nvPr/>
            </p:nvSpPr>
            <p:spPr>
              <a:xfrm rot="16200000">
                <a:off x="4829748" y="2531173"/>
                <a:ext cx="4551341" cy="1811485"/>
              </a:xfrm>
              <a:prstGeom prst="trapezoid">
                <a:avLst>
                  <a:gd name="adj" fmla="val 9948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梯形 171"/>
              <p:cNvSpPr/>
              <p:nvPr/>
            </p:nvSpPr>
            <p:spPr>
              <a:xfrm rot="5400000" flipH="1">
                <a:off x="6640318" y="2531172"/>
                <a:ext cx="4551341" cy="1811485"/>
              </a:xfrm>
              <a:prstGeom prst="trapezoid">
                <a:avLst>
                  <a:gd name="adj" fmla="val 11105"/>
                </a:avLst>
              </a:prstGeom>
              <a:solidFill>
                <a:srgbClr val="C0C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梯形 172"/>
              <p:cNvSpPr/>
              <p:nvPr/>
            </p:nvSpPr>
            <p:spPr>
              <a:xfrm rot="16200000">
                <a:off x="8451803" y="2531172"/>
                <a:ext cx="4551341" cy="1811485"/>
              </a:xfrm>
              <a:prstGeom prst="trapezoid">
                <a:avLst>
                  <a:gd name="adj" fmla="val 11105"/>
                </a:avLst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3" name="组合 186"/>
            <p:cNvGrpSpPr/>
            <p:nvPr/>
          </p:nvGrpSpPr>
          <p:grpSpPr>
            <a:xfrm>
              <a:off x="7082315" y="1132593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4" name="任意多边形 15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 90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01A2B3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01A6B7"/>
                    </a:gs>
                    <a:gs pos="3000">
                      <a:srgbClr val="01808D"/>
                    </a:gs>
                    <a:gs pos="100000">
                      <a:srgbClr val="01CCE1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190"/>
            <p:cNvGrpSpPr/>
            <p:nvPr/>
          </p:nvGrpSpPr>
          <p:grpSpPr>
            <a:xfrm>
              <a:off x="10368394" y="1141483"/>
              <a:ext cx="568651" cy="996955"/>
              <a:chOff x="5695240" y="977137"/>
              <a:chExt cx="625516" cy="1096651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7" name="任意多边形 191"/>
              <p:cNvSpPr>
                <a:spLocks/>
              </p:cNvSpPr>
              <p:nvPr/>
            </p:nvSpPr>
            <p:spPr bwMode="auto">
              <a:xfrm rot="5400000">
                <a:off x="5533884" y="1302921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solidFill>
                <a:srgbClr val="01A9BB"/>
              </a:soli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 192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FB9E14"/>
                  </a:gs>
                  <a:gs pos="100000">
                    <a:srgbClr val="FEB243"/>
                  </a:gs>
                  <a:gs pos="0">
                    <a:srgbClr val="F49100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FB9E14"/>
                    </a:gs>
                    <a:gs pos="0">
                      <a:srgbClr val="F69200"/>
                    </a:gs>
                    <a:gs pos="100000">
                      <a:srgbClr val="FEC26A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组合 196"/>
            <p:cNvGrpSpPr/>
            <p:nvPr/>
          </p:nvGrpSpPr>
          <p:grpSpPr>
            <a:xfrm>
              <a:off x="8726134" y="1162473"/>
              <a:ext cx="568651" cy="996956"/>
              <a:chOff x="5695240" y="977137"/>
              <a:chExt cx="625516" cy="1096651"/>
            </a:xfrm>
            <a:scene3d>
              <a:camera prst="orthographicFront">
                <a:rot lat="20944032" lon="19239453" rev="161931"/>
              </a:camera>
              <a:lightRig rig="threePt" dir="t"/>
            </a:scene3d>
          </p:grpSpPr>
          <p:sp>
            <p:nvSpPr>
              <p:cNvPr id="90" name="任意多边形 197"/>
              <p:cNvSpPr>
                <a:spLocks/>
              </p:cNvSpPr>
              <p:nvPr/>
            </p:nvSpPr>
            <p:spPr bwMode="auto">
              <a:xfrm rot="5400000">
                <a:off x="5533885" y="1302922"/>
                <a:ext cx="923924" cy="527529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38000">
                    <a:srgbClr val="E04949"/>
                  </a:gs>
                  <a:gs pos="0">
                    <a:srgbClr val="E04949"/>
                  </a:gs>
                  <a:gs pos="100000">
                    <a:srgbClr val="E04949"/>
                  </a:gs>
                </a:gsLst>
                <a:lin ang="0" scaled="0"/>
              </a:gradFill>
              <a:ln w="25400">
                <a:noFill/>
              </a:ln>
              <a:effectLst>
                <a:outerShdw blurRad="215900" dist="76200" dir="2700000" algn="tl" rotWithShape="0">
                  <a:prstClr val="black">
                    <a:alpha val="37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 198"/>
              <p:cNvSpPr>
                <a:spLocks/>
              </p:cNvSpPr>
              <p:nvPr/>
            </p:nvSpPr>
            <p:spPr bwMode="auto">
              <a:xfrm rot="5400000">
                <a:off x="5459672" y="1212705"/>
                <a:ext cx="1096651" cy="625516"/>
              </a:xfrm>
              <a:custGeom>
                <a:avLst/>
                <a:gdLst>
                  <a:gd name="connsiteX0" fmla="*/ 0 w 1232570"/>
                  <a:gd name="connsiteY0" fmla="*/ 0 h 1080876"/>
                  <a:gd name="connsiteX1" fmla="*/ 13985 w 1232570"/>
                  <a:gd name="connsiteY1" fmla="*/ 0 h 1080876"/>
                  <a:gd name="connsiteX2" fmla="*/ 90502 w 1232570"/>
                  <a:gd name="connsiteY2" fmla="*/ 0 h 1080876"/>
                  <a:gd name="connsiteX3" fmla="*/ 150524 w 1232570"/>
                  <a:gd name="connsiteY3" fmla="*/ 0 h 1080876"/>
                  <a:gd name="connsiteX4" fmla="*/ 156832 w 1232570"/>
                  <a:gd name="connsiteY4" fmla="*/ 0 h 1080876"/>
                  <a:gd name="connsiteX5" fmla="*/ 213704 w 1232570"/>
                  <a:gd name="connsiteY5" fmla="*/ 0 h 1080876"/>
                  <a:gd name="connsiteX6" fmla="*/ 237954 w 1232570"/>
                  <a:gd name="connsiteY6" fmla="*/ 0 h 1080876"/>
                  <a:gd name="connsiteX7" fmla="*/ 261845 w 1232570"/>
                  <a:gd name="connsiteY7" fmla="*/ 0 h 1080876"/>
                  <a:gd name="connsiteX8" fmla="*/ 301983 w 1232570"/>
                  <a:gd name="connsiteY8" fmla="*/ 0 h 1080876"/>
                  <a:gd name="connsiteX9" fmla="*/ 314471 w 1232570"/>
                  <a:gd name="connsiteY9" fmla="*/ 0 h 1080876"/>
                  <a:gd name="connsiteX10" fmla="*/ 361158 w 1232570"/>
                  <a:gd name="connsiteY10" fmla="*/ 0 h 1080876"/>
                  <a:gd name="connsiteX11" fmla="*/ 378443 w 1232570"/>
                  <a:gd name="connsiteY11" fmla="*/ 0 h 1080876"/>
                  <a:gd name="connsiteX12" fmla="*/ 380801 w 1232570"/>
                  <a:gd name="connsiteY12" fmla="*/ 0 h 1080876"/>
                  <a:gd name="connsiteX13" fmla="*/ 397052 w 1232570"/>
                  <a:gd name="connsiteY13" fmla="*/ 0 h 1080876"/>
                  <a:gd name="connsiteX14" fmla="*/ 423245 w 1232570"/>
                  <a:gd name="connsiteY14" fmla="*/ 0 h 1080876"/>
                  <a:gd name="connsiteX15" fmla="*/ 437673 w 1232570"/>
                  <a:gd name="connsiteY15" fmla="*/ 0 h 1080876"/>
                  <a:gd name="connsiteX16" fmla="*/ 465873 w 1232570"/>
                  <a:gd name="connsiteY16" fmla="*/ 0 h 1080876"/>
                  <a:gd name="connsiteX17" fmla="*/ 506837 w 1232570"/>
                  <a:gd name="connsiteY17" fmla="*/ 0 h 1080876"/>
                  <a:gd name="connsiteX18" fmla="*/ 542389 w 1232570"/>
                  <a:gd name="connsiteY18" fmla="*/ 0 h 1080876"/>
                  <a:gd name="connsiteX19" fmla="*/ 558813 w 1232570"/>
                  <a:gd name="connsiteY19" fmla="*/ 0 h 1080876"/>
                  <a:gd name="connsiteX20" fmla="*/ 596056 w 1232570"/>
                  <a:gd name="connsiteY20" fmla="*/ 0 h 1080876"/>
                  <a:gd name="connsiteX21" fmla="*/ 608720 w 1232570"/>
                  <a:gd name="connsiteY21" fmla="*/ 0 h 1080876"/>
                  <a:gd name="connsiteX22" fmla="*/ 621020 w 1232570"/>
                  <a:gd name="connsiteY22" fmla="*/ 0 h 1080876"/>
                  <a:gd name="connsiteX23" fmla="*/ 647214 w 1232570"/>
                  <a:gd name="connsiteY23" fmla="*/ 0 h 1080876"/>
                  <a:gd name="connsiteX24" fmla="*/ 665591 w 1232570"/>
                  <a:gd name="connsiteY24" fmla="*/ 0 h 1080876"/>
                  <a:gd name="connsiteX25" fmla="*/ 875132 w 1232570"/>
                  <a:gd name="connsiteY25" fmla="*/ 0 h 1080876"/>
                  <a:gd name="connsiteX26" fmla="*/ 970922 w 1232570"/>
                  <a:gd name="connsiteY26" fmla="*/ 55020 h 1080876"/>
                  <a:gd name="connsiteX27" fmla="*/ 1219266 w 1232570"/>
                  <a:gd name="connsiteY27" fmla="*/ 485418 h 1080876"/>
                  <a:gd name="connsiteX28" fmla="*/ 1219266 w 1232570"/>
                  <a:gd name="connsiteY28" fmla="*/ 595458 h 1080876"/>
                  <a:gd name="connsiteX29" fmla="*/ 970922 w 1232570"/>
                  <a:gd name="connsiteY29" fmla="*/ 1025856 h 1080876"/>
                  <a:gd name="connsiteX30" fmla="*/ 875132 w 1232570"/>
                  <a:gd name="connsiteY30" fmla="*/ 1080876 h 1080876"/>
                  <a:gd name="connsiteX31" fmla="*/ 647214 w 1232570"/>
                  <a:gd name="connsiteY31" fmla="*/ 1080876 h 1080876"/>
                  <a:gd name="connsiteX32" fmla="*/ 423245 w 1232570"/>
                  <a:gd name="connsiteY32" fmla="*/ 1080876 h 1080876"/>
                  <a:gd name="connsiteX33" fmla="*/ 378443 w 1232570"/>
                  <a:gd name="connsiteY33" fmla="*/ 1080876 h 1080876"/>
                  <a:gd name="connsiteX34" fmla="*/ 150524 w 1232570"/>
                  <a:gd name="connsiteY34" fmla="*/ 1080876 h 1080876"/>
                  <a:gd name="connsiteX35" fmla="*/ 0 w 1232570"/>
                  <a:gd name="connsiteY35" fmla="*/ 1080876 h 10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32570" h="1080876">
                    <a:moveTo>
                      <a:pt x="0" y="0"/>
                    </a:moveTo>
                    <a:lnTo>
                      <a:pt x="13985" y="0"/>
                    </a:lnTo>
                    <a:cubicBezTo>
                      <a:pt x="41269" y="0"/>
                      <a:pt x="66735" y="0"/>
                      <a:pt x="90502" y="0"/>
                    </a:cubicBezTo>
                    <a:lnTo>
                      <a:pt x="150524" y="0"/>
                    </a:lnTo>
                    <a:lnTo>
                      <a:pt x="156832" y="0"/>
                    </a:lnTo>
                    <a:cubicBezTo>
                      <a:pt x="177325" y="0"/>
                      <a:pt x="196242" y="0"/>
                      <a:pt x="213704" y="0"/>
                    </a:cubicBezTo>
                    <a:lnTo>
                      <a:pt x="237954" y="0"/>
                    </a:lnTo>
                    <a:lnTo>
                      <a:pt x="261845" y="0"/>
                    </a:lnTo>
                    <a:cubicBezTo>
                      <a:pt x="276518" y="0"/>
                      <a:pt x="289856" y="0"/>
                      <a:pt x="301983" y="0"/>
                    </a:cubicBezTo>
                    <a:lnTo>
                      <a:pt x="314471" y="0"/>
                    </a:lnTo>
                    <a:lnTo>
                      <a:pt x="361158" y="0"/>
                    </a:lnTo>
                    <a:lnTo>
                      <a:pt x="378443" y="0"/>
                    </a:lnTo>
                    <a:lnTo>
                      <a:pt x="380801" y="0"/>
                    </a:lnTo>
                    <a:lnTo>
                      <a:pt x="397052" y="0"/>
                    </a:lnTo>
                    <a:cubicBezTo>
                      <a:pt x="423245" y="0"/>
                      <a:pt x="423245" y="0"/>
                      <a:pt x="423245" y="0"/>
                    </a:cubicBezTo>
                    <a:lnTo>
                      <a:pt x="437673" y="0"/>
                    </a:lnTo>
                    <a:lnTo>
                      <a:pt x="465873" y="0"/>
                    </a:lnTo>
                    <a:lnTo>
                      <a:pt x="506837" y="0"/>
                    </a:lnTo>
                    <a:lnTo>
                      <a:pt x="542389" y="0"/>
                    </a:lnTo>
                    <a:lnTo>
                      <a:pt x="558813" y="0"/>
                    </a:lnTo>
                    <a:cubicBezTo>
                      <a:pt x="573547" y="0"/>
                      <a:pt x="585824" y="0"/>
                      <a:pt x="596056" y="0"/>
                    </a:cubicBezTo>
                    <a:lnTo>
                      <a:pt x="608720" y="0"/>
                    </a:lnTo>
                    <a:lnTo>
                      <a:pt x="621020" y="0"/>
                    </a:lnTo>
                    <a:cubicBezTo>
                      <a:pt x="647214" y="0"/>
                      <a:pt x="647214" y="0"/>
                      <a:pt x="647214" y="0"/>
                    </a:cubicBezTo>
                    <a:lnTo>
                      <a:pt x="665591" y="0"/>
                    </a:lnTo>
                    <a:cubicBezTo>
                      <a:pt x="875132" y="0"/>
                      <a:pt x="875132" y="0"/>
                      <a:pt x="875132" y="0"/>
                    </a:cubicBezTo>
                    <a:cubicBezTo>
                      <a:pt x="910609" y="0"/>
                      <a:pt x="953183" y="24848"/>
                      <a:pt x="970922" y="55020"/>
                    </a:cubicBezTo>
                    <a:cubicBezTo>
                      <a:pt x="1219266" y="485418"/>
                      <a:pt x="1219266" y="485418"/>
                      <a:pt x="1219266" y="485418"/>
                    </a:cubicBezTo>
                    <a:cubicBezTo>
                      <a:pt x="1237005" y="515590"/>
                      <a:pt x="1237005" y="565286"/>
                      <a:pt x="1219266" y="595458"/>
                    </a:cubicBezTo>
                    <a:cubicBezTo>
                      <a:pt x="970922" y="1025856"/>
                      <a:pt x="970922" y="1025856"/>
                      <a:pt x="970922" y="1025856"/>
                    </a:cubicBezTo>
                    <a:cubicBezTo>
                      <a:pt x="953183" y="1056029"/>
                      <a:pt x="910609" y="1080876"/>
                      <a:pt x="875132" y="1080876"/>
                    </a:cubicBezTo>
                    <a:lnTo>
                      <a:pt x="647214" y="1080876"/>
                    </a:lnTo>
                    <a:lnTo>
                      <a:pt x="423245" y="1080876"/>
                    </a:lnTo>
                    <a:lnTo>
                      <a:pt x="378443" y="1080876"/>
                    </a:lnTo>
                    <a:lnTo>
                      <a:pt x="150524" y="1080876"/>
                    </a:lnTo>
                    <a:lnTo>
                      <a:pt x="0" y="1080876"/>
                    </a:lnTo>
                    <a:close/>
                  </a:path>
                </a:pathLst>
              </a:custGeom>
              <a:gradFill>
                <a:gsLst>
                  <a:gs pos="29000">
                    <a:srgbClr val="E04949"/>
                  </a:gs>
                  <a:gs pos="100000">
                    <a:srgbClr val="E04949"/>
                  </a:gs>
                  <a:gs pos="0">
                    <a:srgbClr val="E04949"/>
                  </a:gs>
                </a:gsLst>
                <a:lin ang="0" scaled="0"/>
              </a:gradFill>
              <a:ln w="25400"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B8585"/>
                    </a:gs>
                  </a:gsLst>
                  <a:lin ang="0" scaled="0"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7" name="Прямоугольник 126"/>
          <p:cNvSpPr/>
          <p:nvPr/>
        </p:nvSpPr>
        <p:spPr>
          <a:xfrm>
            <a:off x="3285218" y="2088512"/>
            <a:ext cx="32076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МОДЕЛЬНАЯ ПРОГРАММА ПОДГОТОВКИ ВОСПИТАННИКОВ ОРГАНИЗАЦИЙ ДЛЯ ДЕТЕЙ-СИРОТ И ДЕТЕЙ, ОСТАВШИХСЯ БЕЗ ПОПЕЧЕНИЯ РОДИТЕЛЕЙ, ИМЕЮЩИХ НАРУШЕНИЯ ИНТЕЛЛЕКТУАЛЬНОГО РАЗВИТИЯ,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САМОСТОЯТЕЛЬНОЙ ЖИЗНИ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652915" y="2373938"/>
            <a:ext cx="1459532" cy="175432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системы подготовки к самостоятельной жизни воспитанников с интеллектуальными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нарушениями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48631" y="2439915"/>
            <a:ext cx="1559692" cy="1754326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примерного содержания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подготовки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воспитанников целевой группы к самостоятельной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937687" y="2367171"/>
            <a:ext cx="1456916" cy="2123658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организационных, кадровых и методических основ для организации работы по подготовке детей целевой группы к самостоятельной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4"/>
          <p:cNvCxnSpPr>
            <a:cxnSpLocks/>
          </p:cNvCxnSpPr>
          <p:nvPr/>
        </p:nvCxnSpPr>
        <p:spPr>
          <a:xfrm flipH="1">
            <a:off x="5303912" y="1268760"/>
            <a:ext cx="1368152" cy="5112568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8"/>
          <p:cNvSpPr txBox="1"/>
          <p:nvPr/>
        </p:nvSpPr>
        <p:spPr>
          <a:xfrm>
            <a:off x="419911" y="209100"/>
            <a:ext cx="1103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</a:t>
            </a:r>
            <a:r>
              <a:rPr lang="ru-RU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ПРАКТИКИ СОПРОВОЖДЕНИЯ РЕБЁНКА С ОВЗ </a:t>
            </a:r>
          </a:p>
          <a:p>
            <a:pPr algn="ctr"/>
            <a:r>
              <a:rPr lang="ru-RU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ПОДГОТОВКИ К САМОСТОЯТЕЛЬНОЙ ЖИЗНИ, ОБЕСПЕЧЕНИЕ ПРЕЕМСТВЕННОСТИ </a:t>
            </a:r>
          </a:p>
          <a:p>
            <a:pPr algn="ctr"/>
            <a:r>
              <a:rPr lang="ru-RU" dirty="0">
                <a:solidFill>
                  <a:srgbClr val="009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ПЕРЕХОДЕ РЕБЁНКА В СИСТЕМУ СОПРОВОЖДАЕМОГО ПРОЖИВАНИЯ</a:t>
            </a:r>
          </a:p>
          <a:p>
            <a:pPr algn="ctr"/>
            <a:endParaRPr lang="zh-CN" altLang="en-US" dirty="0">
              <a:solidFill>
                <a:srgbClr val="009A46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10"/>
          <p:cNvCxnSpPr/>
          <p:nvPr/>
        </p:nvCxnSpPr>
        <p:spPr>
          <a:xfrm>
            <a:off x="2351584" y="1268760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/>
          <p:nvPr/>
        </p:nvSpPr>
        <p:spPr>
          <a:xfrm>
            <a:off x="6609623" y="16245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rgbClr val="F17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12"/>
          <p:cNvSpPr/>
          <p:nvPr/>
        </p:nvSpPr>
        <p:spPr>
          <a:xfrm>
            <a:off x="6321591" y="1988840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17"/>
          <p:cNvCxnSpPr/>
          <p:nvPr/>
        </p:nvCxnSpPr>
        <p:spPr>
          <a:xfrm>
            <a:off x="5303912" y="6381328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8"/>
          <p:cNvSpPr/>
          <p:nvPr/>
        </p:nvSpPr>
        <p:spPr>
          <a:xfrm>
            <a:off x="5999933" y="3212976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19"/>
          <p:cNvSpPr/>
          <p:nvPr/>
        </p:nvSpPr>
        <p:spPr>
          <a:xfrm>
            <a:off x="5678275" y="4437112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0"/>
          <p:cNvSpPr/>
          <p:nvPr/>
        </p:nvSpPr>
        <p:spPr>
          <a:xfrm>
            <a:off x="5356617" y="5661248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2"/>
          <p:cNvSpPr/>
          <p:nvPr/>
        </p:nvSpPr>
        <p:spPr>
          <a:xfrm>
            <a:off x="7572382" y="1480958"/>
            <a:ext cx="44368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программы по социальной адаптации с применением оккупациональной терапии «Особый дом» для организации дневной занятости детей-инвалидов и детей с ограниченными возможностями здоровья в возрасте от 12 до 16 лет (ГБУ НСО «Центр «Рассвет»)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3"/>
          <p:cNvSpPr txBox="1"/>
          <p:nvPr/>
        </p:nvSpPr>
        <p:spPr>
          <a:xfrm>
            <a:off x="4799856" y="281708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F17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"/>
          <p:cNvSpPr/>
          <p:nvPr/>
        </p:nvSpPr>
        <p:spPr>
          <a:xfrm>
            <a:off x="517594" y="2547846"/>
            <a:ext cx="40514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Социально-бытовая адаптация детей-инвалидов и детей с ограниченными возможностями здоровья в возрасте от 10 до 17 лет в рамках учебно-тренировочной площадки «Я смогу!» (МБУ города Новосибирска Городской центр социальной помощи семье и детям «Заря»)</a:t>
            </a:r>
          </a:p>
        </p:txBody>
      </p:sp>
      <p:sp>
        <p:nvSpPr>
          <p:cNvPr id="16" name="文本框 26"/>
          <p:cNvSpPr txBox="1"/>
          <p:nvPr/>
        </p:nvSpPr>
        <p:spPr>
          <a:xfrm>
            <a:off x="6240016" y="4099382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rgbClr val="F17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7"/>
          <p:cNvSpPr txBox="1"/>
          <p:nvPr/>
        </p:nvSpPr>
        <p:spPr>
          <a:xfrm>
            <a:off x="4223792" y="522950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5400" dirty="0">
              <a:solidFill>
                <a:srgbClr val="F17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9"/>
          <p:cNvSpPr/>
          <p:nvPr/>
        </p:nvSpPr>
        <p:spPr>
          <a:xfrm>
            <a:off x="7405974" y="3804458"/>
            <a:ext cx="38884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Служба социальной реабилитации и досуговой деятельности «Со-творение» (МБУ 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Новосибирска «Комплексный центр социального обслуживания населения Центрального округа по Железнодорожному,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Заельцовскому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Центральному районам города Новосибирска»)</a:t>
            </a:r>
          </a:p>
        </p:txBody>
      </p:sp>
      <p:sp>
        <p:nvSpPr>
          <p:cNvPr id="21" name="矩形 31"/>
          <p:cNvSpPr/>
          <p:nvPr/>
        </p:nvSpPr>
        <p:spPr>
          <a:xfrm>
            <a:off x="745067" y="5071258"/>
            <a:ext cx="34260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Ресурсный центр сопровождения обучающихся с ограниченными возможностями здоровья (ФГБОУ ВО «Новосибирский государственный педагогический университет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32"/>
          <p:cNvSpPr/>
          <p:nvPr/>
        </p:nvSpPr>
        <p:spPr>
          <a:xfrm>
            <a:off x="2266222" y="1197198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34"/>
          <p:cNvSpPr/>
          <p:nvPr/>
        </p:nvSpPr>
        <p:spPr>
          <a:xfrm>
            <a:off x="9585819" y="6319360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0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800"/>
                            </p:stCondLst>
                            <p:childTnLst>
                              <p:par>
                                <p:cTn id="6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8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9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4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9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  <p:bldP spid="9" grpId="0" animBg="1"/>
      <p:bldP spid="10" grpId="0" animBg="1"/>
      <p:bldP spid="12" grpId="0"/>
      <p:bldP spid="13" grpId="0"/>
      <p:bldP spid="15" grpId="0"/>
      <p:bldP spid="16" grpId="0"/>
      <p:bldP spid="17" grpId="0"/>
      <p:bldP spid="19" grpId="0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4331209" y="2780292"/>
            <a:ext cx="3266630" cy="3410116"/>
            <a:chOff x="4032919" y="1394673"/>
            <a:chExt cx="4126154" cy="4307397"/>
          </a:xfrm>
        </p:grpSpPr>
        <p:sp>
          <p:nvSpPr>
            <p:cNvPr id="23" name="矩形 2"/>
            <p:cNvSpPr/>
            <p:nvPr/>
          </p:nvSpPr>
          <p:spPr>
            <a:xfrm rot="2700000">
              <a:off x="5864235" y="2360617"/>
              <a:ext cx="2294839" cy="2294837"/>
            </a:xfrm>
            <a:custGeom>
              <a:avLst/>
              <a:gdLst/>
              <a:ahLst/>
              <a:cxnLst/>
              <a:rect l="l" t="t" r="r" b="b"/>
              <a:pathLst>
                <a:path w="1584176" h="1584176">
                  <a:moveTo>
                    <a:pt x="231381" y="231381"/>
                  </a:moveTo>
                  <a:lnTo>
                    <a:pt x="231381" y="1352795"/>
                  </a:lnTo>
                  <a:lnTo>
                    <a:pt x="1352795" y="1352795"/>
                  </a:lnTo>
                  <a:lnTo>
                    <a:pt x="1352795" y="231381"/>
                  </a:lnTo>
                  <a:close/>
                  <a:moveTo>
                    <a:pt x="0" y="0"/>
                  </a:moveTo>
                  <a:lnTo>
                    <a:pt x="1584176" y="0"/>
                  </a:lnTo>
                  <a:lnTo>
                    <a:pt x="1584176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24" name="矩形 2"/>
            <p:cNvSpPr/>
            <p:nvPr/>
          </p:nvSpPr>
          <p:spPr>
            <a:xfrm rot="2700000">
              <a:off x="4032918" y="2360617"/>
              <a:ext cx="2294839" cy="2294837"/>
            </a:xfrm>
            <a:custGeom>
              <a:avLst/>
              <a:gdLst/>
              <a:ahLst/>
              <a:cxnLst/>
              <a:rect l="l" t="t" r="r" b="b"/>
              <a:pathLst>
                <a:path w="1584176" h="1584176">
                  <a:moveTo>
                    <a:pt x="231381" y="231381"/>
                  </a:moveTo>
                  <a:lnTo>
                    <a:pt x="231381" y="1352795"/>
                  </a:lnTo>
                  <a:lnTo>
                    <a:pt x="1352795" y="1352795"/>
                  </a:lnTo>
                  <a:lnTo>
                    <a:pt x="1352795" y="231381"/>
                  </a:lnTo>
                  <a:close/>
                  <a:moveTo>
                    <a:pt x="0" y="0"/>
                  </a:moveTo>
                  <a:lnTo>
                    <a:pt x="1584176" y="0"/>
                  </a:lnTo>
                  <a:lnTo>
                    <a:pt x="1584176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9BBB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144"/>
            <p:cNvSpPr/>
            <p:nvPr/>
          </p:nvSpPr>
          <p:spPr>
            <a:xfrm rot="2700000">
              <a:off x="5792099" y="1394673"/>
              <a:ext cx="607801" cy="6078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26" name="矩形 145"/>
            <p:cNvSpPr/>
            <p:nvPr/>
          </p:nvSpPr>
          <p:spPr>
            <a:xfrm rot="2700000">
              <a:off x="5792100" y="5094269"/>
              <a:ext cx="607801" cy="607801"/>
            </a:xfrm>
            <a:prstGeom prst="rect">
              <a:avLst/>
            </a:prstGeom>
            <a:solidFill>
              <a:srgbClr val="9BB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585721" y="2378023"/>
            <a:ext cx="303211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«Могу жить самостоятельно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деятельности учебной (тренировочной) квартиры для молодых инвалидов от 18 лет и старше с интеллектуальными нарушениями (ГАСУСО НСО «Ояшинский детский дом-интернат для умственно отсталых детей»)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149"/>
          <p:cNvSpPr/>
          <p:nvPr/>
        </p:nvSpPr>
        <p:spPr>
          <a:xfrm>
            <a:off x="701832" y="1899621"/>
            <a:ext cx="2916000" cy="332148"/>
          </a:xfrm>
          <a:prstGeom prst="rect">
            <a:avLst/>
          </a:prstGeom>
          <a:solidFill>
            <a:srgbClr val="9BB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сектор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8221092" y="2378023"/>
            <a:ext cx="3406463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Предоставление альтернативных услуг для детей и молодежи с психофизическими нарушениями на базе учебного отделения сопровождаемого проживания (Новосибирская Межрегиональная Общественная Организация Инвалидов Ассоциация «Интеграция» Общероссийской Общественной Организации Инвалидов — Российского Союза Инвалидов)</a:t>
            </a: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151"/>
          <p:cNvSpPr/>
          <p:nvPr/>
        </p:nvSpPr>
        <p:spPr>
          <a:xfrm>
            <a:off x="8337204" y="1899621"/>
            <a:ext cx="3041996" cy="3321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секто</a:t>
            </a: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9402" y="-12654"/>
            <a:ext cx="12192000" cy="1321515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522072" y="38848"/>
            <a:ext cx="9364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КОМПОНЕНТ. РЕАЛИЗАЦИЯ ИНДИВИДУАЛЬНОЙ ТРАЕКТОРИИ СОПРОВОЖДЕНИЯ РЕБЁНКА С ОВЗ В ПЕРИОД РАННЕГО ЮНОШЕСТВА, ЕГО ВКЛЮЧЕНИЕ В СИСТЕМУ УЧЕБНОГО ИЛИ СОПРОВОЖДАЕМОГО ПРОЖИВАНИЯ, ОРГАНИЗАЦИЯ ПОДДЕРЖИВАЮЩЕЙ ПОМОЩИ ЕГО БЛИЖАЙШЕМУ ОКРУЖЕНИЮ </a:t>
            </a:r>
            <a:endParaRPr lang="ru-RU" alt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0" y="308817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881638" y="1781319"/>
            <a:ext cx="395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РЕГИОНАЛЬНЫЕ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97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1" y="851188"/>
            <a:ext cx="653441" cy="629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2399" y="646533"/>
            <a:ext cx="11677407" cy="3013470"/>
          </a:xfrm>
          <a:prstGeom prst="rect">
            <a:avLst/>
          </a:prstGeom>
          <a:noFill/>
          <a:ln w="76200"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22">
            <a:extLst>
              <a:ext uri="{FF2B5EF4-FFF2-40B4-BE49-F238E27FC236}">
                <a16:creationId xmlns:a16="http://schemas.microsoft.com/office/drawing/2014/main" xmlns="" id="{E8F27343-5F77-4D88-A16E-8E8978C847B0}"/>
              </a:ext>
            </a:extLst>
          </p:cNvPr>
          <p:cNvSpPr txBox="1">
            <a:spLocks/>
          </p:cNvSpPr>
          <p:nvPr/>
        </p:nvSpPr>
        <p:spPr>
          <a:xfrm>
            <a:off x="671536" y="1313841"/>
            <a:ext cx="10819132" cy="926099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МОДЕЛИ ПЕРМАНЕНТНОГО </a:t>
            </a:r>
            <a:r>
              <a:rPr lang="ru-RU" sz="2800" dirty="0" smtClean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</a:t>
            </a:r>
          </a:p>
          <a:p>
            <a:pPr algn="ctr"/>
            <a:r>
              <a:rPr lang="ru-RU" sz="2000" dirty="0" smtClean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С ОСОБЕННОСТЯМИ РАЗВИТИЯ НА ВСЕХ ВОЗРАСТНЫХ СТУПЕНЯХ: </a:t>
            </a:r>
          </a:p>
          <a:p>
            <a:pPr algn="ctr"/>
            <a:r>
              <a:rPr lang="ru-RU" sz="2000" dirty="0" smtClean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РАННЕГО ДЕТСТВА ДО РАННЕГО ЮНОШЕСТВА</a:t>
            </a:r>
          </a:p>
          <a:p>
            <a:pPr algn="ctr" defTabSz="914400"/>
            <a:endParaRPr lang="ko-KR" altLang="en-US" sz="2000" dirty="0">
              <a:solidFill>
                <a:srgbClr val="004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868" y="2751110"/>
            <a:ext cx="2700000" cy="2592000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77867" y="3146012"/>
            <a:ext cx="2700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ДОСТУПНОСТЬ, ЭФФЕКТИВНОСТЬ, КАЧЕСТВО реабилитационных и абилитационных услуг детям с особыми потребностями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2293" y="2751110"/>
            <a:ext cx="2736567" cy="2592000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2293" y="3362833"/>
            <a:ext cx="2736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ПРОЛОНГИРОВАННОСТЬ И ПРЕЕМСТВЕННОСТЬ </a:t>
            </a:r>
            <a:r>
              <a:rPr lang="ru-RU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семьям, воспитывающим детей целевой группы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02604" y="2751110"/>
            <a:ext cx="2700000" cy="2592000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223285" y="3146012"/>
            <a:ext cx="267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ЕДИНООБРАЗИЕ ПОДХОДОВ 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деятельности региональных служб, оказывающих услуги детям с ОВЗ и их семьям</a:t>
            </a:r>
            <a:r>
              <a:rPr lang="en-US" altLang="zh-CN" sz="1600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86348" y="2757954"/>
            <a:ext cx="2700000" cy="2592000"/>
          </a:xfrm>
          <a:prstGeom prst="rect">
            <a:avLst/>
          </a:prstGeom>
          <a:solidFill>
            <a:srgbClr val="007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086346" y="3262280"/>
            <a:ext cx="270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ПОДХОД </a:t>
            </a:r>
          </a:p>
          <a:p>
            <a:pPr algn="ctr">
              <a:defRPr/>
            </a:pP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решению проблем семей, воспитывающих детей с особыми </a:t>
            </a:r>
            <a:r>
              <a:rPr lang="ru-RU" sz="1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</a:t>
            </a:r>
            <a:endParaRPr lang="ru-RU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14" grpId="0"/>
      <p:bldP spid="18" grpId="0" animBg="1"/>
      <p:bldP spid="15" grpId="0"/>
      <p:bldP spid="20" grpId="0" animBg="1"/>
      <p:bldP spid="16" grpId="0"/>
      <p:bldP spid="19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5"/>
          <p:cNvSpPr/>
          <p:nvPr/>
        </p:nvSpPr>
        <p:spPr>
          <a:xfrm>
            <a:off x="2685179" y="3526464"/>
            <a:ext cx="9544667" cy="240405"/>
          </a:xfrm>
          <a:prstGeom prst="roundRect">
            <a:avLst>
              <a:gd name="adj" fmla="val 0"/>
            </a:avLst>
          </a:prstGeom>
          <a:solidFill>
            <a:srgbClr val="E2AC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703775" y="840823"/>
            <a:ext cx="3852000" cy="2616101"/>
            <a:chOff x="3703775" y="840823"/>
            <a:chExt cx="3852000" cy="2616101"/>
          </a:xfrm>
        </p:grpSpPr>
        <p:sp>
          <p:nvSpPr>
            <p:cNvPr id="5" name="文本框 9"/>
            <p:cNvSpPr txBox="1"/>
            <p:nvPr/>
          </p:nvSpPr>
          <p:spPr>
            <a:xfrm>
              <a:off x="3899430" y="840823"/>
              <a:ext cx="3480233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Социальный проект «Могу жить самостоятельно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» </a:t>
              </a:r>
            </a:p>
            <a:p>
              <a:pPr algn="ctr">
                <a:spcBef>
                  <a:spcPts val="600"/>
                </a:spcBef>
              </a:pPr>
              <a:endParaRPr lang="ru-RU" sz="1000" b="1" kern="0" dirty="0" smtClean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Создание 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модели поддерживаемого проживания инвалидов: социализация и интеграция молодых инвалидов - выпускников детских домов-интернатов для умственно отсталых детей, улучшение качества их жизни, создание им равных с другими гражданами возможностей участия в жизни 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общества</a:t>
              </a:r>
              <a:endParaRPr lang="ru-RU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xmlns="" id="{E08443D3-8BD1-4B2A-8047-37E5CE0F906D}"/>
                </a:ext>
              </a:extLst>
            </p:cNvPr>
            <p:cNvSpPr/>
            <p:nvPr/>
          </p:nvSpPr>
          <p:spPr>
            <a:xfrm>
              <a:off x="3703775" y="1463116"/>
              <a:ext cx="3852000" cy="72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66432" y="3917091"/>
            <a:ext cx="2654307" cy="2277547"/>
            <a:chOff x="5166432" y="3917091"/>
            <a:chExt cx="2654307" cy="2277547"/>
          </a:xfrm>
        </p:grpSpPr>
        <p:sp>
          <p:nvSpPr>
            <p:cNvPr id="9" name="文本框 17"/>
            <p:cNvSpPr txBox="1"/>
            <p:nvPr/>
          </p:nvSpPr>
          <p:spPr>
            <a:xfrm>
              <a:off x="5303783" y="3917091"/>
              <a:ext cx="2379607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Социальные сервисы </a:t>
              </a:r>
              <a:endParaRPr lang="ru-RU" sz="1400" b="1" kern="0" dirty="0" smtClean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досуговой </a:t>
              </a: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занятости </a:t>
              </a:r>
              <a:endParaRPr lang="ru-RU" sz="1400" b="1" kern="0" dirty="0" smtClean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endParaRPr lang="ru-RU" sz="600" b="1" kern="0" dirty="0" smtClean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Площадки 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для занятия адаптивной физической культурой и спортом (плавание, верховая езда, бочче, лыжи, </a:t>
              </a:r>
              <a:r>
                <a:rPr lang="ru-RU" sz="1400" kern="0" dirty="0" err="1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снегоступинг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легкая </a:t>
              </a: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атлетика, 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площадки для занятия творчеством  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xmlns="" id="{E08443D3-8BD1-4B2A-8047-37E5CE0F906D}"/>
                </a:ext>
              </a:extLst>
            </p:cNvPr>
            <p:cNvSpPr/>
            <p:nvPr/>
          </p:nvSpPr>
          <p:spPr>
            <a:xfrm>
              <a:off x="5166432" y="4480688"/>
              <a:ext cx="2654307" cy="72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259597" y="1310162"/>
            <a:ext cx="3701791" cy="1969770"/>
            <a:chOff x="8259597" y="1310162"/>
            <a:chExt cx="3701791" cy="1969770"/>
          </a:xfrm>
        </p:grpSpPr>
        <p:sp>
          <p:nvSpPr>
            <p:cNvPr id="7" name="文本框 13"/>
            <p:cNvSpPr txBox="1"/>
            <p:nvPr/>
          </p:nvSpPr>
          <p:spPr>
            <a:xfrm>
              <a:off x="8508728" y="1310162"/>
              <a:ext cx="320353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Учебная тренировочная 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квартира</a:t>
              </a:r>
            </a:p>
            <a:p>
              <a:pPr algn="ctr">
                <a:spcBef>
                  <a:spcPts val="600"/>
                </a:spcBef>
              </a:pPr>
              <a:endParaRPr lang="ru-RU" sz="1100" b="1" kern="0" dirty="0" smtClean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ru-RU" sz="1400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Сопровождаемое проживание в условиях тренировочной квартиры, расположенной в жилом доме, а также в условиях квартир/домов, принадлежащих воспитанникам учреждений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xmlns="" id="{E08443D3-8BD1-4B2A-8047-37E5CE0F906D}"/>
                </a:ext>
              </a:extLst>
            </p:cNvPr>
            <p:cNvSpPr/>
            <p:nvPr/>
          </p:nvSpPr>
          <p:spPr>
            <a:xfrm>
              <a:off x="8259597" y="1742964"/>
              <a:ext cx="3701791" cy="72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169062" y="3857088"/>
            <a:ext cx="2543196" cy="1769715"/>
            <a:chOff x="9169062" y="3857088"/>
            <a:chExt cx="2543196" cy="1769715"/>
          </a:xfrm>
        </p:grpSpPr>
        <p:sp>
          <p:nvSpPr>
            <p:cNvPr id="10" name="文本框 21"/>
            <p:cNvSpPr txBox="1"/>
            <p:nvPr/>
          </p:nvSpPr>
          <p:spPr>
            <a:xfrm>
              <a:off x="9283230" y="3857088"/>
              <a:ext cx="2429028" cy="176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b="1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Программа социально-бытовой адаптации и социально-трудовой </a:t>
              </a:r>
              <a:r>
                <a:rPr lang="ru-RU" sz="1400" b="1" kern="0" dirty="0" smtClean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ориентации</a:t>
              </a:r>
            </a:p>
            <a:p>
              <a:pPr lvl="0" algn="ctr">
                <a:defRPr/>
              </a:pPr>
              <a:endParaRPr lang="ru-RU" sz="20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defRPr/>
              </a:pPr>
              <a:r>
                <a:rPr lang="ru-RU" sz="1400" kern="0" dirty="0">
                  <a:solidFill>
                    <a:srgbClr val="282F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Организация рабочих мест  </a:t>
              </a:r>
              <a:endParaRPr lang="en-GB" sz="1400" kern="0" dirty="0">
                <a:solidFill>
                  <a:srgbClr val="282F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xmlns="" id="{E08443D3-8BD1-4B2A-8047-37E5CE0F906D}"/>
                </a:ext>
              </a:extLst>
            </p:cNvPr>
            <p:cNvSpPr/>
            <p:nvPr/>
          </p:nvSpPr>
          <p:spPr>
            <a:xfrm>
              <a:off x="9169062" y="4861609"/>
              <a:ext cx="2543196" cy="79995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38163" y="2562651"/>
            <a:ext cx="703384" cy="703384"/>
            <a:chOff x="3238163" y="2562651"/>
            <a:chExt cx="703384" cy="703384"/>
          </a:xfrm>
        </p:grpSpPr>
        <p:sp>
          <p:nvSpPr>
            <p:cNvPr id="4" name="泪滴形 7"/>
            <p:cNvSpPr/>
            <p:nvPr/>
          </p:nvSpPr>
          <p:spPr>
            <a:xfrm rot="8100000">
              <a:off x="3238163" y="2562651"/>
              <a:ext cx="703384" cy="703384"/>
            </a:xfrm>
            <a:prstGeom prst="teardrop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8827" y="2745301"/>
              <a:ext cx="399585" cy="399585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7549126" y="2240548"/>
            <a:ext cx="963646" cy="991071"/>
            <a:chOff x="7549126" y="2240548"/>
            <a:chExt cx="963646" cy="991071"/>
          </a:xfrm>
        </p:grpSpPr>
        <p:sp>
          <p:nvSpPr>
            <p:cNvPr id="6" name="泪滴形 11"/>
            <p:cNvSpPr/>
            <p:nvPr/>
          </p:nvSpPr>
          <p:spPr>
            <a:xfrm rot="8100000">
              <a:off x="7549126" y="2240548"/>
              <a:ext cx="963646" cy="991071"/>
            </a:xfrm>
            <a:prstGeom prst="teardrop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684" y="2504805"/>
              <a:ext cx="536387" cy="53638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57639" y="4133393"/>
            <a:ext cx="1029798" cy="1029798"/>
            <a:chOff x="3957639" y="4133393"/>
            <a:chExt cx="1029798" cy="1029798"/>
          </a:xfrm>
        </p:grpSpPr>
        <p:sp>
          <p:nvSpPr>
            <p:cNvPr id="8" name="泪滴形 15"/>
            <p:cNvSpPr/>
            <p:nvPr/>
          </p:nvSpPr>
          <p:spPr>
            <a:xfrm rot="18900000">
              <a:off x="3957639" y="4133393"/>
              <a:ext cx="1029798" cy="1029798"/>
            </a:xfrm>
            <a:prstGeom prst="teardrop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58"/>
            <a:stretch/>
          </p:blipFill>
          <p:spPr>
            <a:xfrm flipH="1">
              <a:off x="4211381" y="4293989"/>
              <a:ext cx="514943" cy="51739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329688" y="3972207"/>
            <a:ext cx="910903" cy="957775"/>
            <a:chOff x="8329688" y="3972207"/>
            <a:chExt cx="910903" cy="957775"/>
          </a:xfrm>
        </p:grpSpPr>
        <p:sp>
          <p:nvSpPr>
            <p:cNvPr id="11" name="泪滴形 15"/>
            <p:cNvSpPr/>
            <p:nvPr/>
          </p:nvSpPr>
          <p:spPr>
            <a:xfrm rot="18900000">
              <a:off x="8329688" y="3972207"/>
              <a:ext cx="910903" cy="957775"/>
            </a:xfrm>
            <a:prstGeom prst="teardrop">
              <a:avLst/>
            </a:prstGeom>
            <a:solidFill>
              <a:srgbClr val="CC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1550" y="4059393"/>
              <a:ext cx="751995" cy="751995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-71942" y="0"/>
            <a:ext cx="3037964" cy="6858000"/>
            <a:chOff x="-71942" y="0"/>
            <a:chExt cx="3037964" cy="6858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0" y="0"/>
              <a:ext cx="2894080" cy="6858000"/>
            </a:xfrm>
            <a:prstGeom prst="rect">
              <a:avLst/>
            </a:prstGeom>
            <a:solidFill>
              <a:srgbClr val="0092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engXian"/>
                <a:ea typeface="+mn-ea"/>
                <a:cs typeface="+mn-cs"/>
              </a:endParaRPr>
            </a:p>
          </p:txBody>
        </p:sp>
        <p:pic>
          <p:nvPicPr>
            <p:cNvPr id="24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934" y="293427"/>
              <a:ext cx="685311" cy="66039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-71942" y="1826236"/>
              <a:ext cx="3037964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r>
                <a:rPr lang="ru-RU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МОДЕЛЬ ПОДГОТОВКИ ВОСПИТАННИКОВ К САМОСТОЯТЕЛЬНОЙ ЖИЗНИ </a:t>
              </a:r>
              <a:br>
                <a:rPr lang="ru-RU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>
                  <a:ln w="18415" cmpd="sng">
                    <a:noFill/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БАЗЕ ГАСУСО НСО «ОЯШИНСКИЙ ДЕТСКИЙ ДОМ-ИНТЕРНАТ ДЛЯ УМСТВЕННО ОТСТАЛЫХ ДЕТЕЙ»</a:t>
              </a:r>
              <a:endParaRPr lang="ru-RU" dirty="0">
                <a:ln w="18415" cmpd="sng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1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859646" y="1699584"/>
            <a:ext cx="3753902" cy="810000"/>
            <a:chOff x="859646" y="1699584"/>
            <a:chExt cx="3753902" cy="810000"/>
          </a:xfrm>
        </p:grpSpPr>
        <p:sp>
          <p:nvSpPr>
            <p:cNvPr id="2" name="Полилиния: фигура 40">
              <a:extLst>
                <a:ext uri="{FF2B5EF4-FFF2-40B4-BE49-F238E27FC236}">
                  <a16:creationId xmlns:a16="http://schemas.microsoft.com/office/drawing/2014/main" xmlns="" id="{792A1828-CD59-4918-B873-0C87513B2450}"/>
                </a:ext>
              </a:extLst>
            </p:cNvPr>
            <p:cNvSpPr/>
            <p:nvPr/>
          </p:nvSpPr>
          <p:spPr>
            <a:xfrm>
              <a:off x="3279082" y="1699584"/>
              <a:ext cx="1334466" cy="810000"/>
            </a:xfrm>
            <a:custGeom>
              <a:avLst/>
              <a:gdLst>
                <a:gd name="connsiteX0" fmla="*/ 301181 w 1334466"/>
                <a:gd name="connsiteY0" fmla="*/ 0 h 810000"/>
                <a:gd name="connsiteX1" fmla="*/ 929466 w 1334466"/>
                <a:gd name="connsiteY1" fmla="*/ 0 h 810000"/>
                <a:gd name="connsiteX2" fmla="*/ 1334466 w 1334466"/>
                <a:gd name="connsiteY2" fmla="*/ 405000 h 810000"/>
                <a:gd name="connsiteX3" fmla="*/ 929466 w 1334466"/>
                <a:gd name="connsiteY3" fmla="*/ 810000 h 810000"/>
                <a:gd name="connsiteX4" fmla="*/ 0 w 1334466"/>
                <a:gd name="connsiteY4" fmla="*/ 810000 h 810000"/>
                <a:gd name="connsiteX5" fmla="*/ 7603 w 1334466"/>
                <a:gd name="connsiteY5" fmla="*/ 760185 h 810000"/>
                <a:gd name="connsiteX6" fmla="*/ 260556 w 1334466"/>
                <a:gd name="connsiteY6" fmla="*/ 66871 h 810000"/>
                <a:gd name="connsiteX7" fmla="*/ 301181 w 1334466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4466" h="810000">
                  <a:moveTo>
                    <a:pt x="301181" y="0"/>
                  </a:moveTo>
                  <a:lnTo>
                    <a:pt x="929466" y="0"/>
                  </a:lnTo>
                  <a:cubicBezTo>
                    <a:pt x="1153141" y="0"/>
                    <a:pt x="1334466" y="181325"/>
                    <a:pt x="1334466" y="405000"/>
                  </a:cubicBezTo>
                  <a:cubicBezTo>
                    <a:pt x="1334466" y="628675"/>
                    <a:pt x="1153141" y="810000"/>
                    <a:pt x="929466" y="810000"/>
                  </a:cubicBezTo>
                  <a:lnTo>
                    <a:pt x="0" y="810000"/>
                  </a:lnTo>
                  <a:lnTo>
                    <a:pt x="7603" y="760185"/>
                  </a:lnTo>
                  <a:cubicBezTo>
                    <a:pt x="57956" y="514116"/>
                    <a:pt x="144174" y="281111"/>
                    <a:pt x="260556" y="66871"/>
                  </a:cubicBezTo>
                  <a:lnTo>
                    <a:pt x="301181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0800000">
                <a:prstClr val="black">
                  <a:alpha val="25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: фигура 29">
              <a:extLst>
                <a:ext uri="{FF2B5EF4-FFF2-40B4-BE49-F238E27FC236}">
                  <a16:creationId xmlns:a16="http://schemas.microsoft.com/office/drawing/2014/main" xmlns="" id="{FC0FC4BB-C632-4B5F-B527-297584F8F151}"/>
                </a:ext>
              </a:extLst>
            </p:cNvPr>
            <p:cNvSpPr/>
            <p:nvPr/>
          </p:nvSpPr>
          <p:spPr>
            <a:xfrm>
              <a:off x="923549" y="1699584"/>
              <a:ext cx="2656715" cy="810000"/>
            </a:xfrm>
            <a:custGeom>
              <a:avLst/>
              <a:gdLst>
                <a:gd name="connsiteX0" fmla="*/ 405000 w 2656715"/>
                <a:gd name="connsiteY0" fmla="*/ 0 h 810000"/>
                <a:gd name="connsiteX1" fmla="*/ 2656715 w 2656715"/>
                <a:gd name="connsiteY1" fmla="*/ 0 h 810000"/>
                <a:gd name="connsiteX2" fmla="*/ 2616090 w 2656715"/>
                <a:gd name="connsiteY2" fmla="*/ 66871 h 810000"/>
                <a:gd name="connsiteX3" fmla="*/ 2363137 w 2656715"/>
                <a:gd name="connsiteY3" fmla="*/ 760185 h 810000"/>
                <a:gd name="connsiteX4" fmla="*/ 2355534 w 2656715"/>
                <a:gd name="connsiteY4" fmla="*/ 810000 h 810000"/>
                <a:gd name="connsiteX5" fmla="*/ 405000 w 2656715"/>
                <a:gd name="connsiteY5" fmla="*/ 810000 h 810000"/>
                <a:gd name="connsiteX6" fmla="*/ 0 w 2656715"/>
                <a:gd name="connsiteY6" fmla="*/ 405000 h 810000"/>
                <a:gd name="connsiteX7" fmla="*/ 405000 w 2656715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6715" h="810000">
                  <a:moveTo>
                    <a:pt x="405000" y="0"/>
                  </a:moveTo>
                  <a:lnTo>
                    <a:pt x="2656715" y="0"/>
                  </a:lnTo>
                  <a:lnTo>
                    <a:pt x="2616090" y="66871"/>
                  </a:lnTo>
                  <a:cubicBezTo>
                    <a:pt x="2499708" y="281111"/>
                    <a:pt x="2413490" y="514116"/>
                    <a:pt x="2363137" y="760185"/>
                  </a:cubicBezTo>
                  <a:lnTo>
                    <a:pt x="2355534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859646" y="1811690"/>
              <a:ext cx="264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Навыки самообслуживания,</a:t>
              </a:r>
              <a:r>
                <a:rPr kumimoji="0" lang="ru-RU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ухода за личными вещами</a:t>
              </a:r>
              <a:endPara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67989" y="2586286"/>
            <a:ext cx="3689999" cy="810000"/>
            <a:chOff x="467989" y="2586286"/>
            <a:chExt cx="3689999" cy="810000"/>
          </a:xfrm>
        </p:grpSpPr>
        <p:sp>
          <p:nvSpPr>
            <p:cNvPr id="4" name="Полилиния: фигура 38">
              <a:extLst>
                <a:ext uri="{FF2B5EF4-FFF2-40B4-BE49-F238E27FC236}">
                  <a16:creationId xmlns:a16="http://schemas.microsoft.com/office/drawing/2014/main" xmlns="" id="{48C324DD-2070-4E77-A09E-93543E114F36}"/>
                </a:ext>
              </a:extLst>
            </p:cNvPr>
            <p:cNvSpPr/>
            <p:nvPr/>
          </p:nvSpPr>
          <p:spPr>
            <a:xfrm>
              <a:off x="3235488" y="2586286"/>
              <a:ext cx="922500" cy="810000"/>
            </a:xfrm>
            <a:custGeom>
              <a:avLst/>
              <a:gdLst>
                <a:gd name="connsiteX0" fmla="*/ 31888 w 922500"/>
                <a:gd name="connsiteY0" fmla="*/ 0 h 810000"/>
                <a:gd name="connsiteX1" fmla="*/ 517500 w 922500"/>
                <a:gd name="connsiteY1" fmla="*/ 0 h 810000"/>
                <a:gd name="connsiteX2" fmla="*/ 922500 w 922500"/>
                <a:gd name="connsiteY2" fmla="*/ 405000 h 810000"/>
                <a:gd name="connsiteX3" fmla="*/ 517500 w 922500"/>
                <a:gd name="connsiteY3" fmla="*/ 810000 h 810000"/>
                <a:gd name="connsiteX4" fmla="*/ 39107 w 922500"/>
                <a:gd name="connsiteY4" fmla="*/ 810000 h 810000"/>
                <a:gd name="connsiteX5" fmla="*/ 13010 w 922500"/>
                <a:gd name="connsiteY5" fmla="*/ 639006 h 810000"/>
                <a:gd name="connsiteX6" fmla="*/ 0 w 922500"/>
                <a:gd name="connsiteY6" fmla="*/ 381351 h 810000"/>
                <a:gd name="connsiteX7" fmla="*/ 13010 w 922500"/>
                <a:gd name="connsiteY7" fmla="*/ 123696 h 810000"/>
                <a:gd name="connsiteX8" fmla="*/ 31888 w 922500"/>
                <a:gd name="connsiteY8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500" h="810000">
                  <a:moveTo>
                    <a:pt x="31888" y="0"/>
                  </a:moveTo>
                  <a:lnTo>
                    <a:pt x="517500" y="0"/>
                  </a:lnTo>
                  <a:cubicBezTo>
                    <a:pt x="741175" y="0"/>
                    <a:pt x="922500" y="181325"/>
                    <a:pt x="922500" y="405000"/>
                  </a:cubicBezTo>
                  <a:cubicBezTo>
                    <a:pt x="922500" y="628675"/>
                    <a:pt x="741175" y="810000"/>
                    <a:pt x="517500" y="810000"/>
                  </a:cubicBezTo>
                  <a:lnTo>
                    <a:pt x="39107" y="810000"/>
                  </a:lnTo>
                  <a:lnTo>
                    <a:pt x="13010" y="639006"/>
                  </a:lnTo>
                  <a:cubicBezTo>
                    <a:pt x="4407" y="554291"/>
                    <a:pt x="0" y="468336"/>
                    <a:pt x="0" y="381351"/>
                  </a:cubicBezTo>
                  <a:cubicBezTo>
                    <a:pt x="0" y="294366"/>
                    <a:pt x="4407" y="208410"/>
                    <a:pt x="13010" y="123696"/>
                  </a:cubicBezTo>
                  <a:lnTo>
                    <a:pt x="31888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0800000">
                <a:prstClr val="black">
                  <a:alpha val="25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: фигура 27">
              <a:extLst>
                <a:ext uri="{FF2B5EF4-FFF2-40B4-BE49-F238E27FC236}">
                  <a16:creationId xmlns:a16="http://schemas.microsoft.com/office/drawing/2014/main" xmlns="" id="{1C281C5E-9287-4D3A-8E86-DBC37599ABBB}"/>
                </a:ext>
              </a:extLst>
            </p:cNvPr>
            <p:cNvSpPr/>
            <p:nvPr/>
          </p:nvSpPr>
          <p:spPr>
            <a:xfrm>
              <a:off x="467989" y="2586286"/>
              <a:ext cx="2806607" cy="810000"/>
            </a:xfrm>
            <a:custGeom>
              <a:avLst/>
              <a:gdLst>
                <a:gd name="connsiteX0" fmla="*/ 405000 w 2806607"/>
                <a:gd name="connsiteY0" fmla="*/ 0 h 810000"/>
                <a:gd name="connsiteX1" fmla="*/ 2799388 w 2806607"/>
                <a:gd name="connsiteY1" fmla="*/ 0 h 810000"/>
                <a:gd name="connsiteX2" fmla="*/ 2780510 w 2806607"/>
                <a:gd name="connsiteY2" fmla="*/ 123696 h 810000"/>
                <a:gd name="connsiteX3" fmla="*/ 2767500 w 2806607"/>
                <a:gd name="connsiteY3" fmla="*/ 381351 h 810000"/>
                <a:gd name="connsiteX4" fmla="*/ 2780510 w 2806607"/>
                <a:gd name="connsiteY4" fmla="*/ 639006 h 810000"/>
                <a:gd name="connsiteX5" fmla="*/ 2806607 w 2806607"/>
                <a:gd name="connsiteY5" fmla="*/ 810000 h 810000"/>
                <a:gd name="connsiteX6" fmla="*/ 405000 w 2806607"/>
                <a:gd name="connsiteY6" fmla="*/ 810000 h 810000"/>
                <a:gd name="connsiteX7" fmla="*/ 0 w 2806607"/>
                <a:gd name="connsiteY7" fmla="*/ 405000 h 810000"/>
                <a:gd name="connsiteX8" fmla="*/ 405000 w 2806607"/>
                <a:gd name="connsiteY8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6607" h="810000">
                  <a:moveTo>
                    <a:pt x="405000" y="0"/>
                  </a:moveTo>
                  <a:lnTo>
                    <a:pt x="2799388" y="0"/>
                  </a:lnTo>
                  <a:lnTo>
                    <a:pt x="2780510" y="123696"/>
                  </a:lnTo>
                  <a:cubicBezTo>
                    <a:pt x="2771907" y="208410"/>
                    <a:pt x="2767500" y="294366"/>
                    <a:pt x="2767500" y="381351"/>
                  </a:cubicBezTo>
                  <a:cubicBezTo>
                    <a:pt x="2767500" y="468336"/>
                    <a:pt x="2771907" y="554291"/>
                    <a:pt x="2780510" y="639006"/>
                  </a:cubicBezTo>
                  <a:lnTo>
                    <a:pt x="2806607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848192" y="2817405"/>
              <a:ext cx="2648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Навыки</a:t>
              </a:r>
              <a:r>
                <a:rPr kumimoji="0" lang="ru-RU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ухода за домом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543788" y="3443406"/>
            <a:ext cx="3830369" cy="823646"/>
            <a:chOff x="7543788" y="3443406"/>
            <a:chExt cx="3830369" cy="823646"/>
          </a:xfrm>
        </p:grpSpPr>
        <p:sp>
          <p:nvSpPr>
            <p:cNvPr id="6" name="Полилиния: фигура 36">
              <a:extLst>
                <a:ext uri="{FF2B5EF4-FFF2-40B4-BE49-F238E27FC236}">
                  <a16:creationId xmlns:a16="http://schemas.microsoft.com/office/drawing/2014/main" xmlns="" id="{AE79E730-83DE-4035-BA1D-2144948F6B51}"/>
                </a:ext>
              </a:extLst>
            </p:cNvPr>
            <p:cNvSpPr/>
            <p:nvPr/>
          </p:nvSpPr>
          <p:spPr>
            <a:xfrm>
              <a:off x="7543788" y="3443406"/>
              <a:ext cx="1304877" cy="810000"/>
            </a:xfrm>
            <a:custGeom>
              <a:avLst/>
              <a:gdLst>
                <a:gd name="connsiteX0" fmla="*/ 405000 w 1304877"/>
                <a:gd name="connsiteY0" fmla="*/ 0 h 810000"/>
                <a:gd name="connsiteX1" fmla="*/ 1304877 w 1304877"/>
                <a:gd name="connsiteY1" fmla="*/ 0 h 810000"/>
                <a:gd name="connsiteX2" fmla="*/ 1304493 w 1304877"/>
                <a:gd name="connsiteY2" fmla="*/ 2517 h 810000"/>
                <a:gd name="connsiteX3" fmla="*/ 1051540 w 1304877"/>
                <a:gd name="connsiteY3" fmla="*/ 695831 h 810000"/>
                <a:gd name="connsiteX4" fmla="*/ 982181 w 1304877"/>
                <a:gd name="connsiteY4" fmla="*/ 810000 h 810000"/>
                <a:gd name="connsiteX5" fmla="*/ 405000 w 1304877"/>
                <a:gd name="connsiteY5" fmla="*/ 810000 h 810000"/>
                <a:gd name="connsiteX6" fmla="*/ 0 w 1304877"/>
                <a:gd name="connsiteY6" fmla="*/ 405000 h 810000"/>
                <a:gd name="connsiteX7" fmla="*/ 405000 w 1304877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4877" h="810000">
                  <a:moveTo>
                    <a:pt x="405000" y="0"/>
                  </a:moveTo>
                  <a:lnTo>
                    <a:pt x="1304877" y="0"/>
                  </a:lnTo>
                  <a:lnTo>
                    <a:pt x="1304493" y="2517"/>
                  </a:lnTo>
                  <a:cubicBezTo>
                    <a:pt x="1254140" y="248586"/>
                    <a:pt x="1167922" y="481590"/>
                    <a:pt x="1051540" y="695831"/>
                  </a:cubicBezTo>
                  <a:lnTo>
                    <a:pt x="982181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: фигура 25">
              <a:extLst>
                <a:ext uri="{FF2B5EF4-FFF2-40B4-BE49-F238E27FC236}">
                  <a16:creationId xmlns:a16="http://schemas.microsoft.com/office/drawing/2014/main" xmlns="" id="{454BFD6A-D133-4873-8B3C-32405A13104C}"/>
                </a:ext>
              </a:extLst>
            </p:cNvPr>
            <p:cNvSpPr/>
            <p:nvPr/>
          </p:nvSpPr>
          <p:spPr>
            <a:xfrm>
              <a:off x="8525969" y="3443406"/>
              <a:ext cx="2707819" cy="810000"/>
            </a:xfrm>
            <a:custGeom>
              <a:avLst/>
              <a:gdLst>
                <a:gd name="connsiteX0" fmla="*/ 322696 w 2707819"/>
                <a:gd name="connsiteY0" fmla="*/ 0 h 810000"/>
                <a:gd name="connsiteX1" fmla="*/ 2302819 w 2707819"/>
                <a:gd name="connsiteY1" fmla="*/ 0 h 810000"/>
                <a:gd name="connsiteX2" fmla="*/ 2707819 w 2707819"/>
                <a:gd name="connsiteY2" fmla="*/ 405000 h 810000"/>
                <a:gd name="connsiteX3" fmla="*/ 2302819 w 2707819"/>
                <a:gd name="connsiteY3" fmla="*/ 810000 h 810000"/>
                <a:gd name="connsiteX4" fmla="*/ 0 w 2707819"/>
                <a:gd name="connsiteY4" fmla="*/ 810000 h 810000"/>
                <a:gd name="connsiteX5" fmla="*/ 69359 w 2707819"/>
                <a:gd name="connsiteY5" fmla="*/ 695831 h 810000"/>
                <a:gd name="connsiteX6" fmla="*/ 322312 w 2707819"/>
                <a:gd name="connsiteY6" fmla="*/ 2517 h 810000"/>
                <a:gd name="connsiteX7" fmla="*/ 322696 w 2707819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7819" h="810000">
                  <a:moveTo>
                    <a:pt x="322696" y="0"/>
                  </a:moveTo>
                  <a:lnTo>
                    <a:pt x="2302819" y="0"/>
                  </a:lnTo>
                  <a:cubicBezTo>
                    <a:pt x="2526494" y="0"/>
                    <a:pt x="2707819" y="181325"/>
                    <a:pt x="2707819" y="405000"/>
                  </a:cubicBezTo>
                  <a:cubicBezTo>
                    <a:pt x="2707819" y="628675"/>
                    <a:pt x="2526494" y="810000"/>
                    <a:pt x="2302819" y="810000"/>
                  </a:cubicBezTo>
                  <a:lnTo>
                    <a:pt x="0" y="810000"/>
                  </a:lnTo>
                  <a:lnTo>
                    <a:pt x="69359" y="695831"/>
                  </a:lnTo>
                  <a:cubicBezTo>
                    <a:pt x="185741" y="481590"/>
                    <a:pt x="271959" y="248586"/>
                    <a:pt x="322312" y="2517"/>
                  </a:cubicBezTo>
                  <a:lnTo>
                    <a:pt x="322696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8438227" y="3528388"/>
              <a:ext cx="29359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Навыки</a:t>
              </a:r>
              <a:r>
                <a:rPr kumimoji="0" lang="ru-RU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общения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 сверстниками,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  окружающими </a:t>
              </a:r>
              <a:r>
                <a:rPr lang="ru-RU" sz="1400" kern="0" baseline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людьми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29239" y="3474574"/>
            <a:ext cx="3690000" cy="810000"/>
            <a:chOff x="929239" y="3474574"/>
            <a:chExt cx="3690000" cy="810000"/>
          </a:xfrm>
        </p:grpSpPr>
        <p:sp>
          <p:nvSpPr>
            <p:cNvPr id="7" name="Полилиния: фигура 35">
              <a:extLst>
                <a:ext uri="{FF2B5EF4-FFF2-40B4-BE49-F238E27FC236}">
                  <a16:creationId xmlns:a16="http://schemas.microsoft.com/office/drawing/2014/main" xmlns="" id="{D5CD020B-AE20-48EA-A983-F34B0BA1B5B9}"/>
                </a:ext>
              </a:extLst>
            </p:cNvPr>
            <p:cNvSpPr/>
            <p:nvPr/>
          </p:nvSpPr>
          <p:spPr>
            <a:xfrm>
              <a:off x="3286544" y="3474574"/>
              <a:ext cx="1332695" cy="810000"/>
            </a:xfrm>
            <a:custGeom>
              <a:avLst/>
              <a:gdLst>
                <a:gd name="connsiteX0" fmla="*/ 0 w 1332695"/>
                <a:gd name="connsiteY0" fmla="*/ 0 h 810000"/>
                <a:gd name="connsiteX1" fmla="*/ 927695 w 1332695"/>
                <a:gd name="connsiteY1" fmla="*/ 0 h 810000"/>
                <a:gd name="connsiteX2" fmla="*/ 1332695 w 1332695"/>
                <a:gd name="connsiteY2" fmla="*/ 405000 h 810000"/>
                <a:gd name="connsiteX3" fmla="*/ 927695 w 1332695"/>
                <a:gd name="connsiteY3" fmla="*/ 810000 h 810000"/>
                <a:gd name="connsiteX4" fmla="*/ 323418 w 1332695"/>
                <a:gd name="connsiteY4" fmla="*/ 810000 h 810000"/>
                <a:gd name="connsiteX5" fmla="*/ 253095 w 1332695"/>
                <a:gd name="connsiteY5" fmla="*/ 694245 h 810000"/>
                <a:gd name="connsiteX6" fmla="*/ 142 w 1332695"/>
                <a:gd name="connsiteY6" fmla="*/ 931 h 810000"/>
                <a:gd name="connsiteX7" fmla="*/ 0 w 1332695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2695" h="810000">
                  <a:moveTo>
                    <a:pt x="0" y="0"/>
                  </a:moveTo>
                  <a:lnTo>
                    <a:pt x="927695" y="0"/>
                  </a:lnTo>
                  <a:cubicBezTo>
                    <a:pt x="1151370" y="0"/>
                    <a:pt x="1332695" y="181325"/>
                    <a:pt x="1332695" y="405000"/>
                  </a:cubicBezTo>
                  <a:cubicBezTo>
                    <a:pt x="1332695" y="628675"/>
                    <a:pt x="1151370" y="810000"/>
                    <a:pt x="927695" y="810000"/>
                  </a:cubicBezTo>
                  <a:lnTo>
                    <a:pt x="323418" y="810000"/>
                  </a:lnTo>
                  <a:lnTo>
                    <a:pt x="253095" y="694245"/>
                  </a:lnTo>
                  <a:cubicBezTo>
                    <a:pt x="136713" y="480004"/>
                    <a:pt x="50495" y="247000"/>
                    <a:pt x="142" y="9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0800000">
                <a:prstClr val="black">
                  <a:alpha val="25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: фигура 24">
              <a:extLst>
                <a:ext uri="{FF2B5EF4-FFF2-40B4-BE49-F238E27FC236}">
                  <a16:creationId xmlns:a16="http://schemas.microsoft.com/office/drawing/2014/main" xmlns="" id="{845C86C9-5C98-49B9-9E51-A5917CE9A78D}"/>
                </a:ext>
              </a:extLst>
            </p:cNvPr>
            <p:cNvSpPr/>
            <p:nvPr/>
          </p:nvSpPr>
          <p:spPr>
            <a:xfrm>
              <a:off x="929239" y="3474574"/>
              <a:ext cx="2680723" cy="810000"/>
            </a:xfrm>
            <a:custGeom>
              <a:avLst/>
              <a:gdLst>
                <a:gd name="connsiteX0" fmla="*/ 405000 w 2680723"/>
                <a:gd name="connsiteY0" fmla="*/ 0 h 810000"/>
                <a:gd name="connsiteX1" fmla="*/ 2357305 w 2680723"/>
                <a:gd name="connsiteY1" fmla="*/ 0 h 810000"/>
                <a:gd name="connsiteX2" fmla="*/ 2357447 w 2680723"/>
                <a:gd name="connsiteY2" fmla="*/ 931 h 810000"/>
                <a:gd name="connsiteX3" fmla="*/ 2610400 w 2680723"/>
                <a:gd name="connsiteY3" fmla="*/ 694245 h 810000"/>
                <a:gd name="connsiteX4" fmla="*/ 2680723 w 2680723"/>
                <a:gd name="connsiteY4" fmla="*/ 810000 h 810000"/>
                <a:gd name="connsiteX5" fmla="*/ 405000 w 2680723"/>
                <a:gd name="connsiteY5" fmla="*/ 810000 h 810000"/>
                <a:gd name="connsiteX6" fmla="*/ 0 w 2680723"/>
                <a:gd name="connsiteY6" fmla="*/ 405000 h 810000"/>
                <a:gd name="connsiteX7" fmla="*/ 405000 w 2680723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0723" h="810000">
                  <a:moveTo>
                    <a:pt x="405000" y="0"/>
                  </a:moveTo>
                  <a:lnTo>
                    <a:pt x="2357305" y="0"/>
                  </a:lnTo>
                  <a:lnTo>
                    <a:pt x="2357447" y="931"/>
                  </a:lnTo>
                  <a:cubicBezTo>
                    <a:pt x="2407800" y="247000"/>
                    <a:pt x="2494018" y="480004"/>
                    <a:pt x="2610400" y="694245"/>
                  </a:cubicBezTo>
                  <a:lnTo>
                    <a:pt x="2680723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938748" y="3590137"/>
              <a:ext cx="264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Навыки организации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вободного времени</a:t>
              </a:r>
              <a:endPara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976977" y="2556704"/>
            <a:ext cx="3690001" cy="810000"/>
            <a:chOff x="7976977" y="2556704"/>
            <a:chExt cx="3690001" cy="810000"/>
          </a:xfrm>
        </p:grpSpPr>
        <p:sp>
          <p:nvSpPr>
            <p:cNvPr id="5" name="Полилиния: фигура 37">
              <a:extLst>
                <a:ext uri="{FF2B5EF4-FFF2-40B4-BE49-F238E27FC236}">
                  <a16:creationId xmlns:a16="http://schemas.microsoft.com/office/drawing/2014/main" xmlns="" id="{90B863F5-A153-47D3-9437-334ABFFC1E0A}"/>
                </a:ext>
              </a:extLst>
            </p:cNvPr>
            <p:cNvSpPr/>
            <p:nvPr/>
          </p:nvSpPr>
          <p:spPr>
            <a:xfrm>
              <a:off x="7976977" y="2556704"/>
              <a:ext cx="922500" cy="810000"/>
            </a:xfrm>
            <a:custGeom>
              <a:avLst/>
              <a:gdLst>
                <a:gd name="connsiteX0" fmla="*/ 405000 w 922500"/>
                <a:gd name="connsiteY0" fmla="*/ 0 h 810000"/>
                <a:gd name="connsiteX1" fmla="*/ 890612 w 922500"/>
                <a:gd name="connsiteY1" fmla="*/ 0 h 810000"/>
                <a:gd name="connsiteX2" fmla="*/ 909490 w 922500"/>
                <a:gd name="connsiteY2" fmla="*/ 123696 h 810000"/>
                <a:gd name="connsiteX3" fmla="*/ 922500 w 922500"/>
                <a:gd name="connsiteY3" fmla="*/ 381351 h 810000"/>
                <a:gd name="connsiteX4" fmla="*/ 909490 w 922500"/>
                <a:gd name="connsiteY4" fmla="*/ 639006 h 810000"/>
                <a:gd name="connsiteX5" fmla="*/ 883393 w 922500"/>
                <a:gd name="connsiteY5" fmla="*/ 810000 h 810000"/>
                <a:gd name="connsiteX6" fmla="*/ 405000 w 922500"/>
                <a:gd name="connsiteY6" fmla="*/ 810000 h 810000"/>
                <a:gd name="connsiteX7" fmla="*/ 0 w 922500"/>
                <a:gd name="connsiteY7" fmla="*/ 405000 h 810000"/>
                <a:gd name="connsiteX8" fmla="*/ 405000 w 922500"/>
                <a:gd name="connsiteY8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2500" h="810000">
                  <a:moveTo>
                    <a:pt x="405000" y="0"/>
                  </a:moveTo>
                  <a:lnTo>
                    <a:pt x="890612" y="0"/>
                  </a:lnTo>
                  <a:lnTo>
                    <a:pt x="909490" y="123696"/>
                  </a:lnTo>
                  <a:cubicBezTo>
                    <a:pt x="918093" y="208410"/>
                    <a:pt x="922500" y="294366"/>
                    <a:pt x="922500" y="381351"/>
                  </a:cubicBezTo>
                  <a:cubicBezTo>
                    <a:pt x="922500" y="468336"/>
                    <a:pt x="918093" y="554291"/>
                    <a:pt x="909490" y="639006"/>
                  </a:cubicBezTo>
                  <a:lnTo>
                    <a:pt x="883393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: фигура 26">
              <a:extLst>
                <a:ext uri="{FF2B5EF4-FFF2-40B4-BE49-F238E27FC236}">
                  <a16:creationId xmlns:a16="http://schemas.microsoft.com/office/drawing/2014/main" xmlns="" id="{099AEBEA-68AB-49AE-A25E-F2A14718DC7A}"/>
                </a:ext>
              </a:extLst>
            </p:cNvPr>
            <p:cNvSpPr/>
            <p:nvPr/>
          </p:nvSpPr>
          <p:spPr>
            <a:xfrm>
              <a:off x="8860371" y="2556704"/>
              <a:ext cx="2806607" cy="810000"/>
            </a:xfrm>
            <a:custGeom>
              <a:avLst/>
              <a:gdLst>
                <a:gd name="connsiteX0" fmla="*/ 7219 w 2806607"/>
                <a:gd name="connsiteY0" fmla="*/ 0 h 810000"/>
                <a:gd name="connsiteX1" fmla="*/ 2401607 w 2806607"/>
                <a:gd name="connsiteY1" fmla="*/ 0 h 810000"/>
                <a:gd name="connsiteX2" fmla="*/ 2806607 w 2806607"/>
                <a:gd name="connsiteY2" fmla="*/ 405000 h 810000"/>
                <a:gd name="connsiteX3" fmla="*/ 2401607 w 2806607"/>
                <a:gd name="connsiteY3" fmla="*/ 810000 h 810000"/>
                <a:gd name="connsiteX4" fmla="*/ 0 w 2806607"/>
                <a:gd name="connsiteY4" fmla="*/ 810000 h 810000"/>
                <a:gd name="connsiteX5" fmla="*/ 26097 w 2806607"/>
                <a:gd name="connsiteY5" fmla="*/ 639006 h 810000"/>
                <a:gd name="connsiteX6" fmla="*/ 39107 w 2806607"/>
                <a:gd name="connsiteY6" fmla="*/ 381351 h 810000"/>
                <a:gd name="connsiteX7" fmla="*/ 26097 w 2806607"/>
                <a:gd name="connsiteY7" fmla="*/ 123696 h 810000"/>
                <a:gd name="connsiteX8" fmla="*/ 7219 w 2806607"/>
                <a:gd name="connsiteY8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6607" h="810000">
                  <a:moveTo>
                    <a:pt x="7219" y="0"/>
                  </a:moveTo>
                  <a:lnTo>
                    <a:pt x="2401607" y="0"/>
                  </a:lnTo>
                  <a:cubicBezTo>
                    <a:pt x="2625282" y="0"/>
                    <a:pt x="2806607" y="181325"/>
                    <a:pt x="2806607" y="405000"/>
                  </a:cubicBezTo>
                  <a:cubicBezTo>
                    <a:pt x="2806607" y="628675"/>
                    <a:pt x="2625282" y="810000"/>
                    <a:pt x="2401607" y="810000"/>
                  </a:cubicBezTo>
                  <a:lnTo>
                    <a:pt x="0" y="810000"/>
                  </a:lnTo>
                  <a:lnTo>
                    <a:pt x="26097" y="639006"/>
                  </a:lnTo>
                  <a:cubicBezTo>
                    <a:pt x="34700" y="554291"/>
                    <a:pt x="39107" y="468336"/>
                    <a:pt x="39107" y="381351"/>
                  </a:cubicBezTo>
                  <a:cubicBezTo>
                    <a:pt x="39107" y="294366"/>
                    <a:pt x="34700" y="208410"/>
                    <a:pt x="26097" y="123696"/>
                  </a:cubicBezTo>
                  <a:lnTo>
                    <a:pt x="7219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8899477" y="2834787"/>
              <a:ext cx="2648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Инклюзивная </a:t>
              </a: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среда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543787" y="1670002"/>
            <a:ext cx="3690001" cy="810000"/>
            <a:chOff x="7543787" y="1670002"/>
            <a:chExt cx="3690001" cy="810000"/>
          </a:xfrm>
        </p:grpSpPr>
        <p:sp>
          <p:nvSpPr>
            <p:cNvPr id="3" name="Полилиния: фигура 39">
              <a:extLst>
                <a:ext uri="{FF2B5EF4-FFF2-40B4-BE49-F238E27FC236}">
                  <a16:creationId xmlns:a16="http://schemas.microsoft.com/office/drawing/2014/main" xmlns="" id="{3EC05210-B351-42CA-93A0-ADADB19F964D}"/>
                </a:ext>
              </a:extLst>
            </p:cNvPr>
            <p:cNvSpPr/>
            <p:nvPr/>
          </p:nvSpPr>
          <p:spPr>
            <a:xfrm>
              <a:off x="7543787" y="1670002"/>
              <a:ext cx="1312096" cy="810000"/>
            </a:xfrm>
            <a:custGeom>
              <a:avLst/>
              <a:gdLst>
                <a:gd name="connsiteX0" fmla="*/ 405000 w 1312096"/>
                <a:gd name="connsiteY0" fmla="*/ 0 h 810000"/>
                <a:gd name="connsiteX1" fmla="*/ 1010915 w 1312096"/>
                <a:gd name="connsiteY1" fmla="*/ 0 h 810000"/>
                <a:gd name="connsiteX2" fmla="*/ 1051540 w 1312096"/>
                <a:gd name="connsiteY2" fmla="*/ 66871 h 810000"/>
                <a:gd name="connsiteX3" fmla="*/ 1304493 w 1312096"/>
                <a:gd name="connsiteY3" fmla="*/ 760185 h 810000"/>
                <a:gd name="connsiteX4" fmla="*/ 1312096 w 1312096"/>
                <a:gd name="connsiteY4" fmla="*/ 810000 h 810000"/>
                <a:gd name="connsiteX5" fmla="*/ 405000 w 1312096"/>
                <a:gd name="connsiteY5" fmla="*/ 810000 h 810000"/>
                <a:gd name="connsiteX6" fmla="*/ 0 w 1312096"/>
                <a:gd name="connsiteY6" fmla="*/ 405000 h 810000"/>
                <a:gd name="connsiteX7" fmla="*/ 405000 w 1312096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2096" h="810000">
                  <a:moveTo>
                    <a:pt x="405000" y="0"/>
                  </a:moveTo>
                  <a:lnTo>
                    <a:pt x="1010915" y="0"/>
                  </a:lnTo>
                  <a:lnTo>
                    <a:pt x="1051540" y="66871"/>
                  </a:lnTo>
                  <a:cubicBezTo>
                    <a:pt x="1167922" y="281111"/>
                    <a:pt x="1254140" y="514116"/>
                    <a:pt x="1304493" y="760185"/>
                  </a:cubicBezTo>
                  <a:lnTo>
                    <a:pt x="1312096" y="810000"/>
                  </a:lnTo>
                  <a:lnTo>
                    <a:pt x="405000" y="810000"/>
                  </a:lnTo>
                  <a:cubicBezTo>
                    <a:pt x="181325" y="810000"/>
                    <a:pt x="0" y="628675"/>
                    <a:pt x="0" y="405000"/>
                  </a:cubicBezTo>
                  <a:cubicBezTo>
                    <a:pt x="0" y="181325"/>
                    <a:pt x="181325" y="0"/>
                    <a:pt x="405000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: фигура 28">
              <a:extLst>
                <a:ext uri="{FF2B5EF4-FFF2-40B4-BE49-F238E27FC236}">
                  <a16:creationId xmlns:a16="http://schemas.microsoft.com/office/drawing/2014/main" xmlns="" id="{223D72AE-FFD9-41CC-9D46-0443531BF32F}"/>
                </a:ext>
              </a:extLst>
            </p:cNvPr>
            <p:cNvSpPr/>
            <p:nvPr/>
          </p:nvSpPr>
          <p:spPr>
            <a:xfrm>
              <a:off x="8554703" y="1670002"/>
              <a:ext cx="2679085" cy="810000"/>
            </a:xfrm>
            <a:custGeom>
              <a:avLst/>
              <a:gdLst>
                <a:gd name="connsiteX0" fmla="*/ 0 w 2679085"/>
                <a:gd name="connsiteY0" fmla="*/ 0 h 810000"/>
                <a:gd name="connsiteX1" fmla="*/ 2274085 w 2679085"/>
                <a:gd name="connsiteY1" fmla="*/ 0 h 810000"/>
                <a:gd name="connsiteX2" fmla="*/ 2679085 w 2679085"/>
                <a:gd name="connsiteY2" fmla="*/ 405000 h 810000"/>
                <a:gd name="connsiteX3" fmla="*/ 2274085 w 2679085"/>
                <a:gd name="connsiteY3" fmla="*/ 810000 h 810000"/>
                <a:gd name="connsiteX4" fmla="*/ 301181 w 2679085"/>
                <a:gd name="connsiteY4" fmla="*/ 810000 h 810000"/>
                <a:gd name="connsiteX5" fmla="*/ 293578 w 2679085"/>
                <a:gd name="connsiteY5" fmla="*/ 760185 h 810000"/>
                <a:gd name="connsiteX6" fmla="*/ 40625 w 2679085"/>
                <a:gd name="connsiteY6" fmla="*/ 66871 h 810000"/>
                <a:gd name="connsiteX7" fmla="*/ 0 w 2679085"/>
                <a:gd name="connsiteY7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9085" h="810000">
                  <a:moveTo>
                    <a:pt x="0" y="0"/>
                  </a:moveTo>
                  <a:lnTo>
                    <a:pt x="2274085" y="0"/>
                  </a:lnTo>
                  <a:cubicBezTo>
                    <a:pt x="2497760" y="0"/>
                    <a:pt x="2679085" y="181325"/>
                    <a:pt x="2679085" y="405000"/>
                  </a:cubicBezTo>
                  <a:cubicBezTo>
                    <a:pt x="2679085" y="628675"/>
                    <a:pt x="2497760" y="810000"/>
                    <a:pt x="2274085" y="810000"/>
                  </a:cubicBezTo>
                  <a:lnTo>
                    <a:pt x="301181" y="810000"/>
                  </a:lnTo>
                  <a:lnTo>
                    <a:pt x="293578" y="760185"/>
                  </a:lnTo>
                  <a:cubicBezTo>
                    <a:pt x="243225" y="514116"/>
                    <a:pt x="157007" y="281111"/>
                    <a:pt x="40625" y="66871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ysClr val="window" lastClr="FFFFFF">
                    <a:lumMod val="95000"/>
                  </a:sysClr>
                </a:gs>
                <a:gs pos="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51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FAF2178-14B1-4E60-BBA0-D403DB6E8AE6}"/>
                </a:ext>
              </a:extLst>
            </p:cNvPr>
            <p:cNvSpPr txBox="1"/>
            <p:nvPr/>
          </p:nvSpPr>
          <p:spPr>
            <a:xfrm>
              <a:off x="8578693" y="1951327"/>
              <a:ext cx="2648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Трудовые</a:t>
              </a:r>
              <a:r>
                <a:rPr lang="ru-RU" sz="14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навыки</a:t>
              </a:r>
              <a:r>
                <a:rPr kumimoji="0" lang="en-US" sz="1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ru-RU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52384" y="1979993"/>
            <a:ext cx="3630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ОСНОВНАЯ ЦЕЛЬ - РЕАЛИЗАЦИЮ ПРАВА ЛЮДЕЙ С ИНВАЛИДНОСТЬЮ </a:t>
            </a:r>
          </a:p>
          <a:p>
            <a:pPr lvl="0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В МЕСТАХ ОБЫЧНОГО </a:t>
            </a:r>
          </a:p>
          <a:p>
            <a:pPr lvl="0"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ПРОЖИВАНИЯ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20258" y="-2926"/>
            <a:ext cx="12212257" cy="1147220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8552" y="258935"/>
            <a:ext cx="12192000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«СОПРОВОЖДАЕМОЕ ПРОЖИВАНИЕ» </a:t>
            </a:r>
          </a:p>
          <a:p>
            <a:pPr algn="ctr"/>
            <a:r>
              <a:rPr lang="ru-RU" sz="20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(НМООИ «АССОЦИАЦИЯ «ИНТЕГРАЦИЯ»)</a:t>
            </a:r>
            <a:endParaRPr lang="ru-RU" sz="20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" y="222308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Text Box 7"/>
          <p:cNvSpPr txBox="1">
            <a:spLocks noChangeArrowheads="1"/>
          </p:cNvSpPr>
          <p:nvPr/>
        </p:nvSpPr>
        <p:spPr bwMode="white">
          <a:xfrm>
            <a:off x="481620" y="4846286"/>
            <a:ext cx="900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000" indent="288000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Единство и постоянство требований на разных этапах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становления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7989" y="5235880"/>
            <a:ext cx="369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00" indent="28800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Преемственность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 этапами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3287" y="5580016"/>
            <a:ext cx="90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28800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постоянного использования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полученных, создание определенного образа жизни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989" y="5969610"/>
            <a:ext cx="900000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2880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в соответствии с паспортным возрастом и способностями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ребенка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1619" y="6316754"/>
            <a:ext cx="90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indent="28800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навыков самостоятельности в условия максимально приближенных к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реальности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1620" y="4468946"/>
            <a:ext cx="90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45" y="587532"/>
            <a:ext cx="6028956" cy="5711964"/>
          </a:xfrm>
          <a:prstGeom prst="rect">
            <a:avLst/>
          </a:prstGeom>
          <a:effectLst/>
        </p:spPr>
      </p:pic>
      <p:sp>
        <p:nvSpPr>
          <p:cNvPr id="3" name="Прямоугольник 2"/>
          <p:cNvSpPr/>
          <p:nvPr/>
        </p:nvSpPr>
        <p:spPr>
          <a:xfrm>
            <a:off x="-20257" y="-2926"/>
            <a:ext cx="3881058" cy="6860926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257" y="1998835"/>
            <a:ext cx="3881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«СОПРОВОЖДАЕМОЕ ПРОЖИВАНИЕ» </a:t>
            </a:r>
          </a:p>
          <a:p>
            <a:pPr algn="ctr"/>
            <a:r>
              <a:rPr lang="ru-RU" sz="20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(НМООИ «АССОЦИАЦИЯ «ИНТЕГРАЦИЯ»)</a:t>
            </a:r>
          </a:p>
          <a:p>
            <a:pPr algn="ctr"/>
            <a:endParaRPr lang="ru-RU" sz="20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</a:t>
            </a:r>
            <a:endParaRPr lang="ru-RU" sz="20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" y="222308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0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Прямоугольник 212"/>
          <p:cNvSpPr/>
          <p:nvPr/>
        </p:nvSpPr>
        <p:spPr>
          <a:xfrm>
            <a:off x="-20258" y="-2926"/>
            <a:ext cx="12212257" cy="1147220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3527296" y="2606678"/>
            <a:ext cx="1526414" cy="3211670"/>
            <a:chOff x="3527296" y="2606678"/>
            <a:chExt cx="1526414" cy="3211670"/>
          </a:xfrm>
        </p:grpSpPr>
        <p:grpSp>
          <p:nvGrpSpPr>
            <p:cNvPr id="20" name="Secondary lines A"/>
            <p:cNvGrpSpPr/>
            <p:nvPr/>
          </p:nvGrpSpPr>
          <p:grpSpPr>
            <a:xfrm>
              <a:off x="3782804" y="4873636"/>
              <a:ext cx="506039" cy="685937"/>
              <a:chOff x="2578101" y="3579813"/>
              <a:chExt cx="484187" cy="614363"/>
            </a:xfrm>
          </p:grpSpPr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2808288" y="3922713"/>
                <a:ext cx="254000" cy="271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206"/>
                  </a:cxn>
                </a:cxnLst>
                <a:rect l="0" t="0" r="r" b="b"/>
                <a:pathLst>
                  <a:path w="193" h="206">
                    <a:moveTo>
                      <a:pt x="0" y="0"/>
                    </a:moveTo>
                    <a:cubicBezTo>
                      <a:pt x="58" y="73"/>
                      <a:pt x="123" y="142"/>
                      <a:pt x="193" y="206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2716213" y="3800475"/>
                <a:ext cx="38100" cy="53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41"/>
                  </a:cxn>
                </a:cxnLst>
                <a:rect l="0" t="0" r="r" b="b"/>
                <a:pathLst>
                  <a:path w="29" h="41">
                    <a:moveTo>
                      <a:pt x="0" y="0"/>
                    </a:moveTo>
                    <a:cubicBezTo>
                      <a:pt x="10" y="14"/>
                      <a:pt x="19" y="28"/>
                      <a:pt x="29" y="41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2605088" y="3621088"/>
                <a:ext cx="77788" cy="128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" y="98"/>
                  </a:cxn>
                </a:cxnLst>
                <a:rect l="0" t="0" r="r" b="b"/>
                <a:pathLst>
                  <a:path w="59" h="98">
                    <a:moveTo>
                      <a:pt x="0" y="0"/>
                    </a:moveTo>
                    <a:cubicBezTo>
                      <a:pt x="19" y="34"/>
                      <a:pt x="39" y="66"/>
                      <a:pt x="59" y="98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2578101" y="3579813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7" y="12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12" y="6"/>
                  </a:cxn>
                </a:cxnLst>
                <a:rect l="0" t="0" r="r" b="b"/>
                <a:pathLst>
                  <a:path w="12" h="13">
                    <a:moveTo>
                      <a:pt x="12" y="6"/>
                    </a:moveTo>
                    <a:cubicBezTo>
                      <a:pt x="12" y="9"/>
                      <a:pt x="10" y="12"/>
                      <a:pt x="7" y="12"/>
                    </a:cubicBezTo>
                    <a:cubicBezTo>
                      <a:pt x="4" y="13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0"/>
                    </a:cubicBezTo>
                    <a:cubicBezTo>
                      <a:pt x="9" y="0"/>
                      <a:pt x="12" y="2"/>
                      <a:pt x="12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773363" y="3881438"/>
                <a:ext cx="17463" cy="1746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7" y="12"/>
                  </a:cxn>
                  <a:cxn ang="0">
                    <a:pos x="1" y="7"/>
                  </a:cxn>
                  <a:cxn ang="0">
                    <a:pos x="6" y="0"/>
                  </a:cxn>
                  <a:cxn ang="0">
                    <a:pos x="13" y="5"/>
                  </a:cxn>
                </a:cxnLst>
                <a:rect l="0" t="0" r="r" b="b"/>
                <a:pathLst>
                  <a:path w="13" h="13">
                    <a:moveTo>
                      <a:pt x="13" y="5"/>
                    </a:moveTo>
                    <a:cubicBezTo>
                      <a:pt x="13" y="9"/>
                      <a:pt x="11" y="12"/>
                      <a:pt x="7" y="12"/>
                    </a:cubicBezTo>
                    <a:cubicBezTo>
                      <a:pt x="4" y="13"/>
                      <a:pt x="1" y="10"/>
                      <a:pt x="1" y="7"/>
                    </a:cubicBezTo>
                    <a:cubicBezTo>
                      <a:pt x="0" y="4"/>
                      <a:pt x="3" y="1"/>
                      <a:pt x="6" y="0"/>
                    </a:cubicBezTo>
                    <a:cubicBezTo>
                      <a:pt x="9" y="0"/>
                      <a:pt x="12" y="2"/>
                      <a:pt x="13" y="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Arrow F"/>
            <p:cNvGrpSpPr/>
            <p:nvPr/>
          </p:nvGrpSpPr>
          <p:grpSpPr>
            <a:xfrm>
              <a:off x="3527296" y="2606678"/>
              <a:ext cx="1526414" cy="3211670"/>
              <a:chOff x="2333626" y="1549400"/>
              <a:chExt cx="1460500" cy="2876550"/>
            </a:xfrm>
          </p:grpSpPr>
          <p:sp>
            <p:nvSpPr>
              <p:cNvPr id="39" name="Freeform 53"/>
              <p:cNvSpPr>
                <a:spLocks/>
              </p:cNvSpPr>
              <p:nvPr/>
            </p:nvSpPr>
            <p:spPr bwMode="auto">
              <a:xfrm>
                <a:off x="2740026" y="2933700"/>
                <a:ext cx="693738" cy="1076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819"/>
                  </a:cxn>
                </a:cxnLst>
                <a:rect l="0" t="0" r="r" b="b"/>
                <a:pathLst>
                  <a:path w="528" h="819">
                    <a:moveTo>
                      <a:pt x="0" y="0"/>
                    </a:moveTo>
                    <a:cubicBezTo>
                      <a:pt x="75" y="325"/>
                      <a:pt x="263" y="615"/>
                      <a:pt x="528" y="819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>
                <a:off x="2333626" y="1549400"/>
                <a:ext cx="1460500" cy="2876550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86" y="1105"/>
                  </a:cxn>
                  <a:cxn ang="0">
                    <a:pos x="698" y="2055"/>
                  </a:cxn>
                  <a:cxn ang="0">
                    <a:pos x="646" y="2122"/>
                  </a:cxn>
                  <a:cxn ang="0">
                    <a:pos x="1111" y="2189"/>
                  </a:cxn>
                  <a:cxn ang="0">
                    <a:pos x="925" y="1758"/>
                  </a:cxn>
                  <a:cxn ang="0">
                    <a:pos x="874" y="1825"/>
                  </a:cxn>
                  <a:cxn ang="0">
                    <a:pos x="368" y="1040"/>
                  </a:cxn>
                  <a:cxn ang="0">
                    <a:pos x="470" y="126"/>
                  </a:cxn>
                </a:cxnLst>
                <a:rect l="0" t="0" r="r" b="b"/>
                <a:pathLst>
                  <a:path w="1111" h="2189">
                    <a:moveTo>
                      <a:pt x="210" y="0"/>
                    </a:moveTo>
                    <a:cubicBezTo>
                      <a:pt x="44" y="341"/>
                      <a:pt x="0" y="734"/>
                      <a:pt x="86" y="1105"/>
                    </a:cubicBezTo>
                    <a:cubicBezTo>
                      <a:pt x="173" y="1482"/>
                      <a:pt x="390" y="1819"/>
                      <a:pt x="698" y="2055"/>
                    </a:cubicBezTo>
                    <a:cubicBezTo>
                      <a:pt x="646" y="2122"/>
                      <a:pt x="646" y="2122"/>
                      <a:pt x="646" y="2122"/>
                    </a:cubicBezTo>
                    <a:cubicBezTo>
                      <a:pt x="1111" y="2189"/>
                      <a:pt x="1111" y="2189"/>
                      <a:pt x="1111" y="2189"/>
                    </a:cubicBezTo>
                    <a:cubicBezTo>
                      <a:pt x="925" y="1758"/>
                      <a:pt x="925" y="1758"/>
                      <a:pt x="925" y="1758"/>
                    </a:cubicBezTo>
                    <a:cubicBezTo>
                      <a:pt x="874" y="1825"/>
                      <a:pt x="874" y="1825"/>
                      <a:pt x="874" y="1825"/>
                    </a:cubicBezTo>
                    <a:cubicBezTo>
                      <a:pt x="619" y="1630"/>
                      <a:pt x="440" y="1351"/>
                      <a:pt x="368" y="1040"/>
                    </a:cubicBezTo>
                    <a:cubicBezTo>
                      <a:pt x="297" y="733"/>
                      <a:pt x="333" y="408"/>
                      <a:pt x="470" y="126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55"/>
              <p:cNvSpPr>
                <a:spLocks noChangeArrowheads="1"/>
              </p:cNvSpPr>
              <p:nvPr/>
            </p:nvSpPr>
            <p:spPr bwMode="auto">
              <a:xfrm>
                <a:off x="2917826" y="1682750"/>
                <a:ext cx="66675" cy="6508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56"/>
              <p:cNvSpPr>
                <a:spLocks noChangeArrowheads="1"/>
              </p:cNvSpPr>
              <p:nvPr/>
            </p:nvSpPr>
            <p:spPr bwMode="auto">
              <a:xfrm>
                <a:off x="3400426" y="3976688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Группа 100"/>
          <p:cNvGrpSpPr/>
          <p:nvPr/>
        </p:nvGrpSpPr>
        <p:grpSpPr>
          <a:xfrm>
            <a:off x="6709538" y="1530805"/>
            <a:ext cx="1524756" cy="3211670"/>
            <a:chOff x="6709538" y="1530805"/>
            <a:chExt cx="1524756" cy="3211670"/>
          </a:xfrm>
        </p:grpSpPr>
        <p:grpSp>
          <p:nvGrpSpPr>
            <p:cNvPr id="2" name="Secondary lines C"/>
            <p:cNvGrpSpPr/>
            <p:nvPr/>
          </p:nvGrpSpPr>
          <p:grpSpPr>
            <a:xfrm>
              <a:off x="7474404" y="1789582"/>
              <a:ext cx="504380" cy="684164"/>
              <a:chOff x="6110288" y="817563"/>
              <a:chExt cx="482600" cy="612775"/>
            </a:xfrm>
          </p:grpSpPr>
          <p:sp>
            <p:nvSpPr>
              <p:cNvPr id="3" name="Freeform 23"/>
              <p:cNvSpPr>
                <a:spLocks/>
              </p:cNvSpPr>
              <p:nvPr/>
            </p:nvSpPr>
            <p:spPr bwMode="auto">
              <a:xfrm>
                <a:off x="6110288" y="817563"/>
                <a:ext cx="252413" cy="269875"/>
              </a:xfrm>
              <a:custGeom>
                <a:avLst/>
                <a:gdLst/>
                <a:ahLst/>
                <a:cxnLst>
                  <a:cxn ang="0">
                    <a:pos x="193" y="206"/>
                  </a:cxn>
                  <a:cxn ang="0">
                    <a:pos x="0" y="0"/>
                  </a:cxn>
                </a:cxnLst>
                <a:rect l="0" t="0" r="r" b="b"/>
                <a:pathLst>
                  <a:path w="193" h="206">
                    <a:moveTo>
                      <a:pt x="193" y="206"/>
                    </a:moveTo>
                    <a:cubicBezTo>
                      <a:pt x="135" y="133"/>
                      <a:pt x="70" y="6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Freeform 24"/>
              <p:cNvSpPr>
                <a:spLocks/>
              </p:cNvSpPr>
              <p:nvPr/>
            </p:nvSpPr>
            <p:spPr bwMode="auto">
              <a:xfrm>
                <a:off x="6416676" y="1157288"/>
                <a:ext cx="38100" cy="53975"/>
              </a:xfrm>
              <a:custGeom>
                <a:avLst/>
                <a:gdLst/>
                <a:ahLst/>
                <a:cxnLst>
                  <a:cxn ang="0">
                    <a:pos x="29" y="41"/>
                  </a:cxn>
                  <a:cxn ang="0">
                    <a:pos x="0" y="0"/>
                  </a:cxn>
                </a:cxnLst>
                <a:rect l="0" t="0" r="r" b="b"/>
                <a:pathLst>
                  <a:path w="29" h="41">
                    <a:moveTo>
                      <a:pt x="29" y="41"/>
                    </a:moveTo>
                    <a:cubicBezTo>
                      <a:pt x="19" y="27"/>
                      <a:pt x="10" y="1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Freeform 25"/>
              <p:cNvSpPr>
                <a:spLocks/>
              </p:cNvSpPr>
              <p:nvPr/>
            </p:nvSpPr>
            <p:spPr bwMode="auto">
              <a:xfrm>
                <a:off x="6489701" y="1262063"/>
                <a:ext cx="77788" cy="128588"/>
              </a:xfrm>
              <a:custGeom>
                <a:avLst/>
                <a:gdLst/>
                <a:ahLst/>
                <a:cxnLst>
                  <a:cxn ang="0">
                    <a:pos x="59" y="98"/>
                  </a:cxn>
                  <a:cxn ang="0">
                    <a:pos x="0" y="0"/>
                  </a:cxn>
                </a:cxnLst>
                <a:rect l="0" t="0" r="r" b="b"/>
                <a:pathLst>
                  <a:path w="59" h="98">
                    <a:moveTo>
                      <a:pt x="59" y="98"/>
                    </a:moveTo>
                    <a:cubicBezTo>
                      <a:pt x="40" y="64"/>
                      <a:pt x="20" y="3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26"/>
              <p:cNvSpPr>
                <a:spLocks/>
              </p:cNvSpPr>
              <p:nvPr/>
            </p:nvSpPr>
            <p:spPr bwMode="auto">
              <a:xfrm>
                <a:off x="6577013" y="1414463"/>
                <a:ext cx="15875" cy="1587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1"/>
                  </a:cxn>
                  <a:cxn ang="0">
                    <a:pos x="12" y="6"/>
                  </a:cxn>
                  <a:cxn ang="0">
                    <a:pos x="7" y="13"/>
                  </a:cxn>
                  <a:cxn ang="0">
                    <a:pos x="0" y="7"/>
                  </a:cxn>
                </a:cxnLst>
                <a:rect l="0" t="0" r="r" b="b"/>
                <a:pathLst>
                  <a:path w="12" h="13">
                    <a:moveTo>
                      <a:pt x="0" y="7"/>
                    </a:move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1" y="3"/>
                      <a:pt x="12" y="6"/>
                    </a:cubicBezTo>
                    <a:cubicBezTo>
                      <a:pt x="12" y="9"/>
                      <a:pt x="10" y="12"/>
                      <a:pt x="7" y="13"/>
                    </a:cubicBezTo>
                    <a:cubicBezTo>
                      <a:pt x="3" y="13"/>
                      <a:pt x="0" y="11"/>
                      <a:pt x="0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 27"/>
              <p:cNvSpPr>
                <a:spLocks/>
              </p:cNvSpPr>
              <p:nvPr/>
            </p:nvSpPr>
            <p:spPr bwMode="auto">
              <a:xfrm>
                <a:off x="6381751" y="1112838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1"/>
                  </a:cxn>
                  <a:cxn ang="0">
                    <a:pos x="12" y="6"/>
                  </a:cxn>
                  <a:cxn ang="0">
                    <a:pos x="7" y="13"/>
                  </a:cxn>
                  <a:cxn ang="0">
                    <a:pos x="0" y="8"/>
                  </a:cxn>
                </a:cxnLst>
                <a:rect l="0" t="0" r="r" b="b"/>
                <a:pathLst>
                  <a:path w="13" h="13">
                    <a:moveTo>
                      <a:pt x="0" y="8"/>
                    </a:moveTo>
                    <a:cubicBezTo>
                      <a:pt x="0" y="4"/>
                      <a:pt x="2" y="1"/>
                      <a:pt x="6" y="1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3" y="9"/>
                      <a:pt x="10" y="12"/>
                      <a:pt x="7" y="13"/>
                    </a:cubicBezTo>
                    <a:cubicBezTo>
                      <a:pt x="4" y="13"/>
                      <a:pt x="1" y="11"/>
                      <a:pt x="0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Arrow C"/>
            <p:cNvGrpSpPr/>
            <p:nvPr/>
          </p:nvGrpSpPr>
          <p:grpSpPr>
            <a:xfrm>
              <a:off x="6709538" y="1530805"/>
              <a:ext cx="1524756" cy="3211670"/>
              <a:chOff x="5378451" y="585788"/>
              <a:chExt cx="1458913" cy="2876550"/>
            </a:xfrm>
          </p:grpSpPr>
          <p:sp>
            <p:nvSpPr>
              <p:cNvPr id="64" name="Freeform 73"/>
              <p:cNvSpPr>
                <a:spLocks/>
              </p:cNvSpPr>
              <p:nvPr/>
            </p:nvSpPr>
            <p:spPr bwMode="auto">
              <a:xfrm>
                <a:off x="5737226" y="1001713"/>
                <a:ext cx="693738" cy="1076325"/>
              </a:xfrm>
              <a:custGeom>
                <a:avLst/>
                <a:gdLst/>
                <a:ahLst/>
                <a:cxnLst>
                  <a:cxn ang="0">
                    <a:pos x="528" y="819"/>
                  </a:cxn>
                  <a:cxn ang="0">
                    <a:pos x="0" y="0"/>
                  </a:cxn>
                </a:cxnLst>
                <a:rect l="0" t="0" r="r" b="b"/>
                <a:pathLst>
                  <a:path w="528" h="819">
                    <a:moveTo>
                      <a:pt x="528" y="819"/>
                    </a:moveTo>
                    <a:cubicBezTo>
                      <a:pt x="453" y="494"/>
                      <a:pt x="265" y="204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4"/>
              <p:cNvSpPr>
                <a:spLocks/>
              </p:cNvSpPr>
              <p:nvPr/>
            </p:nvSpPr>
            <p:spPr bwMode="auto">
              <a:xfrm>
                <a:off x="5378451" y="585788"/>
                <a:ext cx="1458913" cy="2876550"/>
              </a:xfrm>
              <a:custGeom>
                <a:avLst/>
                <a:gdLst/>
                <a:ahLst/>
                <a:cxnLst>
                  <a:cxn ang="0">
                    <a:pos x="901" y="2189"/>
                  </a:cxn>
                  <a:cxn ang="0">
                    <a:pos x="1025" y="1084"/>
                  </a:cxn>
                  <a:cxn ang="0">
                    <a:pos x="413" y="134"/>
                  </a:cxn>
                  <a:cxn ang="0">
                    <a:pos x="465" y="67"/>
                  </a:cxn>
                  <a:cxn ang="0">
                    <a:pos x="0" y="0"/>
                  </a:cxn>
                  <a:cxn ang="0">
                    <a:pos x="186" y="431"/>
                  </a:cxn>
                  <a:cxn ang="0">
                    <a:pos x="237" y="364"/>
                  </a:cxn>
                  <a:cxn ang="0">
                    <a:pos x="743" y="1149"/>
                  </a:cxn>
                  <a:cxn ang="0">
                    <a:pos x="641" y="2063"/>
                  </a:cxn>
                </a:cxnLst>
                <a:rect l="0" t="0" r="r" b="b"/>
                <a:pathLst>
                  <a:path w="1111" h="2189">
                    <a:moveTo>
                      <a:pt x="901" y="2189"/>
                    </a:moveTo>
                    <a:cubicBezTo>
                      <a:pt x="1067" y="1848"/>
                      <a:pt x="1111" y="1455"/>
                      <a:pt x="1025" y="1084"/>
                    </a:cubicBezTo>
                    <a:cubicBezTo>
                      <a:pt x="938" y="707"/>
                      <a:pt x="721" y="370"/>
                      <a:pt x="413" y="134"/>
                    </a:cubicBezTo>
                    <a:cubicBezTo>
                      <a:pt x="465" y="67"/>
                      <a:pt x="465" y="67"/>
                      <a:pt x="465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6" y="431"/>
                      <a:pt x="186" y="431"/>
                      <a:pt x="186" y="431"/>
                    </a:cubicBezTo>
                    <a:cubicBezTo>
                      <a:pt x="237" y="364"/>
                      <a:pt x="237" y="364"/>
                      <a:pt x="237" y="364"/>
                    </a:cubicBezTo>
                    <a:cubicBezTo>
                      <a:pt x="492" y="559"/>
                      <a:pt x="671" y="837"/>
                      <a:pt x="743" y="1149"/>
                    </a:cubicBezTo>
                    <a:cubicBezTo>
                      <a:pt x="814" y="1456"/>
                      <a:pt x="778" y="1781"/>
                      <a:pt x="641" y="2063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Oval 75"/>
              <p:cNvSpPr>
                <a:spLocks noChangeArrowheads="1"/>
              </p:cNvSpPr>
              <p:nvPr/>
            </p:nvSpPr>
            <p:spPr bwMode="auto">
              <a:xfrm>
                <a:off x="6186488" y="3263900"/>
                <a:ext cx="68263" cy="65088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Oval 76"/>
              <p:cNvSpPr>
                <a:spLocks noChangeArrowheads="1"/>
              </p:cNvSpPr>
              <p:nvPr/>
            </p:nvSpPr>
            <p:spPr bwMode="auto">
              <a:xfrm>
                <a:off x="5705476" y="968375"/>
                <a:ext cx="65088" cy="66675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Center circle shapes"/>
          <p:cNvGrpSpPr/>
          <p:nvPr/>
        </p:nvGrpSpPr>
        <p:grpSpPr>
          <a:xfrm>
            <a:off x="5357333" y="3115371"/>
            <a:ext cx="1046922" cy="1118413"/>
            <a:chOff x="4084638" y="2005013"/>
            <a:chExt cx="1001713" cy="1001713"/>
          </a:xfrm>
        </p:grpSpPr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4554538" y="2005013"/>
              <a:ext cx="31750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4" y="0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cubicBezTo>
                    <a:pt x="8" y="0"/>
                    <a:pt x="16" y="0"/>
                    <a:pt x="2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4146551" y="2017713"/>
              <a:ext cx="322263" cy="24765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246" y="0"/>
                </a:cxn>
              </a:cxnLst>
              <a:rect l="0" t="0" r="r" b="b"/>
              <a:pathLst>
                <a:path w="246" h="188">
                  <a:moveTo>
                    <a:pt x="0" y="188"/>
                  </a:moveTo>
                  <a:cubicBezTo>
                    <a:pt x="51" y="95"/>
                    <a:pt x="140" y="26"/>
                    <a:pt x="24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4084638" y="2335213"/>
              <a:ext cx="30163" cy="261938"/>
            </a:xfrm>
            <a:custGeom>
              <a:avLst/>
              <a:gdLst/>
              <a:ahLst/>
              <a:cxnLst>
                <a:cxn ang="0">
                  <a:pos x="6" y="200"/>
                </a:cxn>
                <a:cxn ang="0">
                  <a:pos x="0" y="130"/>
                </a:cxn>
                <a:cxn ang="0">
                  <a:pos x="23" y="0"/>
                </a:cxn>
              </a:cxnLst>
              <a:rect l="0" t="0" r="r" b="b"/>
              <a:pathLst>
                <a:path w="23" h="200">
                  <a:moveTo>
                    <a:pt x="6" y="200"/>
                  </a:moveTo>
                  <a:cubicBezTo>
                    <a:pt x="2" y="177"/>
                    <a:pt x="0" y="154"/>
                    <a:pt x="0" y="130"/>
                  </a:cubicBezTo>
                  <a:cubicBezTo>
                    <a:pt x="0" y="84"/>
                    <a:pt x="8" y="41"/>
                    <a:pt x="2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4103688" y="2641600"/>
              <a:ext cx="20638" cy="58738"/>
            </a:xfrm>
            <a:custGeom>
              <a:avLst/>
              <a:gdLst/>
              <a:ahLst/>
              <a:cxnLst>
                <a:cxn ang="0">
                  <a:pos x="16" y="44"/>
                </a:cxn>
                <a:cxn ang="0">
                  <a:pos x="0" y="0"/>
                </a:cxn>
              </a:cxnLst>
              <a:rect l="0" t="0" r="r" b="b"/>
              <a:pathLst>
                <a:path w="16" h="44">
                  <a:moveTo>
                    <a:pt x="16" y="44"/>
                  </a:moveTo>
                  <a:cubicBezTo>
                    <a:pt x="10" y="30"/>
                    <a:pt x="4" y="15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4144963" y="2741613"/>
              <a:ext cx="74613" cy="104775"/>
            </a:xfrm>
            <a:custGeom>
              <a:avLst/>
              <a:gdLst/>
              <a:ahLst/>
              <a:cxnLst>
                <a:cxn ang="0">
                  <a:pos x="57" y="79"/>
                </a:cxn>
                <a:cxn ang="0">
                  <a:pos x="0" y="0"/>
                </a:cxn>
              </a:cxnLst>
              <a:rect l="0" t="0" r="r" b="b"/>
              <a:pathLst>
                <a:path w="57" h="79">
                  <a:moveTo>
                    <a:pt x="57" y="79"/>
                  </a:moveTo>
                  <a:cubicBezTo>
                    <a:pt x="35" y="56"/>
                    <a:pt x="16" y="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4384676" y="2963863"/>
              <a:ext cx="19050" cy="79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0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9" y="4"/>
                    <a:pt x="5" y="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4489451" y="2982913"/>
              <a:ext cx="250825" cy="23813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73" y="18"/>
                </a:cxn>
                <a:cxn ang="0">
                  <a:pos x="0" y="11"/>
                </a:cxn>
              </a:cxnLst>
              <a:rect l="0" t="0" r="r" b="b"/>
              <a:pathLst>
                <a:path w="190" h="18">
                  <a:moveTo>
                    <a:pt x="190" y="0"/>
                  </a:moveTo>
                  <a:cubicBezTo>
                    <a:pt x="153" y="12"/>
                    <a:pt x="114" y="18"/>
                    <a:pt x="73" y="18"/>
                  </a:cubicBezTo>
                  <a:cubicBezTo>
                    <a:pt x="48" y="18"/>
                    <a:pt x="24" y="16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5021263" y="2652713"/>
              <a:ext cx="42863" cy="1031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78"/>
                </a:cxn>
              </a:cxnLst>
              <a:rect l="0" t="0" r="r" b="b"/>
              <a:pathLst>
                <a:path w="33" h="78">
                  <a:moveTo>
                    <a:pt x="33" y="0"/>
                  </a:moveTo>
                  <a:cubicBezTo>
                    <a:pt x="25" y="27"/>
                    <a:pt x="14" y="53"/>
                    <a:pt x="0" y="7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auto">
            <a:xfrm>
              <a:off x="5038726" y="2292350"/>
              <a:ext cx="47625" cy="303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62"/>
                </a:cxn>
                <a:cxn ang="0">
                  <a:pos x="30" y="230"/>
                </a:cxn>
              </a:cxnLst>
              <a:rect l="0" t="0" r="r" b="b"/>
              <a:pathLst>
                <a:path w="36" h="230">
                  <a:moveTo>
                    <a:pt x="0" y="0"/>
                  </a:moveTo>
                  <a:cubicBezTo>
                    <a:pt x="23" y="49"/>
                    <a:pt x="36" y="104"/>
                    <a:pt x="36" y="162"/>
                  </a:cubicBezTo>
                  <a:cubicBezTo>
                    <a:pt x="36" y="185"/>
                    <a:pt x="34" y="208"/>
                    <a:pt x="30" y="23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86"/>
            <p:cNvSpPr>
              <a:spLocks/>
            </p:cNvSpPr>
            <p:nvPr/>
          </p:nvSpPr>
          <p:spPr bwMode="auto">
            <a:xfrm>
              <a:off x="4895851" y="2112963"/>
              <a:ext cx="117475" cy="133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102"/>
                </a:cxn>
              </a:cxnLst>
              <a:rect l="0" t="0" r="r" b="b"/>
              <a:pathLst>
                <a:path w="90" h="102">
                  <a:moveTo>
                    <a:pt x="0" y="0"/>
                  </a:moveTo>
                  <a:cubicBezTo>
                    <a:pt x="36" y="28"/>
                    <a:pt x="67" y="63"/>
                    <a:pt x="90" y="10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4616451" y="2005013"/>
              <a:ext cx="23812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59"/>
                </a:cxn>
              </a:cxnLst>
              <a:rect l="0" t="0" r="r" b="b"/>
              <a:pathLst>
                <a:path w="181" h="59">
                  <a:moveTo>
                    <a:pt x="0" y="0"/>
                  </a:moveTo>
                  <a:cubicBezTo>
                    <a:pt x="66" y="4"/>
                    <a:pt x="128" y="25"/>
                    <a:pt x="181" y="5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>
              <a:off x="4237038" y="2865438"/>
              <a:ext cx="17463" cy="158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0"/>
                </a:cxn>
                <a:cxn ang="0">
                  <a:pos x="12" y="5"/>
                </a:cxn>
                <a:cxn ang="0">
                  <a:pos x="7" y="12"/>
                </a:cxn>
                <a:cxn ang="0">
                  <a:pos x="0" y="7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3" y="9"/>
                    <a:pt x="10" y="12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4764088" y="2962275"/>
              <a:ext cx="15875" cy="158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1"/>
                </a:cxn>
                <a:cxn ang="0">
                  <a:pos x="12" y="6"/>
                </a:cxn>
                <a:cxn ang="0">
                  <a:pos x="7" y="13"/>
                </a:cxn>
                <a:cxn ang="0">
                  <a:pos x="0" y="8"/>
                </a:cxn>
              </a:cxnLst>
              <a:rect l="0" t="0" r="r" b="b"/>
              <a:pathLst>
                <a:path w="12" h="13">
                  <a:moveTo>
                    <a:pt x="0" y="8"/>
                  </a:moveTo>
                  <a:cubicBezTo>
                    <a:pt x="0" y="4"/>
                    <a:pt x="2" y="1"/>
                    <a:pt x="5" y="1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10" y="12"/>
                    <a:pt x="7" y="13"/>
                  </a:cubicBezTo>
                  <a:cubicBezTo>
                    <a:pt x="4" y="13"/>
                    <a:pt x="1" y="11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4814888" y="2940050"/>
              <a:ext cx="15875" cy="142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0"/>
                </a:cxn>
                <a:cxn ang="0">
                  <a:pos x="12" y="5"/>
                </a:cxn>
                <a:cxn ang="0">
                  <a:pos x="7" y="12"/>
                </a:cxn>
                <a:cxn ang="0">
                  <a:pos x="0" y="7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3" y="9"/>
                    <a:pt x="10" y="12"/>
                    <a:pt x="7" y="12"/>
                  </a:cubicBezTo>
                  <a:cubicBezTo>
                    <a:pt x="4" y="12"/>
                    <a:pt x="1" y="10"/>
                    <a:pt x="0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4625650" y="2328403"/>
            <a:ext cx="2513608" cy="2685256"/>
            <a:chOff x="4625650" y="2328403"/>
            <a:chExt cx="2513608" cy="2685256"/>
          </a:xfrm>
        </p:grpSpPr>
        <p:grpSp>
          <p:nvGrpSpPr>
            <p:cNvPr id="13" name="Secondary shapes A"/>
            <p:cNvGrpSpPr/>
            <p:nvPr/>
          </p:nvGrpSpPr>
          <p:grpSpPr>
            <a:xfrm>
              <a:off x="5015549" y="2372716"/>
              <a:ext cx="653704" cy="368669"/>
              <a:chOff x="3757613" y="1339850"/>
              <a:chExt cx="625475" cy="330200"/>
            </a:xfrm>
          </p:grpSpPr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>
                <a:off x="3757613" y="1552575"/>
                <a:ext cx="138113" cy="11747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0" y="90"/>
                  </a:cxn>
                </a:cxnLst>
                <a:rect l="0" t="0" r="r" b="b"/>
                <a:pathLst>
                  <a:path w="106" h="90">
                    <a:moveTo>
                      <a:pt x="106" y="0"/>
                    </a:moveTo>
                    <a:cubicBezTo>
                      <a:pt x="69" y="27"/>
                      <a:pt x="34" y="57"/>
                      <a:pt x="0" y="9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33"/>
              <p:cNvSpPr>
                <a:spLocks/>
              </p:cNvSpPr>
              <p:nvPr/>
            </p:nvSpPr>
            <p:spPr bwMode="auto">
              <a:xfrm>
                <a:off x="3930651" y="1500188"/>
                <a:ext cx="42863" cy="2857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1"/>
                  </a:cxn>
                </a:cxnLst>
                <a:rect l="0" t="0" r="r" b="b"/>
                <a:pathLst>
                  <a:path w="33" h="21">
                    <a:moveTo>
                      <a:pt x="33" y="0"/>
                    </a:moveTo>
                    <a:cubicBezTo>
                      <a:pt x="22" y="7"/>
                      <a:pt x="11" y="14"/>
                      <a:pt x="0" y="21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Freeform 34"/>
              <p:cNvSpPr>
                <a:spLocks/>
              </p:cNvSpPr>
              <p:nvPr/>
            </p:nvSpPr>
            <p:spPr bwMode="auto">
              <a:xfrm>
                <a:off x="4116388" y="1406525"/>
                <a:ext cx="47625" cy="1905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5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cubicBezTo>
                      <a:pt x="24" y="5"/>
                      <a:pt x="12" y="10"/>
                      <a:pt x="0" y="15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35"/>
              <p:cNvSpPr>
                <a:spLocks/>
              </p:cNvSpPr>
              <p:nvPr/>
            </p:nvSpPr>
            <p:spPr bwMode="auto">
              <a:xfrm>
                <a:off x="4202113" y="1358900"/>
                <a:ext cx="122238" cy="33338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26"/>
                  </a:cxn>
                </a:cxnLst>
                <a:rect l="0" t="0" r="r" b="b"/>
                <a:pathLst>
                  <a:path w="93" h="26">
                    <a:moveTo>
                      <a:pt x="93" y="0"/>
                    </a:moveTo>
                    <a:cubicBezTo>
                      <a:pt x="61" y="7"/>
                      <a:pt x="30" y="15"/>
                      <a:pt x="0" y="26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auto">
              <a:xfrm>
                <a:off x="4016376" y="1462088"/>
                <a:ext cx="17463" cy="1587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0"/>
                  </a:cxn>
                  <a:cxn ang="0">
                    <a:pos x="12" y="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3" h="12">
                    <a:moveTo>
                      <a:pt x="0" y="7"/>
                    </a:moveTo>
                    <a:cubicBezTo>
                      <a:pt x="0" y="4"/>
                      <a:pt x="2" y="1"/>
                      <a:pt x="6" y="0"/>
                    </a:cubicBezTo>
                    <a:cubicBezTo>
                      <a:pt x="9" y="0"/>
                      <a:pt x="12" y="2"/>
                      <a:pt x="12" y="5"/>
                    </a:cubicBezTo>
                    <a:cubicBezTo>
                      <a:pt x="13" y="9"/>
                      <a:pt x="10" y="12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auto">
              <a:xfrm>
                <a:off x="4367213" y="1339850"/>
                <a:ext cx="15875" cy="15875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1"/>
                  </a:cxn>
                  <a:cxn ang="0">
                    <a:pos x="13" y="6"/>
                  </a:cxn>
                  <a:cxn ang="0">
                    <a:pos x="8" y="13"/>
                  </a:cxn>
                  <a:cxn ang="0">
                    <a:pos x="1" y="7"/>
                  </a:cxn>
                </a:cxnLst>
                <a:rect l="0" t="0" r="r" b="b"/>
                <a:pathLst>
                  <a:path w="13" h="13">
                    <a:moveTo>
                      <a:pt x="1" y="7"/>
                    </a:moveTo>
                    <a:cubicBezTo>
                      <a:pt x="0" y="4"/>
                      <a:pt x="3" y="1"/>
                      <a:pt x="6" y="1"/>
                    </a:cubicBezTo>
                    <a:cubicBezTo>
                      <a:pt x="9" y="0"/>
                      <a:pt x="12" y="3"/>
                      <a:pt x="13" y="6"/>
                    </a:cubicBezTo>
                    <a:cubicBezTo>
                      <a:pt x="13" y="9"/>
                      <a:pt x="11" y="12"/>
                      <a:pt x="8" y="13"/>
                    </a:cubicBezTo>
                    <a:cubicBezTo>
                      <a:pt x="4" y="13"/>
                      <a:pt x="1" y="11"/>
                      <a:pt x="1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4625650" y="2328403"/>
              <a:ext cx="2513608" cy="2685256"/>
              <a:chOff x="4625650" y="2328403"/>
              <a:chExt cx="2513608" cy="2685256"/>
            </a:xfrm>
          </p:grpSpPr>
          <p:grpSp>
            <p:nvGrpSpPr>
              <p:cNvPr id="53" name="Arrow A"/>
              <p:cNvGrpSpPr/>
              <p:nvPr/>
            </p:nvGrpSpPr>
            <p:grpSpPr>
              <a:xfrm>
                <a:off x="4796542" y="2431207"/>
                <a:ext cx="2231552" cy="1279705"/>
                <a:chOff x="3548063" y="1392238"/>
                <a:chExt cx="2135188" cy="1146175"/>
              </a:xfrm>
            </p:grpSpPr>
            <p:sp>
              <p:nvSpPr>
                <p:cNvPr id="54" name="Freeform 65"/>
                <p:cNvSpPr>
                  <a:spLocks/>
                </p:cNvSpPr>
                <p:nvPr/>
              </p:nvSpPr>
              <p:spPr bwMode="auto">
                <a:xfrm rot="211571">
                  <a:off x="4028484" y="1695354"/>
                  <a:ext cx="876630" cy="274818"/>
                </a:xfrm>
                <a:custGeom>
                  <a:avLst/>
                  <a:gdLst/>
                  <a:ahLst/>
                  <a:cxnLst>
                    <a:cxn ang="0">
                      <a:pos x="699" y="56"/>
                    </a:cxn>
                    <a:cxn ang="0">
                      <a:pos x="417" y="7"/>
                    </a:cxn>
                    <a:cxn ang="0">
                      <a:pos x="0" y="211"/>
                    </a:cxn>
                  </a:cxnLst>
                  <a:rect l="0" t="0" r="r" b="b"/>
                  <a:pathLst>
                    <a:path w="699" h="211">
                      <a:moveTo>
                        <a:pt x="699" y="56"/>
                      </a:moveTo>
                      <a:cubicBezTo>
                        <a:pt x="611" y="18"/>
                        <a:pt x="515" y="0"/>
                        <a:pt x="417" y="7"/>
                      </a:cubicBezTo>
                      <a:cubicBezTo>
                        <a:pt x="255" y="17"/>
                        <a:pt x="107" y="89"/>
                        <a:pt x="0" y="211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66"/>
                <p:cNvSpPr>
                  <a:spLocks/>
                </p:cNvSpPr>
                <p:nvPr/>
              </p:nvSpPr>
              <p:spPr bwMode="auto">
                <a:xfrm>
                  <a:off x="3548063" y="1392238"/>
                  <a:ext cx="2135188" cy="1112838"/>
                </a:xfrm>
                <a:custGeom>
                  <a:avLst/>
                  <a:gdLst/>
                  <a:ahLst/>
                  <a:cxnLst>
                    <a:cxn ang="0">
                      <a:pos x="1626" y="848"/>
                    </a:cxn>
                    <a:cxn ang="0">
                      <a:pos x="1343" y="221"/>
                    </a:cxn>
                    <a:cxn ang="0">
                      <a:pos x="738" y="14"/>
                    </a:cxn>
                    <a:cxn ang="0">
                      <a:pos x="163" y="295"/>
                    </a:cxn>
                    <a:cxn ang="0">
                      <a:pos x="100" y="239"/>
                    </a:cxn>
                    <a:cxn ang="0">
                      <a:pos x="0" y="698"/>
                    </a:cxn>
                    <a:cxn ang="0">
                      <a:pos x="444" y="543"/>
                    </a:cxn>
                    <a:cxn ang="0">
                      <a:pos x="380" y="487"/>
                    </a:cxn>
                    <a:cxn ang="0">
                      <a:pos x="756" y="302"/>
                    </a:cxn>
                    <a:cxn ang="0">
                      <a:pos x="1152" y="438"/>
                    </a:cxn>
                    <a:cxn ang="0">
                      <a:pos x="1337" y="848"/>
                    </a:cxn>
                  </a:cxnLst>
                  <a:rect l="0" t="0" r="r" b="b"/>
                  <a:pathLst>
                    <a:path w="1626" h="848">
                      <a:moveTo>
                        <a:pt x="1626" y="848"/>
                      </a:moveTo>
                      <a:cubicBezTo>
                        <a:pt x="1626" y="608"/>
                        <a:pt x="1522" y="380"/>
                        <a:pt x="1343" y="221"/>
                      </a:cubicBezTo>
                      <a:cubicBezTo>
                        <a:pt x="1175" y="74"/>
                        <a:pt x="960" y="0"/>
                        <a:pt x="738" y="14"/>
                      </a:cubicBezTo>
                      <a:cubicBezTo>
                        <a:pt x="515" y="28"/>
                        <a:pt x="311" y="128"/>
                        <a:pt x="163" y="295"/>
                      </a:cubicBezTo>
                      <a:cubicBezTo>
                        <a:pt x="100" y="239"/>
                        <a:pt x="100" y="239"/>
                        <a:pt x="100" y="239"/>
                      </a:cubicBezTo>
                      <a:cubicBezTo>
                        <a:pt x="0" y="698"/>
                        <a:pt x="0" y="698"/>
                        <a:pt x="0" y="698"/>
                      </a:cubicBezTo>
                      <a:cubicBezTo>
                        <a:pt x="444" y="543"/>
                        <a:pt x="444" y="543"/>
                        <a:pt x="444" y="543"/>
                      </a:cubicBezTo>
                      <a:cubicBezTo>
                        <a:pt x="380" y="487"/>
                        <a:pt x="380" y="487"/>
                        <a:pt x="380" y="487"/>
                      </a:cubicBezTo>
                      <a:cubicBezTo>
                        <a:pt x="477" y="377"/>
                        <a:pt x="610" y="312"/>
                        <a:pt x="756" y="302"/>
                      </a:cubicBezTo>
                      <a:cubicBezTo>
                        <a:pt x="901" y="293"/>
                        <a:pt x="1042" y="341"/>
                        <a:pt x="1152" y="438"/>
                      </a:cubicBezTo>
                      <a:cubicBezTo>
                        <a:pt x="1269" y="542"/>
                        <a:pt x="1337" y="691"/>
                        <a:pt x="1337" y="848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4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Oval 67"/>
                <p:cNvSpPr>
                  <a:spLocks noChangeArrowheads="1"/>
                </p:cNvSpPr>
                <p:nvPr/>
              </p:nvSpPr>
              <p:spPr bwMode="auto">
                <a:xfrm>
                  <a:off x="5270501" y="2473325"/>
                  <a:ext cx="66675" cy="65088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Oval 68"/>
                <p:cNvSpPr>
                  <a:spLocks noChangeArrowheads="1"/>
                </p:cNvSpPr>
                <p:nvPr/>
              </p:nvSpPr>
              <p:spPr bwMode="auto">
                <a:xfrm>
                  <a:off x="3973514" y="1936230"/>
                  <a:ext cx="65088" cy="66675"/>
                </a:xfrm>
                <a:prstGeom prst="ellipse">
                  <a:avLst/>
                </a:pr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Name inside A"/>
              <p:cNvSpPr/>
              <p:nvPr/>
            </p:nvSpPr>
            <p:spPr>
              <a:xfrm>
                <a:off x="4625650" y="2328403"/>
                <a:ext cx="2513608" cy="2685256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13504900"/>
                  </a:avLst>
                </a:prstTxWarp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Единство подходов</a:t>
                </a:r>
                <a:endPara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0" name="Группа 99"/>
          <p:cNvGrpSpPr/>
          <p:nvPr/>
        </p:nvGrpSpPr>
        <p:grpSpPr>
          <a:xfrm>
            <a:off x="3849387" y="1419141"/>
            <a:ext cx="4139567" cy="4422248"/>
            <a:chOff x="3849387" y="1419141"/>
            <a:chExt cx="4139567" cy="4422248"/>
          </a:xfrm>
        </p:grpSpPr>
        <p:grpSp>
          <p:nvGrpSpPr>
            <p:cNvPr id="8" name="Secondary shapes B"/>
            <p:cNvGrpSpPr/>
            <p:nvPr/>
          </p:nvGrpSpPr>
          <p:grpSpPr>
            <a:xfrm>
              <a:off x="5962922" y="1750588"/>
              <a:ext cx="655363" cy="166610"/>
              <a:chOff x="4664076" y="782638"/>
              <a:chExt cx="627063" cy="149225"/>
            </a:xfrm>
          </p:grpSpPr>
          <p:sp>
            <p:nvSpPr>
              <p:cNvPr id="9" name="Freeform 28"/>
              <p:cNvSpPr>
                <a:spLocks/>
              </p:cNvSpPr>
              <p:nvPr/>
            </p:nvSpPr>
            <p:spPr bwMode="auto">
              <a:xfrm>
                <a:off x="4664076" y="782638"/>
                <a:ext cx="147638" cy="12700"/>
              </a:xfrm>
              <a:custGeom>
                <a:avLst/>
                <a:gdLst/>
                <a:ahLst/>
                <a:cxnLst>
                  <a:cxn ang="0">
                    <a:pos x="112" y="10"/>
                  </a:cxn>
                  <a:cxn ang="0">
                    <a:pos x="0" y="0"/>
                  </a:cxn>
                </a:cxnLst>
                <a:rect l="0" t="0" r="r" b="b"/>
                <a:pathLst>
                  <a:path w="112" h="10">
                    <a:moveTo>
                      <a:pt x="112" y="10"/>
                    </a:moveTo>
                    <a:cubicBezTo>
                      <a:pt x="75" y="5"/>
                      <a:pt x="38" y="2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4913313" y="811213"/>
                <a:ext cx="55563" cy="11113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0" y="0"/>
                  </a:cxn>
                </a:cxnLst>
                <a:rect l="0" t="0" r="r" b="b"/>
                <a:pathLst>
                  <a:path w="42" h="9">
                    <a:moveTo>
                      <a:pt x="42" y="9"/>
                    </a:moveTo>
                    <a:cubicBezTo>
                      <a:pt x="28" y="6"/>
                      <a:pt x="14" y="3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5054601" y="844550"/>
                <a:ext cx="236538" cy="87313"/>
              </a:xfrm>
              <a:custGeom>
                <a:avLst/>
                <a:gdLst/>
                <a:ahLst/>
                <a:cxnLst>
                  <a:cxn ang="0">
                    <a:pos x="180" y="66"/>
                  </a:cxn>
                  <a:cxn ang="0">
                    <a:pos x="0" y="0"/>
                  </a:cxn>
                </a:cxnLst>
                <a:rect l="0" t="0" r="r" b="b"/>
                <a:pathLst>
                  <a:path w="180" h="66">
                    <a:moveTo>
                      <a:pt x="180" y="66"/>
                    </a:moveTo>
                    <a:cubicBezTo>
                      <a:pt x="122" y="40"/>
                      <a:pt x="62" y="18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4852988" y="793750"/>
                <a:ext cx="15875" cy="174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1"/>
                  </a:cxn>
                  <a:cxn ang="0">
                    <a:pos x="13" y="6"/>
                  </a:cxn>
                  <a:cxn ang="0">
                    <a:pos x="8" y="13"/>
                  </a:cxn>
                  <a:cxn ang="0">
                    <a:pos x="1" y="7"/>
                  </a:cxn>
                </a:cxnLst>
                <a:rect l="0" t="0" r="r" b="b"/>
                <a:pathLst>
                  <a:path w="13" h="13">
                    <a:moveTo>
                      <a:pt x="1" y="7"/>
                    </a:moveTo>
                    <a:cubicBezTo>
                      <a:pt x="0" y="4"/>
                      <a:pt x="3" y="1"/>
                      <a:pt x="6" y="1"/>
                    </a:cubicBezTo>
                    <a:cubicBezTo>
                      <a:pt x="9" y="0"/>
                      <a:pt x="12" y="3"/>
                      <a:pt x="13" y="6"/>
                    </a:cubicBezTo>
                    <a:cubicBezTo>
                      <a:pt x="13" y="9"/>
                      <a:pt x="11" y="12"/>
                      <a:pt x="8" y="13"/>
                    </a:cubicBezTo>
                    <a:cubicBezTo>
                      <a:pt x="4" y="13"/>
                      <a:pt x="1" y="11"/>
                      <a:pt x="1" y="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3849387" y="1419141"/>
              <a:ext cx="4139567" cy="4422248"/>
              <a:chOff x="3849387" y="1419141"/>
              <a:chExt cx="4139567" cy="4422248"/>
            </a:xfrm>
          </p:grpSpPr>
          <p:grpSp>
            <p:nvGrpSpPr>
              <p:cNvPr id="58" name="Arrow B"/>
              <p:cNvGrpSpPr/>
              <p:nvPr/>
            </p:nvGrpSpPr>
            <p:grpSpPr>
              <a:xfrm>
                <a:off x="5317514" y="1711594"/>
                <a:ext cx="2284645" cy="2373304"/>
                <a:chOff x="4046538" y="747713"/>
                <a:chExt cx="2185988" cy="2125663"/>
              </a:xfrm>
            </p:grpSpPr>
            <p:sp>
              <p:nvSpPr>
                <p:cNvPr id="59" name="Freeform 69"/>
                <p:cNvSpPr>
                  <a:spLocks/>
                </p:cNvSpPr>
                <p:nvPr/>
              </p:nvSpPr>
              <p:spPr bwMode="auto">
                <a:xfrm>
                  <a:off x="4586288" y="1160463"/>
                  <a:ext cx="1063625" cy="522288"/>
                </a:xfrm>
                <a:custGeom>
                  <a:avLst/>
                  <a:gdLst/>
                  <a:ahLst/>
                  <a:cxnLst>
                    <a:cxn ang="0">
                      <a:pos x="810" y="39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0" h="398">
                      <a:moveTo>
                        <a:pt x="810" y="398"/>
                      </a:moveTo>
                      <a:cubicBezTo>
                        <a:pt x="622" y="156"/>
                        <a:pt x="329" y="0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70"/>
                <p:cNvSpPr>
                  <a:spLocks/>
                </p:cNvSpPr>
                <p:nvPr/>
              </p:nvSpPr>
              <p:spPr bwMode="auto">
                <a:xfrm>
                  <a:off x="4046538" y="747713"/>
                  <a:ext cx="2185988" cy="2125663"/>
                </a:xfrm>
                <a:custGeom>
                  <a:avLst/>
                  <a:gdLst/>
                  <a:ahLst/>
                  <a:cxnLst>
                    <a:cxn ang="0">
                      <a:pos x="1632" y="1618"/>
                    </a:cxn>
                    <a:cxn ang="0">
                      <a:pos x="1663" y="1338"/>
                    </a:cxn>
                    <a:cxn ang="0">
                      <a:pos x="410" y="85"/>
                    </a:cxn>
                    <a:cxn ang="0">
                      <a:pos x="410" y="0"/>
                    </a:cxn>
                    <a:cxn ang="0">
                      <a:pos x="0" y="229"/>
                    </a:cxn>
                    <a:cxn ang="0">
                      <a:pos x="410" y="458"/>
                    </a:cxn>
                    <a:cxn ang="0">
                      <a:pos x="410" y="374"/>
                    </a:cxn>
                    <a:cxn ang="0">
                      <a:pos x="1374" y="1338"/>
                    </a:cxn>
                    <a:cxn ang="0">
                      <a:pos x="1350" y="1554"/>
                    </a:cxn>
                  </a:cxnLst>
                  <a:rect l="0" t="0" r="r" b="b"/>
                  <a:pathLst>
                    <a:path w="1663" h="1618">
                      <a:moveTo>
                        <a:pt x="1632" y="1618"/>
                      </a:moveTo>
                      <a:cubicBezTo>
                        <a:pt x="1653" y="1527"/>
                        <a:pt x="1663" y="1433"/>
                        <a:pt x="1663" y="1338"/>
                      </a:cubicBezTo>
                      <a:cubicBezTo>
                        <a:pt x="1663" y="647"/>
                        <a:pt x="1101" y="85"/>
                        <a:pt x="410" y="85"/>
                      </a:cubicBez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0" y="229"/>
                        <a:pt x="0" y="229"/>
                        <a:pt x="0" y="229"/>
                      </a:cubicBezTo>
                      <a:cubicBezTo>
                        <a:pt x="410" y="458"/>
                        <a:pt x="410" y="458"/>
                        <a:pt x="410" y="458"/>
                      </a:cubicBezTo>
                      <a:cubicBezTo>
                        <a:pt x="410" y="374"/>
                        <a:pt x="410" y="374"/>
                        <a:pt x="410" y="374"/>
                      </a:cubicBezTo>
                      <a:cubicBezTo>
                        <a:pt x="942" y="374"/>
                        <a:pt x="1374" y="806"/>
                        <a:pt x="1374" y="1338"/>
                      </a:cubicBezTo>
                      <a:cubicBezTo>
                        <a:pt x="1374" y="1411"/>
                        <a:pt x="1366" y="1484"/>
                        <a:pt x="1350" y="1554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5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Oval 71"/>
                <p:cNvSpPr>
                  <a:spLocks noChangeArrowheads="1"/>
                </p:cNvSpPr>
                <p:nvPr/>
              </p:nvSpPr>
              <p:spPr bwMode="auto">
                <a:xfrm>
                  <a:off x="5788026" y="2755900"/>
                  <a:ext cx="65088" cy="6667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Oval 72"/>
                <p:cNvSpPr>
                  <a:spLocks noChangeArrowheads="1"/>
                </p:cNvSpPr>
                <p:nvPr/>
              </p:nvSpPr>
              <p:spPr bwMode="auto">
                <a:xfrm>
                  <a:off x="4552951" y="1125538"/>
                  <a:ext cx="65088" cy="68263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8" name="Name inside B"/>
              <p:cNvSpPr/>
              <p:nvPr/>
            </p:nvSpPr>
            <p:spPr>
              <a:xfrm>
                <a:off x="3849387" y="1419141"/>
                <a:ext cx="4139567" cy="442224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>
                    <a:gd name="adj" fmla="val 16245890"/>
                  </a:avLst>
                </a:prstTxWarp>
              </a:bodyPr>
              <a:lstStyle/>
              <a:p>
                <a:r>
                  <a:rPr lang="ru-RU" sz="12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Преемственность </a:t>
                </a:r>
                <a:endPara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5" name="Группа 94"/>
          <p:cNvGrpSpPr/>
          <p:nvPr/>
        </p:nvGrpSpPr>
        <p:grpSpPr>
          <a:xfrm>
            <a:off x="4474671" y="2164456"/>
            <a:ext cx="2815567" cy="3007835"/>
            <a:chOff x="4474671" y="2164456"/>
            <a:chExt cx="2815567" cy="3007835"/>
          </a:xfrm>
        </p:grpSpPr>
        <p:grpSp>
          <p:nvGrpSpPr>
            <p:cNvPr id="48" name="Arrow D"/>
            <p:cNvGrpSpPr/>
            <p:nvPr/>
          </p:nvGrpSpPr>
          <p:grpSpPr>
            <a:xfrm>
              <a:off x="4733494" y="3638241"/>
              <a:ext cx="2231552" cy="1279705"/>
              <a:chOff x="3487738" y="2473325"/>
              <a:chExt cx="2135188" cy="1146175"/>
            </a:xfrm>
          </p:grpSpPr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4305301" y="3032125"/>
                <a:ext cx="877888" cy="276225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251" y="204"/>
                  </a:cxn>
                  <a:cxn ang="0">
                    <a:pos x="668" y="0"/>
                  </a:cxn>
                </a:cxnLst>
                <a:rect l="0" t="0" r="r" b="b"/>
                <a:pathLst>
                  <a:path w="668" h="210">
                    <a:moveTo>
                      <a:pt x="0" y="167"/>
                    </a:moveTo>
                    <a:cubicBezTo>
                      <a:pt x="79" y="197"/>
                      <a:pt x="164" y="210"/>
                      <a:pt x="251" y="204"/>
                    </a:cubicBezTo>
                    <a:cubicBezTo>
                      <a:pt x="413" y="194"/>
                      <a:pt x="561" y="122"/>
                      <a:pt x="668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62"/>
              <p:cNvSpPr>
                <a:spLocks/>
              </p:cNvSpPr>
              <p:nvPr/>
            </p:nvSpPr>
            <p:spPr bwMode="auto">
              <a:xfrm>
                <a:off x="3487738" y="2505075"/>
                <a:ext cx="2135188" cy="11144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3" y="627"/>
                  </a:cxn>
                  <a:cxn ang="0">
                    <a:pos x="888" y="834"/>
                  </a:cxn>
                  <a:cxn ang="0">
                    <a:pos x="1463" y="553"/>
                  </a:cxn>
                  <a:cxn ang="0">
                    <a:pos x="1526" y="609"/>
                  </a:cxn>
                  <a:cxn ang="0">
                    <a:pos x="1626" y="150"/>
                  </a:cxn>
                  <a:cxn ang="0">
                    <a:pos x="1182" y="305"/>
                  </a:cxn>
                  <a:cxn ang="0">
                    <a:pos x="1246" y="361"/>
                  </a:cxn>
                  <a:cxn ang="0">
                    <a:pos x="870" y="546"/>
                  </a:cxn>
                  <a:cxn ang="0">
                    <a:pos x="474" y="410"/>
                  </a:cxn>
                  <a:cxn ang="0">
                    <a:pos x="289" y="0"/>
                  </a:cxn>
                </a:cxnLst>
                <a:rect l="0" t="0" r="r" b="b"/>
                <a:pathLst>
                  <a:path w="1626" h="848">
                    <a:moveTo>
                      <a:pt x="0" y="0"/>
                    </a:moveTo>
                    <a:cubicBezTo>
                      <a:pt x="0" y="240"/>
                      <a:pt x="104" y="468"/>
                      <a:pt x="283" y="627"/>
                    </a:cubicBezTo>
                    <a:cubicBezTo>
                      <a:pt x="451" y="774"/>
                      <a:pt x="666" y="848"/>
                      <a:pt x="888" y="834"/>
                    </a:cubicBezTo>
                    <a:cubicBezTo>
                      <a:pt x="1111" y="820"/>
                      <a:pt x="1315" y="720"/>
                      <a:pt x="1463" y="553"/>
                    </a:cubicBezTo>
                    <a:cubicBezTo>
                      <a:pt x="1526" y="609"/>
                      <a:pt x="1526" y="609"/>
                      <a:pt x="1526" y="609"/>
                    </a:cubicBezTo>
                    <a:cubicBezTo>
                      <a:pt x="1626" y="150"/>
                      <a:pt x="1626" y="150"/>
                      <a:pt x="1626" y="150"/>
                    </a:cubicBezTo>
                    <a:cubicBezTo>
                      <a:pt x="1182" y="305"/>
                      <a:pt x="1182" y="305"/>
                      <a:pt x="1182" y="305"/>
                    </a:cubicBezTo>
                    <a:cubicBezTo>
                      <a:pt x="1246" y="361"/>
                      <a:pt x="1246" y="361"/>
                      <a:pt x="1246" y="361"/>
                    </a:cubicBezTo>
                    <a:cubicBezTo>
                      <a:pt x="1149" y="471"/>
                      <a:pt x="1016" y="536"/>
                      <a:pt x="870" y="546"/>
                    </a:cubicBezTo>
                    <a:cubicBezTo>
                      <a:pt x="725" y="555"/>
                      <a:pt x="584" y="507"/>
                      <a:pt x="474" y="410"/>
                    </a:cubicBezTo>
                    <a:cubicBezTo>
                      <a:pt x="357" y="306"/>
                      <a:pt x="289" y="157"/>
                      <a:pt x="289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63"/>
              <p:cNvSpPr>
                <a:spLocks noChangeArrowheads="1"/>
              </p:cNvSpPr>
              <p:nvPr/>
            </p:nvSpPr>
            <p:spPr bwMode="auto">
              <a:xfrm>
                <a:off x="3833813" y="2473325"/>
                <a:ext cx="68263" cy="65088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64"/>
              <p:cNvSpPr>
                <a:spLocks noChangeArrowheads="1"/>
              </p:cNvSpPr>
              <p:nvPr/>
            </p:nvSpPr>
            <p:spPr bwMode="auto">
              <a:xfrm>
                <a:off x="5151438" y="3000375"/>
                <a:ext cx="65088" cy="66675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4474671" y="2164456"/>
              <a:ext cx="2815567" cy="3007835"/>
              <a:chOff x="4474671" y="2164456"/>
              <a:chExt cx="2815567" cy="3007835"/>
            </a:xfrm>
          </p:grpSpPr>
          <p:grpSp>
            <p:nvGrpSpPr>
              <p:cNvPr id="31" name="Secondary lines D"/>
              <p:cNvGrpSpPr/>
              <p:nvPr/>
            </p:nvGrpSpPr>
            <p:grpSpPr>
              <a:xfrm>
                <a:off x="6092335" y="4607769"/>
                <a:ext cx="655362" cy="368669"/>
                <a:chOff x="4787901" y="3341688"/>
                <a:chExt cx="627062" cy="330200"/>
              </a:xfrm>
            </p:grpSpPr>
            <p:sp>
              <p:nvSpPr>
                <p:cNvPr id="32" name="Freeform 47"/>
                <p:cNvSpPr>
                  <a:spLocks/>
                </p:cNvSpPr>
                <p:nvPr/>
              </p:nvSpPr>
              <p:spPr bwMode="auto">
                <a:xfrm>
                  <a:off x="5275263" y="3341688"/>
                  <a:ext cx="139700" cy="117475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0">
                      <a:moveTo>
                        <a:pt x="0" y="90"/>
                      </a:moveTo>
                      <a:cubicBezTo>
                        <a:pt x="37" y="63"/>
                        <a:pt x="72" y="33"/>
                        <a:pt x="106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48"/>
                <p:cNvSpPr>
                  <a:spLocks/>
                </p:cNvSpPr>
                <p:nvPr/>
              </p:nvSpPr>
              <p:spPr bwMode="auto">
                <a:xfrm>
                  <a:off x="5197476" y="3482975"/>
                  <a:ext cx="44450" cy="2857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3" h="21">
                      <a:moveTo>
                        <a:pt x="0" y="21"/>
                      </a:moveTo>
                      <a:cubicBezTo>
                        <a:pt x="11" y="14"/>
                        <a:pt x="22" y="7"/>
                        <a:pt x="33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49"/>
                <p:cNvSpPr>
                  <a:spLocks/>
                </p:cNvSpPr>
                <p:nvPr/>
              </p:nvSpPr>
              <p:spPr bwMode="auto">
                <a:xfrm>
                  <a:off x="5006976" y="3586163"/>
                  <a:ext cx="47625" cy="1905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6" h="15">
                      <a:moveTo>
                        <a:pt x="0" y="15"/>
                      </a:moveTo>
                      <a:cubicBezTo>
                        <a:pt x="12" y="10"/>
                        <a:pt x="24" y="5"/>
                        <a:pt x="36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50"/>
                <p:cNvSpPr>
                  <a:spLocks/>
                </p:cNvSpPr>
                <p:nvPr/>
              </p:nvSpPr>
              <p:spPr bwMode="auto">
                <a:xfrm>
                  <a:off x="4846638" y="3617913"/>
                  <a:ext cx="122238" cy="34925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93" y="0"/>
                    </a:cxn>
                  </a:cxnLst>
                  <a:rect l="0" t="0" r="r" b="b"/>
                  <a:pathLst>
                    <a:path w="93" h="26">
                      <a:moveTo>
                        <a:pt x="0" y="26"/>
                      </a:moveTo>
                      <a:cubicBezTo>
                        <a:pt x="32" y="19"/>
                        <a:pt x="63" y="11"/>
                        <a:pt x="93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51"/>
                <p:cNvSpPr>
                  <a:spLocks/>
                </p:cNvSpPr>
                <p:nvPr/>
              </p:nvSpPr>
              <p:spPr bwMode="auto">
                <a:xfrm>
                  <a:off x="5137151" y="3533775"/>
                  <a:ext cx="17463" cy="15875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7" y="12"/>
                    </a:cxn>
                    <a:cxn ang="0">
                      <a:pos x="1" y="7"/>
                    </a:cxn>
                    <a:cxn ang="0">
                      <a:pos x="6" y="0"/>
                    </a:cxn>
                    <a:cxn ang="0">
                      <a:pos x="13" y="5"/>
                    </a:cxn>
                  </a:cxnLst>
                  <a:rect l="0" t="0" r="r" b="b"/>
                  <a:pathLst>
                    <a:path w="13" h="12">
                      <a:moveTo>
                        <a:pt x="13" y="5"/>
                      </a:moveTo>
                      <a:cubicBezTo>
                        <a:pt x="13" y="8"/>
                        <a:pt x="11" y="11"/>
                        <a:pt x="7" y="12"/>
                      </a:cubicBezTo>
                      <a:cubicBezTo>
                        <a:pt x="4" y="12"/>
                        <a:pt x="1" y="10"/>
                        <a:pt x="1" y="7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3" y="5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52"/>
                <p:cNvSpPr>
                  <a:spLocks/>
                </p:cNvSpPr>
                <p:nvPr/>
              </p:nvSpPr>
              <p:spPr bwMode="auto">
                <a:xfrm>
                  <a:off x="4787901" y="3656013"/>
                  <a:ext cx="17463" cy="15875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7" y="12"/>
                    </a:cxn>
                    <a:cxn ang="0">
                      <a:pos x="0" y="7"/>
                    </a:cxn>
                    <a:cxn ang="0">
                      <a:pos x="5" y="0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3" h="13">
                      <a:moveTo>
                        <a:pt x="12" y="6"/>
                      </a:moveTo>
                      <a:cubicBezTo>
                        <a:pt x="13" y="9"/>
                        <a:pt x="10" y="12"/>
                        <a:pt x="7" y="12"/>
                      </a:cubicBezTo>
                      <a:cubicBezTo>
                        <a:pt x="4" y="13"/>
                        <a:pt x="1" y="10"/>
                        <a:pt x="0" y="7"/>
                      </a:cubicBezTo>
                      <a:cubicBezTo>
                        <a:pt x="0" y="4"/>
                        <a:pt x="2" y="1"/>
                        <a:pt x="5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Name inside D"/>
              <p:cNvSpPr/>
              <p:nvPr/>
            </p:nvSpPr>
            <p:spPr>
              <a:xfrm>
                <a:off x="4474671" y="2164456"/>
                <a:ext cx="2815567" cy="300783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Down">
                  <a:avLst>
                    <a:gd name="adj" fmla="val 2483883"/>
                  </a:avLst>
                </a:prstTxWarp>
              </a:bodyPr>
              <a:lstStyle/>
              <a:p>
                <a:pPr algn="r"/>
                <a:r>
                  <a:rPr lang="ru-RU" sz="1200" dirty="0" smtClean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Непрерывность</a:t>
                </a:r>
                <a:endPara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3668607" y="1226830"/>
            <a:ext cx="4499604" cy="4806871"/>
            <a:chOff x="3668607" y="1226830"/>
            <a:chExt cx="4499604" cy="4806871"/>
          </a:xfrm>
        </p:grpSpPr>
        <p:grpSp>
          <p:nvGrpSpPr>
            <p:cNvPr id="26" name="Secondary lines E"/>
            <p:cNvGrpSpPr/>
            <p:nvPr/>
          </p:nvGrpSpPr>
          <p:grpSpPr>
            <a:xfrm>
              <a:off x="5143304" y="5431956"/>
              <a:ext cx="655363" cy="166610"/>
              <a:chOff x="3879851" y="4079875"/>
              <a:chExt cx="627063" cy="149225"/>
            </a:xfrm>
          </p:grpSpPr>
          <p:sp>
            <p:nvSpPr>
              <p:cNvPr id="27" name="Freeform 43"/>
              <p:cNvSpPr>
                <a:spLocks/>
              </p:cNvSpPr>
              <p:nvPr/>
            </p:nvSpPr>
            <p:spPr bwMode="auto">
              <a:xfrm>
                <a:off x="4359276" y="4216400"/>
                <a:ext cx="147638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10"/>
                  </a:cxn>
                </a:cxnLst>
                <a:rect l="0" t="0" r="r" b="b"/>
                <a:pathLst>
                  <a:path w="112" h="10">
                    <a:moveTo>
                      <a:pt x="0" y="0"/>
                    </a:moveTo>
                    <a:cubicBezTo>
                      <a:pt x="37" y="5"/>
                      <a:pt x="74" y="8"/>
                      <a:pt x="112" y="1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44"/>
              <p:cNvSpPr>
                <a:spLocks/>
              </p:cNvSpPr>
              <p:nvPr/>
            </p:nvSpPr>
            <p:spPr bwMode="auto">
              <a:xfrm>
                <a:off x="4203701" y="4189413"/>
                <a:ext cx="5556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9"/>
                  </a:cxn>
                </a:cxnLst>
                <a:rect l="0" t="0" r="r" b="b"/>
                <a:pathLst>
                  <a:path w="42" h="9">
                    <a:moveTo>
                      <a:pt x="0" y="0"/>
                    </a:moveTo>
                    <a:cubicBezTo>
                      <a:pt x="14" y="3"/>
                      <a:pt x="28" y="6"/>
                      <a:pt x="42" y="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45"/>
              <p:cNvSpPr>
                <a:spLocks/>
              </p:cNvSpPr>
              <p:nvPr/>
            </p:nvSpPr>
            <p:spPr bwMode="auto">
              <a:xfrm>
                <a:off x="3879851" y="4079875"/>
                <a:ext cx="236538" cy="87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0" y="66"/>
                  </a:cxn>
                </a:cxnLst>
                <a:rect l="0" t="0" r="r" b="b"/>
                <a:pathLst>
                  <a:path w="180" h="66">
                    <a:moveTo>
                      <a:pt x="0" y="0"/>
                    </a:moveTo>
                    <a:cubicBezTo>
                      <a:pt x="58" y="26"/>
                      <a:pt x="118" y="48"/>
                      <a:pt x="180" y="66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4302126" y="4200525"/>
                <a:ext cx="17463" cy="1746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7" y="12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12" y="6"/>
                  </a:cxn>
                </a:cxnLst>
                <a:rect l="0" t="0" r="r" b="b"/>
                <a:pathLst>
                  <a:path w="13" h="13">
                    <a:moveTo>
                      <a:pt x="12" y="6"/>
                    </a:moveTo>
                    <a:cubicBezTo>
                      <a:pt x="13" y="9"/>
                      <a:pt x="10" y="12"/>
                      <a:pt x="7" y="12"/>
                    </a:cubicBezTo>
                    <a:cubicBezTo>
                      <a:pt x="4" y="13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0"/>
                    </a:cubicBezTo>
                    <a:cubicBezTo>
                      <a:pt x="9" y="0"/>
                      <a:pt x="12" y="2"/>
                      <a:pt x="12" y="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Arrow E"/>
            <p:cNvGrpSpPr/>
            <p:nvPr/>
          </p:nvGrpSpPr>
          <p:grpSpPr>
            <a:xfrm>
              <a:off x="4161090" y="3264256"/>
              <a:ext cx="2282985" cy="2373304"/>
              <a:chOff x="2940051" y="2138363"/>
              <a:chExt cx="2184400" cy="2125663"/>
            </a:xfrm>
          </p:grpSpPr>
          <p:sp>
            <p:nvSpPr>
              <p:cNvPr id="44" name="Freeform 57"/>
              <p:cNvSpPr>
                <a:spLocks/>
              </p:cNvSpPr>
              <p:nvPr/>
            </p:nvSpPr>
            <p:spPr bwMode="auto">
              <a:xfrm rot="908030">
                <a:off x="3247266" y="3181789"/>
                <a:ext cx="1038225" cy="4905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0" y="373"/>
                  </a:cxn>
                </a:cxnLst>
                <a:rect l="0" t="0" r="r" b="b"/>
                <a:pathLst>
                  <a:path w="790" h="373">
                    <a:moveTo>
                      <a:pt x="0" y="0"/>
                    </a:moveTo>
                    <a:cubicBezTo>
                      <a:pt x="188" y="228"/>
                      <a:pt x="472" y="373"/>
                      <a:pt x="790" y="373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58"/>
              <p:cNvSpPr>
                <a:spLocks/>
              </p:cNvSpPr>
              <p:nvPr/>
            </p:nvSpPr>
            <p:spPr bwMode="auto">
              <a:xfrm>
                <a:off x="2940051" y="2138363"/>
                <a:ext cx="2184400" cy="212566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80"/>
                  </a:cxn>
                  <a:cxn ang="0">
                    <a:pos x="1253" y="1533"/>
                  </a:cxn>
                  <a:cxn ang="0">
                    <a:pos x="1253" y="1618"/>
                  </a:cxn>
                  <a:cxn ang="0">
                    <a:pos x="1663" y="1389"/>
                  </a:cxn>
                  <a:cxn ang="0">
                    <a:pos x="1253" y="1160"/>
                  </a:cxn>
                  <a:cxn ang="0">
                    <a:pos x="1253" y="1244"/>
                  </a:cxn>
                  <a:cxn ang="0">
                    <a:pos x="289" y="280"/>
                  </a:cxn>
                  <a:cxn ang="0">
                    <a:pos x="313" y="64"/>
                  </a:cxn>
                </a:cxnLst>
                <a:rect l="0" t="0" r="r" b="b"/>
                <a:pathLst>
                  <a:path w="1663" h="1618">
                    <a:moveTo>
                      <a:pt x="31" y="0"/>
                    </a:moveTo>
                    <a:cubicBezTo>
                      <a:pt x="10" y="91"/>
                      <a:pt x="0" y="185"/>
                      <a:pt x="0" y="280"/>
                    </a:cubicBezTo>
                    <a:cubicBezTo>
                      <a:pt x="0" y="971"/>
                      <a:pt x="562" y="1533"/>
                      <a:pt x="1253" y="1533"/>
                    </a:cubicBezTo>
                    <a:cubicBezTo>
                      <a:pt x="1253" y="1618"/>
                      <a:pt x="1253" y="1618"/>
                      <a:pt x="1253" y="1618"/>
                    </a:cubicBezTo>
                    <a:cubicBezTo>
                      <a:pt x="1663" y="1389"/>
                      <a:pt x="1663" y="1389"/>
                      <a:pt x="1663" y="1389"/>
                    </a:cubicBezTo>
                    <a:cubicBezTo>
                      <a:pt x="1253" y="1160"/>
                      <a:pt x="1253" y="1160"/>
                      <a:pt x="1253" y="1160"/>
                    </a:cubicBezTo>
                    <a:cubicBezTo>
                      <a:pt x="1253" y="1244"/>
                      <a:pt x="1253" y="1244"/>
                      <a:pt x="1253" y="1244"/>
                    </a:cubicBezTo>
                    <a:cubicBezTo>
                      <a:pt x="721" y="1244"/>
                      <a:pt x="289" y="812"/>
                      <a:pt x="289" y="280"/>
                    </a:cubicBezTo>
                    <a:cubicBezTo>
                      <a:pt x="289" y="207"/>
                      <a:pt x="297" y="134"/>
                      <a:pt x="313" y="64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59"/>
              <p:cNvSpPr>
                <a:spLocks noChangeArrowheads="1"/>
              </p:cNvSpPr>
              <p:nvPr/>
            </p:nvSpPr>
            <p:spPr bwMode="auto">
              <a:xfrm>
                <a:off x="3317876" y="2189163"/>
                <a:ext cx="66675" cy="6508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60"/>
              <p:cNvSpPr>
                <a:spLocks noChangeArrowheads="1"/>
              </p:cNvSpPr>
              <p:nvPr/>
            </p:nvSpPr>
            <p:spPr bwMode="auto">
              <a:xfrm>
                <a:off x="4179915" y="3757789"/>
                <a:ext cx="65088" cy="6667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Name inside E"/>
            <p:cNvSpPr/>
            <p:nvPr/>
          </p:nvSpPr>
          <p:spPr>
            <a:xfrm rot="1121992">
              <a:off x="3668607" y="1226830"/>
              <a:ext cx="4499604" cy="48068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Down">
                <a:avLst>
                  <a:gd name="adj" fmla="val 5408758"/>
                </a:avLst>
              </a:prstTxWarp>
            </a:bodyPr>
            <a:lstStyle/>
            <a:p>
              <a:pPr algn="r"/>
              <a:r>
                <a:rPr lang="ru-RU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Включенность родителей</a:t>
              </a:r>
              <a:endPara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Text box A"/>
          <p:cNvGrpSpPr/>
          <p:nvPr/>
        </p:nvGrpSpPr>
        <p:grpSpPr>
          <a:xfrm>
            <a:off x="2083603" y="1984543"/>
            <a:ext cx="883209" cy="427515"/>
            <a:chOff x="5915721" y="926715"/>
            <a:chExt cx="845070" cy="382906"/>
          </a:xfrm>
        </p:grpSpPr>
        <p:grpSp>
          <p:nvGrpSpPr>
            <p:cNvPr id="92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96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3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94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1584761" y="2397845"/>
            <a:ext cx="186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Служба ранней помощи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10645" y="5256514"/>
            <a:ext cx="3412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дневной и досуговой занятости, бытовая, профессиональная ориентация детей целевой группы от 12 до 18 лет)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342140" y="2359897"/>
            <a:ext cx="2715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Пункт проката реабилитационного, игрового, развивающего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550710" y="5235433"/>
            <a:ext cx="2257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«Школа для родителей особых детей» (модельная  библиотека, удалённая школа)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303307" y="3823733"/>
            <a:ext cx="2486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Выездная междисциплинарная мобильная бригада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26717" y="3823288"/>
            <a:ext cx="205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Группы кратковременного и дневного пребывания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182896" y="3523602"/>
            <a:ext cx="144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ЛОКАЛЬНАЯ МОДЕЛЬ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5" name="Text box A"/>
          <p:cNvGrpSpPr/>
          <p:nvPr/>
        </p:nvGrpSpPr>
        <p:grpSpPr>
          <a:xfrm>
            <a:off x="1259609" y="3409199"/>
            <a:ext cx="883209" cy="427515"/>
            <a:chOff x="5915721" y="926715"/>
            <a:chExt cx="845070" cy="382906"/>
          </a:xfrm>
        </p:grpSpPr>
        <p:grpSp>
          <p:nvGrpSpPr>
            <p:cNvPr id="176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179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7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78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3" name="Text box A"/>
          <p:cNvGrpSpPr/>
          <p:nvPr/>
        </p:nvGrpSpPr>
        <p:grpSpPr>
          <a:xfrm>
            <a:off x="2064774" y="4775368"/>
            <a:ext cx="883209" cy="427515"/>
            <a:chOff x="5915721" y="926715"/>
            <a:chExt cx="845070" cy="382906"/>
          </a:xfrm>
        </p:grpSpPr>
        <p:grpSp>
          <p:nvGrpSpPr>
            <p:cNvPr id="184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187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5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86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0" name="Text box A"/>
          <p:cNvGrpSpPr/>
          <p:nvPr/>
        </p:nvGrpSpPr>
        <p:grpSpPr>
          <a:xfrm>
            <a:off x="9246403" y="1984543"/>
            <a:ext cx="883209" cy="427515"/>
            <a:chOff x="5915721" y="926715"/>
            <a:chExt cx="845070" cy="382906"/>
          </a:xfrm>
        </p:grpSpPr>
        <p:grpSp>
          <p:nvGrpSpPr>
            <p:cNvPr id="191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194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2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93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7" name="Text box A"/>
          <p:cNvGrpSpPr/>
          <p:nvPr/>
        </p:nvGrpSpPr>
        <p:grpSpPr>
          <a:xfrm>
            <a:off x="10063530" y="3409199"/>
            <a:ext cx="883209" cy="427515"/>
            <a:chOff x="5915721" y="926715"/>
            <a:chExt cx="845070" cy="382906"/>
          </a:xfrm>
        </p:grpSpPr>
        <p:grpSp>
          <p:nvGrpSpPr>
            <p:cNvPr id="198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201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9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00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" name="Text box A"/>
          <p:cNvGrpSpPr/>
          <p:nvPr/>
        </p:nvGrpSpPr>
        <p:grpSpPr>
          <a:xfrm>
            <a:off x="9262875" y="4775368"/>
            <a:ext cx="883209" cy="427515"/>
            <a:chOff x="5915721" y="926715"/>
            <a:chExt cx="845070" cy="382906"/>
          </a:xfrm>
        </p:grpSpPr>
        <p:grpSp>
          <p:nvGrpSpPr>
            <p:cNvPr id="205" name="Lines"/>
            <p:cNvGrpSpPr/>
            <p:nvPr/>
          </p:nvGrpSpPr>
          <p:grpSpPr>
            <a:xfrm>
              <a:off x="5915721" y="1153626"/>
              <a:ext cx="845070" cy="90084"/>
              <a:chOff x="5915721" y="1153626"/>
              <a:chExt cx="845070" cy="90084"/>
            </a:xfrm>
          </p:grpSpPr>
          <p:sp>
            <p:nvSpPr>
              <p:cNvPr id="208" name="Line 4"/>
              <p:cNvSpPr>
                <a:spLocks noChangeShapeType="1"/>
              </p:cNvSpPr>
              <p:nvPr/>
            </p:nvSpPr>
            <p:spPr bwMode="auto">
              <a:xfrm>
                <a:off x="6683921" y="1243710"/>
                <a:ext cx="76870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Line 5"/>
              <p:cNvSpPr>
                <a:spLocks noChangeShapeType="1"/>
              </p:cNvSpPr>
              <p:nvPr/>
            </p:nvSpPr>
            <p:spPr bwMode="auto">
              <a:xfrm>
                <a:off x="5915721" y="1243710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Line 6"/>
              <p:cNvSpPr>
                <a:spLocks noChangeShapeType="1"/>
              </p:cNvSpPr>
              <p:nvPr/>
            </p:nvSpPr>
            <p:spPr bwMode="auto">
              <a:xfrm>
                <a:off x="6149849" y="1153626"/>
                <a:ext cx="364315" cy="0"/>
              </a:xfrm>
              <a:prstGeom prst="line">
                <a:avLst/>
              </a:prstGeom>
              <a:noFill/>
              <a:ln w="1270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" name="Rectangle 7"/>
            <p:cNvSpPr>
              <a:spLocks noChangeArrowheads="1"/>
            </p:cNvSpPr>
            <p:nvPr/>
          </p:nvSpPr>
          <p:spPr bwMode="auto">
            <a:xfrm>
              <a:off x="6035800" y="1185574"/>
              <a:ext cx="610269" cy="124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9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07" name="Rectangle 8"/>
            <p:cNvSpPr>
              <a:spLocks noChangeArrowheads="1"/>
            </p:cNvSpPr>
            <p:nvPr/>
          </p:nvSpPr>
          <p:spPr bwMode="auto">
            <a:xfrm>
              <a:off x="6236670" y="926715"/>
              <a:ext cx="217797" cy="220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-28552" y="2589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ЛОКАЛЬНАЯ МОДЕЛЬ ПЕРМАНЕНТНОГО СОПРОВОЖДЕНИЯ </a:t>
            </a:r>
            <a:endParaRPr lang="ru-RU" altLang="zh-CN" sz="2000" b="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000" b="0" kern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базе ГБУ </a:t>
            </a:r>
            <a:r>
              <a:rPr lang="ru-RU" altLang="zh-CN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НСО «ЦЕНТР РАССВЕТ»</a:t>
            </a:r>
            <a:endParaRPr lang="en-US" altLang="zh-CN" sz="2000" b="0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16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" y="222308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1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8" grpId="0"/>
      <p:bldP spid="169" grpId="0"/>
      <p:bldP spid="170" grpId="0"/>
      <p:bldP spid="171" grpId="0"/>
      <p:bldP spid="172" grpId="0"/>
      <p:bldP spid="174" grpId="0"/>
      <p:bldP spid="2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Группа 102"/>
          <p:cNvGrpSpPr/>
          <p:nvPr/>
        </p:nvGrpSpPr>
        <p:grpSpPr>
          <a:xfrm>
            <a:off x="8813727" y="1097905"/>
            <a:ext cx="2730909" cy="1649886"/>
            <a:chOff x="3817439" y="2153403"/>
            <a:chExt cx="2783160" cy="164988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3817439" y="2153403"/>
              <a:ext cx="2783160" cy="1649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772" y="2178539"/>
              <a:ext cx="2656489" cy="1582780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857362" y="1075625"/>
            <a:ext cx="2876546" cy="1695450"/>
            <a:chOff x="911683" y="1157107"/>
            <a:chExt cx="2876546" cy="1695450"/>
          </a:xfrm>
        </p:grpSpPr>
        <p:sp>
          <p:nvSpPr>
            <p:cNvPr id="96" name="矩形 1"/>
            <p:cNvSpPr>
              <a:spLocks noChangeArrowheads="1"/>
            </p:cNvSpPr>
            <p:nvPr/>
          </p:nvSpPr>
          <p:spPr bwMode="auto">
            <a:xfrm>
              <a:off x="917350" y="1157107"/>
              <a:ext cx="2870879" cy="1695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5" name="文本框 55"/>
            <p:cNvSpPr txBox="1"/>
            <p:nvPr/>
          </p:nvSpPr>
          <p:spPr>
            <a:xfrm>
              <a:off x="911683" y="1487304"/>
              <a:ext cx="2871248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ДОСТАТОЧНОСТЬ ПРАВОВОГО РЕГУЛИРОВАНИЯ НА РЕГИОНАЛЬНОМ УРОВНЕ</a:t>
              </a:r>
              <a:endParaRPr lang="zh-CN" alt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857361" y="2862481"/>
            <a:ext cx="3500438" cy="1695450"/>
            <a:chOff x="911682" y="2943963"/>
            <a:chExt cx="3500438" cy="1695450"/>
          </a:xfrm>
        </p:grpSpPr>
        <p:sp>
          <p:nvSpPr>
            <p:cNvPr id="89" name="矩形 37"/>
            <p:cNvSpPr>
              <a:spLocks noChangeArrowheads="1"/>
            </p:cNvSpPr>
            <p:nvPr/>
          </p:nvSpPr>
          <p:spPr bwMode="auto">
            <a:xfrm>
              <a:off x="911683" y="2943963"/>
              <a:ext cx="3500437" cy="1695450"/>
            </a:xfrm>
            <a:prstGeom prst="rect">
              <a:avLst/>
            </a:prstGeom>
            <a:solidFill>
              <a:srgbClr val="FFBF6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11682" y="3314634"/>
              <a:ext cx="34746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УСЛОВИЙ ДЛЯ ОБЕСПЕЧЕНИЯ ЕДИНСТВА ПОДХОДОВ К ОРГАНИЗАЦИИ СОЦИАЛЬНОГО СОПРОВОЖДЕНИЯ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4496302" y="2871400"/>
            <a:ext cx="3853148" cy="1695450"/>
            <a:chOff x="4550623" y="2952882"/>
            <a:chExt cx="3853148" cy="1695450"/>
          </a:xfrm>
        </p:grpSpPr>
        <p:sp>
          <p:nvSpPr>
            <p:cNvPr id="104" name="矩形 42"/>
            <p:cNvSpPr>
              <a:spLocks noChangeArrowheads="1"/>
            </p:cNvSpPr>
            <p:nvPr/>
          </p:nvSpPr>
          <p:spPr bwMode="auto">
            <a:xfrm>
              <a:off x="4550623" y="2952882"/>
              <a:ext cx="3853148" cy="16954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759695" y="3108109"/>
              <a:ext cx="343500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СЕТИ МЕТОДИЧЕСКИХ,  РЕСУРСНЫХ И СТАЖИРОВОЧНЫХ ПЛОЩАДОК ДЛЯ ОТРАБОТКИ СПЕЦИАЛИСТАМИ НЕОБХОДИМЫХ КОМПЕТЕНЦИИ В БЕЗРИСКОВОЙ СРЕДЕ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857362" y="4659833"/>
            <a:ext cx="2961044" cy="1719119"/>
            <a:chOff x="911683" y="4741315"/>
            <a:chExt cx="2961044" cy="1719119"/>
          </a:xfrm>
        </p:grpSpPr>
        <p:sp>
          <p:nvSpPr>
            <p:cNvPr id="119" name="矩形 37"/>
            <p:cNvSpPr>
              <a:spLocks noChangeArrowheads="1"/>
            </p:cNvSpPr>
            <p:nvPr/>
          </p:nvSpPr>
          <p:spPr bwMode="auto">
            <a:xfrm>
              <a:off x="911683" y="4741315"/>
              <a:ext cx="2961044" cy="1719119"/>
            </a:xfrm>
            <a:prstGeom prst="rect">
              <a:avLst/>
            </a:prstGeom>
            <a:solidFill>
              <a:srgbClr val="78B64E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1243678" y="5135656"/>
              <a:ext cx="229705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ЦИФРОВИЗАЦИЯ ОТРАСЛИ И СОЗДАНИЕ СИСТЕМЫ ИНФОРМИРОВАНИЯ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832" y="1066706"/>
            <a:ext cx="3014133" cy="1695450"/>
          </a:xfrm>
          <a:prstGeom prst="rect">
            <a:avLst/>
          </a:prstGeom>
        </p:spPr>
      </p:pic>
      <p:grpSp>
        <p:nvGrpSpPr>
          <p:cNvPr id="125" name="Группа 124"/>
          <p:cNvGrpSpPr/>
          <p:nvPr/>
        </p:nvGrpSpPr>
        <p:grpSpPr>
          <a:xfrm>
            <a:off x="6856965" y="1075625"/>
            <a:ext cx="1853355" cy="1695450"/>
            <a:chOff x="6911286" y="1157107"/>
            <a:chExt cx="1853355" cy="1695450"/>
          </a:xfrm>
        </p:grpSpPr>
        <p:sp>
          <p:nvSpPr>
            <p:cNvPr id="113" name="矩形 42"/>
            <p:cNvSpPr>
              <a:spLocks noChangeArrowheads="1"/>
            </p:cNvSpPr>
            <p:nvPr/>
          </p:nvSpPr>
          <p:spPr bwMode="auto">
            <a:xfrm>
              <a:off x="7020210" y="1157107"/>
              <a:ext cx="1673847" cy="1695450"/>
            </a:xfrm>
            <a:prstGeom prst="rect">
              <a:avLst/>
            </a:prstGeom>
            <a:solidFill>
              <a:srgbClr val="FFBF6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6911286" y="1574852"/>
              <a:ext cx="18533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ВЫЯВЛЕНИЕ И ОБЪЕДИНЕНИЕ РЕСУРСОВ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47" y="2913656"/>
            <a:ext cx="2958891" cy="1664376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7522137" y="4683503"/>
            <a:ext cx="3921102" cy="1695450"/>
            <a:chOff x="7576458" y="4764985"/>
            <a:chExt cx="3921102" cy="1695450"/>
          </a:xfrm>
        </p:grpSpPr>
        <p:sp>
          <p:nvSpPr>
            <p:cNvPr id="115" name="矩形 1"/>
            <p:cNvSpPr>
              <a:spLocks noChangeArrowheads="1"/>
            </p:cNvSpPr>
            <p:nvPr/>
          </p:nvSpPr>
          <p:spPr bwMode="auto">
            <a:xfrm>
              <a:off x="7576458" y="4764985"/>
              <a:ext cx="3921102" cy="1695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86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7799708" y="5135656"/>
              <a:ext cx="34746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ФОРМИРОВАНИЮ СИСТЕМЫ ВЫЯВЛЕНИЯ, ОБОБЩЕНИЯ И РАСПРОСТРАНЕНИЯ </a:t>
              </a:r>
            </a:p>
            <a:p>
              <a:pPr algn="ctr"/>
              <a:r>
                <a:rPr lang="ru-RU" sz="1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ЭФФЕКТИВНЫХ ПРАКТИК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31" y="4681018"/>
            <a:ext cx="3480481" cy="1700418"/>
          </a:xfrm>
          <a:prstGeom prst="rect">
            <a:avLst/>
          </a:prstGeom>
        </p:spPr>
      </p:pic>
      <p:sp>
        <p:nvSpPr>
          <p:cNvPr id="122" name="文本框 8"/>
          <p:cNvSpPr txBox="1"/>
          <p:nvPr/>
        </p:nvSpPr>
        <p:spPr>
          <a:xfrm>
            <a:off x="857361" y="257655"/>
            <a:ext cx="1058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УПРАВЛЕНЧЕСКИЙ КОМПОНЕНТ </a:t>
            </a:r>
            <a:endParaRPr lang="ru-RU" dirty="0" smtClean="0">
              <a:solidFill>
                <a:srgbClr val="004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004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ЭФФЕКТИВНОГО ВНЕДРЕНИЯ МОДЕЛИ ПЕРМАНЕНТНОГО СОПРОВОЖДЕНИЯ</a:t>
            </a:r>
            <a:endParaRPr lang="zh-CN" altLang="en-US" dirty="0">
              <a:solidFill>
                <a:srgbClr val="004C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" y="112424"/>
            <a:ext cx="780585" cy="75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9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973432" y="3501698"/>
            <a:ext cx="1239473" cy="1224518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199457" y="4284089"/>
            <a:ext cx="1283765" cy="1242690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9206365" y="2779977"/>
            <a:ext cx="760713" cy="717099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9527690" y="2015238"/>
            <a:ext cx="856499" cy="874026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7259230" y="2908519"/>
            <a:ext cx="1759884" cy="1738650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170089" y="2274397"/>
            <a:ext cx="2230221" cy="2063597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4">
              <a:defRPr/>
            </a:pPr>
            <a:endParaRPr lang="en-US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07"/>
          <p:cNvCxnSpPr>
            <a:endCxn id="10" idx="9"/>
          </p:cNvCxnSpPr>
          <p:nvPr/>
        </p:nvCxnSpPr>
        <p:spPr>
          <a:xfrm flipH="1" flipV="1">
            <a:off x="8807323" y="4329244"/>
            <a:ext cx="785845" cy="734489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3" name="Straight Connector 117"/>
          <p:cNvCxnSpPr/>
          <p:nvPr/>
        </p:nvCxnSpPr>
        <p:spPr>
          <a:xfrm flipH="1">
            <a:off x="9584305" y="5063733"/>
            <a:ext cx="1698882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9300029" y="5106160"/>
            <a:ext cx="239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4">
              <a:defRPr/>
            </a:pP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Постоянное </a:t>
            </a: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</a:t>
            </a:r>
            <a:endParaRPr lang="en-GB" sz="1200" i="1" kern="0" dirty="0"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cxnSp>
        <p:nvCxnSpPr>
          <p:cNvPr id="15" name="Straight Connector 108"/>
          <p:cNvCxnSpPr/>
          <p:nvPr/>
        </p:nvCxnSpPr>
        <p:spPr>
          <a:xfrm flipV="1">
            <a:off x="7159535" y="2169445"/>
            <a:ext cx="473157" cy="534417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6" name="Straight Connector 109"/>
          <p:cNvCxnSpPr/>
          <p:nvPr/>
        </p:nvCxnSpPr>
        <p:spPr>
          <a:xfrm flipH="1" flipV="1">
            <a:off x="6403131" y="2164790"/>
            <a:ext cx="1243982" cy="8861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5970729" y="1529179"/>
            <a:ext cx="190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4">
              <a:defRPr/>
            </a:pP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 внедрения эффективных практик</a:t>
            </a:r>
            <a:endParaRPr lang="ru-RU" sz="12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11"/>
          <p:cNvCxnSpPr/>
          <p:nvPr/>
        </p:nvCxnSpPr>
        <p:spPr>
          <a:xfrm flipV="1">
            <a:off x="8022177" y="2494549"/>
            <a:ext cx="210782" cy="29724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9" name="Straight Connector 112"/>
          <p:cNvCxnSpPr/>
          <p:nvPr/>
        </p:nvCxnSpPr>
        <p:spPr>
          <a:xfrm flipH="1">
            <a:off x="8237792" y="2491434"/>
            <a:ext cx="1148936" cy="7466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EB6B5D-84A6-4EA6-9AB4-A42F13EA240B}"/>
              </a:ext>
            </a:extLst>
          </p:cNvPr>
          <p:cNvSpPr txBox="1"/>
          <p:nvPr/>
        </p:nvSpPr>
        <p:spPr>
          <a:xfrm>
            <a:off x="8022177" y="1700821"/>
            <a:ext cx="163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4">
              <a:defRPr/>
            </a:pP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 </a:t>
            </a: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организаций, обеспечивающих обучение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8056" y="2791789"/>
            <a:ext cx="14554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4">
              <a:defRPr/>
            </a:pP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МОНИТОРИНГ,</a:t>
            </a:r>
          </a:p>
          <a:p>
            <a:pPr algn="ctr" defTabSz="914374">
              <a:defRPr/>
            </a:pP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АПРОБАЦИЯ,</a:t>
            </a:r>
          </a:p>
          <a:p>
            <a:pPr algn="ctr" defTabSz="914374">
              <a:defRPr/>
            </a:pP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ВНЕДРЕНИЕ, </a:t>
            </a:r>
          </a:p>
          <a:p>
            <a:pPr algn="ctr" defTabSz="914374">
              <a:defRPr/>
            </a:pP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ОЦЕНКА,</a:t>
            </a:r>
          </a:p>
          <a:p>
            <a:pPr algn="ctr" defTabSz="914374">
              <a:defRPr/>
            </a:pPr>
            <a:r>
              <a:rPr lang="ru-RU" sz="105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ТИРАЖИРОВАНИЕ</a:t>
            </a:r>
            <a:endParaRPr lang="ru-RU" sz="10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5395" y="3563805"/>
            <a:ext cx="12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Ресурсные центры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81463" y="4764496"/>
            <a:ext cx="1005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4">
              <a:defRPr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ВУЗы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999228" y="2700716"/>
            <a:ext cx="164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4">
              <a:defRPr/>
            </a:pP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негосударственного сектора</a:t>
            </a:r>
            <a:endParaRPr lang="ru-RU" altLang="ru-RU" sz="12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32343" y="4865471"/>
            <a:ext cx="186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4">
              <a:defRPr/>
            </a:pPr>
            <a:r>
              <a:rPr lang="ru-RU" sz="12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r>
              <a:rPr lang="ru-RU" sz="1200" i="1" kern="0" dirty="0">
                <a:latin typeface="Arial" panose="020B0604020202020204" pitchFamily="34" charset="0"/>
                <a:cs typeface="Arial" panose="020B0604020202020204" pitchFamily="34" charset="0"/>
              </a:rPr>
              <a:t>сообщество</a:t>
            </a:r>
          </a:p>
        </p:txBody>
      </p:sp>
      <p:cxnSp>
        <p:nvCxnSpPr>
          <p:cNvPr id="26" name="Straight Connector 107"/>
          <p:cNvCxnSpPr/>
          <p:nvPr/>
        </p:nvCxnSpPr>
        <p:spPr>
          <a:xfrm flipH="1" flipV="1">
            <a:off x="7512831" y="4455472"/>
            <a:ext cx="245853" cy="350399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27" name="Straight Connector 109"/>
          <p:cNvCxnSpPr/>
          <p:nvPr/>
        </p:nvCxnSpPr>
        <p:spPr>
          <a:xfrm flipH="1">
            <a:off x="7758684" y="4791677"/>
            <a:ext cx="1197137" cy="14833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grpSp>
        <p:nvGrpSpPr>
          <p:cNvPr id="28" name="Группа 27"/>
          <p:cNvGrpSpPr/>
          <p:nvPr/>
        </p:nvGrpSpPr>
        <p:grpSpPr>
          <a:xfrm>
            <a:off x="10305900" y="3656362"/>
            <a:ext cx="815008" cy="837430"/>
            <a:chOff x="3142301" y="3077718"/>
            <a:chExt cx="847657" cy="850065"/>
          </a:xfrm>
          <a:solidFill>
            <a:schemeClr val="bg1">
              <a:lumMod val="95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3142301" y="3077718"/>
              <a:ext cx="847657" cy="850065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4">
                <a:defRPr/>
              </a:pPr>
              <a:endPara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xmlns="" id="{722012A4-BA80-42DF-912C-9859B36B2532}"/>
                </a:ext>
              </a:extLst>
            </p:cNvPr>
            <p:cNvGrpSpPr/>
            <p:nvPr/>
          </p:nvGrpSpPr>
          <p:grpSpPr>
            <a:xfrm>
              <a:off x="3374808" y="3371820"/>
              <a:ext cx="382642" cy="205671"/>
              <a:chOff x="5511800" y="3492506"/>
              <a:chExt cx="776291" cy="441327"/>
            </a:xfrm>
            <a:grpFill/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xmlns="" id="{4595AE6F-2AE9-4744-A9B6-F5FB287EC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4" y="3732215"/>
                <a:ext cx="383351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xmlns="" id="{67EA044E-7ADB-4A16-9DA5-F167C059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7" y="3492506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xmlns="" id="{959E32CF-6EF3-40B0-9C34-49D75821A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693" y="3556006"/>
                <a:ext cx="191677" cy="188913"/>
              </a:xfrm>
              <a:custGeom>
                <a:avLst/>
                <a:gdLst>
                  <a:gd name="T0" fmla="*/ 134 w 135"/>
                  <a:gd name="T1" fmla="*/ 67 h 135"/>
                  <a:gd name="T2" fmla="*/ 68 w 135"/>
                  <a:gd name="T3" fmla="*/ 134 h 135"/>
                  <a:gd name="T4" fmla="*/ 0 w 135"/>
                  <a:gd name="T5" fmla="*/ 67 h 135"/>
                  <a:gd name="T6" fmla="*/ 67 w 135"/>
                  <a:gd name="T7" fmla="*/ 0 h 135"/>
                  <a:gd name="T8" fmla="*/ 134 w 1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134" y="67"/>
                    </a:moveTo>
                    <a:cubicBezTo>
                      <a:pt x="135" y="104"/>
                      <a:pt x="104" y="134"/>
                      <a:pt x="68" y="134"/>
                    </a:cubicBezTo>
                    <a:cubicBezTo>
                      <a:pt x="31" y="135"/>
                      <a:pt x="0" y="105"/>
                      <a:pt x="0" y="67"/>
                    </a:cubicBezTo>
                    <a:cubicBezTo>
                      <a:pt x="0" y="30"/>
                      <a:pt x="29" y="0"/>
                      <a:pt x="67" y="0"/>
                    </a:cubicBezTo>
                    <a:cubicBezTo>
                      <a:pt x="104" y="0"/>
                      <a:pt x="135" y="31"/>
                      <a:pt x="134" y="6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xmlns="" id="{41092457-9092-404D-B8E8-7F49E586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21" y="3556002"/>
                <a:ext cx="191677" cy="188913"/>
              </a:xfrm>
              <a:custGeom>
                <a:avLst/>
                <a:gdLst>
                  <a:gd name="T0" fmla="*/ 1 w 135"/>
                  <a:gd name="T1" fmla="*/ 67 h 134"/>
                  <a:gd name="T2" fmla="*/ 68 w 135"/>
                  <a:gd name="T3" fmla="*/ 0 h 134"/>
                  <a:gd name="T4" fmla="*/ 135 w 135"/>
                  <a:gd name="T5" fmla="*/ 67 h 134"/>
                  <a:gd name="T6" fmla="*/ 68 w 135"/>
                  <a:gd name="T7" fmla="*/ 134 h 134"/>
                  <a:gd name="T8" fmla="*/ 1 w 135"/>
                  <a:gd name="T9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4">
                    <a:moveTo>
                      <a:pt x="1" y="67"/>
                    </a:moveTo>
                    <a:cubicBezTo>
                      <a:pt x="0" y="31"/>
                      <a:pt x="30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5"/>
                      <a:pt x="104" y="134"/>
                      <a:pt x="68" y="134"/>
                    </a:cubicBezTo>
                    <a:cubicBezTo>
                      <a:pt x="31" y="134"/>
                      <a:pt x="0" y="104"/>
                      <a:pt x="1" y="6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xmlns="" id="{0C7C1729-E346-46EC-8995-8F5729265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273" y="3754444"/>
                <a:ext cx="226818" cy="179389"/>
              </a:xfrm>
              <a:custGeom>
                <a:avLst/>
                <a:gdLst>
                  <a:gd name="T0" fmla="*/ 155 w 161"/>
                  <a:gd name="T1" fmla="*/ 128 h 128"/>
                  <a:gd name="T2" fmla="*/ 45 w 161"/>
                  <a:gd name="T3" fmla="*/ 128 h 128"/>
                  <a:gd name="T4" fmla="*/ 0 w 161"/>
                  <a:gd name="T5" fmla="*/ 18 h 128"/>
                  <a:gd name="T6" fmla="*/ 103 w 161"/>
                  <a:gd name="T7" fmla="*/ 20 h 128"/>
                  <a:gd name="T8" fmla="*/ 155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155" y="128"/>
                    </a:moveTo>
                    <a:cubicBezTo>
                      <a:pt x="119" y="128"/>
                      <a:pt x="82" y="128"/>
                      <a:pt x="45" y="128"/>
                    </a:cubicBezTo>
                    <a:cubicBezTo>
                      <a:pt x="44" y="86"/>
                      <a:pt x="29" y="49"/>
                      <a:pt x="0" y="18"/>
                    </a:cubicBezTo>
                    <a:cubicBezTo>
                      <a:pt x="25" y="3"/>
                      <a:pt x="69" y="0"/>
                      <a:pt x="103" y="20"/>
                    </a:cubicBezTo>
                    <a:cubicBezTo>
                      <a:pt x="144" y="45"/>
                      <a:pt x="161" y="89"/>
                      <a:pt x="155" y="12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xmlns="" id="{EABD7D09-3100-4E13-A257-88B9DE79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800" y="3754437"/>
                <a:ext cx="226818" cy="179389"/>
              </a:xfrm>
              <a:custGeom>
                <a:avLst/>
                <a:gdLst>
                  <a:gd name="T0" fmla="*/ 6 w 161"/>
                  <a:gd name="T1" fmla="*/ 128 h 128"/>
                  <a:gd name="T2" fmla="*/ 116 w 161"/>
                  <a:gd name="T3" fmla="*/ 128 h 128"/>
                  <a:gd name="T4" fmla="*/ 161 w 161"/>
                  <a:gd name="T5" fmla="*/ 18 h 128"/>
                  <a:gd name="T6" fmla="*/ 58 w 161"/>
                  <a:gd name="T7" fmla="*/ 20 h 128"/>
                  <a:gd name="T8" fmla="*/ 6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6" y="128"/>
                    </a:moveTo>
                    <a:cubicBezTo>
                      <a:pt x="42" y="128"/>
                      <a:pt x="79" y="128"/>
                      <a:pt x="116" y="128"/>
                    </a:cubicBezTo>
                    <a:cubicBezTo>
                      <a:pt x="117" y="86"/>
                      <a:pt x="132" y="49"/>
                      <a:pt x="161" y="18"/>
                    </a:cubicBezTo>
                    <a:cubicBezTo>
                      <a:pt x="136" y="3"/>
                      <a:pt x="92" y="0"/>
                      <a:pt x="58" y="20"/>
                    </a:cubicBezTo>
                    <a:cubicBezTo>
                      <a:pt x="17" y="45"/>
                      <a:pt x="0" y="89"/>
                      <a:pt x="6" y="12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5213308" y="4454412"/>
            <a:ext cx="979498" cy="881262"/>
            <a:chOff x="6202738" y="2136767"/>
            <a:chExt cx="892025" cy="894559"/>
          </a:xfrm>
          <a:solidFill>
            <a:schemeClr val="bg1">
              <a:lumMod val="75000"/>
            </a:schemeClr>
          </a:solidFill>
        </p:grpSpPr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6202738" y="2136767"/>
              <a:ext cx="892025" cy="894559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4">
                <a:defRPr/>
              </a:pPr>
              <a:endParaRPr lang="en-US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" name="Group 53">
              <a:extLst>
                <a:ext uri="{FF2B5EF4-FFF2-40B4-BE49-F238E27FC236}">
                  <a16:creationId xmlns:a16="http://schemas.microsoft.com/office/drawing/2014/main" xmlns="" id="{722012A4-BA80-42DF-912C-9859B36B2532}"/>
                </a:ext>
              </a:extLst>
            </p:cNvPr>
            <p:cNvGrpSpPr/>
            <p:nvPr/>
          </p:nvGrpSpPr>
          <p:grpSpPr>
            <a:xfrm>
              <a:off x="6446164" y="2432138"/>
              <a:ext cx="391537" cy="276069"/>
              <a:chOff x="5511800" y="3492506"/>
              <a:chExt cx="776291" cy="441327"/>
            </a:xfrm>
            <a:grpFill/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xmlns="" id="{4595AE6F-2AE9-4744-A9B6-F5FB287EC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864" y="3732215"/>
                <a:ext cx="383351" cy="201613"/>
              </a:xfrm>
              <a:custGeom>
                <a:avLst/>
                <a:gdLst>
                  <a:gd name="T0" fmla="*/ 0 w 270"/>
                  <a:gd name="T1" fmla="*/ 143 h 143"/>
                  <a:gd name="T2" fmla="*/ 61 w 270"/>
                  <a:gd name="T3" fmla="*/ 31 h 143"/>
                  <a:gd name="T4" fmla="*/ 206 w 270"/>
                  <a:gd name="T5" fmla="*/ 30 h 143"/>
                  <a:gd name="T6" fmla="*/ 270 w 270"/>
                  <a:gd name="T7" fmla="*/ 143 h 143"/>
                  <a:gd name="T8" fmla="*/ 0 w 270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43">
                    <a:moveTo>
                      <a:pt x="0" y="143"/>
                    </a:moveTo>
                    <a:cubicBezTo>
                      <a:pt x="2" y="96"/>
                      <a:pt x="21" y="57"/>
                      <a:pt x="61" y="31"/>
                    </a:cubicBezTo>
                    <a:cubicBezTo>
                      <a:pt x="108" y="1"/>
                      <a:pt x="158" y="0"/>
                      <a:pt x="206" y="30"/>
                    </a:cubicBezTo>
                    <a:cubicBezTo>
                      <a:pt x="248" y="55"/>
                      <a:pt x="268" y="94"/>
                      <a:pt x="270" y="143"/>
                    </a:cubicBezTo>
                    <a:cubicBezTo>
                      <a:pt x="180" y="143"/>
                      <a:pt x="90" y="143"/>
                      <a:pt x="0" y="14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xmlns="" id="{67EA044E-7ADB-4A16-9DA5-F167C059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37" y="3492506"/>
                <a:ext cx="226818" cy="220663"/>
              </a:xfrm>
              <a:custGeom>
                <a:avLst/>
                <a:gdLst>
                  <a:gd name="T0" fmla="*/ 79 w 158"/>
                  <a:gd name="T1" fmla="*/ 157 h 157"/>
                  <a:gd name="T2" fmla="*/ 0 w 158"/>
                  <a:gd name="T3" fmla="*/ 78 h 157"/>
                  <a:gd name="T4" fmla="*/ 79 w 158"/>
                  <a:gd name="T5" fmla="*/ 0 h 157"/>
                  <a:gd name="T6" fmla="*/ 157 w 158"/>
                  <a:gd name="T7" fmla="*/ 79 h 157"/>
                  <a:gd name="T8" fmla="*/ 79 w 15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cubicBezTo>
                      <a:pt x="36" y="157"/>
                      <a:pt x="0" y="122"/>
                      <a:pt x="0" y="78"/>
                    </a:cubicBezTo>
                    <a:cubicBezTo>
                      <a:pt x="1" y="35"/>
                      <a:pt x="35" y="0"/>
                      <a:pt x="79" y="0"/>
                    </a:cubicBezTo>
                    <a:cubicBezTo>
                      <a:pt x="123" y="0"/>
                      <a:pt x="158" y="35"/>
                      <a:pt x="157" y="79"/>
                    </a:cubicBezTo>
                    <a:cubicBezTo>
                      <a:pt x="157" y="122"/>
                      <a:pt x="122" y="157"/>
                      <a:pt x="79" y="15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xmlns="" id="{959E32CF-6EF3-40B0-9C34-49D75821A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5693" y="3556006"/>
                <a:ext cx="191677" cy="188913"/>
              </a:xfrm>
              <a:custGeom>
                <a:avLst/>
                <a:gdLst>
                  <a:gd name="T0" fmla="*/ 134 w 135"/>
                  <a:gd name="T1" fmla="*/ 67 h 135"/>
                  <a:gd name="T2" fmla="*/ 68 w 135"/>
                  <a:gd name="T3" fmla="*/ 134 h 135"/>
                  <a:gd name="T4" fmla="*/ 0 w 135"/>
                  <a:gd name="T5" fmla="*/ 67 h 135"/>
                  <a:gd name="T6" fmla="*/ 67 w 135"/>
                  <a:gd name="T7" fmla="*/ 0 h 135"/>
                  <a:gd name="T8" fmla="*/ 134 w 135"/>
                  <a:gd name="T9" fmla="*/ 6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5">
                    <a:moveTo>
                      <a:pt x="134" y="67"/>
                    </a:moveTo>
                    <a:cubicBezTo>
                      <a:pt x="135" y="104"/>
                      <a:pt x="104" y="134"/>
                      <a:pt x="68" y="134"/>
                    </a:cubicBezTo>
                    <a:cubicBezTo>
                      <a:pt x="31" y="135"/>
                      <a:pt x="0" y="105"/>
                      <a:pt x="0" y="67"/>
                    </a:cubicBezTo>
                    <a:cubicBezTo>
                      <a:pt x="0" y="30"/>
                      <a:pt x="29" y="0"/>
                      <a:pt x="67" y="0"/>
                    </a:cubicBezTo>
                    <a:cubicBezTo>
                      <a:pt x="104" y="0"/>
                      <a:pt x="135" y="31"/>
                      <a:pt x="134" y="6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xmlns="" id="{41092457-9092-404D-B8E8-7F49E586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2521" y="3556002"/>
                <a:ext cx="191677" cy="188913"/>
              </a:xfrm>
              <a:custGeom>
                <a:avLst/>
                <a:gdLst>
                  <a:gd name="T0" fmla="*/ 1 w 135"/>
                  <a:gd name="T1" fmla="*/ 67 h 134"/>
                  <a:gd name="T2" fmla="*/ 68 w 135"/>
                  <a:gd name="T3" fmla="*/ 0 h 134"/>
                  <a:gd name="T4" fmla="*/ 135 w 135"/>
                  <a:gd name="T5" fmla="*/ 67 h 134"/>
                  <a:gd name="T6" fmla="*/ 68 w 135"/>
                  <a:gd name="T7" fmla="*/ 134 h 134"/>
                  <a:gd name="T8" fmla="*/ 1 w 135"/>
                  <a:gd name="T9" fmla="*/ 6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4">
                    <a:moveTo>
                      <a:pt x="1" y="67"/>
                    </a:moveTo>
                    <a:cubicBezTo>
                      <a:pt x="0" y="31"/>
                      <a:pt x="30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5"/>
                      <a:pt x="104" y="134"/>
                      <a:pt x="68" y="134"/>
                    </a:cubicBezTo>
                    <a:cubicBezTo>
                      <a:pt x="31" y="134"/>
                      <a:pt x="0" y="104"/>
                      <a:pt x="1" y="6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xmlns="" id="{0C7C1729-E346-46EC-8995-8F5729265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273" y="3754444"/>
                <a:ext cx="226818" cy="179389"/>
              </a:xfrm>
              <a:custGeom>
                <a:avLst/>
                <a:gdLst>
                  <a:gd name="T0" fmla="*/ 155 w 161"/>
                  <a:gd name="T1" fmla="*/ 128 h 128"/>
                  <a:gd name="T2" fmla="*/ 45 w 161"/>
                  <a:gd name="T3" fmla="*/ 128 h 128"/>
                  <a:gd name="T4" fmla="*/ 0 w 161"/>
                  <a:gd name="T5" fmla="*/ 18 h 128"/>
                  <a:gd name="T6" fmla="*/ 103 w 161"/>
                  <a:gd name="T7" fmla="*/ 20 h 128"/>
                  <a:gd name="T8" fmla="*/ 155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155" y="128"/>
                    </a:moveTo>
                    <a:cubicBezTo>
                      <a:pt x="119" y="128"/>
                      <a:pt x="82" y="128"/>
                      <a:pt x="45" y="128"/>
                    </a:cubicBezTo>
                    <a:cubicBezTo>
                      <a:pt x="44" y="86"/>
                      <a:pt x="29" y="49"/>
                      <a:pt x="0" y="18"/>
                    </a:cubicBezTo>
                    <a:cubicBezTo>
                      <a:pt x="25" y="3"/>
                      <a:pt x="69" y="0"/>
                      <a:pt x="103" y="20"/>
                    </a:cubicBezTo>
                    <a:cubicBezTo>
                      <a:pt x="144" y="45"/>
                      <a:pt x="161" y="89"/>
                      <a:pt x="155" y="12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xmlns="" id="{EABD7D09-3100-4E13-A257-88B9DE79F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800" y="3754437"/>
                <a:ext cx="226818" cy="179389"/>
              </a:xfrm>
              <a:custGeom>
                <a:avLst/>
                <a:gdLst>
                  <a:gd name="T0" fmla="*/ 6 w 161"/>
                  <a:gd name="T1" fmla="*/ 128 h 128"/>
                  <a:gd name="T2" fmla="*/ 116 w 161"/>
                  <a:gd name="T3" fmla="*/ 128 h 128"/>
                  <a:gd name="T4" fmla="*/ 161 w 161"/>
                  <a:gd name="T5" fmla="*/ 18 h 128"/>
                  <a:gd name="T6" fmla="*/ 58 w 161"/>
                  <a:gd name="T7" fmla="*/ 20 h 128"/>
                  <a:gd name="T8" fmla="*/ 6 w 16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28">
                    <a:moveTo>
                      <a:pt x="6" y="128"/>
                    </a:moveTo>
                    <a:cubicBezTo>
                      <a:pt x="42" y="128"/>
                      <a:pt x="79" y="128"/>
                      <a:pt x="116" y="128"/>
                    </a:cubicBezTo>
                    <a:cubicBezTo>
                      <a:pt x="117" y="86"/>
                      <a:pt x="132" y="49"/>
                      <a:pt x="161" y="18"/>
                    </a:cubicBezTo>
                    <a:cubicBezTo>
                      <a:pt x="136" y="3"/>
                      <a:pt x="92" y="0"/>
                      <a:pt x="58" y="20"/>
                    </a:cubicBezTo>
                    <a:cubicBezTo>
                      <a:pt x="17" y="45"/>
                      <a:pt x="0" y="89"/>
                      <a:pt x="6" y="128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4">
                  <a:defRPr/>
                </a:pPr>
                <a:endParaRPr lang="en-US" sz="1600" ker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Прямоугольник 29"/>
          <p:cNvSpPr/>
          <p:nvPr/>
        </p:nvSpPr>
        <p:spPr>
          <a:xfrm>
            <a:off x="9331671" y="2979180"/>
            <a:ext cx="505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НКО</a:t>
            </a:r>
          </a:p>
        </p:txBody>
      </p:sp>
      <p:cxnSp>
        <p:nvCxnSpPr>
          <p:cNvPr id="31" name="Straight Connector 107"/>
          <p:cNvCxnSpPr/>
          <p:nvPr/>
        </p:nvCxnSpPr>
        <p:spPr>
          <a:xfrm flipH="1" flipV="1">
            <a:off x="9961443" y="2999041"/>
            <a:ext cx="192886" cy="335283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2" name="Straight Connector 117"/>
          <p:cNvCxnSpPr/>
          <p:nvPr/>
        </p:nvCxnSpPr>
        <p:spPr>
          <a:xfrm flipH="1">
            <a:off x="10144437" y="3327214"/>
            <a:ext cx="1222931" cy="7111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33" name="Прямоугольник 32"/>
          <p:cNvSpPr/>
          <p:nvPr/>
        </p:nvSpPr>
        <p:spPr>
          <a:xfrm>
            <a:off x="9612411" y="2283727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90437" y="3911355"/>
            <a:ext cx="81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-листы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0068" y="1547868"/>
            <a:ext cx="3886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сеть поддерживающих профессиональных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обеспечивающая системное профессиональное сопровождение деятельности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субъектов, осуществляющих комплексную реабилитацию и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абилитацию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детей целевой группы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 доказательных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   все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решения по внедрению инноваций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адекватной проверки, апробации, сравнения актуальных данных и 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20258" y="-2926"/>
            <a:ext cx="12212257" cy="1147220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28552" y="258935"/>
            <a:ext cx="12192000" cy="59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kern="0" cap="none" spc="0" normalizeH="0" baseline="0">
                <a:ln w="18415" cmpd="sng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defRPr>
            </a:lvl1pPr>
          </a:lstStyle>
          <a:p>
            <a:pPr algn="ctr"/>
            <a:r>
              <a:rPr lang="ru-RU" sz="200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ЭФФЕКТИВНОЙ РАБОТЫ – </a:t>
            </a:r>
          </a:p>
          <a:p>
            <a:pPr algn="ctr"/>
            <a:r>
              <a:rPr lang="ru-RU" sz="2000" b="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МЕЖВЕДОМСТВЕННОЕ СЕТЕВОЕ СООБЩЕСТВО</a:t>
            </a:r>
            <a:endParaRPr lang="ru-RU" sz="2000" b="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4" y="222308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8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3" grpId="0"/>
      <p:bldP spid="34" grpId="0"/>
      <p:bldP spid="5" grpId="0" uiExpand="1" build="p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/>
          <p:cNvSpPr/>
          <p:nvPr/>
        </p:nvSpPr>
        <p:spPr>
          <a:xfrm>
            <a:off x="1" y="0"/>
            <a:ext cx="4820804" cy="6858000"/>
          </a:xfrm>
          <a:prstGeom prst="rect">
            <a:avLst/>
          </a:prstGeom>
          <a:solidFill>
            <a:srgbClr val="E5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3"/>
          <a:srcRect l="28148" t="15802" r="43241" b="11605"/>
          <a:stretch/>
        </p:blipFill>
        <p:spPr>
          <a:xfrm rot="21348690">
            <a:off x="624774" y="880577"/>
            <a:ext cx="3571258" cy="5096845"/>
          </a:xfrm>
          <a:prstGeom prst="rect">
            <a:avLst/>
          </a:prstGeom>
        </p:spPr>
      </p:pic>
      <p:sp>
        <p:nvSpPr>
          <p:cNvPr id="126" name="Прямоугольник 125"/>
          <p:cNvSpPr/>
          <p:nvPr/>
        </p:nvSpPr>
        <p:spPr>
          <a:xfrm>
            <a:off x="4979825" y="157123"/>
            <a:ext cx="6805061" cy="663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ПЕРМАНЕНТНОГО СОПРОВОЖДЕНИЯ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И ТЕХНОЛОГИИ РАННЕЙ ПОМОЩИ ДЕТЯМ ОТ 0 ДО 3 ЛЕТ, ИМЕЮЩИМ ОГРАНИЧЕНИЯ ЖИЗНЕДЕЯТЕЛЬНОСТИ, И ВОСПИТЫВАЮЩИМ ИХ СЕМЬЯМ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ПРАКТИКИ МЕДИКО-СОЦИАЛЬНОЙ И ПСИХОЛОГО-ПЕДАГОГИЧЕСКОЙ ПОМОЩИ РЕБЁНКУ С ОВЗ, ВКЛЮЧАЯ НЕПРЕРЫВНОЕ СОПРОВОЖДЕНИЕ РОДИТЕЛЕЙ (технологии «Кратковременное и дневное пребывание», «Реабилитационный семейный интенсив», «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еабилитация на дому», «Домашний микрореабилитационный центр», «Выездная служба паллиативной помощи», «Надомное сопровождению детей-инвалидов профессиональными родителями», эффективная практика «Специальные реабилитационные программы для семей, воспитывающих детей-инвалидов и детей с ОВЗ», «Пункт проката развивающего и реабилитационного оборудования для детей, имеющих нарушения развития»)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ПРАКТИКИ СОПРОВОЖДЕНИЯ РЕБЁНКА С ОВЗ В ПЕРИОД ПОДГОТОВКИ К САМОСТОЯТЕЛЬНОЙ ЖИЗНИ, ОБЕСПЕЧЕНИЕ ПРЕЕМСТВЕННОСТИ ПРИ ПЕРЕХОДЕ РЕБЁНКА В СИСТЕМУ СОПРОВОЖДАЕМОГО ПРОЖИВАНИЯ («Центр дневного обучения для детей с особенностями здоровья в возрасте от 10 до 18 лет», «Интегративная площадка социальной дневной занятости», «Ресурсный центр сопровождения обучающихся с ОВЗ на базе ВУЗа», «Модельная программа подготовки воспитанников организаций для детей-сирот и детей, оставшихся без попечения родителей, имеющих нарушения интеллектуального развития, к самостоятельной жизни»)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ПРАКТИКИ РЕАЛИЗАЦИИ ИНДИВИДУАЛЬНОЙ ТРАЕКТОРИИ СОПРОВОЖДЕНИЯ РЕБЁНКА С ОВЗ В ПЕРИОД РАННЕГО ЮНОШЕСТВА, ЕГО ВКЛЮЧЕНИЕ В СИСТЕМУ УЧЕБНОГО ИЛИ СОПРОВОЖДАЕМОГО ПРОЖИВАНИЯ, ОРГАНИЗАЦИЯ ПОДДЕРЖИВАЮЩЕЙ ПОМОЩИ ЕГО БЛИЖАЙШЕМУ ОКРУЖЕНИЮ (технология «Могу жить самостоятельно!», «Учебная (тренировочная) квартира для выпускников детского дома-интерната, имеющих интеллектуальные нарушения», «Альтернативные услуги для детей и молодежи с психофизическими нарушениями на базе учебного отделения сопровождаемого проживания»)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ПРАКТИКИ ПОВЫШЕНИЯ КОМПЕТЕНЦИЙ И ПРИОБРЕТЕНИЯ НОВЫХ НАВЫКОВ РОДИТЕЛЯМИ (ЗАКОННЫМИ ПРЕДСТАВИТЕЛЯМИ) В ВОПРОСАХ ВОСПИТАНИЯ, ОБУЧЕНИЯ, РЕАБИЛИТАЦИИ И ОРГАНИЗАЦИИ ЖИЗНИ ДЕТЕЙ-ИНВАЛИДОВ И ДЕТЕЙ С ОВЗ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ЭФФЕКТИВНЫЕ ПРАКТИКИ ПО ОРГАНИЗАЦИИ ПРОФЕССИОНАЛЬНОЙ ПОДДЕРЖКИ СПЕЦИАЛИСТОВ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362291" y="3536831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600080" y="4059299"/>
            <a:ext cx="5139997" cy="1259813"/>
            <a:chOff x="4060041" y="4178652"/>
            <a:chExt cx="5139997" cy="1259813"/>
          </a:xfrm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4060041" y="4178652"/>
              <a:ext cx="51399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ru-RU" sz="1600" dirty="0" smtClean="0">
                  <a:cs typeface="Arial" panose="020B0604020202020204" pitchFamily="34" charset="0"/>
                </a:rPr>
                <a:t>630007, г</a:t>
              </a:r>
              <a:r>
                <a:rPr lang="ru-RU" altLang="ru-RU" sz="1600" dirty="0">
                  <a:cs typeface="Arial" panose="020B0604020202020204" pitchFamily="34" charset="0"/>
                </a:rPr>
                <a:t>. Новосибирск, </a:t>
              </a:r>
              <a:r>
                <a:rPr lang="ru-RU" altLang="ru-RU" sz="1600" dirty="0" smtClean="0">
                  <a:cs typeface="Arial" panose="020B0604020202020204" pitchFamily="34" charset="0"/>
                </a:rPr>
                <a:t>ул. Серебренниковская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, д. 6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513315" y="4482023"/>
              <a:ext cx="39230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тел: (383) 238-75-10,</a:t>
              </a:r>
              <a:r>
                <a:rPr kumimoji="0" lang="ru-RU" altLang="ru-RU" sz="1600" b="0" i="0" u="none" strike="noStrike" cap="none" normalizeH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фак (383) 238-79-34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961547" y="4834554"/>
              <a:ext cx="31184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600" dirty="0" smtClean="0">
                  <a:cs typeface="Arial" panose="020B0604020202020204" pitchFamily="34" charset="0"/>
                </a:rPr>
                <a:t>электронная почта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:</a:t>
              </a:r>
              <a:r>
                <a:rPr kumimoji="0" lang="en-US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r>
                <a:rPr lang="en-US" altLang="ru-RU" sz="1600" dirty="0">
                  <a:cs typeface="Arial" panose="020B0604020202020204" pitchFamily="34" charset="0"/>
                </a:rPr>
                <a:t>us</a:t>
              </a:r>
              <a:r>
                <a:rPr lang="ru-RU" altLang="ru-RU" sz="1600" dirty="0" smtClean="0">
                  <a:cs typeface="Arial" panose="020B0604020202020204" pitchFamily="34" charset="0"/>
                </a:rPr>
                <a:t>zn@nso.ru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4736774" y="5192244"/>
              <a:ext cx="37573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официальный сайт: </a:t>
              </a:r>
              <a:r>
                <a:rPr lang="en-US" altLang="ru-RU" sz="1600" dirty="0">
                  <a:cs typeface="Arial" panose="020B0604020202020204" pitchFamily="34" charset="0"/>
                </a:rPr>
                <a:t>https://mtsr.nso.ru</a:t>
              </a:r>
              <a:r>
                <a:rPr lang="en-US" altLang="ru-RU" sz="1600" dirty="0" smtClean="0">
                  <a:cs typeface="Arial" panose="020B0604020202020204" pitchFamily="34" charset="0"/>
                </a:rPr>
                <a:t>/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50"/>
          <p:cNvSpPr>
            <a:spLocks noChangeArrowheads="1"/>
          </p:cNvSpPr>
          <p:nvPr/>
        </p:nvSpPr>
        <p:spPr bwMode="auto">
          <a:xfrm>
            <a:off x="2819976" y="6196265"/>
            <a:ext cx="18450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https://twittercom/MTSRNSO</a:t>
            </a:r>
            <a:endParaRPr kumimoji="0" lang="ru-RU" altLang="ru-RU" sz="1800" b="0" i="0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5055317" y="6196265"/>
            <a:ext cx="227947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https://wwwfacebookcom/minsocnso</a:t>
            </a:r>
            <a:endParaRPr kumimoji="0" lang="ru-RU" altLang="ru-RU" sz="1800" b="0" i="0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7840487" y="6186260"/>
            <a:ext cx="13657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https://vkcom/msrnso</a:t>
            </a:r>
            <a:endParaRPr kumimoji="0" lang="ru-RU" altLang="ru-RU" sz="1800" b="0" i="0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9157038" y="6196265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effectLst/>
                <a:cs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pic>
        <p:nvPicPr>
          <p:cNvPr id="53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38" y="5769227"/>
            <a:ext cx="3159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13" y="5804413"/>
            <a:ext cx="317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0" y="1715203"/>
            <a:ext cx="12192000" cy="196995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59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2" y="2184745"/>
            <a:ext cx="1041155" cy="1003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Рисунок 59" descr="Герб Новосибирской област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42" y="452674"/>
            <a:ext cx="808516" cy="9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1302740" y="2233932"/>
            <a:ext cx="970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МИНИСТЕРСТВО ТРУДА И СОЦИАЛЬНОГО РАЗВИТИЯ НОВОСИБИРСКОЙ ОБЛАСТИ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17" y="2184745"/>
            <a:ext cx="1041155" cy="1003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 t="49558"/>
          <a:stretch/>
        </p:blipFill>
        <p:spPr>
          <a:xfrm>
            <a:off x="3518238" y="5804413"/>
            <a:ext cx="378254" cy="35808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11" b="49622"/>
          <a:stretch/>
        </p:blipFill>
        <p:spPr>
          <a:xfrm>
            <a:off x="8385741" y="5789150"/>
            <a:ext cx="371191" cy="35763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2" r="51880"/>
          <a:stretch/>
        </p:blipFill>
        <p:spPr>
          <a:xfrm>
            <a:off x="6010613" y="5783112"/>
            <a:ext cx="341598" cy="3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56489" y="208392"/>
            <a:ext cx="2138589" cy="5559074"/>
            <a:chOff x="356489" y="208392"/>
            <a:chExt cx="2138589" cy="5559074"/>
          </a:xfrm>
        </p:grpSpPr>
        <p:sp>
          <p:nvSpPr>
            <p:cNvPr id="90" name="空心弧 3"/>
            <p:cNvSpPr/>
            <p:nvPr/>
          </p:nvSpPr>
          <p:spPr>
            <a:xfrm>
              <a:off x="1108955" y="1242638"/>
              <a:ext cx="1386123" cy="1309819"/>
            </a:xfrm>
            <a:prstGeom prst="blockArc">
              <a:avLst>
                <a:gd name="adj1" fmla="val 14475132"/>
                <a:gd name="adj2" fmla="val 45922"/>
                <a:gd name="adj3" fmla="val 100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空心弧 4"/>
            <p:cNvSpPr/>
            <p:nvPr/>
          </p:nvSpPr>
          <p:spPr>
            <a:xfrm flipV="1">
              <a:off x="1108955" y="1354908"/>
              <a:ext cx="1386123" cy="1309819"/>
            </a:xfrm>
            <a:prstGeom prst="blockArc">
              <a:avLst>
                <a:gd name="adj1" fmla="val 13928781"/>
                <a:gd name="adj2" fmla="val 45922"/>
                <a:gd name="adj3" fmla="val 100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空心弧 14"/>
            <p:cNvSpPr/>
            <p:nvPr/>
          </p:nvSpPr>
          <p:spPr>
            <a:xfrm flipH="1">
              <a:off x="356489" y="2276885"/>
              <a:ext cx="1386123" cy="1309819"/>
            </a:xfrm>
            <a:prstGeom prst="blockArc">
              <a:avLst>
                <a:gd name="adj1" fmla="val 14475132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空心弧 15"/>
            <p:cNvSpPr/>
            <p:nvPr/>
          </p:nvSpPr>
          <p:spPr>
            <a:xfrm flipH="1" flipV="1">
              <a:off x="356489" y="2389155"/>
              <a:ext cx="1386123" cy="1309819"/>
            </a:xfrm>
            <a:prstGeom prst="blockArc">
              <a:avLst>
                <a:gd name="adj1" fmla="val 13928781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空心弧 17"/>
            <p:cNvSpPr/>
            <p:nvPr/>
          </p:nvSpPr>
          <p:spPr>
            <a:xfrm>
              <a:off x="1108955" y="3311131"/>
              <a:ext cx="1386123" cy="1309819"/>
            </a:xfrm>
            <a:prstGeom prst="blockArc">
              <a:avLst>
                <a:gd name="adj1" fmla="val 14475132"/>
                <a:gd name="adj2" fmla="val 45922"/>
                <a:gd name="adj3" fmla="val 100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空心弧 18"/>
            <p:cNvSpPr/>
            <p:nvPr/>
          </p:nvSpPr>
          <p:spPr>
            <a:xfrm flipV="1">
              <a:off x="1108955" y="3423401"/>
              <a:ext cx="1386123" cy="1309819"/>
            </a:xfrm>
            <a:prstGeom prst="blockArc">
              <a:avLst>
                <a:gd name="adj1" fmla="val 13928781"/>
                <a:gd name="adj2" fmla="val 45922"/>
                <a:gd name="adj3" fmla="val 100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空心弧 20"/>
            <p:cNvSpPr/>
            <p:nvPr/>
          </p:nvSpPr>
          <p:spPr>
            <a:xfrm flipH="1">
              <a:off x="356489" y="4345377"/>
              <a:ext cx="1386123" cy="1309819"/>
            </a:xfrm>
            <a:prstGeom prst="blockArc">
              <a:avLst>
                <a:gd name="adj1" fmla="val 14475132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空心弧 21"/>
            <p:cNvSpPr/>
            <p:nvPr/>
          </p:nvSpPr>
          <p:spPr>
            <a:xfrm flipH="1" flipV="1">
              <a:off x="356489" y="4457648"/>
              <a:ext cx="1386123" cy="1309818"/>
            </a:xfrm>
            <a:prstGeom prst="blockArc">
              <a:avLst>
                <a:gd name="adj1" fmla="val 12408394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空心弧 23"/>
            <p:cNvSpPr/>
            <p:nvPr/>
          </p:nvSpPr>
          <p:spPr>
            <a:xfrm flipH="1">
              <a:off x="356489" y="208392"/>
              <a:ext cx="1386123" cy="1309818"/>
            </a:xfrm>
            <a:prstGeom prst="blockArc">
              <a:avLst>
                <a:gd name="adj1" fmla="val 17273819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空心弧 24"/>
            <p:cNvSpPr/>
            <p:nvPr/>
          </p:nvSpPr>
          <p:spPr>
            <a:xfrm flipH="1" flipV="1">
              <a:off x="356489" y="320662"/>
              <a:ext cx="1386123" cy="1309819"/>
            </a:xfrm>
            <a:prstGeom prst="blockArc">
              <a:avLst>
                <a:gd name="adj1" fmla="val 13928781"/>
                <a:gd name="adj2" fmla="val 45922"/>
                <a:gd name="adj3" fmla="val 10057"/>
              </a:avLst>
            </a:prstGeom>
            <a:solidFill>
              <a:srgbClr val="009A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-9402" y="-12654"/>
            <a:ext cx="12192000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823" y="220282"/>
            <a:ext cx="1181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ПЕРМАНЕНТНОГО СОПРОВОЖДЕНИЯ НА ВСЕХ ВОЗРАСТНЫХ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СТУПЕНЯХ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0468" y="1375984"/>
            <a:ext cx="11206531" cy="1107996"/>
            <a:chOff x="350468" y="1375984"/>
            <a:chExt cx="11206531" cy="1107996"/>
          </a:xfrm>
        </p:grpSpPr>
        <p:sp>
          <p:nvSpPr>
            <p:cNvPr id="92" name="TextBox 91"/>
            <p:cNvSpPr txBox="1"/>
            <p:nvPr/>
          </p:nvSpPr>
          <p:spPr>
            <a:xfrm>
              <a:off x="350468" y="1717775"/>
              <a:ext cx="16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1</a:t>
              </a:r>
              <a:r>
                <a:rPr lang="ru-RU" altLang="zh-CN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 компонент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燕尾形 35"/>
            <p:cNvSpPr/>
            <p:nvPr/>
          </p:nvSpPr>
          <p:spPr>
            <a:xfrm>
              <a:off x="2601382" y="1931864"/>
              <a:ext cx="228609" cy="216024"/>
            </a:xfrm>
            <a:prstGeom prst="chevron">
              <a:avLst/>
            </a:prstGeom>
            <a:solidFill>
              <a:srgbClr val="00C4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50903" y="1375984"/>
              <a:ext cx="8506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zh-CN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1-3 года</a:t>
              </a:r>
              <a:endPara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Комплексное сопровождение семей, воспитывающих детей раннего возраста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имеющих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риск развития нарушений, выявленные нарушения в развитии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              в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системе ранней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помощи</a:t>
              </a:r>
              <a:endParaRPr 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48970" y="2636137"/>
            <a:ext cx="11008029" cy="861774"/>
            <a:chOff x="548970" y="2636137"/>
            <a:chExt cx="11008029" cy="861774"/>
          </a:xfrm>
        </p:grpSpPr>
        <p:sp>
          <p:nvSpPr>
            <p:cNvPr id="94" name="TextBox 93"/>
            <p:cNvSpPr txBox="1"/>
            <p:nvPr/>
          </p:nvSpPr>
          <p:spPr>
            <a:xfrm>
              <a:off x="548970" y="2766020"/>
              <a:ext cx="16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2 компонент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燕尾形 34"/>
            <p:cNvSpPr/>
            <p:nvPr/>
          </p:nvSpPr>
          <p:spPr>
            <a:xfrm>
              <a:off x="2601382" y="2840740"/>
              <a:ext cx="199117" cy="216024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53075" y="2636137"/>
              <a:ext cx="850392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4-7 лет</a:t>
              </a:r>
              <a:endPara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Медико-социальная и психолого-педагогическая помощь ребенку с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ограниченными возможностями здоровья, включая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непрерывное сопровождение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родителей</a:t>
              </a:r>
              <a:endPara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29128" y="3843135"/>
            <a:ext cx="11212854" cy="861774"/>
            <a:chOff x="329128" y="3843135"/>
            <a:chExt cx="11212854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329128" y="3848039"/>
              <a:ext cx="16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3 компонент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7" name="燕尾形 36"/>
            <p:cNvSpPr/>
            <p:nvPr/>
          </p:nvSpPr>
          <p:spPr>
            <a:xfrm>
              <a:off x="2562472" y="3920411"/>
              <a:ext cx="228609" cy="216024"/>
            </a:xfrm>
            <a:prstGeom prst="chevron">
              <a:avLst>
                <a:gd name="adj" fmla="val 54150"/>
              </a:avLst>
            </a:prstGeom>
            <a:solidFill>
              <a:srgbClr val="00C4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021269" y="3843135"/>
              <a:ext cx="85207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zh-CN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8-16 лет</a:t>
              </a:r>
              <a:endParaRPr lang="en-US" altLang="zh-CN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семьи и ребёнка с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ОВЗ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период подготовки к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самостоятельной жизни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преемственность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переходе в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систему сопровождаемого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проживания</a:t>
              </a:r>
              <a:endPara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2446" y="4817025"/>
            <a:ext cx="7745349" cy="861774"/>
            <a:chOff x="512446" y="4817025"/>
            <a:chExt cx="7745349" cy="861774"/>
          </a:xfrm>
        </p:grpSpPr>
        <p:sp>
          <p:nvSpPr>
            <p:cNvPr id="98" name="燕尾形 34"/>
            <p:cNvSpPr/>
            <p:nvPr/>
          </p:nvSpPr>
          <p:spPr>
            <a:xfrm>
              <a:off x="2562472" y="4944432"/>
              <a:ext cx="199117" cy="216024"/>
            </a:xfrm>
            <a:prstGeom prst="chevr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2446" y="4855654"/>
              <a:ext cx="1600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4</a:t>
              </a:r>
              <a:r>
                <a:rPr lang="ru-RU" altLang="zh-CN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rPr>
                <a:t> компонент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99753" y="4817025"/>
              <a:ext cx="525804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CN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16-18 лет</a:t>
              </a:r>
            </a:p>
            <a:p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Учебное проживание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Сопровождаемое проживание 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椭圆 33"/>
          <p:cNvSpPr/>
          <p:nvPr/>
        </p:nvSpPr>
        <p:spPr>
          <a:xfrm flipV="1">
            <a:off x="8087784" y="6472917"/>
            <a:ext cx="210706" cy="210706"/>
          </a:xfrm>
          <a:prstGeom prst="ellipse">
            <a:avLst/>
          </a:prstGeom>
          <a:solidFill>
            <a:srgbClr val="FFC000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7" name="椭圆 44"/>
          <p:cNvSpPr/>
          <p:nvPr/>
        </p:nvSpPr>
        <p:spPr>
          <a:xfrm>
            <a:off x="5795454" y="6472917"/>
            <a:ext cx="210706" cy="210706"/>
          </a:xfrm>
          <a:prstGeom prst="ellipse">
            <a:avLst/>
          </a:prstGeom>
          <a:solidFill>
            <a:srgbClr val="FFC000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8" name="椭圆 54"/>
          <p:cNvSpPr/>
          <p:nvPr/>
        </p:nvSpPr>
        <p:spPr>
          <a:xfrm>
            <a:off x="3628042" y="6476542"/>
            <a:ext cx="210706" cy="210706"/>
          </a:xfrm>
          <a:prstGeom prst="ellipse">
            <a:avLst/>
          </a:prstGeom>
          <a:solidFill>
            <a:srgbClr val="FFC000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 flipH="1">
            <a:off x="2458212" y="6145505"/>
            <a:ext cx="2617849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#</a:t>
            </a:r>
            <a:r>
              <a:rPr lang="ru-RU" altLang="zh-CN" sz="2000" b="0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 КОМПЛЕКСНОСТЬ</a:t>
            </a:r>
            <a:endParaRPr kumimoji="0" lang="zh-CN" altLang="en-US" sz="2000" b="0" i="1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 flipH="1">
            <a:off x="4779010" y="6140547"/>
            <a:ext cx="2615177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#</a:t>
            </a:r>
            <a:r>
              <a:rPr kumimoji="0" lang="ru-RU" altLang="zh-CN" sz="2000" b="0" i="1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 ПРЕЕМСТВЕННОСТЬ</a:t>
            </a:r>
            <a:endParaRPr kumimoji="0" lang="zh-CN" altLang="en-US" sz="2000" b="0" i="1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flipH="1">
            <a:off x="7241296" y="6145505"/>
            <a:ext cx="2105542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#</a:t>
            </a:r>
            <a:r>
              <a:rPr kumimoji="0" lang="ru-RU" altLang="zh-CN" sz="2000" b="0" i="1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微软雅黑" pitchFamily="34" charset="-122"/>
                <a:cs typeface="Times New Roman" pitchFamily="18" charset="0"/>
              </a:rPr>
              <a:t> ПОСТОЯНСТВО</a:t>
            </a:r>
            <a:endParaRPr kumimoji="0" lang="zh-CN" altLang="en-US" sz="2000" b="0" i="1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0874" y="6558360"/>
            <a:ext cx="6598178" cy="68022"/>
          </a:xfrm>
          <a:prstGeom prst="rect">
            <a:avLst/>
          </a:prstGeom>
          <a:solidFill>
            <a:srgbClr val="E2AC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23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4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4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4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4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4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4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4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4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4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4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4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6" grpId="0" animBg="1"/>
      <p:bldP spid="107" grpId="0" animBg="1"/>
      <p:bldP spid="108" grpId="0" animBg="1"/>
      <p:bldP spid="109" grpId="0"/>
      <p:bldP spid="110" grpId="0"/>
      <p:bldP spid="1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-17447" y="0"/>
            <a:ext cx="2343150" cy="6870654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66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6" y="351975"/>
            <a:ext cx="685839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7" name="Прямоугольник 66"/>
          <p:cNvSpPr/>
          <p:nvPr/>
        </p:nvSpPr>
        <p:spPr>
          <a:xfrm>
            <a:off x="-6030" y="2283380"/>
            <a:ext cx="2349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МОДЕЛЬ ВЗАИМОДЕЙСТВИЯ</a:t>
            </a:r>
          </a:p>
          <a:p>
            <a:pPr algn="ctr"/>
            <a:endParaRPr lang="ru-RU" sz="1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408292" y="3113131"/>
            <a:ext cx="5139653" cy="1391756"/>
          </a:xfrm>
          <a:prstGeom prst="downArrow">
            <a:avLst>
              <a:gd name="adj1" fmla="val 69906"/>
              <a:gd name="adj2" fmla="val 4484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eaVert" lIns="121370" tIns="60685" rIns="121370" bIns="60685"/>
          <a:lstStyle/>
          <a:p>
            <a:pPr>
              <a:defRPr/>
            </a:pPr>
            <a:endParaRPr lang="zh-CN" altLang="en-US" sz="1600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194083" y="3317158"/>
            <a:ext cx="3562140" cy="2957328"/>
            <a:chOff x="6194083" y="3317158"/>
            <a:chExt cx="3562140" cy="2957328"/>
          </a:xfrm>
        </p:grpSpPr>
        <p:sp>
          <p:nvSpPr>
            <p:cNvPr id="59" name="Rectangle 17">
              <a:extLst>
                <a:ext uri="{FF2B5EF4-FFF2-40B4-BE49-F238E27FC236}">
                  <a16:creationId xmlns="" xmlns:a16="http://schemas.microsoft.com/office/drawing/2014/main" id="{489A38A1-1E86-4FAB-A049-007A6EFF8A23}"/>
                </a:ext>
              </a:extLst>
            </p:cNvPr>
            <p:cNvSpPr/>
            <p:nvPr/>
          </p:nvSpPr>
          <p:spPr>
            <a:xfrm>
              <a:off x="9147238" y="3864514"/>
              <a:ext cx="408153" cy="918476"/>
            </a:xfrm>
            <a:prstGeom prst="rect">
              <a:avLst/>
            </a:prstGeom>
            <a:solidFill>
              <a:srgbClr val="669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13">
              <a:extLst>
                <a:ext uri="{FF2B5EF4-FFF2-40B4-BE49-F238E27FC236}">
                  <a16:creationId xmlns="" xmlns:a16="http://schemas.microsoft.com/office/drawing/2014/main" id="{EE03E47D-7AFD-4532-80B7-13C822FD5EA5}"/>
                </a:ext>
              </a:extLst>
            </p:cNvPr>
            <p:cNvGrpSpPr/>
            <p:nvPr/>
          </p:nvGrpSpPr>
          <p:grpSpPr>
            <a:xfrm rot="10800000">
              <a:off x="7762693" y="4423618"/>
              <a:ext cx="1993530" cy="1666487"/>
              <a:chOff x="6784763" y="2169880"/>
              <a:chExt cx="1896751" cy="1756652"/>
            </a:xfrm>
          </p:grpSpPr>
          <p:sp>
            <p:nvSpPr>
              <p:cNvPr id="71" name="Rectangle 14">
                <a:extLst>
                  <a:ext uri="{FF2B5EF4-FFF2-40B4-BE49-F238E27FC236}">
                    <a16:creationId xmlns="" xmlns:a16="http://schemas.microsoft.com/office/drawing/2014/main" id="{B8A4ADEB-A424-4DE2-8D16-42158BF1798D}"/>
                  </a:ext>
                </a:extLst>
              </p:cNvPr>
              <p:cNvSpPr/>
              <p:nvPr/>
            </p:nvSpPr>
            <p:spPr>
              <a:xfrm rot="16200000">
                <a:off x="7825867" y="1702573"/>
                <a:ext cx="388339" cy="1322954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Arrow: Left 1">
                <a:extLst>
                  <a:ext uri="{FF2B5EF4-FFF2-40B4-BE49-F238E27FC236}">
                    <a16:creationId xmlns="" xmlns:a16="http://schemas.microsoft.com/office/drawing/2014/main" id="{1DD24725-219F-4BE9-9104-68B7139E557A}"/>
                  </a:ext>
                </a:extLst>
              </p:cNvPr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Group 2">
              <a:extLst>
                <a:ext uri="{FF2B5EF4-FFF2-40B4-BE49-F238E27FC236}">
                  <a16:creationId xmlns="" xmlns:a16="http://schemas.microsoft.com/office/drawing/2014/main" id="{9A16EF4E-28DA-46E3-9B05-F0492E608D9D}"/>
                </a:ext>
              </a:extLst>
            </p:cNvPr>
            <p:cNvGrpSpPr/>
            <p:nvPr/>
          </p:nvGrpSpPr>
          <p:grpSpPr>
            <a:xfrm rot="16200000">
              <a:off x="6533460" y="4562574"/>
              <a:ext cx="1577542" cy="1846281"/>
              <a:chOff x="6784763" y="2169881"/>
              <a:chExt cx="1662895" cy="1756651"/>
            </a:xfrm>
          </p:grpSpPr>
          <p:sp>
            <p:nvSpPr>
              <p:cNvPr id="69" name="Rectangle 10">
                <a:extLst>
                  <a:ext uri="{FF2B5EF4-FFF2-40B4-BE49-F238E27FC236}">
                    <a16:creationId xmlns="" xmlns:a16="http://schemas.microsoft.com/office/drawing/2014/main" id="{A8622213-F7D9-474E-ADA5-15859150FF26}"/>
                  </a:ext>
                </a:extLst>
              </p:cNvPr>
              <p:cNvSpPr/>
              <p:nvPr/>
            </p:nvSpPr>
            <p:spPr>
              <a:xfrm rot="16200000">
                <a:off x="7708971" y="1825703"/>
                <a:ext cx="388339" cy="1089034"/>
              </a:xfrm>
              <a:prstGeom prst="rect">
                <a:avLst/>
              </a:prstGeom>
              <a:solidFill>
                <a:srgbClr val="00C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Arrow: Left 1">
                <a:extLst>
                  <a:ext uri="{FF2B5EF4-FFF2-40B4-BE49-F238E27FC236}">
                    <a16:creationId xmlns="" xmlns:a16="http://schemas.microsoft.com/office/drawing/2014/main" id="{444601CD-51F8-4FEC-AA83-66BE45FF0354}"/>
                  </a:ext>
                </a:extLst>
              </p:cNvPr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31051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8125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221230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  <a:gd name="connsiteX0" fmla="*/ 0 w 3105150"/>
                  <a:gd name="connsiteY0" fmla="*/ 685800 h 1371600"/>
                  <a:gd name="connsiteX1" fmla="*/ 1028700 w 3105150"/>
                  <a:gd name="connsiteY1" fmla="*/ 0 h 1371600"/>
                  <a:gd name="connsiteX2" fmla="*/ 1028700 w 3105150"/>
                  <a:gd name="connsiteY2" fmla="*/ 342900 h 1371600"/>
                  <a:gd name="connsiteX3" fmla="*/ 3105150 w 3105150"/>
                  <a:gd name="connsiteY3" fmla="*/ 342900 h 1371600"/>
                  <a:gd name="connsiteX4" fmla="*/ 2332209 w 3105150"/>
                  <a:gd name="connsiteY4" fmla="*/ 1028700 h 1371600"/>
                  <a:gd name="connsiteX5" fmla="*/ 1028700 w 3105150"/>
                  <a:gd name="connsiteY5" fmla="*/ 1028700 h 1371600"/>
                  <a:gd name="connsiteX6" fmla="*/ 1028700 w 3105150"/>
                  <a:gd name="connsiteY6" fmla="*/ 1371600 h 1371600"/>
                  <a:gd name="connsiteX7" fmla="*/ 0 w 3105150"/>
                  <a:gd name="connsiteY7" fmla="*/ 68580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5150" h="137160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009A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Rectangle 8">
              <a:extLst>
                <a:ext uri="{FF2B5EF4-FFF2-40B4-BE49-F238E27FC236}">
                  <a16:creationId xmlns="" xmlns:a16="http://schemas.microsoft.com/office/drawing/2014/main" id="{C91976CD-E2E1-45DD-A97F-369224C079F1}"/>
                </a:ext>
              </a:extLst>
            </p:cNvPr>
            <p:cNvSpPr/>
            <p:nvPr/>
          </p:nvSpPr>
          <p:spPr>
            <a:xfrm rot="16200000">
              <a:off x="7303450" y="2996219"/>
              <a:ext cx="368406" cy="13809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Arrow: Left 1">
              <a:extLst>
                <a:ext uri="{FF2B5EF4-FFF2-40B4-BE49-F238E27FC236}">
                  <a16:creationId xmlns="" xmlns:a16="http://schemas.microsoft.com/office/drawing/2014/main" id="{EC3B9A4C-FE1F-4233-8E6E-27FB3DCF71BA}"/>
                </a:ext>
              </a:extLst>
            </p:cNvPr>
            <p:cNvSpPr/>
            <p:nvPr/>
          </p:nvSpPr>
          <p:spPr>
            <a:xfrm rot="10800000" flipH="1">
              <a:off x="7712447" y="3317158"/>
              <a:ext cx="1846281" cy="736117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Arrow: Left 1">
              <a:extLst>
                <a:ext uri="{FF2B5EF4-FFF2-40B4-BE49-F238E27FC236}">
                  <a16:creationId xmlns="" xmlns:a16="http://schemas.microsoft.com/office/drawing/2014/main" id="{420D825D-0889-4C41-883D-F6976834B598}"/>
                </a:ext>
              </a:extLst>
            </p:cNvPr>
            <p:cNvSpPr/>
            <p:nvPr/>
          </p:nvSpPr>
          <p:spPr>
            <a:xfrm rot="5400000" flipH="1">
              <a:off x="5768608" y="3927990"/>
              <a:ext cx="1666486" cy="815536"/>
            </a:xfrm>
            <a:custGeom>
              <a:avLst/>
              <a:gdLst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31051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8125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221230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  <a:gd name="connsiteX0" fmla="*/ 0 w 3105150"/>
                <a:gd name="connsiteY0" fmla="*/ 685800 h 1371600"/>
                <a:gd name="connsiteX1" fmla="*/ 1028700 w 3105150"/>
                <a:gd name="connsiteY1" fmla="*/ 0 h 1371600"/>
                <a:gd name="connsiteX2" fmla="*/ 1028700 w 3105150"/>
                <a:gd name="connsiteY2" fmla="*/ 342900 h 1371600"/>
                <a:gd name="connsiteX3" fmla="*/ 3105150 w 3105150"/>
                <a:gd name="connsiteY3" fmla="*/ 342900 h 1371600"/>
                <a:gd name="connsiteX4" fmla="*/ 2332209 w 3105150"/>
                <a:gd name="connsiteY4" fmla="*/ 1028700 h 1371600"/>
                <a:gd name="connsiteX5" fmla="*/ 1028700 w 3105150"/>
                <a:gd name="connsiteY5" fmla="*/ 1028700 h 1371600"/>
                <a:gd name="connsiteX6" fmla="*/ 1028700 w 3105150"/>
                <a:gd name="connsiteY6" fmla="*/ 1371600 h 1371600"/>
                <a:gd name="connsiteX7" fmla="*/ 0 w 3105150"/>
                <a:gd name="connsiteY7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5150" h="137160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004396" y="3731920"/>
            <a:ext cx="1613506" cy="878963"/>
            <a:chOff x="8636248" y="1532981"/>
            <a:chExt cx="2242439" cy="1201604"/>
          </a:xfrm>
        </p:grpSpPr>
        <p:sp>
          <p:nvSpPr>
            <p:cNvPr id="56" name="Rectangle 42">
              <a:extLst>
                <a:ext uri="{FF2B5EF4-FFF2-40B4-BE49-F238E27FC236}">
                  <a16:creationId xmlns="" xmlns:a16="http://schemas.microsoft.com/office/drawing/2014/main" id="{50D56378-A6F5-45D9-9ED1-268C8B18C294}"/>
                </a:ext>
              </a:extLst>
            </p:cNvPr>
            <p:cNvSpPr/>
            <p:nvPr/>
          </p:nvSpPr>
          <p:spPr>
            <a:xfrm>
              <a:off x="8711301" y="1532981"/>
              <a:ext cx="2167386" cy="1201604"/>
            </a:xfrm>
            <a:prstGeom prst="rect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2C9FC73C-8093-460E-9A6B-89C72CF99195}"/>
                </a:ext>
              </a:extLst>
            </p:cNvPr>
            <p:cNvSpPr txBox="1"/>
            <p:nvPr/>
          </p:nvSpPr>
          <p:spPr>
            <a:xfrm>
              <a:off x="8715304" y="1751657"/>
              <a:ext cx="2042540" cy="63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</a:t>
              </a: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endParaRPr>
            </a:p>
          </p:txBody>
        </p:sp>
        <p:sp>
          <p:nvSpPr>
            <p:cNvPr id="58" name="Rectangle 44">
              <a:extLst>
                <a:ext uri="{FF2B5EF4-FFF2-40B4-BE49-F238E27FC236}">
                  <a16:creationId xmlns="" xmlns:a16="http://schemas.microsoft.com/office/drawing/2014/main" id="{20C624C6-4A78-41CE-900F-C9753A57E5A7}"/>
                </a:ext>
              </a:extLst>
            </p:cNvPr>
            <p:cNvSpPr/>
            <p:nvPr/>
          </p:nvSpPr>
          <p:spPr>
            <a:xfrm>
              <a:off x="8636248" y="1532981"/>
              <a:ext cx="71803" cy="120160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004944" y="4993540"/>
            <a:ext cx="1653193" cy="878963"/>
            <a:chOff x="8636248" y="4895088"/>
            <a:chExt cx="2269072" cy="1201604"/>
          </a:xfrm>
        </p:grpSpPr>
        <p:sp>
          <p:nvSpPr>
            <p:cNvPr id="53" name="Rectangle 45">
              <a:extLst>
                <a:ext uri="{FF2B5EF4-FFF2-40B4-BE49-F238E27FC236}">
                  <a16:creationId xmlns="" xmlns:a16="http://schemas.microsoft.com/office/drawing/2014/main" id="{52A25CB9-F04D-4761-AC10-722B2D8B1712}"/>
                </a:ext>
              </a:extLst>
            </p:cNvPr>
            <p:cNvSpPr/>
            <p:nvPr/>
          </p:nvSpPr>
          <p:spPr>
            <a:xfrm>
              <a:off x="8711301" y="4895088"/>
              <a:ext cx="2167386" cy="1201604"/>
            </a:xfrm>
            <a:prstGeom prst="rect">
              <a:avLst/>
            </a:prstGeom>
            <a:solidFill>
              <a:schemeClr val="accent4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02347BC-85C2-4EA6-AE2B-B4DC4ABFE625}"/>
                </a:ext>
              </a:extLst>
            </p:cNvPr>
            <p:cNvSpPr txBox="1"/>
            <p:nvPr/>
          </p:nvSpPr>
          <p:spPr>
            <a:xfrm>
              <a:off x="8778519" y="4960007"/>
              <a:ext cx="2126801" cy="113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НКО, социально</a:t>
              </a:r>
              <a:endParaRPr lang="ru-RU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defRPr/>
              </a:pPr>
              <a:r>
                <a:rPr lang="ru-RU" sz="120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ориентированный </a:t>
              </a:r>
              <a:r>
                <a:rPr lang="ru-RU" sz="120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 </a:t>
              </a: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7">
              <a:extLst>
                <a:ext uri="{FF2B5EF4-FFF2-40B4-BE49-F238E27FC236}">
                  <a16:creationId xmlns="" xmlns:a16="http://schemas.microsoft.com/office/drawing/2014/main" id="{E3199CF5-48A5-44B6-93B1-C855FBC291C5}"/>
                </a:ext>
              </a:extLst>
            </p:cNvPr>
            <p:cNvSpPr/>
            <p:nvPr/>
          </p:nvSpPr>
          <p:spPr>
            <a:xfrm>
              <a:off x="8636248" y="4895088"/>
              <a:ext cx="71803" cy="12016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AD5625-BF85-47E8-BB88-A783A575D010}"/>
              </a:ext>
            </a:extLst>
          </p:cNvPr>
          <p:cNvSpPr txBox="1"/>
          <p:nvPr/>
        </p:nvSpPr>
        <p:spPr>
          <a:xfrm>
            <a:off x="7322231" y="4538860"/>
            <a:ext cx="140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lang="en-GB" sz="2400" dirty="0">
              <a:solidFill>
                <a:srgbClr val="282F39"/>
              </a:solidFill>
              <a:latin typeface="Arial" panose="020B0604020202020204" pitchFamily="34" charset="0"/>
              <a:ea typeface="Noto Sans" panose="020B0502040504020204" pitchFamily="34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17501" y="3697903"/>
            <a:ext cx="1653764" cy="878964"/>
            <a:chOff x="4317501" y="3697903"/>
            <a:chExt cx="1653764" cy="87896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317501" y="3697903"/>
              <a:ext cx="1653764" cy="878964"/>
              <a:chOff x="1209782" y="1532981"/>
              <a:chExt cx="2242439" cy="1201604"/>
            </a:xfrm>
          </p:grpSpPr>
          <p:sp>
            <p:nvSpPr>
              <p:cNvPr id="49" name="Rectangle 22">
                <a:extLst>
                  <a:ext uri="{FF2B5EF4-FFF2-40B4-BE49-F238E27FC236}">
                    <a16:creationId xmlns="" xmlns:a16="http://schemas.microsoft.com/office/drawing/2014/main" id="{A6ED8D64-ABFA-4C5B-84CA-E3CA3F9E67C6}"/>
                  </a:ext>
                </a:extLst>
              </p:cNvPr>
              <p:cNvSpPr/>
              <p:nvPr/>
            </p:nvSpPr>
            <p:spPr>
              <a:xfrm>
                <a:off x="1284835" y="1532981"/>
                <a:ext cx="2167386" cy="1201604"/>
              </a:xfrm>
              <a:prstGeom prst="rect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33">
                <a:extLst>
                  <a:ext uri="{FF2B5EF4-FFF2-40B4-BE49-F238E27FC236}">
                    <a16:creationId xmlns="" xmlns:a16="http://schemas.microsoft.com/office/drawing/2014/main" id="{DF9AABF5-A197-49F9-ADB9-3BC1253E75C3}"/>
                  </a:ext>
                </a:extLst>
              </p:cNvPr>
              <p:cNvSpPr/>
              <p:nvPr/>
            </p:nvSpPr>
            <p:spPr>
              <a:xfrm>
                <a:off x="1209782" y="1532981"/>
                <a:ext cx="71803" cy="12016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0858563-6E0B-4183-B86B-97EAB44ADF10}"/>
                </a:ext>
              </a:extLst>
            </p:cNvPr>
            <p:cNvSpPr txBox="1"/>
            <p:nvPr/>
          </p:nvSpPr>
          <p:spPr>
            <a:xfrm>
              <a:off x="4368669" y="3830923"/>
              <a:ext cx="1336171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dirty="0" smtClean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социального обслуживания </a:t>
              </a: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ea typeface="Noto Sans" panose="020B0502040504020204" pitchFamily="34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343215" y="4932136"/>
            <a:ext cx="1628048" cy="878964"/>
            <a:chOff x="4343215" y="4932136"/>
            <a:chExt cx="1628048" cy="878964"/>
          </a:xfrm>
        </p:grpSpPr>
        <p:sp>
          <p:nvSpPr>
            <p:cNvPr id="46" name="Rectangle 38">
              <a:extLst>
                <a:ext uri="{FF2B5EF4-FFF2-40B4-BE49-F238E27FC236}">
                  <a16:creationId xmlns="" xmlns:a16="http://schemas.microsoft.com/office/drawing/2014/main" id="{9F424DAF-680C-41A0-B8B6-40B29E134209}"/>
                </a:ext>
              </a:extLst>
            </p:cNvPr>
            <p:cNvSpPr/>
            <p:nvPr/>
          </p:nvSpPr>
          <p:spPr>
            <a:xfrm>
              <a:off x="4372850" y="4932136"/>
              <a:ext cx="1598413" cy="878963"/>
            </a:xfrm>
            <a:prstGeom prst="rect">
              <a:avLst/>
            </a:prstGeom>
            <a:solidFill>
              <a:srgbClr val="009A46">
                <a:alpha val="20000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0">
              <a:extLst>
                <a:ext uri="{FF2B5EF4-FFF2-40B4-BE49-F238E27FC236}">
                  <a16:creationId xmlns="" xmlns:a16="http://schemas.microsoft.com/office/drawing/2014/main" id="{4F2F9343-EFBA-4A87-B741-F020FB0EA5DF}"/>
                </a:ext>
              </a:extLst>
            </p:cNvPr>
            <p:cNvSpPr/>
            <p:nvPr/>
          </p:nvSpPr>
          <p:spPr>
            <a:xfrm>
              <a:off x="4343215" y="4932136"/>
              <a:ext cx="52954" cy="878964"/>
            </a:xfrm>
            <a:prstGeom prst="rect">
              <a:avLst/>
            </a:prstGeom>
            <a:solidFill>
              <a:srgbClr val="009A46"/>
            </a:solidFill>
            <a:ln>
              <a:solidFill>
                <a:srgbClr val="4777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22AF7CF-FFFB-4D79-BA83-E3C26556611E}"/>
                </a:ext>
              </a:extLst>
            </p:cNvPr>
            <p:cNvSpPr txBox="1"/>
            <p:nvPr/>
          </p:nvSpPr>
          <p:spPr>
            <a:xfrm>
              <a:off x="4406195" y="5169001"/>
              <a:ext cx="1336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200" dirty="0">
                  <a:solidFill>
                    <a:srgbClr val="282F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Медицинские организации</a:t>
              </a:r>
              <a:endParaRPr lang="en-GB" sz="120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AutoShape 10"/>
          <p:cNvSpPr>
            <a:spLocks noChangeArrowheads="1"/>
          </p:cNvSpPr>
          <p:nvPr/>
        </p:nvSpPr>
        <p:spPr bwMode="auto">
          <a:xfrm rot="16200000">
            <a:off x="7342020" y="-1297048"/>
            <a:ext cx="1455865" cy="7384530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eaVert" lIns="121370" tIns="60685" rIns="121370" bIns="60685"/>
          <a:lstStyle/>
          <a:p>
            <a:pPr>
              <a:defRPr/>
            </a:pPr>
            <a:endParaRPr lang="zh-CN" altLang="en-US" sz="1600" kern="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519661" y="1758951"/>
            <a:ext cx="1853478" cy="1249454"/>
            <a:chOff x="2940182" y="1479975"/>
            <a:chExt cx="2295095" cy="141099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055580" y="1479975"/>
              <a:ext cx="2110888" cy="1410991"/>
              <a:chOff x="1140696" y="1507549"/>
              <a:chExt cx="2311527" cy="1322018"/>
            </a:xfrm>
            <a:solidFill>
              <a:srgbClr val="0099FF"/>
            </a:solidFill>
          </p:grpSpPr>
          <p:sp>
            <p:nvSpPr>
              <p:cNvPr id="40" name="Rectangle 22">
                <a:extLst>
                  <a:ext uri="{FF2B5EF4-FFF2-40B4-BE49-F238E27FC236}">
                    <a16:creationId xmlns="" xmlns:a16="http://schemas.microsoft.com/office/drawing/2014/main" id="{A6ED8D64-ABFA-4C5B-84CA-E3CA3F9E67C6}"/>
                  </a:ext>
                </a:extLst>
              </p:cNvPr>
              <p:cNvSpPr/>
              <p:nvPr/>
            </p:nvSpPr>
            <p:spPr>
              <a:xfrm>
                <a:off x="1140697" y="1532981"/>
                <a:ext cx="2311526" cy="12965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33">
                <a:extLst>
                  <a:ext uri="{FF2B5EF4-FFF2-40B4-BE49-F238E27FC236}">
                    <a16:creationId xmlns="" xmlns:a16="http://schemas.microsoft.com/office/drawing/2014/main" id="{DF9AABF5-A197-49F9-ADB9-3BC1253E75C3}"/>
                  </a:ext>
                </a:extLst>
              </p:cNvPr>
              <p:cNvSpPr/>
              <p:nvPr/>
            </p:nvSpPr>
            <p:spPr>
              <a:xfrm flipV="1">
                <a:off x="1140696" y="1507549"/>
                <a:ext cx="2311526" cy="5683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40182" y="1903069"/>
              <a:ext cx="2295095" cy="59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здравоохранения</a:t>
              </a:r>
              <a:endPara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87903" y="1741276"/>
            <a:ext cx="1993613" cy="1266755"/>
            <a:chOff x="4486560" y="1221973"/>
            <a:chExt cx="2468619" cy="147748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4486560" y="1221973"/>
              <a:ext cx="2468619" cy="1477481"/>
              <a:chOff x="1284834" y="1507550"/>
              <a:chExt cx="2167387" cy="1340325"/>
            </a:xfrm>
            <a:solidFill>
              <a:srgbClr val="0099FF"/>
            </a:solidFill>
          </p:grpSpPr>
          <p:sp>
            <p:nvSpPr>
              <p:cNvPr id="36" name="Rectangle 22">
                <a:extLst>
                  <a:ext uri="{FF2B5EF4-FFF2-40B4-BE49-F238E27FC236}">
                    <a16:creationId xmlns="" xmlns:a16="http://schemas.microsoft.com/office/drawing/2014/main" id="{A6ED8D64-ABFA-4C5B-84CA-E3CA3F9E67C6}"/>
                  </a:ext>
                </a:extLst>
              </p:cNvPr>
              <p:cNvSpPr/>
              <p:nvPr/>
            </p:nvSpPr>
            <p:spPr>
              <a:xfrm>
                <a:off x="1284835" y="1532981"/>
                <a:ext cx="2167386" cy="131489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="" xmlns:a16="http://schemas.microsoft.com/office/drawing/2014/main" id="{DF9AABF5-A197-49F9-ADB9-3BC1253E75C3}"/>
                  </a:ext>
                </a:extLst>
              </p:cNvPr>
              <p:cNvSpPr/>
              <p:nvPr/>
            </p:nvSpPr>
            <p:spPr>
              <a:xfrm flipV="1">
                <a:off x="1284834" y="1507550"/>
                <a:ext cx="2167387" cy="535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4498678" y="1450623"/>
              <a:ext cx="2374345" cy="111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труда и социального развития </a:t>
              </a:r>
              <a:endPara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51851" y="1764405"/>
            <a:ext cx="1603417" cy="1226370"/>
            <a:chOff x="8799883" y="1486134"/>
            <a:chExt cx="1985454" cy="138492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8799883" y="1486134"/>
              <a:ext cx="1979259" cy="1384922"/>
              <a:chOff x="1284834" y="1507550"/>
              <a:chExt cx="2167387" cy="1297594"/>
            </a:xfrm>
            <a:solidFill>
              <a:srgbClr val="0099FF"/>
            </a:solidFill>
          </p:grpSpPr>
          <p:sp>
            <p:nvSpPr>
              <p:cNvPr id="32" name="Rectangle 22">
                <a:extLst>
                  <a:ext uri="{FF2B5EF4-FFF2-40B4-BE49-F238E27FC236}">
                    <a16:creationId xmlns="" xmlns:a16="http://schemas.microsoft.com/office/drawing/2014/main" id="{A6ED8D64-ABFA-4C5B-84CA-E3CA3F9E67C6}"/>
                  </a:ext>
                </a:extLst>
              </p:cNvPr>
              <p:cNvSpPr/>
              <p:nvPr/>
            </p:nvSpPr>
            <p:spPr>
              <a:xfrm>
                <a:off x="1284835" y="1532981"/>
                <a:ext cx="2167386" cy="127216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="" xmlns:a16="http://schemas.microsoft.com/office/drawing/2014/main" id="{DF9AABF5-A197-49F9-ADB9-3BC1253E75C3}"/>
                  </a:ext>
                </a:extLst>
              </p:cNvPr>
              <p:cNvSpPr/>
              <p:nvPr/>
            </p:nvSpPr>
            <p:spPr>
              <a:xfrm flipV="1">
                <a:off x="1284834" y="1507550"/>
                <a:ext cx="2167387" cy="5358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8806078" y="1903069"/>
              <a:ext cx="1979259" cy="59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образования</a:t>
              </a:r>
              <a:endPara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94348" y="825697"/>
            <a:ext cx="69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ГУБЕРНАТОРА НСО, КУРИРУЮЩИЙ СОЦИАЛЬНЫЙ БЛОК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3">
            <a:extLst>
              <a:ext uri="{FF2B5EF4-FFF2-40B4-BE49-F238E27FC236}">
                <a16:creationId xmlns="" xmlns:a16="http://schemas.microsoft.com/office/drawing/2014/main" id="{DF9AABF5-A197-49F9-ADB9-3BC1253E75C3}"/>
              </a:ext>
            </a:extLst>
          </p:cNvPr>
          <p:cNvSpPr/>
          <p:nvPr/>
        </p:nvSpPr>
        <p:spPr>
          <a:xfrm flipV="1">
            <a:off x="4923910" y="1260266"/>
            <a:ext cx="5624034" cy="517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36885" y="1293977"/>
            <a:ext cx="582446" cy="29568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9966485" y="1279323"/>
            <a:ext cx="581459" cy="31033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3" idx="0"/>
          </p:cNvCxnSpPr>
          <p:nvPr/>
        </p:nvCxnSpPr>
        <p:spPr>
          <a:xfrm flipH="1">
            <a:off x="7735927" y="1312015"/>
            <a:ext cx="1" cy="35957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433685" y="1894194"/>
            <a:ext cx="1773268" cy="910452"/>
            <a:chOff x="27877" y="1487104"/>
            <a:chExt cx="2195775" cy="1061907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79717" y="1487104"/>
              <a:ext cx="2064148" cy="1061907"/>
            </a:xfrm>
            <a:prstGeom prst="flowChartProcess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77" y="1727611"/>
              <a:ext cx="2195775" cy="610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Координационные органы 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37220" y="4376901"/>
            <a:ext cx="1731346" cy="974099"/>
            <a:chOff x="332705" y="4108177"/>
            <a:chExt cx="2143864" cy="1477481"/>
          </a:xfrm>
        </p:grpSpPr>
        <p:sp>
          <p:nvSpPr>
            <p:cNvPr id="19" name="Блок-схема: процесс 18"/>
            <p:cNvSpPr/>
            <p:nvPr/>
          </p:nvSpPr>
          <p:spPr>
            <a:xfrm>
              <a:off x="380169" y="4108177"/>
              <a:ext cx="2050185" cy="1477481"/>
            </a:xfrm>
            <a:prstGeom prst="flowChartProcess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2705" y="4234374"/>
              <a:ext cx="2143864" cy="980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Ресурсные центры, </a:t>
              </a:r>
              <a:r>
                <a:rPr lang="ru-RU" sz="12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стажировочные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площадки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" grpId="0" animBg="1"/>
      <p:bldP spid="10" grpId="0"/>
      <p:bldP spid="12" grpId="0" animBg="1"/>
      <p:bldP spid="14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77900" cy="6858000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4" y="203405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6947" y="150616"/>
            <a:ext cx="6903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КОМПОНЕНТ.</a:t>
            </a:r>
            <a:endParaRPr lang="ru-RU" sz="2000" b="1" dirty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</a:t>
            </a:r>
            <a:r>
              <a:rPr lang="ru-RU" sz="2000" b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СЕМЕЙ, </a:t>
            </a:r>
            <a:endParaRPr lang="ru-RU" sz="2000" b="1" dirty="0" smtClean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ВОСПИТЫВАЮЩИХ </a:t>
            </a:r>
            <a:r>
              <a:rPr lang="ru-RU" sz="2000" b="1" dirty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РАННЕГО </a:t>
            </a:r>
            <a:r>
              <a:rPr lang="ru-RU" sz="2000" b="1" dirty="0" smtClean="0">
                <a:solidFill>
                  <a:srgbClr val="007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endParaRPr lang="ru-RU" sz="2000" b="1" dirty="0">
              <a:solidFill>
                <a:srgbClr val="007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对角圆角矩形 50"/>
          <p:cNvSpPr/>
          <p:nvPr/>
        </p:nvSpPr>
        <p:spPr>
          <a:xfrm>
            <a:off x="6387632" y="1394670"/>
            <a:ext cx="2121696" cy="2021373"/>
          </a:xfrm>
          <a:prstGeom prst="round2DiagRect">
            <a:avLst>
              <a:gd name="adj1" fmla="val 36221"/>
              <a:gd name="adj2" fmla="val 0"/>
            </a:avLst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对角圆角矩形 51"/>
          <p:cNvSpPr/>
          <p:nvPr/>
        </p:nvSpPr>
        <p:spPr>
          <a:xfrm flipH="1">
            <a:off x="4142594" y="1394670"/>
            <a:ext cx="2121696" cy="2021373"/>
          </a:xfrm>
          <a:prstGeom prst="round2DiagRect">
            <a:avLst>
              <a:gd name="adj1" fmla="val 36221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对角圆角矩形 52"/>
          <p:cNvSpPr/>
          <p:nvPr/>
        </p:nvSpPr>
        <p:spPr>
          <a:xfrm>
            <a:off x="4142594" y="3547220"/>
            <a:ext cx="2121696" cy="2021373"/>
          </a:xfrm>
          <a:prstGeom prst="round2DiagRect">
            <a:avLst>
              <a:gd name="adj1" fmla="val 36221"/>
              <a:gd name="adj2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对角圆角矩形 53"/>
          <p:cNvSpPr/>
          <p:nvPr/>
        </p:nvSpPr>
        <p:spPr>
          <a:xfrm flipH="1">
            <a:off x="6376579" y="3547220"/>
            <a:ext cx="2121696" cy="2021373"/>
          </a:xfrm>
          <a:prstGeom prst="round2DiagRect">
            <a:avLst>
              <a:gd name="adj1" fmla="val 36221"/>
              <a:gd name="adj2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71"/>
          <p:cNvSpPr/>
          <p:nvPr/>
        </p:nvSpPr>
        <p:spPr>
          <a:xfrm>
            <a:off x="1049865" y="3609543"/>
            <a:ext cx="2916000" cy="10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 smtClean="0">
              <a:latin typeface="Impact" panose="020B0806030902050204" pitchFamily="34" charset="0"/>
            </a:endParaRPr>
          </a:p>
        </p:txBody>
      </p:sp>
      <p:sp>
        <p:nvSpPr>
          <p:cNvPr id="18" name="矩形 72"/>
          <p:cNvSpPr/>
          <p:nvPr/>
        </p:nvSpPr>
        <p:spPr>
          <a:xfrm>
            <a:off x="1049865" y="1358155"/>
            <a:ext cx="2916000" cy="10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 smtClean="0">
              <a:latin typeface="Impact" panose="020B0806030902050204" pitchFamily="34" charset="0"/>
            </a:endParaRPr>
          </a:p>
        </p:txBody>
      </p:sp>
      <p:sp>
        <p:nvSpPr>
          <p:cNvPr id="21" name="矩形 75"/>
          <p:cNvSpPr/>
          <p:nvPr/>
        </p:nvSpPr>
        <p:spPr>
          <a:xfrm>
            <a:off x="8667219" y="3609543"/>
            <a:ext cx="2916000" cy="10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 smtClean="0">
              <a:latin typeface="Impact" panose="020B0806030902050204" pitchFamily="34" charset="0"/>
            </a:endParaRPr>
          </a:p>
        </p:txBody>
      </p:sp>
      <p:sp>
        <p:nvSpPr>
          <p:cNvPr id="23" name="矩形 76"/>
          <p:cNvSpPr/>
          <p:nvPr/>
        </p:nvSpPr>
        <p:spPr>
          <a:xfrm>
            <a:off x="8667219" y="1354605"/>
            <a:ext cx="2916000" cy="108000"/>
          </a:xfrm>
          <a:prstGeom prst="rect">
            <a:avLst/>
          </a:prstGeom>
          <a:solidFill>
            <a:srgbClr val="009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dirty="0" smtClean="0">
              <a:latin typeface="Impact" panose="020B080603090205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6947" y="1528193"/>
            <a:ext cx="30238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282F39"/>
                </a:solidFill>
              </a:rPr>
              <a:t>Г</a:t>
            </a:r>
            <a:r>
              <a:rPr lang="ru-RU" sz="1200" dirty="0" smtClean="0">
                <a:solidFill>
                  <a:srgbClr val="282F39"/>
                </a:solidFill>
              </a:rPr>
              <a:t>ородские </a:t>
            </a:r>
            <a:r>
              <a:rPr lang="ru-RU" sz="1200" dirty="0">
                <a:solidFill>
                  <a:srgbClr val="282F39"/>
                </a:solidFill>
              </a:rPr>
              <a:t>поликлиники, центральные районные больницы, центральные городские </a:t>
            </a:r>
            <a:r>
              <a:rPr lang="ru-RU" sz="1200" dirty="0" smtClean="0">
                <a:solidFill>
                  <a:srgbClr val="282F39"/>
                </a:solidFill>
              </a:rPr>
              <a:t>больницы;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детская </a:t>
            </a:r>
            <a:r>
              <a:rPr lang="ru-RU" sz="1200" dirty="0">
                <a:solidFill>
                  <a:srgbClr val="282F39"/>
                </a:solidFill>
              </a:rPr>
              <a:t>городская клиническая больница №</a:t>
            </a:r>
            <a:r>
              <a:rPr lang="ru-RU" sz="1200" dirty="0" smtClean="0">
                <a:solidFill>
                  <a:srgbClr val="282F39"/>
                </a:solidFill>
              </a:rPr>
              <a:t>3;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Новосибирская </a:t>
            </a:r>
            <a:r>
              <a:rPr lang="ru-RU" sz="1200" dirty="0">
                <a:solidFill>
                  <a:srgbClr val="282F39"/>
                </a:solidFill>
              </a:rPr>
              <a:t>районная больница №</a:t>
            </a:r>
            <a:r>
              <a:rPr lang="ru-RU" sz="1200" dirty="0" smtClean="0">
                <a:solidFill>
                  <a:srgbClr val="282F39"/>
                </a:solidFill>
              </a:rPr>
              <a:t>1;</a:t>
            </a:r>
            <a:r>
              <a:rPr lang="en-US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 smtClean="0">
                <a:solidFill>
                  <a:srgbClr val="282F39"/>
                </a:solidFill>
              </a:rPr>
              <a:t>Региональный </a:t>
            </a:r>
            <a:r>
              <a:rPr lang="ru-RU" sz="1200" dirty="0">
                <a:solidFill>
                  <a:srgbClr val="282F39"/>
                </a:solidFill>
              </a:rPr>
              <a:t>специализированный дом ребенка для детей с органическим поражением центральной нервной системы с нарушением </a:t>
            </a:r>
            <a:r>
              <a:rPr lang="ru-RU" sz="1200" dirty="0" smtClean="0">
                <a:solidFill>
                  <a:srgbClr val="282F39"/>
                </a:solidFill>
              </a:rPr>
              <a:t>психики</a:t>
            </a:r>
            <a:endParaRPr lang="ru-RU" sz="1200" dirty="0">
              <a:solidFill>
                <a:srgbClr val="282F3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90189" y="4040229"/>
            <a:ext cx="2940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Организовано взаимодействие с более </a:t>
            </a:r>
          </a:p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25 СО НКО по вопросам оказания всесторонней поддержки детям и семьям целевой группы, из них 15 получили в </a:t>
            </a:r>
            <a:r>
              <a:rPr lang="ru-RU" sz="1200" dirty="0" smtClean="0">
                <a:solidFill>
                  <a:srgbClr val="282F39"/>
                </a:solidFill>
              </a:rPr>
              <a:t>2021 </a:t>
            </a:r>
            <a:r>
              <a:rPr lang="ru-RU" sz="1200" dirty="0">
                <a:solidFill>
                  <a:srgbClr val="282F39"/>
                </a:solidFill>
              </a:rPr>
              <a:t>году субсидии Минтруда и соцразвития </a:t>
            </a:r>
            <a:r>
              <a:rPr lang="ru-RU" sz="1200" dirty="0" smtClean="0">
                <a:solidFill>
                  <a:srgbClr val="282F39"/>
                </a:solidFill>
              </a:rPr>
              <a:t>НСО</a:t>
            </a:r>
            <a:endParaRPr lang="ru-RU" sz="1200" dirty="0">
              <a:solidFill>
                <a:srgbClr val="282F39"/>
              </a:solidFill>
            </a:endParaRPr>
          </a:p>
          <a:p>
            <a:pPr algn="r">
              <a:defRPr/>
            </a:pPr>
            <a:r>
              <a:rPr lang="ru-RU" sz="1200" dirty="0">
                <a:solidFill>
                  <a:srgbClr val="282F39"/>
                </a:solidFill>
              </a:rPr>
              <a:t>В целом помощь семьям  с детьми целевой группы всего оказывают </a:t>
            </a:r>
            <a:br>
              <a:rPr lang="ru-RU" sz="1200" dirty="0">
                <a:solidFill>
                  <a:srgbClr val="282F39"/>
                </a:solidFill>
              </a:rPr>
            </a:br>
            <a:r>
              <a:rPr lang="ru-RU" sz="1200" dirty="0">
                <a:solidFill>
                  <a:srgbClr val="282F39"/>
                </a:solidFill>
              </a:rPr>
              <a:t>более 50 общественных </a:t>
            </a:r>
            <a:r>
              <a:rPr lang="ru-RU" sz="1200" dirty="0" smtClean="0">
                <a:solidFill>
                  <a:srgbClr val="282F39"/>
                </a:solidFill>
              </a:rPr>
              <a:t>организаций</a:t>
            </a:r>
            <a:endParaRPr lang="en-GB" sz="1200" dirty="0">
              <a:solidFill>
                <a:srgbClr val="282F39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32194" y="1519849"/>
            <a:ext cx="2892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282F39"/>
                </a:solidFill>
              </a:rPr>
              <a:t>2 </a:t>
            </a:r>
            <a:r>
              <a:rPr lang="ru-RU" sz="1200" dirty="0">
                <a:solidFill>
                  <a:srgbClr val="282F39"/>
                </a:solidFill>
              </a:rPr>
              <a:t>центра реабилитации детей и подростков с ограниченными возможностями, 5 центров помощи семье и детям, центр помощи детям, детский дом-интернат, 41 КЦСОН, включая специализированные службы и подразделения</a:t>
            </a:r>
            <a:endParaRPr lang="en-GB" sz="1200" dirty="0">
              <a:solidFill>
                <a:srgbClr val="282F39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616874" y="3826658"/>
            <a:ext cx="2923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82F39"/>
                </a:solidFill>
              </a:rPr>
              <a:t>1 Центр психолого-педагогической, медицинской и социальной </a:t>
            </a:r>
            <a:br>
              <a:rPr lang="ru-RU" sz="1200" dirty="0">
                <a:solidFill>
                  <a:srgbClr val="282F39"/>
                </a:solidFill>
              </a:rPr>
            </a:br>
            <a:r>
              <a:rPr lang="ru-RU" sz="1200" dirty="0">
                <a:solidFill>
                  <a:srgbClr val="282F39"/>
                </a:solidFill>
              </a:rPr>
              <a:t>помощи детям «ОЦДК», в </a:t>
            </a:r>
            <a:r>
              <a:rPr lang="ru-RU" sz="1200" dirty="0" err="1" smtClean="0">
                <a:solidFill>
                  <a:srgbClr val="282F39"/>
                </a:solidFill>
              </a:rPr>
              <a:t>тч</a:t>
            </a:r>
            <a:r>
              <a:rPr lang="ru-RU" sz="1200" dirty="0" smtClean="0">
                <a:solidFill>
                  <a:srgbClr val="282F39"/>
                </a:solidFill>
              </a:rPr>
              <a:t> </a:t>
            </a:r>
            <a:r>
              <a:rPr lang="ru-RU" sz="1200" dirty="0">
                <a:solidFill>
                  <a:srgbClr val="282F39"/>
                </a:solidFill>
              </a:rPr>
              <a:t>11 консультативных пунктов; </a:t>
            </a:r>
          </a:p>
          <a:p>
            <a:pPr lvl="0"/>
            <a:r>
              <a:rPr lang="ru-RU" sz="1200" dirty="0">
                <a:solidFill>
                  <a:srgbClr val="282F39"/>
                </a:solidFill>
              </a:rPr>
              <a:t>10 филиалов ГБУ НСО «ОЦДК» в муниципальных районах НСО; 6 ППМС-центров; 1 Городской центр образования и здоровья «Магистр»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9885" y="2433183"/>
            <a:ext cx="1656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0877DDC-4409-47B9-9128-0C38930DA68C}"/>
              </a:ext>
            </a:extLst>
          </p:cNvPr>
          <p:cNvSpPr txBox="1"/>
          <p:nvPr/>
        </p:nvSpPr>
        <p:spPr>
          <a:xfrm>
            <a:off x="6416679" y="2325461"/>
            <a:ext cx="2115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СОЦИАЛЬНОГО ОБСЛУЖИВАНИЯ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06601" y="3872824"/>
            <a:ext cx="2120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НКО из числа негосударственных 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немуниципальных  </a:t>
            </a:r>
            <a:r>
              <a:rPr lang="ru-RU" sz="1400" b="1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61721" y="3851061"/>
            <a:ext cx="25432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иные организации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образования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3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28"/>
          <p:cNvSpPr/>
          <p:nvPr/>
        </p:nvSpPr>
        <p:spPr>
          <a:xfrm>
            <a:off x="0" y="14908"/>
            <a:ext cx="2512213" cy="6870654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132" name="직사각형 9"/>
          <p:cNvSpPr/>
          <p:nvPr/>
        </p:nvSpPr>
        <p:spPr>
          <a:xfrm flipH="1">
            <a:off x="4055496" y="3148328"/>
            <a:ext cx="3676610" cy="594065"/>
          </a:xfrm>
          <a:custGeom>
            <a:avLst/>
            <a:gdLst/>
            <a:ahLst/>
            <a:cxnLst/>
            <a:rect l="l" t="t" r="r" b="b"/>
            <a:pathLst>
              <a:path w="5386417" h="904982">
                <a:moveTo>
                  <a:pt x="431232" y="0"/>
                </a:moveTo>
                <a:lnTo>
                  <a:pt x="2835546" y="0"/>
                </a:lnTo>
                <a:lnTo>
                  <a:pt x="2835546" y="1"/>
                </a:lnTo>
                <a:lnTo>
                  <a:pt x="5386417" y="1"/>
                </a:lnTo>
                <a:lnTo>
                  <a:pt x="5386417" y="904982"/>
                </a:lnTo>
                <a:lnTo>
                  <a:pt x="2714413" y="904982"/>
                </a:lnTo>
                <a:lnTo>
                  <a:pt x="2714413" y="904981"/>
                </a:lnTo>
                <a:lnTo>
                  <a:pt x="431232" y="904981"/>
                </a:lnTo>
                <a:lnTo>
                  <a:pt x="0" y="452491"/>
                </a:lnTo>
                <a:close/>
              </a:path>
            </a:pathLst>
          </a:custGeom>
          <a:solidFill>
            <a:srgbClr val="00C459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직사각형 11"/>
          <p:cNvSpPr/>
          <p:nvPr/>
        </p:nvSpPr>
        <p:spPr>
          <a:xfrm flipH="1">
            <a:off x="3172393" y="3150605"/>
            <a:ext cx="2803109" cy="1597194"/>
          </a:xfrm>
          <a:custGeom>
            <a:avLst/>
            <a:gdLst/>
            <a:ahLst/>
            <a:cxnLst/>
            <a:rect l="l" t="t" r="r" b="b"/>
            <a:pathLst>
              <a:path w="3753158" h="2433120">
                <a:moveTo>
                  <a:pt x="2551937" y="0"/>
                </a:moveTo>
                <a:cubicBezTo>
                  <a:pt x="3216835" y="7941"/>
                  <a:pt x="3753158" y="549617"/>
                  <a:pt x="3753158" y="1216560"/>
                </a:cubicBezTo>
                <a:cubicBezTo>
                  <a:pt x="3753158" y="1862329"/>
                  <a:pt x="3250349" y="2390659"/>
                  <a:pt x="2614765" y="2429218"/>
                </a:cubicBezTo>
                <a:lnTo>
                  <a:pt x="2614765" y="2433120"/>
                </a:lnTo>
                <a:lnTo>
                  <a:pt x="2551937" y="2433120"/>
                </a:lnTo>
                <a:lnTo>
                  <a:pt x="0" y="2433120"/>
                </a:lnTo>
                <a:lnTo>
                  <a:pt x="0" y="1528953"/>
                </a:lnTo>
                <a:lnTo>
                  <a:pt x="2554760" y="1528953"/>
                </a:lnTo>
                <a:cubicBezTo>
                  <a:pt x="2719614" y="1520567"/>
                  <a:pt x="2850205" y="1383814"/>
                  <a:pt x="2850205" y="1216560"/>
                </a:cubicBezTo>
                <a:cubicBezTo>
                  <a:pt x="2850205" y="1048348"/>
                  <a:pt x="2718114" y="910988"/>
                  <a:pt x="2551937" y="90376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135" name="직사각형 14"/>
          <p:cNvSpPr/>
          <p:nvPr/>
        </p:nvSpPr>
        <p:spPr>
          <a:xfrm flipH="1">
            <a:off x="3651189" y="5160229"/>
            <a:ext cx="2866064" cy="594000"/>
          </a:xfrm>
          <a:custGeom>
            <a:avLst/>
            <a:gdLst/>
            <a:ahLst/>
            <a:cxnLst/>
            <a:rect l="l" t="t" r="r" b="b"/>
            <a:pathLst>
              <a:path w="5386416" h="904981">
                <a:moveTo>
                  <a:pt x="0" y="0"/>
                </a:moveTo>
                <a:lnTo>
                  <a:pt x="2012972" y="0"/>
                </a:lnTo>
                <a:lnTo>
                  <a:pt x="2482535" y="0"/>
                </a:lnTo>
                <a:lnTo>
                  <a:pt x="4955184" y="0"/>
                </a:lnTo>
                <a:lnTo>
                  <a:pt x="5386416" y="452491"/>
                </a:lnTo>
                <a:lnTo>
                  <a:pt x="4955184" y="904981"/>
                </a:lnTo>
                <a:lnTo>
                  <a:pt x="2482535" y="904981"/>
                </a:lnTo>
                <a:lnTo>
                  <a:pt x="2012972" y="904981"/>
                </a:lnTo>
                <a:lnTo>
                  <a:pt x="0" y="90498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138" name="도넛 4"/>
          <p:cNvSpPr/>
          <p:nvPr/>
        </p:nvSpPr>
        <p:spPr>
          <a:xfrm>
            <a:off x="4605143" y="4152552"/>
            <a:ext cx="2802623" cy="1602000"/>
          </a:xfrm>
          <a:custGeom>
            <a:avLst/>
            <a:gdLst/>
            <a:ahLst/>
            <a:cxnLst/>
            <a:rect l="l" t="t" r="r" b="b"/>
            <a:pathLst>
              <a:path w="3752507" h="2458293">
                <a:moveTo>
                  <a:pt x="2551286" y="0"/>
                </a:moveTo>
                <a:lnTo>
                  <a:pt x="2551286" y="1"/>
                </a:lnTo>
                <a:lnTo>
                  <a:pt x="0" y="1"/>
                </a:lnTo>
                <a:lnTo>
                  <a:pt x="0" y="913984"/>
                </a:lnTo>
                <a:lnTo>
                  <a:pt x="2557326" y="913984"/>
                </a:lnTo>
                <a:cubicBezTo>
                  <a:pt x="2720670" y="923808"/>
                  <a:pt x="2849553" y="1061270"/>
                  <a:pt x="2849553" y="1229147"/>
                </a:cubicBezTo>
                <a:cubicBezTo>
                  <a:pt x="2849553" y="1399099"/>
                  <a:pt x="2717462" y="1537881"/>
                  <a:pt x="2551286" y="1545178"/>
                </a:cubicBezTo>
                <a:lnTo>
                  <a:pt x="2551286" y="2458293"/>
                </a:lnTo>
                <a:cubicBezTo>
                  <a:pt x="3216184" y="2450270"/>
                  <a:pt x="3752507" y="1902989"/>
                  <a:pt x="3752507" y="1229147"/>
                </a:cubicBezTo>
                <a:cubicBezTo>
                  <a:pt x="3752507" y="565018"/>
                  <a:pt x="3231535" y="23828"/>
                  <a:pt x="2579919" y="1797"/>
                </a:cubicBezTo>
                <a:lnTo>
                  <a:pt x="2579919" y="1"/>
                </a:lnTo>
                <a:lnTo>
                  <a:pt x="2551302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7" name="Группа 156"/>
          <p:cNvGrpSpPr/>
          <p:nvPr/>
        </p:nvGrpSpPr>
        <p:grpSpPr>
          <a:xfrm>
            <a:off x="7381326" y="4191699"/>
            <a:ext cx="465167" cy="465461"/>
            <a:chOff x="1527563" y="3258654"/>
            <a:chExt cx="360552" cy="354541"/>
          </a:xfrm>
        </p:grpSpPr>
        <p:grpSp>
          <p:nvGrpSpPr>
            <p:cNvPr id="7" name="Group 201"/>
            <p:cNvGrpSpPr>
              <a:grpSpLocks/>
            </p:cNvGrpSpPr>
            <p:nvPr/>
          </p:nvGrpSpPr>
          <p:grpSpPr bwMode="auto">
            <a:xfrm>
              <a:off x="1742344" y="3258654"/>
              <a:ext cx="145771" cy="349159"/>
              <a:chOff x="3233051" y="1569318"/>
              <a:chExt cx="453431" cy="1224812"/>
            </a:xfrm>
          </p:grpSpPr>
          <p:sp>
            <p:nvSpPr>
              <p:cNvPr id="36" name="Freeform 11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232665" y="1981321"/>
                <a:ext cx="441021" cy="813065"/>
              </a:xfrm>
              <a:custGeom>
                <a:avLst/>
                <a:gdLst>
                  <a:gd name="T0" fmla="*/ 191 w 229"/>
                  <a:gd name="T1" fmla="*/ 219 h 396"/>
                  <a:gd name="T2" fmla="*/ 177 w 229"/>
                  <a:gd name="T3" fmla="*/ 239 h 396"/>
                  <a:gd name="T4" fmla="*/ 177 w 229"/>
                  <a:gd name="T5" fmla="*/ 363 h 396"/>
                  <a:gd name="T6" fmla="*/ 150 w 229"/>
                  <a:gd name="T7" fmla="*/ 395 h 396"/>
                  <a:gd name="T8" fmla="*/ 121 w 229"/>
                  <a:gd name="T9" fmla="*/ 363 h 396"/>
                  <a:gd name="T10" fmla="*/ 121 w 229"/>
                  <a:gd name="T11" fmla="*/ 242 h 396"/>
                  <a:gd name="T12" fmla="*/ 121 w 229"/>
                  <a:gd name="T13" fmla="*/ 229 h 396"/>
                  <a:gd name="T14" fmla="*/ 114 w 229"/>
                  <a:gd name="T15" fmla="*/ 221 h 396"/>
                  <a:gd name="T16" fmla="*/ 108 w 229"/>
                  <a:gd name="T17" fmla="*/ 230 h 396"/>
                  <a:gd name="T18" fmla="*/ 108 w 229"/>
                  <a:gd name="T19" fmla="*/ 278 h 396"/>
                  <a:gd name="T20" fmla="*/ 108 w 229"/>
                  <a:gd name="T21" fmla="*/ 362 h 396"/>
                  <a:gd name="T22" fmla="*/ 80 w 229"/>
                  <a:gd name="T23" fmla="*/ 395 h 396"/>
                  <a:gd name="T24" fmla="*/ 52 w 229"/>
                  <a:gd name="T25" fmla="*/ 361 h 396"/>
                  <a:gd name="T26" fmla="*/ 52 w 229"/>
                  <a:gd name="T27" fmla="*/ 237 h 396"/>
                  <a:gd name="T28" fmla="*/ 44 w 229"/>
                  <a:gd name="T29" fmla="*/ 220 h 396"/>
                  <a:gd name="T30" fmla="*/ 42 w 229"/>
                  <a:gd name="T31" fmla="*/ 209 h 396"/>
                  <a:gd name="T32" fmla="*/ 58 w 229"/>
                  <a:gd name="T33" fmla="*/ 124 h 396"/>
                  <a:gd name="T34" fmla="*/ 61 w 229"/>
                  <a:gd name="T35" fmla="*/ 78 h 396"/>
                  <a:gd name="T36" fmla="*/ 57 w 229"/>
                  <a:gd name="T37" fmla="*/ 78 h 396"/>
                  <a:gd name="T38" fmla="*/ 42 w 229"/>
                  <a:gd name="T39" fmla="*/ 163 h 396"/>
                  <a:gd name="T40" fmla="*/ 38 w 229"/>
                  <a:gd name="T41" fmla="*/ 178 h 396"/>
                  <a:gd name="T42" fmla="*/ 14 w 229"/>
                  <a:gd name="T43" fmla="*/ 191 h 396"/>
                  <a:gd name="T44" fmla="*/ 2 w 229"/>
                  <a:gd name="T45" fmla="*/ 168 h 396"/>
                  <a:gd name="T46" fmla="*/ 21 w 229"/>
                  <a:gd name="T47" fmla="*/ 61 h 396"/>
                  <a:gd name="T48" fmla="*/ 23 w 229"/>
                  <a:gd name="T49" fmla="*/ 47 h 396"/>
                  <a:gd name="T50" fmla="*/ 74 w 229"/>
                  <a:gd name="T51" fmla="*/ 1 h 396"/>
                  <a:gd name="T52" fmla="*/ 156 w 229"/>
                  <a:gd name="T53" fmla="*/ 1 h 396"/>
                  <a:gd name="T54" fmla="*/ 205 w 229"/>
                  <a:gd name="T55" fmla="*/ 42 h 396"/>
                  <a:gd name="T56" fmla="*/ 227 w 229"/>
                  <a:gd name="T57" fmla="*/ 161 h 396"/>
                  <a:gd name="T58" fmla="*/ 222 w 229"/>
                  <a:gd name="T59" fmla="*/ 187 h 396"/>
                  <a:gd name="T60" fmla="*/ 191 w 229"/>
                  <a:gd name="T61" fmla="*/ 175 h 396"/>
                  <a:gd name="T62" fmla="*/ 171 w 229"/>
                  <a:gd name="T63" fmla="*/ 78 h 396"/>
                  <a:gd name="T64" fmla="*/ 191 w 229"/>
                  <a:gd name="T65" fmla="*/ 219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396">
                    <a:moveTo>
                      <a:pt x="191" y="219"/>
                    </a:moveTo>
                    <a:cubicBezTo>
                      <a:pt x="177" y="219"/>
                      <a:pt x="176" y="228"/>
                      <a:pt x="177" y="239"/>
                    </a:cubicBezTo>
                    <a:cubicBezTo>
                      <a:pt x="177" y="280"/>
                      <a:pt x="177" y="322"/>
                      <a:pt x="177" y="363"/>
                    </a:cubicBezTo>
                    <a:cubicBezTo>
                      <a:pt x="176" y="383"/>
                      <a:pt x="166" y="395"/>
                      <a:pt x="150" y="395"/>
                    </a:cubicBezTo>
                    <a:cubicBezTo>
                      <a:pt x="133" y="396"/>
                      <a:pt x="122" y="384"/>
                      <a:pt x="121" y="363"/>
                    </a:cubicBezTo>
                    <a:cubicBezTo>
                      <a:pt x="121" y="323"/>
                      <a:pt x="121" y="282"/>
                      <a:pt x="121" y="242"/>
                    </a:cubicBezTo>
                    <a:cubicBezTo>
                      <a:pt x="121" y="238"/>
                      <a:pt x="122" y="233"/>
                      <a:pt x="121" y="229"/>
                    </a:cubicBezTo>
                    <a:cubicBezTo>
                      <a:pt x="120" y="226"/>
                      <a:pt x="116" y="224"/>
                      <a:pt x="114" y="221"/>
                    </a:cubicBezTo>
                    <a:cubicBezTo>
                      <a:pt x="112" y="224"/>
                      <a:pt x="108" y="227"/>
                      <a:pt x="108" y="230"/>
                    </a:cubicBezTo>
                    <a:cubicBezTo>
                      <a:pt x="107" y="246"/>
                      <a:pt x="108" y="262"/>
                      <a:pt x="108" y="278"/>
                    </a:cubicBezTo>
                    <a:cubicBezTo>
                      <a:pt x="108" y="306"/>
                      <a:pt x="108" y="334"/>
                      <a:pt x="108" y="362"/>
                    </a:cubicBezTo>
                    <a:cubicBezTo>
                      <a:pt x="107" y="384"/>
                      <a:pt x="98" y="396"/>
                      <a:pt x="80" y="395"/>
                    </a:cubicBezTo>
                    <a:cubicBezTo>
                      <a:pt x="63" y="395"/>
                      <a:pt x="52" y="381"/>
                      <a:pt x="52" y="361"/>
                    </a:cubicBezTo>
                    <a:cubicBezTo>
                      <a:pt x="52" y="320"/>
                      <a:pt x="52" y="278"/>
                      <a:pt x="52" y="237"/>
                    </a:cubicBezTo>
                    <a:cubicBezTo>
                      <a:pt x="52" y="230"/>
                      <a:pt x="55" y="222"/>
                      <a:pt x="44" y="220"/>
                    </a:cubicBezTo>
                    <a:cubicBezTo>
                      <a:pt x="42" y="219"/>
                      <a:pt x="41" y="213"/>
                      <a:pt x="42" y="209"/>
                    </a:cubicBezTo>
                    <a:cubicBezTo>
                      <a:pt x="47" y="181"/>
                      <a:pt x="53" y="152"/>
                      <a:pt x="58" y="124"/>
                    </a:cubicBezTo>
                    <a:cubicBezTo>
                      <a:pt x="60" y="109"/>
                      <a:pt x="60" y="93"/>
                      <a:pt x="61" y="78"/>
                    </a:cubicBezTo>
                    <a:cubicBezTo>
                      <a:pt x="60" y="78"/>
                      <a:pt x="58" y="78"/>
                      <a:pt x="57" y="78"/>
                    </a:cubicBezTo>
                    <a:cubicBezTo>
                      <a:pt x="52" y="106"/>
                      <a:pt x="47" y="134"/>
                      <a:pt x="42" y="163"/>
                    </a:cubicBezTo>
                    <a:cubicBezTo>
                      <a:pt x="41" y="168"/>
                      <a:pt x="40" y="173"/>
                      <a:pt x="38" y="178"/>
                    </a:cubicBezTo>
                    <a:cubicBezTo>
                      <a:pt x="34" y="189"/>
                      <a:pt x="26" y="194"/>
                      <a:pt x="14" y="191"/>
                    </a:cubicBezTo>
                    <a:cubicBezTo>
                      <a:pt x="2" y="188"/>
                      <a:pt x="0" y="178"/>
                      <a:pt x="2" y="168"/>
                    </a:cubicBezTo>
                    <a:cubicBezTo>
                      <a:pt x="8" y="132"/>
                      <a:pt x="14" y="97"/>
                      <a:pt x="21" y="61"/>
                    </a:cubicBezTo>
                    <a:cubicBezTo>
                      <a:pt x="22" y="57"/>
                      <a:pt x="23" y="52"/>
                      <a:pt x="23" y="47"/>
                    </a:cubicBezTo>
                    <a:cubicBezTo>
                      <a:pt x="26" y="17"/>
                      <a:pt x="43" y="1"/>
                      <a:pt x="74" y="1"/>
                    </a:cubicBezTo>
                    <a:cubicBezTo>
                      <a:pt x="101" y="0"/>
                      <a:pt x="129" y="0"/>
                      <a:pt x="156" y="1"/>
                    </a:cubicBezTo>
                    <a:cubicBezTo>
                      <a:pt x="185" y="1"/>
                      <a:pt x="200" y="14"/>
                      <a:pt x="205" y="42"/>
                    </a:cubicBezTo>
                    <a:cubicBezTo>
                      <a:pt x="213" y="82"/>
                      <a:pt x="221" y="121"/>
                      <a:pt x="227" y="161"/>
                    </a:cubicBezTo>
                    <a:cubicBezTo>
                      <a:pt x="229" y="169"/>
                      <a:pt x="227" y="181"/>
                      <a:pt x="222" y="187"/>
                    </a:cubicBezTo>
                    <a:cubicBezTo>
                      <a:pt x="213" y="198"/>
                      <a:pt x="194" y="191"/>
                      <a:pt x="191" y="175"/>
                    </a:cubicBezTo>
                    <a:cubicBezTo>
                      <a:pt x="184" y="143"/>
                      <a:pt x="178" y="111"/>
                      <a:pt x="171" y="78"/>
                    </a:cubicBezTo>
                    <a:cubicBezTo>
                      <a:pt x="168" y="126"/>
                      <a:pt x="182" y="171"/>
                      <a:pt x="191" y="219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12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30669" y="1696519"/>
                <a:ext cx="250892" cy="254945"/>
              </a:xfrm>
              <a:custGeom>
                <a:avLst/>
                <a:gdLst>
                  <a:gd name="T0" fmla="*/ 63 w 127"/>
                  <a:gd name="T1" fmla="*/ 124 h 124"/>
                  <a:gd name="T2" fmla="*/ 0 w 127"/>
                  <a:gd name="T3" fmla="*/ 61 h 124"/>
                  <a:gd name="T4" fmla="*/ 63 w 127"/>
                  <a:gd name="T5" fmla="*/ 0 h 124"/>
                  <a:gd name="T6" fmla="*/ 127 w 127"/>
                  <a:gd name="T7" fmla="*/ 62 h 124"/>
                  <a:gd name="T8" fmla="*/ 63 w 127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24">
                    <a:moveTo>
                      <a:pt x="63" y="124"/>
                    </a:moveTo>
                    <a:cubicBezTo>
                      <a:pt x="28" y="123"/>
                      <a:pt x="0" y="95"/>
                      <a:pt x="0" y="61"/>
                    </a:cubicBezTo>
                    <a:cubicBezTo>
                      <a:pt x="0" y="27"/>
                      <a:pt x="29" y="0"/>
                      <a:pt x="63" y="0"/>
                    </a:cubicBezTo>
                    <a:cubicBezTo>
                      <a:pt x="99" y="0"/>
                      <a:pt x="127" y="27"/>
                      <a:pt x="127" y="62"/>
                    </a:cubicBezTo>
                    <a:cubicBezTo>
                      <a:pt x="127" y="96"/>
                      <a:pt x="98" y="124"/>
                      <a:pt x="63" y="124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14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340470" y="1570196"/>
                <a:ext cx="80363" cy="156182"/>
              </a:xfrm>
              <a:custGeom>
                <a:avLst/>
                <a:gdLst>
                  <a:gd name="T0" fmla="*/ 40 w 40"/>
                  <a:gd name="T1" fmla="*/ 38 h 76"/>
                  <a:gd name="T2" fmla="*/ 0 w 40"/>
                  <a:gd name="T3" fmla="*/ 76 h 76"/>
                  <a:gd name="T4" fmla="*/ 0 w 40"/>
                  <a:gd name="T5" fmla="*/ 0 h 76"/>
                  <a:gd name="T6" fmla="*/ 40 w 40"/>
                  <a:gd name="T7" fmla="*/ 3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76">
                    <a:moveTo>
                      <a:pt x="40" y="38"/>
                    </a:moveTo>
                    <a:cubicBezTo>
                      <a:pt x="26" y="51"/>
                      <a:pt x="14" y="63"/>
                      <a:pt x="0" y="76"/>
                    </a:cubicBezTo>
                    <a:cubicBezTo>
                      <a:pt x="0" y="50"/>
                      <a:pt x="0" y="26"/>
                      <a:pt x="0" y="0"/>
                    </a:cubicBezTo>
                    <a:cubicBezTo>
                      <a:pt x="14" y="13"/>
                      <a:pt x="26" y="25"/>
                      <a:pt x="40" y="38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14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497277" y="1577086"/>
                <a:ext cx="76443" cy="151588"/>
              </a:xfrm>
              <a:custGeom>
                <a:avLst/>
                <a:gdLst>
                  <a:gd name="T0" fmla="*/ 39 w 39"/>
                  <a:gd name="T1" fmla="*/ 74 h 74"/>
                  <a:gd name="T2" fmla="*/ 0 w 39"/>
                  <a:gd name="T3" fmla="*/ 35 h 74"/>
                  <a:gd name="T4" fmla="*/ 39 w 39"/>
                  <a:gd name="T5" fmla="*/ 0 h 74"/>
                  <a:gd name="T6" fmla="*/ 39 w 3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4">
                    <a:moveTo>
                      <a:pt x="39" y="74"/>
                    </a:moveTo>
                    <a:cubicBezTo>
                      <a:pt x="25" y="60"/>
                      <a:pt x="13" y="48"/>
                      <a:pt x="0" y="35"/>
                    </a:cubicBezTo>
                    <a:cubicBezTo>
                      <a:pt x="13" y="23"/>
                      <a:pt x="26" y="11"/>
                      <a:pt x="39" y="0"/>
                    </a:cubicBezTo>
                    <a:cubicBezTo>
                      <a:pt x="39" y="22"/>
                      <a:pt x="39" y="46"/>
                      <a:pt x="39" y="74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161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634" y="1618428"/>
                <a:ext cx="56842" cy="62014"/>
              </a:xfrm>
              <a:prstGeom prst="ellipse">
                <a:avLst/>
              </a:pr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212"/>
            <p:cNvGrpSpPr>
              <a:grpSpLocks/>
            </p:cNvGrpSpPr>
            <p:nvPr/>
          </p:nvGrpSpPr>
          <p:grpSpPr bwMode="auto">
            <a:xfrm>
              <a:off x="1527563" y="3286605"/>
              <a:ext cx="145771" cy="326590"/>
              <a:chOff x="3134284" y="4843242"/>
              <a:chExt cx="453431" cy="1145642"/>
            </a:xfrm>
          </p:grpSpPr>
          <p:sp>
            <p:nvSpPr>
              <p:cNvPr id="33" name="Freeform 11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133414" y="5149180"/>
                <a:ext cx="454741" cy="840625"/>
              </a:xfrm>
              <a:custGeom>
                <a:avLst/>
                <a:gdLst>
                  <a:gd name="T0" fmla="*/ 106 w 227"/>
                  <a:gd name="T1" fmla="*/ 232 h 409"/>
                  <a:gd name="T2" fmla="*/ 106 w 227"/>
                  <a:gd name="T3" fmla="*/ 365 h 409"/>
                  <a:gd name="T4" fmla="*/ 101 w 227"/>
                  <a:gd name="T5" fmla="*/ 389 h 409"/>
                  <a:gd name="T6" fmla="*/ 72 w 227"/>
                  <a:gd name="T7" fmla="*/ 403 h 409"/>
                  <a:gd name="T8" fmla="*/ 52 w 227"/>
                  <a:gd name="T9" fmla="*/ 380 h 409"/>
                  <a:gd name="T10" fmla="*/ 51 w 227"/>
                  <a:gd name="T11" fmla="*/ 363 h 409"/>
                  <a:gd name="T12" fmla="*/ 50 w 227"/>
                  <a:gd name="T13" fmla="*/ 57 h 409"/>
                  <a:gd name="T14" fmla="*/ 43 w 227"/>
                  <a:gd name="T15" fmla="*/ 57 h 409"/>
                  <a:gd name="T16" fmla="*/ 42 w 227"/>
                  <a:gd name="T17" fmla="*/ 164 h 409"/>
                  <a:gd name="T18" fmla="*/ 40 w 227"/>
                  <a:gd name="T19" fmla="*/ 191 h 409"/>
                  <a:gd name="T20" fmla="*/ 19 w 227"/>
                  <a:gd name="T21" fmla="*/ 207 h 409"/>
                  <a:gd name="T22" fmla="*/ 1 w 227"/>
                  <a:gd name="T23" fmla="*/ 192 h 409"/>
                  <a:gd name="T24" fmla="*/ 0 w 227"/>
                  <a:gd name="T25" fmla="*/ 179 h 409"/>
                  <a:gd name="T26" fmla="*/ 0 w 227"/>
                  <a:gd name="T27" fmla="*/ 55 h 409"/>
                  <a:gd name="T28" fmla="*/ 51 w 227"/>
                  <a:gd name="T29" fmla="*/ 1 h 409"/>
                  <a:gd name="T30" fmla="*/ 175 w 227"/>
                  <a:gd name="T31" fmla="*/ 2 h 409"/>
                  <a:gd name="T32" fmla="*/ 227 w 227"/>
                  <a:gd name="T33" fmla="*/ 54 h 409"/>
                  <a:gd name="T34" fmla="*/ 227 w 227"/>
                  <a:gd name="T35" fmla="*/ 181 h 409"/>
                  <a:gd name="T36" fmla="*/ 214 w 227"/>
                  <a:gd name="T37" fmla="*/ 207 h 409"/>
                  <a:gd name="T38" fmla="*/ 186 w 227"/>
                  <a:gd name="T39" fmla="*/ 186 h 409"/>
                  <a:gd name="T40" fmla="*/ 185 w 227"/>
                  <a:gd name="T41" fmla="*/ 94 h 409"/>
                  <a:gd name="T42" fmla="*/ 184 w 227"/>
                  <a:gd name="T43" fmla="*/ 57 h 409"/>
                  <a:gd name="T44" fmla="*/ 176 w 227"/>
                  <a:gd name="T45" fmla="*/ 57 h 409"/>
                  <a:gd name="T46" fmla="*/ 176 w 227"/>
                  <a:gd name="T47" fmla="*/ 367 h 409"/>
                  <a:gd name="T48" fmla="*/ 157 w 227"/>
                  <a:gd name="T49" fmla="*/ 403 h 409"/>
                  <a:gd name="T50" fmla="*/ 122 w 227"/>
                  <a:gd name="T51" fmla="*/ 374 h 409"/>
                  <a:gd name="T52" fmla="*/ 121 w 227"/>
                  <a:gd name="T53" fmla="*/ 232 h 409"/>
                  <a:gd name="T54" fmla="*/ 106 w 227"/>
                  <a:gd name="T55" fmla="*/ 232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7" h="409">
                    <a:moveTo>
                      <a:pt x="106" y="232"/>
                    </a:moveTo>
                    <a:cubicBezTo>
                      <a:pt x="106" y="232"/>
                      <a:pt x="107" y="321"/>
                      <a:pt x="106" y="365"/>
                    </a:cubicBezTo>
                    <a:cubicBezTo>
                      <a:pt x="105" y="373"/>
                      <a:pt x="104" y="382"/>
                      <a:pt x="101" y="389"/>
                    </a:cubicBezTo>
                    <a:cubicBezTo>
                      <a:pt x="96" y="402"/>
                      <a:pt x="85" y="406"/>
                      <a:pt x="72" y="403"/>
                    </a:cubicBezTo>
                    <a:cubicBezTo>
                      <a:pt x="60" y="401"/>
                      <a:pt x="53" y="393"/>
                      <a:pt x="52" y="380"/>
                    </a:cubicBezTo>
                    <a:cubicBezTo>
                      <a:pt x="51" y="375"/>
                      <a:pt x="51" y="369"/>
                      <a:pt x="51" y="363"/>
                    </a:cubicBezTo>
                    <a:cubicBezTo>
                      <a:pt x="51" y="269"/>
                      <a:pt x="50" y="57"/>
                      <a:pt x="50" y="57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7"/>
                      <a:pt x="43" y="134"/>
                      <a:pt x="42" y="164"/>
                    </a:cubicBezTo>
                    <a:cubicBezTo>
                      <a:pt x="42" y="174"/>
                      <a:pt x="42" y="180"/>
                      <a:pt x="40" y="191"/>
                    </a:cubicBezTo>
                    <a:cubicBezTo>
                      <a:pt x="39" y="201"/>
                      <a:pt x="30" y="208"/>
                      <a:pt x="19" y="207"/>
                    </a:cubicBezTo>
                    <a:cubicBezTo>
                      <a:pt x="9" y="206"/>
                      <a:pt x="3" y="201"/>
                      <a:pt x="1" y="192"/>
                    </a:cubicBezTo>
                    <a:cubicBezTo>
                      <a:pt x="0" y="188"/>
                      <a:pt x="0" y="183"/>
                      <a:pt x="0" y="179"/>
                    </a:cubicBezTo>
                    <a:cubicBezTo>
                      <a:pt x="0" y="138"/>
                      <a:pt x="0" y="96"/>
                      <a:pt x="0" y="55"/>
                    </a:cubicBezTo>
                    <a:cubicBezTo>
                      <a:pt x="0" y="23"/>
                      <a:pt x="19" y="2"/>
                      <a:pt x="51" y="1"/>
                    </a:cubicBezTo>
                    <a:cubicBezTo>
                      <a:pt x="93" y="0"/>
                      <a:pt x="134" y="0"/>
                      <a:pt x="175" y="2"/>
                    </a:cubicBezTo>
                    <a:cubicBezTo>
                      <a:pt x="207" y="3"/>
                      <a:pt x="227" y="22"/>
                      <a:pt x="227" y="54"/>
                    </a:cubicBezTo>
                    <a:cubicBezTo>
                      <a:pt x="226" y="96"/>
                      <a:pt x="227" y="139"/>
                      <a:pt x="227" y="181"/>
                    </a:cubicBezTo>
                    <a:cubicBezTo>
                      <a:pt x="227" y="192"/>
                      <a:pt x="225" y="202"/>
                      <a:pt x="214" y="207"/>
                    </a:cubicBezTo>
                    <a:cubicBezTo>
                      <a:pt x="199" y="212"/>
                      <a:pt x="186" y="203"/>
                      <a:pt x="186" y="186"/>
                    </a:cubicBezTo>
                    <a:cubicBezTo>
                      <a:pt x="185" y="155"/>
                      <a:pt x="185" y="125"/>
                      <a:pt x="185" y="94"/>
                    </a:cubicBezTo>
                    <a:cubicBezTo>
                      <a:pt x="185" y="85"/>
                      <a:pt x="184" y="57"/>
                      <a:pt x="184" y="57"/>
                    </a:cubicBezTo>
                    <a:cubicBezTo>
                      <a:pt x="176" y="57"/>
                      <a:pt x="176" y="57"/>
                      <a:pt x="176" y="57"/>
                    </a:cubicBezTo>
                    <a:cubicBezTo>
                      <a:pt x="176" y="57"/>
                      <a:pt x="176" y="367"/>
                      <a:pt x="176" y="367"/>
                    </a:cubicBezTo>
                    <a:cubicBezTo>
                      <a:pt x="176" y="383"/>
                      <a:pt x="174" y="397"/>
                      <a:pt x="157" y="403"/>
                    </a:cubicBezTo>
                    <a:cubicBezTo>
                      <a:pt x="138" y="409"/>
                      <a:pt x="122" y="396"/>
                      <a:pt x="122" y="374"/>
                    </a:cubicBezTo>
                    <a:cubicBezTo>
                      <a:pt x="121" y="342"/>
                      <a:pt x="121" y="232"/>
                      <a:pt x="121" y="232"/>
                    </a:cubicBezTo>
                    <a:lnTo>
                      <a:pt x="106" y="232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Oval 178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378" y="4871269"/>
                <a:ext cx="243051" cy="252647"/>
              </a:xfrm>
              <a:prstGeom prst="ellipse">
                <a:avLst/>
              </a:pr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17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241218" y="4843708"/>
                <a:ext cx="76444" cy="68904"/>
              </a:xfrm>
              <a:custGeom>
                <a:avLst/>
                <a:gdLst>
                  <a:gd name="T0" fmla="*/ 14 w 38"/>
                  <a:gd name="T1" fmla="*/ 34 h 34"/>
                  <a:gd name="T2" fmla="*/ 0 w 38"/>
                  <a:gd name="T3" fmla="*/ 3 h 34"/>
                  <a:gd name="T4" fmla="*/ 20 w 38"/>
                  <a:gd name="T5" fmla="*/ 28 h 34"/>
                  <a:gd name="T6" fmla="*/ 17 w 38"/>
                  <a:gd name="T7" fmla="*/ 0 h 34"/>
                  <a:gd name="T8" fmla="*/ 29 w 38"/>
                  <a:gd name="T9" fmla="*/ 23 h 34"/>
                  <a:gd name="T10" fmla="*/ 37 w 38"/>
                  <a:gd name="T11" fmla="*/ 0 h 34"/>
                  <a:gd name="T12" fmla="*/ 38 w 38"/>
                  <a:gd name="T13" fmla="*/ 25 h 34"/>
                  <a:gd name="T14" fmla="*/ 14 w 3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4">
                    <a:moveTo>
                      <a:pt x="14" y="3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11"/>
                      <a:pt x="14" y="20"/>
                      <a:pt x="20" y="28"/>
                    </a:cubicBezTo>
                    <a:cubicBezTo>
                      <a:pt x="19" y="19"/>
                      <a:pt x="18" y="9"/>
                      <a:pt x="17" y="0"/>
                    </a:cubicBezTo>
                    <a:cubicBezTo>
                      <a:pt x="21" y="8"/>
                      <a:pt x="25" y="16"/>
                      <a:pt x="29" y="23"/>
                    </a:cubicBezTo>
                    <a:cubicBezTo>
                      <a:pt x="32" y="16"/>
                      <a:pt x="34" y="8"/>
                      <a:pt x="37" y="0"/>
                    </a:cubicBezTo>
                    <a:cubicBezTo>
                      <a:pt x="37" y="9"/>
                      <a:pt x="38" y="25"/>
                      <a:pt x="38" y="25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60" name="Группа 159"/>
          <p:cNvGrpSpPr/>
          <p:nvPr/>
        </p:nvGrpSpPr>
        <p:grpSpPr>
          <a:xfrm>
            <a:off x="6446067" y="2495336"/>
            <a:ext cx="487204" cy="646001"/>
            <a:chOff x="2213058" y="4027706"/>
            <a:chExt cx="345068" cy="386824"/>
          </a:xfrm>
        </p:grpSpPr>
        <p:grpSp>
          <p:nvGrpSpPr>
            <p:cNvPr id="6" name="Group 200"/>
            <p:cNvGrpSpPr>
              <a:grpSpLocks/>
            </p:cNvGrpSpPr>
            <p:nvPr/>
          </p:nvGrpSpPr>
          <p:grpSpPr bwMode="auto">
            <a:xfrm>
              <a:off x="2213058" y="4027706"/>
              <a:ext cx="161647" cy="377039"/>
              <a:chOff x="3735863" y="1501791"/>
              <a:chExt cx="502813" cy="1322610"/>
            </a:xfrm>
          </p:grpSpPr>
          <p:sp>
            <p:nvSpPr>
              <p:cNvPr id="41" name="Freeform 10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23096" y="1806766"/>
                <a:ext cx="515505" cy="1017479"/>
              </a:xfrm>
              <a:custGeom>
                <a:avLst/>
                <a:gdLst>
                  <a:gd name="T0" fmla="*/ 65 w 255"/>
                  <a:gd name="T1" fmla="*/ 248 h 495"/>
                  <a:gd name="T2" fmla="*/ 47 w 255"/>
                  <a:gd name="T3" fmla="*/ 246 h 495"/>
                  <a:gd name="T4" fmla="*/ 73 w 255"/>
                  <a:gd name="T5" fmla="*/ 86 h 495"/>
                  <a:gd name="T6" fmla="*/ 67 w 255"/>
                  <a:gd name="T7" fmla="*/ 84 h 495"/>
                  <a:gd name="T8" fmla="*/ 59 w 255"/>
                  <a:gd name="T9" fmla="*/ 125 h 495"/>
                  <a:gd name="T10" fmla="*/ 44 w 255"/>
                  <a:gd name="T11" fmla="*/ 206 h 495"/>
                  <a:gd name="T12" fmla="*/ 19 w 255"/>
                  <a:gd name="T13" fmla="*/ 228 h 495"/>
                  <a:gd name="T14" fmla="*/ 3 w 255"/>
                  <a:gd name="T15" fmla="*/ 199 h 495"/>
                  <a:gd name="T16" fmla="*/ 28 w 255"/>
                  <a:gd name="T17" fmla="*/ 64 h 495"/>
                  <a:gd name="T18" fmla="*/ 31 w 255"/>
                  <a:gd name="T19" fmla="*/ 48 h 495"/>
                  <a:gd name="T20" fmla="*/ 81 w 255"/>
                  <a:gd name="T21" fmla="*/ 1 h 495"/>
                  <a:gd name="T22" fmla="*/ 176 w 255"/>
                  <a:gd name="T23" fmla="*/ 0 h 495"/>
                  <a:gd name="T24" fmla="*/ 227 w 255"/>
                  <a:gd name="T25" fmla="*/ 48 h 495"/>
                  <a:gd name="T26" fmla="*/ 252 w 255"/>
                  <a:gd name="T27" fmla="*/ 185 h 495"/>
                  <a:gd name="T28" fmla="*/ 255 w 255"/>
                  <a:gd name="T29" fmla="*/ 207 h 495"/>
                  <a:gd name="T30" fmla="*/ 239 w 255"/>
                  <a:gd name="T31" fmla="*/ 227 h 495"/>
                  <a:gd name="T32" fmla="*/ 216 w 255"/>
                  <a:gd name="T33" fmla="*/ 214 h 495"/>
                  <a:gd name="T34" fmla="*/ 208 w 255"/>
                  <a:gd name="T35" fmla="*/ 178 h 495"/>
                  <a:gd name="T36" fmla="*/ 191 w 255"/>
                  <a:gd name="T37" fmla="*/ 90 h 495"/>
                  <a:gd name="T38" fmla="*/ 211 w 255"/>
                  <a:gd name="T39" fmla="*/ 246 h 495"/>
                  <a:gd name="T40" fmla="*/ 194 w 255"/>
                  <a:gd name="T41" fmla="*/ 248 h 495"/>
                  <a:gd name="T42" fmla="*/ 193 w 255"/>
                  <a:gd name="T43" fmla="*/ 266 h 495"/>
                  <a:gd name="T44" fmla="*/ 193 w 255"/>
                  <a:gd name="T45" fmla="*/ 456 h 495"/>
                  <a:gd name="T46" fmla="*/ 172 w 255"/>
                  <a:gd name="T47" fmla="*/ 490 h 495"/>
                  <a:gd name="T48" fmla="*/ 135 w 255"/>
                  <a:gd name="T49" fmla="*/ 460 h 495"/>
                  <a:gd name="T50" fmla="*/ 135 w 255"/>
                  <a:gd name="T51" fmla="*/ 379 h 495"/>
                  <a:gd name="T52" fmla="*/ 135 w 255"/>
                  <a:gd name="T53" fmla="*/ 264 h 495"/>
                  <a:gd name="T54" fmla="*/ 129 w 255"/>
                  <a:gd name="T55" fmla="*/ 247 h 495"/>
                  <a:gd name="T56" fmla="*/ 123 w 255"/>
                  <a:gd name="T57" fmla="*/ 265 h 495"/>
                  <a:gd name="T58" fmla="*/ 123 w 255"/>
                  <a:gd name="T59" fmla="*/ 456 h 495"/>
                  <a:gd name="T60" fmla="*/ 91 w 255"/>
                  <a:gd name="T61" fmla="*/ 491 h 495"/>
                  <a:gd name="T62" fmla="*/ 67 w 255"/>
                  <a:gd name="T63" fmla="*/ 471 h 495"/>
                  <a:gd name="T64" fmla="*/ 65 w 255"/>
                  <a:gd name="T65" fmla="*/ 450 h 495"/>
                  <a:gd name="T66" fmla="*/ 65 w 255"/>
                  <a:gd name="T67" fmla="*/ 268 h 495"/>
                  <a:gd name="T68" fmla="*/ 65 w 255"/>
                  <a:gd name="T69" fmla="*/ 24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5" h="495">
                    <a:moveTo>
                      <a:pt x="65" y="248"/>
                    </a:moveTo>
                    <a:cubicBezTo>
                      <a:pt x="57" y="247"/>
                      <a:pt x="52" y="247"/>
                      <a:pt x="47" y="246"/>
                    </a:cubicBezTo>
                    <a:cubicBezTo>
                      <a:pt x="56" y="192"/>
                      <a:pt x="64" y="139"/>
                      <a:pt x="73" y="86"/>
                    </a:cubicBezTo>
                    <a:cubicBezTo>
                      <a:pt x="71" y="85"/>
                      <a:pt x="69" y="85"/>
                      <a:pt x="67" y="84"/>
                    </a:cubicBezTo>
                    <a:cubicBezTo>
                      <a:pt x="64" y="98"/>
                      <a:pt x="61" y="111"/>
                      <a:pt x="59" y="125"/>
                    </a:cubicBezTo>
                    <a:cubicBezTo>
                      <a:pt x="54" y="152"/>
                      <a:pt x="49" y="179"/>
                      <a:pt x="44" y="206"/>
                    </a:cubicBezTo>
                    <a:cubicBezTo>
                      <a:pt x="41" y="222"/>
                      <a:pt x="31" y="230"/>
                      <a:pt x="19" y="228"/>
                    </a:cubicBezTo>
                    <a:cubicBezTo>
                      <a:pt x="7" y="226"/>
                      <a:pt x="0" y="215"/>
                      <a:pt x="3" y="199"/>
                    </a:cubicBezTo>
                    <a:cubicBezTo>
                      <a:pt x="11" y="154"/>
                      <a:pt x="20" y="109"/>
                      <a:pt x="28" y="64"/>
                    </a:cubicBezTo>
                    <a:cubicBezTo>
                      <a:pt x="29" y="59"/>
                      <a:pt x="30" y="53"/>
                      <a:pt x="31" y="48"/>
                    </a:cubicBezTo>
                    <a:cubicBezTo>
                      <a:pt x="34" y="19"/>
                      <a:pt x="52" y="1"/>
                      <a:pt x="81" y="1"/>
                    </a:cubicBezTo>
                    <a:cubicBezTo>
                      <a:pt x="112" y="0"/>
                      <a:pt x="144" y="0"/>
                      <a:pt x="176" y="0"/>
                    </a:cubicBezTo>
                    <a:cubicBezTo>
                      <a:pt x="205" y="1"/>
                      <a:pt x="222" y="19"/>
                      <a:pt x="227" y="48"/>
                    </a:cubicBezTo>
                    <a:cubicBezTo>
                      <a:pt x="234" y="94"/>
                      <a:pt x="244" y="140"/>
                      <a:pt x="252" y="185"/>
                    </a:cubicBezTo>
                    <a:cubicBezTo>
                      <a:pt x="253" y="193"/>
                      <a:pt x="254" y="200"/>
                      <a:pt x="255" y="207"/>
                    </a:cubicBezTo>
                    <a:cubicBezTo>
                      <a:pt x="255" y="218"/>
                      <a:pt x="249" y="225"/>
                      <a:pt x="239" y="227"/>
                    </a:cubicBezTo>
                    <a:cubicBezTo>
                      <a:pt x="228" y="230"/>
                      <a:pt x="220" y="224"/>
                      <a:pt x="216" y="214"/>
                    </a:cubicBezTo>
                    <a:cubicBezTo>
                      <a:pt x="212" y="202"/>
                      <a:pt x="210" y="190"/>
                      <a:pt x="208" y="178"/>
                    </a:cubicBezTo>
                    <a:cubicBezTo>
                      <a:pt x="203" y="148"/>
                      <a:pt x="197" y="119"/>
                      <a:pt x="191" y="90"/>
                    </a:cubicBezTo>
                    <a:cubicBezTo>
                      <a:pt x="185" y="143"/>
                      <a:pt x="206" y="193"/>
                      <a:pt x="211" y="246"/>
                    </a:cubicBezTo>
                    <a:cubicBezTo>
                      <a:pt x="206" y="246"/>
                      <a:pt x="200" y="247"/>
                      <a:pt x="194" y="248"/>
                    </a:cubicBezTo>
                    <a:cubicBezTo>
                      <a:pt x="193" y="254"/>
                      <a:pt x="193" y="260"/>
                      <a:pt x="193" y="266"/>
                    </a:cubicBezTo>
                    <a:cubicBezTo>
                      <a:pt x="193" y="330"/>
                      <a:pt x="193" y="393"/>
                      <a:pt x="193" y="456"/>
                    </a:cubicBezTo>
                    <a:cubicBezTo>
                      <a:pt x="193" y="475"/>
                      <a:pt x="185" y="487"/>
                      <a:pt x="172" y="490"/>
                    </a:cubicBezTo>
                    <a:cubicBezTo>
                      <a:pt x="152" y="495"/>
                      <a:pt x="136" y="483"/>
                      <a:pt x="135" y="460"/>
                    </a:cubicBezTo>
                    <a:cubicBezTo>
                      <a:pt x="135" y="433"/>
                      <a:pt x="135" y="406"/>
                      <a:pt x="135" y="379"/>
                    </a:cubicBezTo>
                    <a:cubicBezTo>
                      <a:pt x="135" y="341"/>
                      <a:pt x="135" y="302"/>
                      <a:pt x="135" y="264"/>
                    </a:cubicBezTo>
                    <a:cubicBezTo>
                      <a:pt x="135" y="258"/>
                      <a:pt x="131" y="253"/>
                      <a:pt x="129" y="247"/>
                    </a:cubicBezTo>
                    <a:cubicBezTo>
                      <a:pt x="127" y="253"/>
                      <a:pt x="123" y="259"/>
                      <a:pt x="123" y="265"/>
                    </a:cubicBezTo>
                    <a:cubicBezTo>
                      <a:pt x="123" y="328"/>
                      <a:pt x="123" y="392"/>
                      <a:pt x="123" y="456"/>
                    </a:cubicBezTo>
                    <a:cubicBezTo>
                      <a:pt x="123" y="479"/>
                      <a:pt x="110" y="493"/>
                      <a:pt x="91" y="491"/>
                    </a:cubicBezTo>
                    <a:cubicBezTo>
                      <a:pt x="78" y="490"/>
                      <a:pt x="70" y="484"/>
                      <a:pt x="67" y="471"/>
                    </a:cubicBezTo>
                    <a:cubicBezTo>
                      <a:pt x="66" y="464"/>
                      <a:pt x="65" y="457"/>
                      <a:pt x="65" y="450"/>
                    </a:cubicBezTo>
                    <a:cubicBezTo>
                      <a:pt x="65" y="389"/>
                      <a:pt x="65" y="328"/>
                      <a:pt x="65" y="268"/>
                    </a:cubicBezTo>
                    <a:cubicBezTo>
                      <a:pt x="65" y="262"/>
                      <a:pt x="65" y="255"/>
                      <a:pt x="65" y="248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12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60303" y="1501293"/>
                <a:ext cx="256772" cy="257241"/>
              </a:xfrm>
              <a:custGeom>
                <a:avLst/>
                <a:gdLst>
                  <a:gd name="T0" fmla="*/ 64 w 128"/>
                  <a:gd name="T1" fmla="*/ 124 h 124"/>
                  <a:gd name="T2" fmla="*/ 1 w 128"/>
                  <a:gd name="T3" fmla="*/ 61 h 124"/>
                  <a:gd name="T4" fmla="*/ 63 w 128"/>
                  <a:gd name="T5" fmla="*/ 0 h 124"/>
                  <a:gd name="T6" fmla="*/ 127 w 128"/>
                  <a:gd name="T7" fmla="*/ 62 h 124"/>
                  <a:gd name="T8" fmla="*/ 64 w 128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4">
                    <a:moveTo>
                      <a:pt x="64" y="124"/>
                    </a:moveTo>
                    <a:cubicBezTo>
                      <a:pt x="28" y="124"/>
                      <a:pt x="0" y="96"/>
                      <a:pt x="1" y="61"/>
                    </a:cubicBezTo>
                    <a:cubicBezTo>
                      <a:pt x="1" y="27"/>
                      <a:pt x="28" y="1"/>
                      <a:pt x="63" y="0"/>
                    </a:cubicBezTo>
                    <a:cubicBezTo>
                      <a:pt x="98" y="0"/>
                      <a:pt x="127" y="27"/>
                      <a:pt x="127" y="62"/>
                    </a:cubicBezTo>
                    <a:cubicBezTo>
                      <a:pt x="128" y="95"/>
                      <a:pt x="98" y="124"/>
                      <a:pt x="64" y="124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15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107275" y="1664365"/>
                <a:ext cx="76443" cy="78091"/>
              </a:xfrm>
              <a:custGeom>
                <a:avLst/>
                <a:gdLst>
                  <a:gd name="T0" fmla="*/ 39 w 39"/>
                  <a:gd name="T1" fmla="*/ 20 h 39"/>
                  <a:gd name="T2" fmla="*/ 19 w 39"/>
                  <a:gd name="T3" fmla="*/ 39 h 39"/>
                  <a:gd name="T4" fmla="*/ 0 w 39"/>
                  <a:gd name="T5" fmla="*/ 19 h 39"/>
                  <a:gd name="T6" fmla="*/ 20 w 39"/>
                  <a:gd name="T7" fmla="*/ 0 h 39"/>
                  <a:gd name="T8" fmla="*/ 39 w 39"/>
                  <a:gd name="T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9" y="20"/>
                    </a:moveTo>
                    <a:cubicBezTo>
                      <a:pt x="38" y="31"/>
                      <a:pt x="29" y="39"/>
                      <a:pt x="19" y="39"/>
                    </a:cubicBezTo>
                    <a:cubicBezTo>
                      <a:pt x="8" y="38"/>
                      <a:pt x="0" y="30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0" y="0"/>
                      <a:pt x="39" y="9"/>
                      <a:pt x="39" y="20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15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171957" y="1714894"/>
                <a:ext cx="56843" cy="64310"/>
              </a:xfrm>
              <a:custGeom>
                <a:avLst/>
                <a:gdLst>
                  <a:gd name="T0" fmla="*/ 13 w 13"/>
                  <a:gd name="T1" fmla="*/ 0 h 27"/>
                  <a:gd name="T2" fmla="*/ 4 w 13"/>
                  <a:gd name="T3" fmla="*/ 27 h 27"/>
                  <a:gd name="T4" fmla="*/ 0 w 13"/>
                  <a:gd name="T5" fmla="*/ 3 h 27"/>
                  <a:gd name="T6" fmla="*/ 13 w 1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7">
                    <a:moveTo>
                      <a:pt x="13" y="0"/>
                    </a:moveTo>
                    <a:lnTo>
                      <a:pt x="4" y="27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5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97580" y="1664365"/>
                <a:ext cx="76443" cy="78091"/>
              </a:xfrm>
              <a:custGeom>
                <a:avLst/>
                <a:gdLst>
                  <a:gd name="T0" fmla="*/ 0 w 39"/>
                  <a:gd name="T1" fmla="*/ 20 h 39"/>
                  <a:gd name="T2" fmla="*/ 20 w 39"/>
                  <a:gd name="T3" fmla="*/ 39 h 39"/>
                  <a:gd name="T4" fmla="*/ 39 w 39"/>
                  <a:gd name="T5" fmla="*/ 19 h 39"/>
                  <a:gd name="T6" fmla="*/ 19 w 39"/>
                  <a:gd name="T7" fmla="*/ 0 h 39"/>
                  <a:gd name="T8" fmla="*/ 0 w 39"/>
                  <a:gd name="T9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31"/>
                      <a:pt x="9" y="39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8" y="9"/>
                      <a:pt x="30" y="0"/>
                      <a:pt x="19" y="0"/>
                    </a:cubicBezTo>
                    <a:cubicBezTo>
                      <a:pt x="8" y="1"/>
                      <a:pt x="0" y="10"/>
                      <a:pt x="0" y="20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60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52497" y="1717192"/>
                <a:ext cx="58803" cy="64310"/>
              </a:xfrm>
              <a:custGeom>
                <a:avLst/>
                <a:gdLst>
                  <a:gd name="T0" fmla="*/ 0 w 13"/>
                  <a:gd name="T1" fmla="*/ 0 h 27"/>
                  <a:gd name="T2" fmla="*/ 9 w 13"/>
                  <a:gd name="T3" fmla="*/ 27 h 27"/>
                  <a:gd name="T4" fmla="*/ 13 w 13"/>
                  <a:gd name="T5" fmla="*/ 2 h 27"/>
                  <a:gd name="T6" fmla="*/ 0 w 1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7">
                    <a:moveTo>
                      <a:pt x="0" y="0"/>
                    </a:moveTo>
                    <a:lnTo>
                      <a:pt x="9" y="27"/>
                    </a:lnTo>
                    <a:lnTo>
                      <a:pt x="1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210"/>
            <p:cNvGrpSpPr>
              <a:grpSpLocks/>
            </p:cNvGrpSpPr>
            <p:nvPr/>
          </p:nvGrpSpPr>
          <p:grpSpPr bwMode="auto">
            <a:xfrm>
              <a:off x="2410912" y="4036828"/>
              <a:ext cx="147214" cy="377702"/>
              <a:chOff x="3762800" y="4691888"/>
              <a:chExt cx="457919" cy="1324939"/>
            </a:xfrm>
          </p:grpSpPr>
          <p:sp>
            <p:nvSpPr>
              <p:cNvPr id="30" name="Freeform 10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761997" y="4986107"/>
                <a:ext cx="458662" cy="1031258"/>
              </a:xfrm>
              <a:custGeom>
                <a:avLst/>
                <a:gdLst>
                  <a:gd name="T0" fmla="*/ 180 w 230"/>
                  <a:gd name="T1" fmla="*/ 63 h 501"/>
                  <a:gd name="T2" fmla="*/ 176 w 230"/>
                  <a:gd name="T3" fmla="*/ 472 h 501"/>
                  <a:gd name="T4" fmla="*/ 151 w 230"/>
                  <a:gd name="T5" fmla="*/ 499 h 501"/>
                  <a:gd name="T6" fmla="*/ 123 w 230"/>
                  <a:gd name="T7" fmla="*/ 479 h 501"/>
                  <a:gd name="T8" fmla="*/ 121 w 230"/>
                  <a:gd name="T9" fmla="*/ 457 h 501"/>
                  <a:gd name="T10" fmla="*/ 120 w 230"/>
                  <a:gd name="T11" fmla="*/ 297 h 501"/>
                  <a:gd name="T12" fmla="*/ 118 w 230"/>
                  <a:gd name="T13" fmla="*/ 259 h 501"/>
                  <a:gd name="T14" fmla="*/ 113 w 230"/>
                  <a:gd name="T15" fmla="*/ 259 h 501"/>
                  <a:gd name="T16" fmla="*/ 109 w 230"/>
                  <a:gd name="T17" fmla="*/ 295 h 501"/>
                  <a:gd name="T18" fmla="*/ 109 w 230"/>
                  <a:gd name="T19" fmla="*/ 461 h 501"/>
                  <a:gd name="T20" fmla="*/ 105 w 230"/>
                  <a:gd name="T21" fmla="*/ 482 h 501"/>
                  <a:gd name="T22" fmla="*/ 76 w 230"/>
                  <a:gd name="T23" fmla="*/ 498 h 501"/>
                  <a:gd name="T24" fmla="*/ 53 w 230"/>
                  <a:gd name="T25" fmla="*/ 471 h 501"/>
                  <a:gd name="T26" fmla="*/ 49 w 230"/>
                  <a:gd name="T27" fmla="*/ 63 h 501"/>
                  <a:gd name="T28" fmla="*/ 45 w 230"/>
                  <a:gd name="T29" fmla="*/ 63 h 501"/>
                  <a:gd name="T30" fmla="*/ 44 w 230"/>
                  <a:gd name="T31" fmla="*/ 210 h 501"/>
                  <a:gd name="T32" fmla="*/ 43 w 230"/>
                  <a:gd name="T33" fmla="*/ 221 h 501"/>
                  <a:gd name="T34" fmla="*/ 21 w 230"/>
                  <a:gd name="T35" fmla="*/ 242 h 501"/>
                  <a:gd name="T36" fmla="*/ 0 w 230"/>
                  <a:gd name="T37" fmla="*/ 220 h 501"/>
                  <a:gd name="T38" fmla="*/ 1 w 230"/>
                  <a:gd name="T39" fmla="*/ 45 h 501"/>
                  <a:gd name="T40" fmla="*/ 48 w 230"/>
                  <a:gd name="T41" fmla="*/ 2 h 501"/>
                  <a:gd name="T42" fmla="*/ 163 w 230"/>
                  <a:gd name="T43" fmla="*/ 1 h 501"/>
                  <a:gd name="T44" fmla="*/ 226 w 230"/>
                  <a:gd name="T45" fmla="*/ 33 h 501"/>
                  <a:gd name="T46" fmla="*/ 230 w 230"/>
                  <a:gd name="T47" fmla="*/ 53 h 501"/>
                  <a:gd name="T48" fmla="*/ 229 w 230"/>
                  <a:gd name="T49" fmla="*/ 216 h 501"/>
                  <a:gd name="T50" fmla="*/ 218 w 230"/>
                  <a:gd name="T51" fmla="*/ 239 h 501"/>
                  <a:gd name="T52" fmla="*/ 187 w 230"/>
                  <a:gd name="T53" fmla="*/ 217 h 501"/>
                  <a:gd name="T54" fmla="*/ 185 w 230"/>
                  <a:gd name="T55" fmla="*/ 63 h 501"/>
                  <a:gd name="T56" fmla="*/ 180 w 230"/>
                  <a:gd name="T57" fmla="*/ 6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0" h="501">
                    <a:moveTo>
                      <a:pt x="180" y="63"/>
                    </a:moveTo>
                    <a:cubicBezTo>
                      <a:pt x="180" y="68"/>
                      <a:pt x="179" y="399"/>
                      <a:pt x="176" y="472"/>
                    </a:cubicBezTo>
                    <a:cubicBezTo>
                      <a:pt x="175" y="486"/>
                      <a:pt x="164" y="499"/>
                      <a:pt x="151" y="499"/>
                    </a:cubicBezTo>
                    <a:cubicBezTo>
                      <a:pt x="137" y="499"/>
                      <a:pt x="128" y="492"/>
                      <a:pt x="123" y="479"/>
                    </a:cubicBezTo>
                    <a:cubicBezTo>
                      <a:pt x="121" y="472"/>
                      <a:pt x="121" y="464"/>
                      <a:pt x="121" y="457"/>
                    </a:cubicBezTo>
                    <a:cubicBezTo>
                      <a:pt x="120" y="404"/>
                      <a:pt x="121" y="350"/>
                      <a:pt x="120" y="297"/>
                    </a:cubicBezTo>
                    <a:cubicBezTo>
                      <a:pt x="120" y="284"/>
                      <a:pt x="119" y="272"/>
                      <a:pt x="118" y="259"/>
                    </a:cubicBezTo>
                    <a:cubicBezTo>
                      <a:pt x="116" y="259"/>
                      <a:pt x="114" y="259"/>
                      <a:pt x="113" y="259"/>
                    </a:cubicBezTo>
                    <a:cubicBezTo>
                      <a:pt x="111" y="271"/>
                      <a:pt x="109" y="283"/>
                      <a:pt x="109" y="295"/>
                    </a:cubicBezTo>
                    <a:cubicBezTo>
                      <a:pt x="109" y="350"/>
                      <a:pt x="109" y="406"/>
                      <a:pt x="109" y="461"/>
                    </a:cubicBezTo>
                    <a:cubicBezTo>
                      <a:pt x="109" y="468"/>
                      <a:pt x="107" y="476"/>
                      <a:pt x="105" y="482"/>
                    </a:cubicBezTo>
                    <a:cubicBezTo>
                      <a:pt x="99" y="494"/>
                      <a:pt x="89" y="501"/>
                      <a:pt x="76" y="498"/>
                    </a:cubicBezTo>
                    <a:cubicBezTo>
                      <a:pt x="62" y="495"/>
                      <a:pt x="53" y="486"/>
                      <a:pt x="53" y="471"/>
                    </a:cubicBezTo>
                    <a:cubicBezTo>
                      <a:pt x="53" y="416"/>
                      <a:pt x="50" y="69"/>
                      <a:pt x="49" y="63"/>
                    </a:cubicBezTo>
                    <a:cubicBezTo>
                      <a:pt x="48" y="63"/>
                      <a:pt x="46" y="63"/>
                      <a:pt x="45" y="63"/>
                    </a:cubicBezTo>
                    <a:cubicBezTo>
                      <a:pt x="44" y="68"/>
                      <a:pt x="44" y="166"/>
                      <a:pt x="44" y="210"/>
                    </a:cubicBezTo>
                    <a:cubicBezTo>
                      <a:pt x="44" y="214"/>
                      <a:pt x="44" y="217"/>
                      <a:pt x="43" y="221"/>
                    </a:cubicBezTo>
                    <a:cubicBezTo>
                      <a:pt x="41" y="233"/>
                      <a:pt x="35" y="243"/>
                      <a:pt x="21" y="242"/>
                    </a:cubicBezTo>
                    <a:cubicBezTo>
                      <a:pt x="8" y="242"/>
                      <a:pt x="0" y="233"/>
                      <a:pt x="0" y="220"/>
                    </a:cubicBezTo>
                    <a:cubicBezTo>
                      <a:pt x="0" y="162"/>
                      <a:pt x="0" y="103"/>
                      <a:pt x="1" y="45"/>
                    </a:cubicBezTo>
                    <a:cubicBezTo>
                      <a:pt x="2" y="21"/>
                      <a:pt x="25" y="2"/>
                      <a:pt x="48" y="2"/>
                    </a:cubicBezTo>
                    <a:cubicBezTo>
                      <a:pt x="87" y="2"/>
                      <a:pt x="125" y="1"/>
                      <a:pt x="163" y="1"/>
                    </a:cubicBezTo>
                    <a:cubicBezTo>
                      <a:pt x="196" y="0"/>
                      <a:pt x="216" y="10"/>
                      <a:pt x="226" y="33"/>
                    </a:cubicBezTo>
                    <a:cubicBezTo>
                      <a:pt x="228" y="39"/>
                      <a:pt x="230" y="46"/>
                      <a:pt x="230" y="53"/>
                    </a:cubicBezTo>
                    <a:cubicBezTo>
                      <a:pt x="230" y="107"/>
                      <a:pt x="230" y="162"/>
                      <a:pt x="229" y="216"/>
                    </a:cubicBezTo>
                    <a:cubicBezTo>
                      <a:pt x="229" y="224"/>
                      <a:pt x="224" y="235"/>
                      <a:pt x="218" y="239"/>
                    </a:cubicBezTo>
                    <a:cubicBezTo>
                      <a:pt x="203" y="249"/>
                      <a:pt x="187" y="238"/>
                      <a:pt x="187" y="217"/>
                    </a:cubicBezTo>
                    <a:cubicBezTo>
                      <a:pt x="186" y="171"/>
                      <a:pt x="185" y="68"/>
                      <a:pt x="185" y="63"/>
                    </a:cubicBezTo>
                    <a:cubicBezTo>
                      <a:pt x="183" y="63"/>
                      <a:pt x="182" y="63"/>
                      <a:pt x="180" y="63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180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5882" y="4721976"/>
                <a:ext cx="237172" cy="250351"/>
              </a:xfrm>
              <a:prstGeom prst="ellipse">
                <a:avLst/>
              </a:pr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8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3873722" y="4692118"/>
                <a:ext cx="72524" cy="68904"/>
              </a:xfrm>
              <a:custGeom>
                <a:avLst/>
                <a:gdLst>
                  <a:gd name="T0" fmla="*/ 14 w 38"/>
                  <a:gd name="T1" fmla="*/ 34 h 34"/>
                  <a:gd name="T2" fmla="*/ 0 w 38"/>
                  <a:gd name="T3" fmla="*/ 3 h 34"/>
                  <a:gd name="T4" fmla="*/ 20 w 38"/>
                  <a:gd name="T5" fmla="*/ 28 h 34"/>
                  <a:gd name="T6" fmla="*/ 17 w 38"/>
                  <a:gd name="T7" fmla="*/ 0 h 34"/>
                  <a:gd name="T8" fmla="*/ 29 w 38"/>
                  <a:gd name="T9" fmla="*/ 23 h 34"/>
                  <a:gd name="T10" fmla="*/ 37 w 38"/>
                  <a:gd name="T11" fmla="*/ 1 h 34"/>
                  <a:gd name="T12" fmla="*/ 38 w 38"/>
                  <a:gd name="T13" fmla="*/ 25 h 34"/>
                  <a:gd name="T14" fmla="*/ 14 w 38"/>
                  <a:gd name="T1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4">
                    <a:moveTo>
                      <a:pt x="14" y="3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11"/>
                      <a:pt x="13" y="20"/>
                      <a:pt x="20" y="28"/>
                    </a:cubicBezTo>
                    <a:cubicBezTo>
                      <a:pt x="19" y="19"/>
                      <a:pt x="18" y="9"/>
                      <a:pt x="17" y="0"/>
                    </a:cubicBezTo>
                    <a:cubicBezTo>
                      <a:pt x="21" y="8"/>
                      <a:pt x="25" y="16"/>
                      <a:pt x="29" y="23"/>
                    </a:cubicBezTo>
                    <a:cubicBezTo>
                      <a:pt x="31" y="16"/>
                      <a:pt x="34" y="8"/>
                      <a:pt x="37" y="1"/>
                    </a:cubicBezTo>
                    <a:cubicBezTo>
                      <a:pt x="37" y="9"/>
                      <a:pt x="38" y="25"/>
                      <a:pt x="38" y="25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Группа 130"/>
          <p:cNvGrpSpPr/>
          <p:nvPr/>
        </p:nvGrpSpPr>
        <p:grpSpPr>
          <a:xfrm>
            <a:off x="2588526" y="3629500"/>
            <a:ext cx="527845" cy="561008"/>
            <a:chOff x="4387761" y="3235212"/>
            <a:chExt cx="390576" cy="449837"/>
          </a:xfrm>
        </p:grpSpPr>
        <p:grpSp>
          <p:nvGrpSpPr>
            <p:cNvPr id="5" name="Group 199"/>
            <p:cNvGrpSpPr>
              <a:grpSpLocks/>
            </p:cNvGrpSpPr>
            <p:nvPr/>
          </p:nvGrpSpPr>
          <p:grpSpPr bwMode="auto">
            <a:xfrm>
              <a:off x="4594726" y="3250924"/>
              <a:ext cx="183611" cy="434125"/>
              <a:chOff x="4292549" y="1299208"/>
              <a:chExt cx="624028" cy="1522864"/>
            </a:xfrm>
          </p:grpSpPr>
          <p:sp>
            <p:nvSpPr>
              <p:cNvPr id="47" name="Freeform 10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292521" y="1602351"/>
                <a:ext cx="623311" cy="1219595"/>
              </a:xfrm>
              <a:custGeom>
                <a:avLst/>
                <a:gdLst>
                  <a:gd name="T0" fmla="*/ 229 w 313"/>
                  <a:gd name="T1" fmla="*/ 96 h 594"/>
                  <a:gd name="T2" fmla="*/ 253 w 313"/>
                  <a:gd name="T3" fmla="*/ 294 h 594"/>
                  <a:gd name="T4" fmla="*/ 228 w 313"/>
                  <a:gd name="T5" fmla="*/ 326 h 594"/>
                  <a:gd name="T6" fmla="*/ 228 w 313"/>
                  <a:gd name="T7" fmla="*/ 553 h 594"/>
                  <a:gd name="T8" fmla="*/ 191 w 313"/>
                  <a:gd name="T9" fmla="*/ 591 h 594"/>
                  <a:gd name="T10" fmla="*/ 163 w 313"/>
                  <a:gd name="T11" fmla="*/ 553 h 594"/>
                  <a:gd name="T12" fmla="*/ 163 w 313"/>
                  <a:gd name="T13" fmla="*/ 324 h 594"/>
                  <a:gd name="T14" fmla="*/ 163 w 313"/>
                  <a:gd name="T15" fmla="*/ 310 h 594"/>
                  <a:gd name="T16" fmla="*/ 156 w 313"/>
                  <a:gd name="T17" fmla="*/ 297 h 594"/>
                  <a:gd name="T18" fmla="*/ 149 w 313"/>
                  <a:gd name="T19" fmla="*/ 310 h 594"/>
                  <a:gd name="T20" fmla="*/ 148 w 313"/>
                  <a:gd name="T21" fmla="*/ 401 h 594"/>
                  <a:gd name="T22" fmla="*/ 148 w 313"/>
                  <a:gd name="T23" fmla="*/ 552 h 594"/>
                  <a:gd name="T24" fmla="*/ 111 w 313"/>
                  <a:gd name="T25" fmla="*/ 591 h 594"/>
                  <a:gd name="T26" fmla="*/ 84 w 313"/>
                  <a:gd name="T27" fmla="*/ 564 h 594"/>
                  <a:gd name="T28" fmla="*/ 83 w 313"/>
                  <a:gd name="T29" fmla="*/ 521 h 594"/>
                  <a:gd name="T30" fmla="*/ 83 w 313"/>
                  <a:gd name="T31" fmla="*/ 320 h 594"/>
                  <a:gd name="T32" fmla="*/ 60 w 313"/>
                  <a:gd name="T33" fmla="*/ 297 h 594"/>
                  <a:gd name="T34" fmla="*/ 86 w 313"/>
                  <a:gd name="T35" fmla="*/ 91 h 594"/>
                  <a:gd name="T36" fmla="*/ 75 w 313"/>
                  <a:gd name="T37" fmla="*/ 143 h 594"/>
                  <a:gd name="T38" fmla="*/ 56 w 313"/>
                  <a:gd name="T39" fmla="*/ 256 h 594"/>
                  <a:gd name="T40" fmla="*/ 25 w 313"/>
                  <a:gd name="T41" fmla="*/ 280 h 594"/>
                  <a:gd name="T42" fmla="*/ 3 w 313"/>
                  <a:gd name="T43" fmla="*/ 246 h 594"/>
                  <a:gd name="T44" fmla="*/ 38 w 313"/>
                  <a:gd name="T45" fmla="*/ 49 h 594"/>
                  <a:gd name="T46" fmla="*/ 87 w 313"/>
                  <a:gd name="T47" fmla="*/ 2 h 594"/>
                  <a:gd name="T48" fmla="*/ 228 w 313"/>
                  <a:gd name="T49" fmla="*/ 2 h 594"/>
                  <a:gd name="T50" fmla="*/ 271 w 313"/>
                  <a:gd name="T51" fmla="*/ 39 h 594"/>
                  <a:gd name="T52" fmla="*/ 294 w 313"/>
                  <a:gd name="T53" fmla="*/ 153 h 594"/>
                  <a:gd name="T54" fmla="*/ 310 w 313"/>
                  <a:gd name="T55" fmla="*/ 245 h 594"/>
                  <a:gd name="T56" fmla="*/ 290 w 313"/>
                  <a:gd name="T57" fmla="*/ 279 h 594"/>
                  <a:gd name="T58" fmla="*/ 259 w 313"/>
                  <a:gd name="T59" fmla="*/ 255 h 594"/>
                  <a:gd name="T60" fmla="*/ 233 w 313"/>
                  <a:gd name="T61" fmla="*/ 115 h 594"/>
                  <a:gd name="T62" fmla="*/ 229 w 313"/>
                  <a:gd name="T63" fmla="*/ 9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3" h="594">
                    <a:moveTo>
                      <a:pt x="229" y="96"/>
                    </a:moveTo>
                    <a:cubicBezTo>
                      <a:pt x="217" y="165"/>
                      <a:pt x="242" y="229"/>
                      <a:pt x="253" y="294"/>
                    </a:cubicBezTo>
                    <a:cubicBezTo>
                      <a:pt x="229" y="300"/>
                      <a:pt x="228" y="300"/>
                      <a:pt x="228" y="326"/>
                    </a:cubicBezTo>
                    <a:cubicBezTo>
                      <a:pt x="228" y="402"/>
                      <a:pt x="228" y="477"/>
                      <a:pt x="228" y="553"/>
                    </a:cubicBezTo>
                    <a:cubicBezTo>
                      <a:pt x="228" y="579"/>
                      <a:pt x="214" y="594"/>
                      <a:pt x="191" y="591"/>
                    </a:cubicBezTo>
                    <a:cubicBezTo>
                      <a:pt x="173" y="589"/>
                      <a:pt x="163" y="576"/>
                      <a:pt x="163" y="553"/>
                    </a:cubicBezTo>
                    <a:cubicBezTo>
                      <a:pt x="163" y="476"/>
                      <a:pt x="163" y="400"/>
                      <a:pt x="163" y="324"/>
                    </a:cubicBezTo>
                    <a:cubicBezTo>
                      <a:pt x="163" y="319"/>
                      <a:pt x="164" y="315"/>
                      <a:pt x="163" y="310"/>
                    </a:cubicBezTo>
                    <a:cubicBezTo>
                      <a:pt x="162" y="306"/>
                      <a:pt x="158" y="302"/>
                      <a:pt x="156" y="297"/>
                    </a:cubicBezTo>
                    <a:cubicBezTo>
                      <a:pt x="153" y="301"/>
                      <a:pt x="149" y="305"/>
                      <a:pt x="149" y="310"/>
                    </a:cubicBezTo>
                    <a:cubicBezTo>
                      <a:pt x="148" y="340"/>
                      <a:pt x="148" y="371"/>
                      <a:pt x="148" y="401"/>
                    </a:cubicBezTo>
                    <a:cubicBezTo>
                      <a:pt x="148" y="452"/>
                      <a:pt x="149" y="502"/>
                      <a:pt x="148" y="552"/>
                    </a:cubicBezTo>
                    <a:cubicBezTo>
                      <a:pt x="148" y="578"/>
                      <a:pt x="133" y="594"/>
                      <a:pt x="111" y="591"/>
                    </a:cubicBezTo>
                    <a:cubicBezTo>
                      <a:pt x="96" y="589"/>
                      <a:pt x="85" y="579"/>
                      <a:pt x="84" y="564"/>
                    </a:cubicBezTo>
                    <a:cubicBezTo>
                      <a:pt x="83" y="550"/>
                      <a:pt x="83" y="535"/>
                      <a:pt x="83" y="521"/>
                    </a:cubicBezTo>
                    <a:cubicBezTo>
                      <a:pt x="83" y="454"/>
                      <a:pt x="83" y="387"/>
                      <a:pt x="83" y="320"/>
                    </a:cubicBezTo>
                    <a:cubicBezTo>
                      <a:pt x="83" y="304"/>
                      <a:pt x="82" y="293"/>
                      <a:pt x="60" y="297"/>
                    </a:cubicBezTo>
                    <a:cubicBezTo>
                      <a:pt x="72" y="229"/>
                      <a:pt x="96" y="164"/>
                      <a:pt x="86" y="91"/>
                    </a:cubicBezTo>
                    <a:cubicBezTo>
                      <a:pt x="82" y="111"/>
                      <a:pt x="78" y="127"/>
                      <a:pt x="75" y="143"/>
                    </a:cubicBezTo>
                    <a:cubicBezTo>
                      <a:pt x="69" y="181"/>
                      <a:pt x="62" y="218"/>
                      <a:pt x="56" y="256"/>
                    </a:cubicBezTo>
                    <a:cubicBezTo>
                      <a:pt x="53" y="270"/>
                      <a:pt x="37" y="282"/>
                      <a:pt x="25" y="280"/>
                    </a:cubicBezTo>
                    <a:cubicBezTo>
                      <a:pt x="10" y="277"/>
                      <a:pt x="0" y="262"/>
                      <a:pt x="3" y="246"/>
                    </a:cubicBezTo>
                    <a:cubicBezTo>
                      <a:pt x="15" y="180"/>
                      <a:pt x="27" y="115"/>
                      <a:pt x="38" y="49"/>
                    </a:cubicBezTo>
                    <a:cubicBezTo>
                      <a:pt x="43" y="25"/>
                      <a:pt x="63" y="2"/>
                      <a:pt x="87" y="2"/>
                    </a:cubicBezTo>
                    <a:cubicBezTo>
                      <a:pt x="134" y="0"/>
                      <a:pt x="181" y="0"/>
                      <a:pt x="228" y="2"/>
                    </a:cubicBezTo>
                    <a:cubicBezTo>
                      <a:pt x="250" y="3"/>
                      <a:pt x="266" y="18"/>
                      <a:pt x="271" y="39"/>
                    </a:cubicBezTo>
                    <a:cubicBezTo>
                      <a:pt x="280" y="77"/>
                      <a:pt x="287" y="115"/>
                      <a:pt x="294" y="153"/>
                    </a:cubicBezTo>
                    <a:cubicBezTo>
                      <a:pt x="299" y="184"/>
                      <a:pt x="304" y="214"/>
                      <a:pt x="310" y="245"/>
                    </a:cubicBezTo>
                    <a:cubicBezTo>
                      <a:pt x="313" y="263"/>
                      <a:pt x="305" y="276"/>
                      <a:pt x="290" y="279"/>
                    </a:cubicBezTo>
                    <a:cubicBezTo>
                      <a:pt x="277" y="282"/>
                      <a:pt x="262" y="272"/>
                      <a:pt x="259" y="255"/>
                    </a:cubicBezTo>
                    <a:cubicBezTo>
                      <a:pt x="250" y="209"/>
                      <a:pt x="242" y="162"/>
                      <a:pt x="233" y="115"/>
                    </a:cubicBezTo>
                    <a:cubicBezTo>
                      <a:pt x="232" y="109"/>
                      <a:pt x="230" y="103"/>
                      <a:pt x="229" y="96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2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476770" y="1299175"/>
                <a:ext cx="254813" cy="254943"/>
              </a:xfrm>
              <a:custGeom>
                <a:avLst/>
                <a:gdLst>
                  <a:gd name="T0" fmla="*/ 1 w 128"/>
                  <a:gd name="T1" fmla="*/ 62 h 124"/>
                  <a:gd name="T2" fmla="*/ 64 w 128"/>
                  <a:gd name="T3" fmla="*/ 0 h 124"/>
                  <a:gd name="T4" fmla="*/ 127 w 128"/>
                  <a:gd name="T5" fmla="*/ 63 h 124"/>
                  <a:gd name="T6" fmla="*/ 64 w 128"/>
                  <a:gd name="T7" fmla="*/ 124 h 124"/>
                  <a:gd name="T8" fmla="*/ 1 w 128"/>
                  <a:gd name="T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24">
                    <a:moveTo>
                      <a:pt x="1" y="62"/>
                    </a:moveTo>
                    <a:cubicBezTo>
                      <a:pt x="1" y="28"/>
                      <a:pt x="30" y="0"/>
                      <a:pt x="64" y="0"/>
                    </a:cubicBezTo>
                    <a:cubicBezTo>
                      <a:pt x="99" y="0"/>
                      <a:pt x="128" y="29"/>
                      <a:pt x="127" y="63"/>
                    </a:cubicBezTo>
                    <a:cubicBezTo>
                      <a:pt x="127" y="97"/>
                      <a:pt x="99" y="124"/>
                      <a:pt x="64" y="124"/>
                    </a:cubicBezTo>
                    <a:cubicBezTo>
                      <a:pt x="29" y="124"/>
                      <a:pt x="0" y="97"/>
                      <a:pt x="1" y="62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5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727662" y="1448465"/>
                <a:ext cx="76443" cy="82684"/>
              </a:xfrm>
              <a:custGeom>
                <a:avLst/>
                <a:gdLst>
                  <a:gd name="T0" fmla="*/ 39 w 39"/>
                  <a:gd name="T1" fmla="*/ 20 h 40"/>
                  <a:gd name="T2" fmla="*/ 19 w 39"/>
                  <a:gd name="T3" fmla="*/ 39 h 40"/>
                  <a:gd name="T4" fmla="*/ 1 w 39"/>
                  <a:gd name="T5" fmla="*/ 19 h 40"/>
                  <a:gd name="T6" fmla="*/ 20 w 39"/>
                  <a:gd name="T7" fmla="*/ 1 h 40"/>
                  <a:gd name="T8" fmla="*/ 39 w 39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39" y="20"/>
                    </a:moveTo>
                    <a:cubicBezTo>
                      <a:pt x="39" y="31"/>
                      <a:pt x="30" y="40"/>
                      <a:pt x="19" y="39"/>
                    </a:cubicBezTo>
                    <a:cubicBezTo>
                      <a:pt x="9" y="39"/>
                      <a:pt x="0" y="30"/>
                      <a:pt x="1" y="19"/>
                    </a:cubicBezTo>
                    <a:cubicBezTo>
                      <a:pt x="1" y="9"/>
                      <a:pt x="10" y="0"/>
                      <a:pt x="20" y="1"/>
                    </a:cubicBezTo>
                    <a:cubicBezTo>
                      <a:pt x="31" y="1"/>
                      <a:pt x="39" y="10"/>
                      <a:pt x="39" y="20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4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780584" y="1482918"/>
                <a:ext cx="54883" cy="59717"/>
              </a:xfrm>
              <a:custGeom>
                <a:avLst/>
                <a:gdLst>
                  <a:gd name="T0" fmla="*/ 28 w 29"/>
                  <a:gd name="T1" fmla="*/ 15 h 29"/>
                  <a:gd name="T2" fmla="*/ 14 w 29"/>
                  <a:gd name="T3" fmla="*/ 28 h 29"/>
                  <a:gd name="T4" fmla="*/ 1 w 29"/>
                  <a:gd name="T5" fmla="*/ 14 h 29"/>
                  <a:gd name="T6" fmla="*/ 15 w 29"/>
                  <a:gd name="T7" fmla="*/ 1 h 29"/>
                  <a:gd name="T8" fmla="*/ 28 w 29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28" y="15"/>
                    </a:moveTo>
                    <a:cubicBezTo>
                      <a:pt x="28" y="23"/>
                      <a:pt x="22" y="29"/>
                      <a:pt x="14" y="28"/>
                    </a:cubicBezTo>
                    <a:cubicBezTo>
                      <a:pt x="6" y="28"/>
                      <a:pt x="0" y="22"/>
                      <a:pt x="1" y="14"/>
                    </a:cubicBezTo>
                    <a:cubicBezTo>
                      <a:pt x="1" y="7"/>
                      <a:pt x="7" y="0"/>
                      <a:pt x="15" y="1"/>
                    </a:cubicBezTo>
                    <a:cubicBezTo>
                      <a:pt x="22" y="1"/>
                      <a:pt x="29" y="7"/>
                      <a:pt x="28" y="15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5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817826" y="1512776"/>
                <a:ext cx="62723" cy="66608"/>
              </a:xfrm>
              <a:custGeom>
                <a:avLst/>
                <a:gdLst>
                  <a:gd name="T0" fmla="*/ 14 w 14"/>
                  <a:gd name="T1" fmla="*/ 0 h 28"/>
                  <a:gd name="T2" fmla="*/ 4 w 14"/>
                  <a:gd name="T3" fmla="*/ 28 h 28"/>
                  <a:gd name="T4" fmla="*/ 0 w 14"/>
                  <a:gd name="T5" fmla="*/ 2 h 28"/>
                  <a:gd name="T6" fmla="*/ 14 w 14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14" y="0"/>
                    </a:moveTo>
                    <a:lnTo>
                      <a:pt x="4" y="28"/>
                    </a:lnTo>
                    <a:lnTo>
                      <a:pt x="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5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404245" y="1448465"/>
                <a:ext cx="76444" cy="82684"/>
              </a:xfrm>
              <a:custGeom>
                <a:avLst/>
                <a:gdLst>
                  <a:gd name="T0" fmla="*/ 0 w 39"/>
                  <a:gd name="T1" fmla="*/ 20 h 40"/>
                  <a:gd name="T2" fmla="*/ 20 w 39"/>
                  <a:gd name="T3" fmla="*/ 39 h 40"/>
                  <a:gd name="T4" fmla="*/ 39 w 39"/>
                  <a:gd name="T5" fmla="*/ 19 h 40"/>
                  <a:gd name="T6" fmla="*/ 19 w 39"/>
                  <a:gd name="T7" fmla="*/ 1 h 40"/>
                  <a:gd name="T8" fmla="*/ 0 w 39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0" y="20"/>
                    </a:moveTo>
                    <a:cubicBezTo>
                      <a:pt x="0" y="31"/>
                      <a:pt x="9" y="40"/>
                      <a:pt x="20" y="39"/>
                    </a:cubicBezTo>
                    <a:cubicBezTo>
                      <a:pt x="31" y="39"/>
                      <a:pt x="39" y="30"/>
                      <a:pt x="39" y="19"/>
                    </a:cubicBezTo>
                    <a:cubicBezTo>
                      <a:pt x="38" y="9"/>
                      <a:pt x="29" y="0"/>
                      <a:pt x="19" y="1"/>
                    </a:cubicBezTo>
                    <a:cubicBezTo>
                      <a:pt x="8" y="1"/>
                      <a:pt x="0" y="10"/>
                      <a:pt x="0" y="20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5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372884" y="1482918"/>
                <a:ext cx="54883" cy="59717"/>
              </a:xfrm>
              <a:custGeom>
                <a:avLst/>
                <a:gdLst>
                  <a:gd name="T0" fmla="*/ 0 w 28"/>
                  <a:gd name="T1" fmla="*/ 15 h 29"/>
                  <a:gd name="T2" fmla="*/ 14 w 28"/>
                  <a:gd name="T3" fmla="*/ 28 h 29"/>
                  <a:gd name="T4" fmla="*/ 28 w 28"/>
                  <a:gd name="T5" fmla="*/ 14 h 29"/>
                  <a:gd name="T6" fmla="*/ 13 w 28"/>
                  <a:gd name="T7" fmla="*/ 1 h 29"/>
                  <a:gd name="T8" fmla="*/ 0 w 28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15"/>
                    </a:moveTo>
                    <a:cubicBezTo>
                      <a:pt x="0" y="23"/>
                      <a:pt x="6" y="29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ubicBezTo>
                      <a:pt x="27" y="7"/>
                      <a:pt x="21" y="0"/>
                      <a:pt x="13" y="1"/>
                    </a:cubicBezTo>
                    <a:cubicBezTo>
                      <a:pt x="6" y="1"/>
                      <a:pt x="0" y="7"/>
                      <a:pt x="0" y="15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5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327802" y="1512776"/>
                <a:ext cx="62723" cy="66608"/>
              </a:xfrm>
              <a:custGeom>
                <a:avLst/>
                <a:gdLst>
                  <a:gd name="T0" fmla="*/ 0 w 14"/>
                  <a:gd name="T1" fmla="*/ 0 h 28"/>
                  <a:gd name="T2" fmla="*/ 9 w 14"/>
                  <a:gd name="T3" fmla="*/ 28 h 28"/>
                  <a:gd name="T4" fmla="*/ 14 w 14"/>
                  <a:gd name="T5" fmla="*/ 2 h 28"/>
                  <a:gd name="T6" fmla="*/ 0 w 14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lnTo>
                      <a:pt x="9" y="28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209"/>
            <p:cNvGrpSpPr>
              <a:grpSpLocks/>
            </p:cNvGrpSpPr>
            <p:nvPr/>
          </p:nvGrpSpPr>
          <p:grpSpPr bwMode="auto">
            <a:xfrm>
              <a:off x="4387761" y="3235212"/>
              <a:ext cx="174549" cy="442991"/>
              <a:chOff x="4337360" y="4508376"/>
              <a:chExt cx="542945" cy="1553964"/>
            </a:xfrm>
          </p:grpSpPr>
          <p:sp>
            <p:nvSpPr>
              <p:cNvPr id="27" name="Freeform 10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337360" y="4856523"/>
                <a:ext cx="542945" cy="1205817"/>
              </a:xfrm>
              <a:custGeom>
                <a:avLst/>
                <a:gdLst>
                  <a:gd name="T0" fmla="*/ 130 w 273"/>
                  <a:gd name="T1" fmla="*/ 312 h 587"/>
                  <a:gd name="T2" fmla="*/ 130 w 273"/>
                  <a:gd name="T3" fmla="*/ 373 h 587"/>
                  <a:gd name="T4" fmla="*/ 129 w 273"/>
                  <a:gd name="T5" fmla="*/ 547 h 587"/>
                  <a:gd name="T6" fmla="*/ 109 w 273"/>
                  <a:gd name="T7" fmla="*/ 579 h 587"/>
                  <a:gd name="T8" fmla="*/ 78 w 273"/>
                  <a:gd name="T9" fmla="*/ 574 h 587"/>
                  <a:gd name="T10" fmla="*/ 65 w 273"/>
                  <a:gd name="T11" fmla="*/ 545 h 587"/>
                  <a:gd name="T12" fmla="*/ 64 w 273"/>
                  <a:gd name="T13" fmla="*/ 98 h 587"/>
                  <a:gd name="T14" fmla="*/ 64 w 273"/>
                  <a:gd name="T15" fmla="*/ 81 h 587"/>
                  <a:gd name="T16" fmla="*/ 51 w 273"/>
                  <a:gd name="T17" fmla="*/ 93 h 587"/>
                  <a:gd name="T18" fmla="*/ 51 w 273"/>
                  <a:gd name="T19" fmla="*/ 227 h 587"/>
                  <a:gd name="T20" fmla="*/ 51 w 273"/>
                  <a:gd name="T21" fmla="*/ 266 h 587"/>
                  <a:gd name="T22" fmla="*/ 28 w 273"/>
                  <a:gd name="T23" fmla="*/ 294 h 587"/>
                  <a:gd name="T24" fmla="*/ 1 w 273"/>
                  <a:gd name="T25" fmla="*/ 268 h 587"/>
                  <a:gd name="T26" fmla="*/ 1 w 273"/>
                  <a:gd name="T27" fmla="*/ 254 h 587"/>
                  <a:gd name="T28" fmla="*/ 1 w 273"/>
                  <a:gd name="T29" fmla="*/ 73 h 587"/>
                  <a:gd name="T30" fmla="*/ 72 w 273"/>
                  <a:gd name="T31" fmla="*/ 1 h 587"/>
                  <a:gd name="T32" fmla="*/ 202 w 273"/>
                  <a:gd name="T33" fmla="*/ 1 h 587"/>
                  <a:gd name="T34" fmla="*/ 272 w 273"/>
                  <a:gd name="T35" fmla="*/ 70 h 587"/>
                  <a:gd name="T36" fmla="*/ 272 w 273"/>
                  <a:gd name="T37" fmla="*/ 257 h 587"/>
                  <a:gd name="T38" fmla="*/ 272 w 273"/>
                  <a:gd name="T39" fmla="*/ 263 h 587"/>
                  <a:gd name="T40" fmla="*/ 247 w 273"/>
                  <a:gd name="T41" fmla="*/ 294 h 587"/>
                  <a:gd name="T42" fmla="*/ 223 w 273"/>
                  <a:gd name="T43" fmla="*/ 262 h 587"/>
                  <a:gd name="T44" fmla="*/ 223 w 273"/>
                  <a:gd name="T45" fmla="*/ 100 h 587"/>
                  <a:gd name="T46" fmla="*/ 222 w 273"/>
                  <a:gd name="T47" fmla="*/ 90 h 587"/>
                  <a:gd name="T48" fmla="*/ 216 w 273"/>
                  <a:gd name="T49" fmla="*/ 80 h 587"/>
                  <a:gd name="T50" fmla="*/ 210 w 273"/>
                  <a:gd name="T51" fmla="*/ 91 h 587"/>
                  <a:gd name="T52" fmla="*/ 210 w 273"/>
                  <a:gd name="T53" fmla="*/ 395 h 587"/>
                  <a:gd name="T54" fmla="*/ 209 w 273"/>
                  <a:gd name="T55" fmla="*/ 543 h 587"/>
                  <a:gd name="T56" fmla="*/ 194 w 273"/>
                  <a:gd name="T57" fmla="*/ 576 h 587"/>
                  <a:gd name="T58" fmla="*/ 148 w 273"/>
                  <a:gd name="T59" fmla="*/ 559 h 587"/>
                  <a:gd name="T60" fmla="*/ 145 w 273"/>
                  <a:gd name="T61" fmla="*/ 538 h 587"/>
                  <a:gd name="T62" fmla="*/ 144 w 273"/>
                  <a:gd name="T63" fmla="*/ 375 h 587"/>
                  <a:gd name="T64" fmla="*/ 143 w 273"/>
                  <a:gd name="T65" fmla="*/ 312 h 587"/>
                  <a:gd name="T66" fmla="*/ 130 w 273"/>
                  <a:gd name="T67" fmla="*/ 312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3" h="587">
                    <a:moveTo>
                      <a:pt x="130" y="312"/>
                    </a:moveTo>
                    <a:cubicBezTo>
                      <a:pt x="131" y="312"/>
                      <a:pt x="130" y="373"/>
                      <a:pt x="130" y="373"/>
                    </a:cubicBezTo>
                    <a:cubicBezTo>
                      <a:pt x="129" y="431"/>
                      <a:pt x="129" y="489"/>
                      <a:pt x="129" y="547"/>
                    </a:cubicBezTo>
                    <a:cubicBezTo>
                      <a:pt x="129" y="562"/>
                      <a:pt x="122" y="572"/>
                      <a:pt x="109" y="579"/>
                    </a:cubicBezTo>
                    <a:cubicBezTo>
                      <a:pt x="98" y="585"/>
                      <a:pt x="85" y="583"/>
                      <a:pt x="78" y="574"/>
                    </a:cubicBezTo>
                    <a:cubicBezTo>
                      <a:pt x="71" y="566"/>
                      <a:pt x="65" y="555"/>
                      <a:pt x="65" y="545"/>
                    </a:cubicBezTo>
                    <a:cubicBezTo>
                      <a:pt x="64" y="489"/>
                      <a:pt x="61" y="178"/>
                      <a:pt x="64" y="98"/>
                    </a:cubicBezTo>
                    <a:cubicBezTo>
                      <a:pt x="64" y="93"/>
                      <a:pt x="64" y="87"/>
                      <a:pt x="64" y="81"/>
                    </a:cubicBezTo>
                    <a:cubicBezTo>
                      <a:pt x="50" y="77"/>
                      <a:pt x="51" y="86"/>
                      <a:pt x="51" y="93"/>
                    </a:cubicBezTo>
                    <a:cubicBezTo>
                      <a:pt x="51" y="138"/>
                      <a:pt x="51" y="182"/>
                      <a:pt x="51" y="227"/>
                    </a:cubicBezTo>
                    <a:cubicBezTo>
                      <a:pt x="51" y="240"/>
                      <a:pt x="51" y="253"/>
                      <a:pt x="51" y="266"/>
                    </a:cubicBezTo>
                    <a:cubicBezTo>
                      <a:pt x="50" y="282"/>
                      <a:pt x="41" y="293"/>
                      <a:pt x="28" y="294"/>
                    </a:cubicBezTo>
                    <a:cubicBezTo>
                      <a:pt x="15" y="295"/>
                      <a:pt x="4" y="284"/>
                      <a:pt x="1" y="268"/>
                    </a:cubicBezTo>
                    <a:cubicBezTo>
                      <a:pt x="0" y="264"/>
                      <a:pt x="1" y="259"/>
                      <a:pt x="1" y="254"/>
                    </a:cubicBezTo>
                    <a:cubicBezTo>
                      <a:pt x="1" y="194"/>
                      <a:pt x="0" y="133"/>
                      <a:pt x="1" y="73"/>
                    </a:cubicBezTo>
                    <a:cubicBezTo>
                      <a:pt x="1" y="28"/>
                      <a:pt x="27" y="1"/>
                      <a:pt x="72" y="1"/>
                    </a:cubicBezTo>
                    <a:cubicBezTo>
                      <a:pt x="115" y="1"/>
                      <a:pt x="159" y="2"/>
                      <a:pt x="202" y="1"/>
                    </a:cubicBezTo>
                    <a:cubicBezTo>
                      <a:pt x="239" y="0"/>
                      <a:pt x="273" y="25"/>
                      <a:pt x="272" y="70"/>
                    </a:cubicBezTo>
                    <a:cubicBezTo>
                      <a:pt x="271" y="132"/>
                      <a:pt x="272" y="195"/>
                      <a:pt x="272" y="257"/>
                    </a:cubicBezTo>
                    <a:cubicBezTo>
                      <a:pt x="272" y="259"/>
                      <a:pt x="272" y="261"/>
                      <a:pt x="272" y="263"/>
                    </a:cubicBezTo>
                    <a:cubicBezTo>
                      <a:pt x="271" y="282"/>
                      <a:pt x="261" y="294"/>
                      <a:pt x="247" y="294"/>
                    </a:cubicBezTo>
                    <a:cubicBezTo>
                      <a:pt x="233" y="294"/>
                      <a:pt x="223" y="281"/>
                      <a:pt x="223" y="262"/>
                    </a:cubicBezTo>
                    <a:cubicBezTo>
                      <a:pt x="223" y="208"/>
                      <a:pt x="223" y="154"/>
                      <a:pt x="223" y="100"/>
                    </a:cubicBezTo>
                    <a:cubicBezTo>
                      <a:pt x="223" y="97"/>
                      <a:pt x="224" y="93"/>
                      <a:pt x="222" y="90"/>
                    </a:cubicBezTo>
                    <a:cubicBezTo>
                      <a:pt x="221" y="86"/>
                      <a:pt x="218" y="83"/>
                      <a:pt x="216" y="80"/>
                    </a:cubicBezTo>
                    <a:cubicBezTo>
                      <a:pt x="214" y="83"/>
                      <a:pt x="210" y="87"/>
                      <a:pt x="210" y="91"/>
                    </a:cubicBezTo>
                    <a:cubicBezTo>
                      <a:pt x="210" y="130"/>
                      <a:pt x="210" y="380"/>
                      <a:pt x="210" y="395"/>
                    </a:cubicBezTo>
                    <a:cubicBezTo>
                      <a:pt x="209" y="445"/>
                      <a:pt x="209" y="494"/>
                      <a:pt x="209" y="543"/>
                    </a:cubicBezTo>
                    <a:cubicBezTo>
                      <a:pt x="209" y="557"/>
                      <a:pt x="206" y="569"/>
                      <a:pt x="194" y="576"/>
                    </a:cubicBezTo>
                    <a:cubicBezTo>
                      <a:pt x="175" y="587"/>
                      <a:pt x="154" y="580"/>
                      <a:pt x="148" y="559"/>
                    </a:cubicBezTo>
                    <a:cubicBezTo>
                      <a:pt x="146" y="553"/>
                      <a:pt x="145" y="545"/>
                      <a:pt x="145" y="538"/>
                    </a:cubicBezTo>
                    <a:cubicBezTo>
                      <a:pt x="144" y="484"/>
                      <a:pt x="145" y="429"/>
                      <a:pt x="144" y="375"/>
                    </a:cubicBezTo>
                    <a:cubicBezTo>
                      <a:pt x="144" y="354"/>
                      <a:pt x="143" y="334"/>
                      <a:pt x="143" y="312"/>
                    </a:cubicBezTo>
                    <a:cubicBezTo>
                      <a:pt x="143" y="312"/>
                      <a:pt x="131" y="312"/>
                      <a:pt x="130" y="312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82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722" y="4538233"/>
                <a:ext cx="243051" cy="250351"/>
              </a:xfrm>
              <a:prstGeom prst="ellipse">
                <a:avLst/>
              </a:pr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83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4485522" y="4508376"/>
                <a:ext cx="76444" cy="71200"/>
              </a:xfrm>
              <a:custGeom>
                <a:avLst/>
                <a:gdLst>
                  <a:gd name="T0" fmla="*/ 14 w 38"/>
                  <a:gd name="T1" fmla="*/ 35 h 35"/>
                  <a:gd name="T2" fmla="*/ 0 w 38"/>
                  <a:gd name="T3" fmla="*/ 3 h 35"/>
                  <a:gd name="T4" fmla="*/ 20 w 38"/>
                  <a:gd name="T5" fmla="*/ 29 h 35"/>
                  <a:gd name="T6" fmla="*/ 17 w 38"/>
                  <a:gd name="T7" fmla="*/ 0 h 35"/>
                  <a:gd name="T8" fmla="*/ 29 w 38"/>
                  <a:gd name="T9" fmla="*/ 24 h 35"/>
                  <a:gd name="T10" fmla="*/ 37 w 38"/>
                  <a:gd name="T11" fmla="*/ 1 h 35"/>
                  <a:gd name="T12" fmla="*/ 38 w 38"/>
                  <a:gd name="T13" fmla="*/ 26 h 35"/>
                  <a:gd name="T14" fmla="*/ 14 w 38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5">
                    <a:moveTo>
                      <a:pt x="14" y="3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12"/>
                      <a:pt x="14" y="20"/>
                      <a:pt x="20" y="29"/>
                    </a:cubicBezTo>
                    <a:cubicBezTo>
                      <a:pt x="19" y="19"/>
                      <a:pt x="18" y="10"/>
                      <a:pt x="17" y="0"/>
                    </a:cubicBezTo>
                    <a:cubicBezTo>
                      <a:pt x="21" y="8"/>
                      <a:pt x="25" y="16"/>
                      <a:pt x="29" y="24"/>
                    </a:cubicBezTo>
                    <a:cubicBezTo>
                      <a:pt x="32" y="16"/>
                      <a:pt x="34" y="9"/>
                      <a:pt x="37" y="1"/>
                    </a:cubicBezTo>
                    <a:cubicBezTo>
                      <a:pt x="37" y="9"/>
                      <a:pt x="38" y="26"/>
                      <a:pt x="38" y="2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5" name="Группа 154"/>
          <p:cNvGrpSpPr/>
          <p:nvPr/>
        </p:nvGrpSpPr>
        <p:grpSpPr>
          <a:xfrm>
            <a:off x="2694504" y="5185656"/>
            <a:ext cx="717349" cy="471609"/>
            <a:chOff x="107923" y="4936913"/>
            <a:chExt cx="625703" cy="385909"/>
          </a:xfrm>
        </p:grpSpPr>
        <p:grpSp>
          <p:nvGrpSpPr>
            <p:cNvPr id="11" name="Group 214"/>
            <p:cNvGrpSpPr>
              <a:grpSpLocks/>
            </p:cNvGrpSpPr>
            <p:nvPr/>
          </p:nvGrpSpPr>
          <p:grpSpPr bwMode="auto">
            <a:xfrm>
              <a:off x="398786" y="4936913"/>
              <a:ext cx="334840" cy="300701"/>
              <a:chOff x="1374439" y="4966655"/>
              <a:chExt cx="1041540" cy="1054829"/>
            </a:xfrm>
          </p:grpSpPr>
          <p:sp>
            <p:nvSpPr>
              <p:cNvPr id="20" name="Freeform 115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760577" y="5211193"/>
                <a:ext cx="654672" cy="459359"/>
              </a:xfrm>
              <a:custGeom>
                <a:avLst/>
                <a:gdLst>
                  <a:gd name="T0" fmla="*/ 299 w 331"/>
                  <a:gd name="T1" fmla="*/ 0 h 224"/>
                  <a:gd name="T2" fmla="*/ 331 w 331"/>
                  <a:gd name="T3" fmla="*/ 89 h 224"/>
                  <a:gd name="T4" fmla="*/ 331 w 331"/>
                  <a:gd name="T5" fmla="*/ 187 h 224"/>
                  <a:gd name="T6" fmla="*/ 293 w 331"/>
                  <a:gd name="T7" fmla="*/ 224 h 224"/>
                  <a:gd name="T8" fmla="*/ 37 w 331"/>
                  <a:gd name="T9" fmla="*/ 224 h 224"/>
                  <a:gd name="T10" fmla="*/ 1 w 331"/>
                  <a:gd name="T11" fmla="*/ 187 h 224"/>
                  <a:gd name="T12" fmla="*/ 0 w 331"/>
                  <a:gd name="T13" fmla="*/ 109 h 224"/>
                  <a:gd name="T14" fmla="*/ 16 w 331"/>
                  <a:gd name="T15" fmla="*/ 95 h 224"/>
                  <a:gd name="T16" fmla="*/ 154 w 331"/>
                  <a:gd name="T17" fmla="*/ 96 h 224"/>
                  <a:gd name="T18" fmla="*/ 206 w 331"/>
                  <a:gd name="T19" fmla="*/ 70 h 224"/>
                  <a:gd name="T20" fmla="*/ 299 w 331"/>
                  <a:gd name="T2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224">
                    <a:moveTo>
                      <a:pt x="299" y="0"/>
                    </a:moveTo>
                    <a:cubicBezTo>
                      <a:pt x="320" y="27"/>
                      <a:pt x="330" y="57"/>
                      <a:pt x="331" y="89"/>
                    </a:cubicBezTo>
                    <a:cubicBezTo>
                      <a:pt x="331" y="122"/>
                      <a:pt x="331" y="154"/>
                      <a:pt x="331" y="187"/>
                    </a:cubicBezTo>
                    <a:cubicBezTo>
                      <a:pt x="331" y="212"/>
                      <a:pt x="318" y="224"/>
                      <a:pt x="293" y="224"/>
                    </a:cubicBezTo>
                    <a:cubicBezTo>
                      <a:pt x="208" y="224"/>
                      <a:pt x="122" y="224"/>
                      <a:pt x="37" y="224"/>
                    </a:cubicBezTo>
                    <a:cubicBezTo>
                      <a:pt x="14" y="224"/>
                      <a:pt x="1" y="210"/>
                      <a:pt x="1" y="187"/>
                    </a:cubicBezTo>
                    <a:cubicBezTo>
                      <a:pt x="0" y="161"/>
                      <a:pt x="1" y="135"/>
                      <a:pt x="0" y="109"/>
                    </a:cubicBezTo>
                    <a:cubicBezTo>
                      <a:pt x="0" y="97"/>
                      <a:pt x="5" y="95"/>
                      <a:pt x="16" y="95"/>
                    </a:cubicBezTo>
                    <a:cubicBezTo>
                      <a:pt x="62" y="95"/>
                      <a:pt x="108" y="94"/>
                      <a:pt x="154" y="96"/>
                    </a:cubicBezTo>
                    <a:cubicBezTo>
                      <a:pt x="178" y="97"/>
                      <a:pt x="191" y="82"/>
                      <a:pt x="206" y="70"/>
                    </a:cubicBezTo>
                    <a:cubicBezTo>
                      <a:pt x="237" y="47"/>
                      <a:pt x="268" y="24"/>
                      <a:pt x="299" y="0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11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760577" y="5075681"/>
                <a:ext cx="452783" cy="303177"/>
              </a:xfrm>
              <a:custGeom>
                <a:avLst/>
                <a:gdLst>
                  <a:gd name="T0" fmla="*/ 168 w 229"/>
                  <a:gd name="T1" fmla="*/ 149 h 149"/>
                  <a:gd name="T2" fmla="*/ 62 w 229"/>
                  <a:gd name="T3" fmla="*/ 148 h 149"/>
                  <a:gd name="T4" fmla="*/ 62 w 229"/>
                  <a:gd name="T5" fmla="*/ 133 h 149"/>
                  <a:gd name="T6" fmla="*/ 42 w 229"/>
                  <a:gd name="T7" fmla="*/ 90 h 149"/>
                  <a:gd name="T8" fmla="*/ 4 w 229"/>
                  <a:gd name="T9" fmla="*/ 32 h 149"/>
                  <a:gd name="T10" fmla="*/ 17 w 229"/>
                  <a:gd name="T11" fmla="*/ 3 h 149"/>
                  <a:gd name="T12" fmla="*/ 41 w 229"/>
                  <a:gd name="T13" fmla="*/ 22 h 149"/>
                  <a:gd name="T14" fmla="*/ 90 w 229"/>
                  <a:gd name="T15" fmla="*/ 76 h 149"/>
                  <a:gd name="T16" fmla="*/ 172 w 229"/>
                  <a:gd name="T17" fmla="*/ 55 h 149"/>
                  <a:gd name="T18" fmla="*/ 190 w 229"/>
                  <a:gd name="T19" fmla="*/ 22 h 149"/>
                  <a:gd name="T20" fmla="*/ 214 w 229"/>
                  <a:gd name="T21" fmla="*/ 3 h 149"/>
                  <a:gd name="T22" fmla="*/ 226 w 229"/>
                  <a:gd name="T23" fmla="*/ 32 h 149"/>
                  <a:gd name="T24" fmla="*/ 185 w 229"/>
                  <a:gd name="T25" fmla="*/ 93 h 149"/>
                  <a:gd name="T26" fmla="*/ 168 w 229"/>
                  <a:gd name="T27" fmla="*/ 127 h 149"/>
                  <a:gd name="T28" fmla="*/ 168 w 229"/>
                  <a:gd name="T2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9" h="149">
                    <a:moveTo>
                      <a:pt x="168" y="149"/>
                    </a:moveTo>
                    <a:cubicBezTo>
                      <a:pt x="135" y="149"/>
                      <a:pt x="62" y="148"/>
                      <a:pt x="62" y="148"/>
                    </a:cubicBezTo>
                    <a:cubicBezTo>
                      <a:pt x="62" y="148"/>
                      <a:pt x="62" y="139"/>
                      <a:pt x="62" y="133"/>
                    </a:cubicBezTo>
                    <a:cubicBezTo>
                      <a:pt x="62" y="114"/>
                      <a:pt x="59" y="101"/>
                      <a:pt x="42" y="90"/>
                    </a:cubicBezTo>
                    <a:cubicBezTo>
                      <a:pt x="22" y="77"/>
                      <a:pt x="11" y="55"/>
                      <a:pt x="4" y="32"/>
                    </a:cubicBezTo>
                    <a:cubicBezTo>
                      <a:pt x="0" y="17"/>
                      <a:pt x="5" y="7"/>
                      <a:pt x="17" y="3"/>
                    </a:cubicBezTo>
                    <a:cubicBezTo>
                      <a:pt x="28" y="0"/>
                      <a:pt x="37" y="7"/>
                      <a:pt x="41" y="22"/>
                    </a:cubicBezTo>
                    <a:cubicBezTo>
                      <a:pt x="47" y="50"/>
                      <a:pt x="64" y="68"/>
                      <a:pt x="90" y="76"/>
                    </a:cubicBezTo>
                    <a:cubicBezTo>
                      <a:pt x="122" y="86"/>
                      <a:pt x="150" y="79"/>
                      <a:pt x="172" y="55"/>
                    </a:cubicBezTo>
                    <a:cubicBezTo>
                      <a:pt x="181" y="47"/>
                      <a:pt x="185" y="34"/>
                      <a:pt x="190" y="22"/>
                    </a:cubicBezTo>
                    <a:cubicBezTo>
                      <a:pt x="195" y="8"/>
                      <a:pt x="204" y="0"/>
                      <a:pt x="214" y="3"/>
                    </a:cubicBezTo>
                    <a:cubicBezTo>
                      <a:pt x="225" y="7"/>
                      <a:pt x="229" y="17"/>
                      <a:pt x="226" y="32"/>
                    </a:cubicBezTo>
                    <a:cubicBezTo>
                      <a:pt x="221" y="58"/>
                      <a:pt x="206" y="79"/>
                      <a:pt x="185" y="93"/>
                    </a:cubicBezTo>
                    <a:cubicBezTo>
                      <a:pt x="172" y="103"/>
                      <a:pt x="168" y="112"/>
                      <a:pt x="168" y="127"/>
                    </a:cubicBezTo>
                    <a:cubicBezTo>
                      <a:pt x="168" y="135"/>
                      <a:pt x="168" y="140"/>
                      <a:pt x="168" y="149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13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74439" y="5082573"/>
                <a:ext cx="372418" cy="303177"/>
              </a:xfrm>
              <a:custGeom>
                <a:avLst/>
                <a:gdLst>
                  <a:gd name="T0" fmla="*/ 37 w 189"/>
                  <a:gd name="T1" fmla="*/ 7 h 148"/>
                  <a:gd name="T2" fmla="*/ 77 w 189"/>
                  <a:gd name="T3" fmla="*/ 24 h 148"/>
                  <a:gd name="T4" fmla="*/ 181 w 189"/>
                  <a:gd name="T5" fmla="*/ 120 h 148"/>
                  <a:gd name="T6" fmla="*/ 188 w 189"/>
                  <a:gd name="T7" fmla="*/ 138 h 148"/>
                  <a:gd name="T8" fmla="*/ 167 w 189"/>
                  <a:gd name="T9" fmla="*/ 139 h 148"/>
                  <a:gd name="T10" fmla="*/ 66 w 189"/>
                  <a:gd name="T11" fmla="*/ 45 h 148"/>
                  <a:gd name="T12" fmla="*/ 28 w 189"/>
                  <a:gd name="T13" fmla="*/ 30 h 148"/>
                  <a:gd name="T14" fmla="*/ 0 w 189"/>
                  <a:gd name="T15" fmla="*/ 19 h 148"/>
                  <a:gd name="T16" fmla="*/ 29 w 189"/>
                  <a:gd name="T17" fmla="*/ 7 h 148"/>
                  <a:gd name="T18" fmla="*/ 37 w 189"/>
                  <a:gd name="T19" fmla="*/ 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148">
                    <a:moveTo>
                      <a:pt x="37" y="7"/>
                    </a:moveTo>
                    <a:cubicBezTo>
                      <a:pt x="52" y="3"/>
                      <a:pt x="64" y="11"/>
                      <a:pt x="77" y="24"/>
                    </a:cubicBezTo>
                    <a:cubicBezTo>
                      <a:pt x="111" y="56"/>
                      <a:pt x="147" y="87"/>
                      <a:pt x="181" y="120"/>
                    </a:cubicBezTo>
                    <a:cubicBezTo>
                      <a:pt x="185" y="124"/>
                      <a:pt x="189" y="132"/>
                      <a:pt x="188" y="138"/>
                    </a:cubicBezTo>
                    <a:cubicBezTo>
                      <a:pt x="187" y="148"/>
                      <a:pt x="177" y="148"/>
                      <a:pt x="167" y="139"/>
                    </a:cubicBezTo>
                    <a:cubicBezTo>
                      <a:pt x="133" y="108"/>
                      <a:pt x="99" y="77"/>
                      <a:pt x="66" y="45"/>
                    </a:cubicBezTo>
                    <a:cubicBezTo>
                      <a:pt x="55" y="34"/>
                      <a:pt x="43" y="30"/>
                      <a:pt x="28" y="30"/>
                    </a:cubicBezTo>
                    <a:cubicBezTo>
                      <a:pt x="18" y="31"/>
                      <a:pt x="0" y="36"/>
                      <a:pt x="0" y="19"/>
                    </a:cubicBezTo>
                    <a:cubicBezTo>
                      <a:pt x="0" y="0"/>
                      <a:pt x="18" y="9"/>
                      <a:pt x="29" y="7"/>
                    </a:cubicBezTo>
                    <a:cubicBezTo>
                      <a:pt x="31" y="7"/>
                      <a:pt x="32" y="7"/>
                      <a:pt x="37" y="7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Freeform 165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916" y="5739455"/>
                <a:ext cx="274413" cy="282505"/>
              </a:xfrm>
              <a:custGeom>
                <a:avLst/>
                <a:gdLst>
                  <a:gd name="T0" fmla="*/ 69 w 137"/>
                  <a:gd name="T1" fmla="*/ 0 h 136"/>
                  <a:gd name="T2" fmla="*/ 0 w 137"/>
                  <a:gd name="T3" fmla="*/ 68 h 136"/>
                  <a:gd name="T4" fmla="*/ 69 w 137"/>
                  <a:gd name="T5" fmla="*/ 136 h 136"/>
                  <a:gd name="T6" fmla="*/ 137 w 137"/>
                  <a:gd name="T7" fmla="*/ 68 h 136"/>
                  <a:gd name="T8" fmla="*/ 69 w 137"/>
                  <a:gd name="T9" fmla="*/ 0 h 136"/>
                  <a:gd name="T10" fmla="*/ 69 w 137"/>
                  <a:gd name="T11" fmla="*/ 108 h 136"/>
                  <a:gd name="T12" fmla="*/ 29 w 137"/>
                  <a:gd name="T13" fmla="*/ 68 h 136"/>
                  <a:gd name="T14" fmla="*/ 69 w 137"/>
                  <a:gd name="T15" fmla="*/ 28 h 136"/>
                  <a:gd name="T16" fmla="*/ 108 w 137"/>
                  <a:gd name="T17" fmla="*/ 68 h 136"/>
                  <a:gd name="T18" fmla="*/ 69 w 137"/>
                  <a:gd name="T19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36">
                    <a:moveTo>
                      <a:pt x="69" y="0"/>
                    </a:moveTo>
                    <a:cubicBezTo>
                      <a:pt x="31" y="0"/>
                      <a:pt x="0" y="30"/>
                      <a:pt x="0" y="68"/>
                    </a:cubicBezTo>
                    <a:cubicBezTo>
                      <a:pt x="0" y="106"/>
                      <a:pt x="31" y="136"/>
                      <a:pt x="69" y="136"/>
                    </a:cubicBezTo>
                    <a:cubicBezTo>
                      <a:pt x="106" y="136"/>
                      <a:pt x="137" y="106"/>
                      <a:pt x="137" y="68"/>
                    </a:cubicBezTo>
                    <a:cubicBezTo>
                      <a:pt x="137" y="30"/>
                      <a:pt x="106" y="0"/>
                      <a:pt x="69" y="0"/>
                    </a:cubicBezTo>
                    <a:close/>
                    <a:moveTo>
                      <a:pt x="69" y="108"/>
                    </a:moveTo>
                    <a:cubicBezTo>
                      <a:pt x="47" y="108"/>
                      <a:pt x="29" y="90"/>
                      <a:pt x="29" y="68"/>
                    </a:cubicBezTo>
                    <a:cubicBezTo>
                      <a:pt x="29" y="46"/>
                      <a:pt x="47" y="28"/>
                      <a:pt x="69" y="28"/>
                    </a:cubicBezTo>
                    <a:cubicBezTo>
                      <a:pt x="91" y="28"/>
                      <a:pt x="108" y="46"/>
                      <a:pt x="108" y="68"/>
                    </a:cubicBezTo>
                    <a:cubicBezTo>
                      <a:pt x="108" y="90"/>
                      <a:pt x="91" y="108"/>
                      <a:pt x="69" y="108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Freeform 166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6857" y="5739455"/>
                <a:ext cx="274413" cy="282505"/>
              </a:xfrm>
              <a:custGeom>
                <a:avLst/>
                <a:gdLst>
                  <a:gd name="T0" fmla="*/ 68 w 136"/>
                  <a:gd name="T1" fmla="*/ 0 h 136"/>
                  <a:gd name="T2" fmla="*/ 0 w 136"/>
                  <a:gd name="T3" fmla="*/ 68 h 136"/>
                  <a:gd name="T4" fmla="*/ 68 w 136"/>
                  <a:gd name="T5" fmla="*/ 136 h 136"/>
                  <a:gd name="T6" fmla="*/ 136 w 136"/>
                  <a:gd name="T7" fmla="*/ 68 h 136"/>
                  <a:gd name="T8" fmla="*/ 68 w 136"/>
                  <a:gd name="T9" fmla="*/ 0 h 136"/>
                  <a:gd name="T10" fmla="*/ 68 w 136"/>
                  <a:gd name="T11" fmla="*/ 108 h 136"/>
                  <a:gd name="T12" fmla="*/ 28 w 136"/>
                  <a:gd name="T13" fmla="*/ 68 h 136"/>
                  <a:gd name="T14" fmla="*/ 68 w 136"/>
                  <a:gd name="T15" fmla="*/ 28 h 136"/>
                  <a:gd name="T16" fmla="*/ 108 w 136"/>
                  <a:gd name="T17" fmla="*/ 68 h 136"/>
                  <a:gd name="T18" fmla="*/ 68 w 136"/>
                  <a:gd name="T19" fmla="*/ 10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36">
                    <a:moveTo>
                      <a:pt x="68" y="0"/>
                    </a:moveTo>
                    <a:cubicBezTo>
                      <a:pt x="30" y="0"/>
                      <a:pt x="0" y="30"/>
                      <a:pt x="0" y="68"/>
                    </a:cubicBezTo>
                    <a:cubicBezTo>
                      <a:pt x="0" y="106"/>
                      <a:pt x="30" y="136"/>
                      <a:pt x="68" y="136"/>
                    </a:cubicBezTo>
                    <a:cubicBezTo>
                      <a:pt x="106" y="136"/>
                      <a:pt x="136" y="106"/>
                      <a:pt x="136" y="68"/>
                    </a:cubicBezTo>
                    <a:cubicBezTo>
                      <a:pt x="136" y="30"/>
                      <a:pt x="106" y="0"/>
                      <a:pt x="68" y="0"/>
                    </a:cubicBezTo>
                    <a:close/>
                    <a:moveTo>
                      <a:pt x="68" y="108"/>
                    </a:moveTo>
                    <a:cubicBezTo>
                      <a:pt x="46" y="108"/>
                      <a:pt x="28" y="90"/>
                      <a:pt x="28" y="68"/>
                    </a:cubicBezTo>
                    <a:cubicBezTo>
                      <a:pt x="28" y="46"/>
                      <a:pt x="46" y="28"/>
                      <a:pt x="68" y="28"/>
                    </a:cubicBezTo>
                    <a:cubicBezTo>
                      <a:pt x="90" y="28"/>
                      <a:pt x="108" y="46"/>
                      <a:pt x="108" y="68"/>
                    </a:cubicBezTo>
                    <a:cubicBezTo>
                      <a:pt x="108" y="90"/>
                      <a:pt x="90" y="108"/>
                      <a:pt x="68" y="108"/>
                    </a:cubicBez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Oval 176">
                <a:extLst>
                  <a:ext uri="{FF2B5EF4-FFF2-40B4-BE49-F238E27FC236}"/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944" y="4990701"/>
                <a:ext cx="201890" cy="211305"/>
              </a:xfrm>
              <a:prstGeom prst="ellipse">
                <a:avLst/>
              </a:pr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Freeform 177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895825" y="4967733"/>
                <a:ext cx="66643" cy="57419"/>
              </a:xfrm>
              <a:custGeom>
                <a:avLst/>
                <a:gdLst>
                  <a:gd name="T0" fmla="*/ 12 w 33"/>
                  <a:gd name="T1" fmla="*/ 29 h 29"/>
                  <a:gd name="T2" fmla="*/ 0 w 33"/>
                  <a:gd name="T3" fmla="*/ 2 h 29"/>
                  <a:gd name="T4" fmla="*/ 18 w 33"/>
                  <a:gd name="T5" fmla="*/ 24 h 29"/>
                  <a:gd name="T6" fmla="*/ 15 w 33"/>
                  <a:gd name="T7" fmla="*/ 0 h 29"/>
                  <a:gd name="T8" fmla="*/ 25 w 33"/>
                  <a:gd name="T9" fmla="*/ 20 h 29"/>
                  <a:gd name="T10" fmla="*/ 32 w 33"/>
                  <a:gd name="T11" fmla="*/ 1 h 29"/>
                  <a:gd name="T12" fmla="*/ 33 w 33"/>
                  <a:gd name="T13" fmla="*/ 21 h 29"/>
                  <a:gd name="T14" fmla="*/ 12 w 33"/>
                  <a:gd name="T1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9">
                    <a:moveTo>
                      <a:pt x="12" y="2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10"/>
                      <a:pt x="12" y="17"/>
                      <a:pt x="18" y="24"/>
                    </a:cubicBezTo>
                    <a:cubicBezTo>
                      <a:pt x="17" y="16"/>
                      <a:pt x="16" y="8"/>
                      <a:pt x="15" y="0"/>
                    </a:cubicBezTo>
                    <a:cubicBezTo>
                      <a:pt x="18" y="7"/>
                      <a:pt x="22" y="13"/>
                      <a:pt x="25" y="20"/>
                    </a:cubicBezTo>
                    <a:cubicBezTo>
                      <a:pt x="27" y="13"/>
                      <a:pt x="30" y="7"/>
                      <a:pt x="32" y="1"/>
                    </a:cubicBezTo>
                    <a:cubicBezTo>
                      <a:pt x="32" y="7"/>
                      <a:pt x="33" y="21"/>
                      <a:pt x="33" y="21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167EDC">
                  <a:lumMod val="75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203"/>
            <p:cNvGrpSpPr>
              <a:grpSpLocks/>
            </p:cNvGrpSpPr>
            <p:nvPr/>
          </p:nvGrpSpPr>
          <p:grpSpPr bwMode="auto">
            <a:xfrm>
              <a:off x="107923" y="5036724"/>
              <a:ext cx="334840" cy="286098"/>
              <a:chOff x="1374439" y="1820800"/>
              <a:chExt cx="1041541" cy="1003601"/>
            </a:xfrm>
          </p:grpSpPr>
          <p:sp>
            <p:nvSpPr>
              <p:cNvPr id="13" name="Freeform 11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760576" y="2034149"/>
                <a:ext cx="654672" cy="461655"/>
              </a:xfrm>
              <a:custGeom>
                <a:avLst/>
                <a:gdLst>
                  <a:gd name="T0" fmla="*/ 299 w 332"/>
                  <a:gd name="T1" fmla="*/ 0 h 224"/>
                  <a:gd name="T2" fmla="*/ 331 w 332"/>
                  <a:gd name="T3" fmla="*/ 86 h 224"/>
                  <a:gd name="T4" fmla="*/ 331 w 332"/>
                  <a:gd name="T5" fmla="*/ 188 h 224"/>
                  <a:gd name="T6" fmla="*/ 296 w 332"/>
                  <a:gd name="T7" fmla="*/ 223 h 224"/>
                  <a:gd name="T8" fmla="*/ 35 w 332"/>
                  <a:gd name="T9" fmla="*/ 223 h 224"/>
                  <a:gd name="T10" fmla="*/ 1 w 332"/>
                  <a:gd name="T11" fmla="*/ 186 h 224"/>
                  <a:gd name="T12" fmla="*/ 0 w 332"/>
                  <a:gd name="T13" fmla="*/ 112 h 224"/>
                  <a:gd name="T14" fmla="*/ 17 w 332"/>
                  <a:gd name="T15" fmla="*/ 95 h 224"/>
                  <a:gd name="T16" fmla="*/ 158 w 332"/>
                  <a:gd name="T17" fmla="*/ 95 h 224"/>
                  <a:gd name="T18" fmla="*/ 186 w 332"/>
                  <a:gd name="T19" fmla="*/ 85 h 224"/>
                  <a:gd name="T20" fmla="*/ 299 w 332"/>
                  <a:gd name="T2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2" h="224">
                    <a:moveTo>
                      <a:pt x="299" y="0"/>
                    </a:moveTo>
                    <a:cubicBezTo>
                      <a:pt x="320" y="26"/>
                      <a:pt x="330" y="55"/>
                      <a:pt x="331" y="86"/>
                    </a:cubicBezTo>
                    <a:cubicBezTo>
                      <a:pt x="332" y="120"/>
                      <a:pt x="331" y="154"/>
                      <a:pt x="331" y="188"/>
                    </a:cubicBezTo>
                    <a:cubicBezTo>
                      <a:pt x="330" y="210"/>
                      <a:pt x="318" y="223"/>
                      <a:pt x="296" y="223"/>
                    </a:cubicBezTo>
                    <a:cubicBezTo>
                      <a:pt x="209" y="224"/>
                      <a:pt x="122" y="224"/>
                      <a:pt x="35" y="223"/>
                    </a:cubicBezTo>
                    <a:cubicBezTo>
                      <a:pt x="13" y="223"/>
                      <a:pt x="1" y="209"/>
                      <a:pt x="1" y="186"/>
                    </a:cubicBezTo>
                    <a:cubicBezTo>
                      <a:pt x="1" y="161"/>
                      <a:pt x="1" y="137"/>
                      <a:pt x="0" y="112"/>
                    </a:cubicBezTo>
                    <a:cubicBezTo>
                      <a:pt x="0" y="99"/>
                      <a:pt x="4" y="95"/>
                      <a:pt x="17" y="95"/>
                    </a:cubicBezTo>
                    <a:cubicBezTo>
                      <a:pt x="64" y="96"/>
                      <a:pt x="111" y="96"/>
                      <a:pt x="158" y="95"/>
                    </a:cubicBezTo>
                    <a:cubicBezTo>
                      <a:pt x="167" y="95"/>
                      <a:pt x="178" y="91"/>
                      <a:pt x="186" y="85"/>
                    </a:cubicBezTo>
                    <a:cubicBezTo>
                      <a:pt x="224" y="58"/>
                      <a:pt x="260" y="29"/>
                      <a:pt x="299" y="0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1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760576" y="1898638"/>
                <a:ext cx="456703" cy="298583"/>
              </a:xfrm>
              <a:custGeom>
                <a:avLst/>
                <a:gdLst>
                  <a:gd name="T0" fmla="*/ 168 w 230"/>
                  <a:gd name="T1" fmla="*/ 146 h 146"/>
                  <a:gd name="T2" fmla="*/ 64 w 230"/>
                  <a:gd name="T3" fmla="*/ 146 h 146"/>
                  <a:gd name="T4" fmla="*/ 62 w 230"/>
                  <a:gd name="T5" fmla="*/ 142 h 146"/>
                  <a:gd name="T6" fmla="*/ 33 w 230"/>
                  <a:gd name="T7" fmla="*/ 81 h 146"/>
                  <a:gd name="T8" fmla="*/ 4 w 230"/>
                  <a:gd name="T9" fmla="*/ 28 h 146"/>
                  <a:gd name="T10" fmla="*/ 17 w 230"/>
                  <a:gd name="T11" fmla="*/ 3 h 146"/>
                  <a:gd name="T12" fmla="*/ 40 w 230"/>
                  <a:gd name="T13" fmla="*/ 19 h 146"/>
                  <a:gd name="T14" fmla="*/ 107 w 230"/>
                  <a:gd name="T15" fmla="*/ 79 h 146"/>
                  <a:gd name="T16" fmla="*/ 181 w 230"/>
                  <a:gd name="T17" fmla="*/ 43 h 146"/>
                  <a:gd name="T18" fmla="*/ 190 w 230"/>
                  <a:gd name="T19" fmla="*/ 20 h 146"/>
                  <a:gd name="T20" fmla="*/ 214 w 230"/>
                  <a:gd name="T21" fmla="*/ 3 h 146"/>
                  <a:gd name="T22" fmla="*/ 226 w 230"/>
                  <a:gd name="T23" fmla="*/ 30 h 146"/>
                  <a:gd name="T24" fmla="*/ 182 w 230"/>
                  <a:gd name="T25" fmla="*/ 94 h 146"/>
                  <a:gd name="T26" fmla="*/ 168 w 230"/>
                  <a:gd name="T27" fmla="*/ 123 h 146"/>
                  <a:gd name="T28" fmla="*/ 168 w 230"/>
                  <a:gd name="T2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" h="146">
                    <a:moveTo>
                      <a:pt x="168" y="146"/>
                    </a:moveTo>
                    <a:cubicBezTo>
                      <a:pt x="132" y="146"/>
                      <a:pt x="98" y="146"/>
                      <a:pt x="64" y="146"/>
                    </a:cubicBezTo>
                    <a:cubicBezTo>
                      <a:pt x="63" y="144"/>
                      <a:pt x="62" y="143"/>
                      <a:pt x="62" y="142"/>
                    </a:cubicBezTo>
                    <a:cubicBezTo>
                      <a:pt x="67" y="115"/>
                      <a:pt x="55" y="97"/>
                      <a:pt x="33" y="81"/>
                    </a:cubicBezTo>
                    <a:cubicBezTo>
                      <a:pt x="16" y="68"/>
                      <a:pt x="8" y="48"/>
                      <a:pt x="4" y="28"/>
                    </a:cubicBezTo>
                    <a:cubicBezTo>
                      <a:pt x="0" y="15"/>
                      <a:pt x="4" y="6"/>
                      <a:pt x="17" y="3"/>
                    </a:cubicBezTo>
                    <a:cubicBezTo>
                      <a:pt x="30" y="0"/>
                      <a:pt x="38" y="7"/>
                      <a:pt x="40" y="19"/>
                    </a:cubicBezTo>
                    <a:cubicBezTo>
                      <a:pt x="48" y="56"/>
                      <a:pt x="73" y="74"/>
                      <a:pt x="107" y="79"/>
                    </a:cubicBezTo>
                    <a:cubicBezTo>
                      <a:pt x="138" y="83"/>
                      <a:pt x="164" y="69"/>
                      <a:pt x="181" y="43"/>
                    </a:cubicBezTo>
                    <a:cubicBezTo>
                      <a:pt x="185" y="36"/>
                      <a:pt x="187" y="28"/>
                      <a:pt x="190" y="20"/>
                    </a:cubicBezTo>
                    <a:cubicBezTo>
                      <a:pt x="194" y="6"/>
                      <a:pt x="203" y="0"/>
                      <a:pt x="214" y="3"/>
                    </a:cubicBezTo>
                    <a:cubicBezTo>
                      <a:pt x="226" y="6"/>
                      <a:pt x="230" y="16"/>
                      <a:pt x="226" y="30"/>
                    </a:cubicBezTo>
                    <a:cubicBezTo>
                      <a:pt x="219" y="57"/>
                      <a:pt x="205" y="79"/>
                      <a:pt x="182" y="94"/>
                    </a:cubicBezTo>
                    <a:cubicBezTo>
                      <a:pt x="171" y="101"/>
                      <a:pt x="166" y="109"/>
                      <a:pt x="168" y="123"/>
                    </a:cubicBezTo>
                    <a:cubicBezTo>
                      <a:pt x="169" y="130"/>
                      <a:pt x="168" y="137"/>
                      <a:pt x="168" y="146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39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374438" y="1917012"/>
                <a:ext cx="386138" cy="282506"/>
              </a:xfrm>
              <a:custGeom>
                <a:avLst/>
                <a:gdLst>
                  <a:gd name="T0" fmla="*/ 36 w 196"/>
                  <a:gd name="T1" fmla="*/ 1 h 138"/>
                  <a:gd name="T2" fmla="*/ 79 w 196"/>
                  <a:gd name="T3" fmla="*/ 18 h 138"/>
                  <a:gd name="T4" fmla="*/ 180 w 196"/>
                  <a:gd name="T5" fmla="*/ 111 h 138"/>
                  <a:gd name="T6" fmla="*/ 183 w 196"/>
                  <a:gd name="T7" fmla="*/ 114 h 138"/>
                  <a:gd name="T8" fmla="*/ 187 w 196"/>
                  <a:gd name="T9" fmla="*/ 135 h 138"/>
                  <a:gd name="T10" fmla="*/ 167 w 196"/>
                  <a:gd name="T11" fmla="*/ 131 h 138"/>
                  <a:gd name="T12" fmla="*/ 130 w 196"/>
                  <a:gd name="T13" fmla="*/ 97 h 138"/>
                  <a:gd name="T14" fmla="*/ 62 w 196"/>
                  <a:gd name="T15" fmla="*/ 34 h 138"/>
                  <a:gd name="T16" fmla="*/ 36 w 196"/>
                  <a:gd name="T17" fmla="*/ 24 h 138"/>
                  <a:gd name="T18" fmla="*/ 11 w 196"/>
                  <a:gd name="T19" fmla="*/ 24 h 138"/>
                  <a:gd name="T20" fmla="*/ 0 w 196"/>
                  <a:gd name="T21" fmla="*/ 12 h 138"/>
                  <a:gd name="T22" fmla="*/ 11 w 196"/>
                  <a:gd name="T23" fmla="*/ 2 h 138"/>
                  <a:gd name="T24" fmla="*/ 36 w 196"/>
                  <a:gd name="T25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138">
                    <a:moveTo>
                      <a:pt x="36" y="1"/>
                    </a:moveTo>
                    <a:cubicBezTo>
                      <a:pt x="53" y="1"/>
                      <a:pt x="66" y="5"/>
                      <a:pt x="79" y="18"/>
                    </a:cubicBezTo>
                    <a:cubicBezTo>
                      <a:pt x="112" y="49"/>
                      <a:pt x="146" y="80"/>
                      <a:pt x="180" y="111"/>
                    </a:cubicBezTo>
                    <a:cubicBezTo>
                      <a:pt x="181" y="112"/>
                      <a:pt x="182" y="113"/>
                      <a:pt x="183" y="114"/>
                    </a:cubicBezTo>
                    <a:cubicBezTo>
                      <a:pt x="190" y="120"/>
                      <a:pt x="196" y="128"/>
                      <a:pt x="187" y="135"/>
                    </a:cubicBezTo>
                    <a:cubicBezTo>
                      <a:pt x="183" y="138"/>
                      <a:pt x="172" y="135"/>
                      <a:pt x="167" y="131"/>
                    </a:cubicBezTo>
                    <a:cubicBezTo>
                      <a:pt x="154" y="121"/>
                      <a:pt x="142" y="109"/>
                      <a:pt x="130" y="97"/>
                    </a:cubicBezTo>
                    <a:cubicBezTo>
                      <a:pt x="107" y="76"/>
                      <a:pt x="84" y="56"/>
                      <a:pt x="62" y="34"/>
                    </a:cubicBezTo>
                    <a:cubicBezTo>
                      <a:pt x="55" y="27"/>
                      <a:pt x="47" y="25"/>
                      <a:pt x="36" y="24"/>
                    </a:cubicBezTo>
                    <a:cubicBezTo>
                      <a:pt x="28" y="24"/>
                      <a:pt x="19" y="26"/>
                      <a:pt x="11" y="24"/>
                    </a:cubicBezTo>
                    <a:cubicBezTo>
                      <a:pt x="7" y="23"/>
                      <a:pt x="0" y="19"/>
                      <a:pt x="0" y="12"/>
                    </a:cubicBezTo>
                    <a:cubicBezTo>
                      <a:pt x="1" y="5"/>
                      <a:pt x="7" y="3"/>
                      <a:pt x="11" y="2"/>
                    </a:cubicBezTo>
                    <a:cubicBezTo>
                      <a:pt x="18" y="0"/>
                      <a:pt x="27" y="1"/>
                      <a:pt x="36" y="1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41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893862" y="1864187"/>
                <a:ext cx="194050" cy="163072"/>
              </a:xfrm>
              <a:custGeom>
                <a:avLst/>
                <a:gdLst>
                  <a:gd name="T0" fmla="*/ 0 w 97"/>
                  <a:gd name="T1" fmla="*/ 35 h 80"/>
                  <a:gd name="T2" fmla="*/ 47 w 97"/>
                  <a:gd name="T3" fmla="*/ 0 h 80"/>
                  <a:gd name="T4" fmla="*/ 97 w 97"/>
                  <a:gd name="T5" fmla="*/ 35 h 80"/>
                  <a:gd name="T6" fmla="*/ 53 w 97"/>
                  <a:gd name="T7" fmla="*/ 77 h 80"/>
                  <a:gd name="T8" fmla="*/ 0 w 97"/>
                  <a:gd name="T9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0">
                    <a:moveTo>
                      <a:pt x="0" y="35"/>
                    </a:moveTo>
                    <a:cubicBezTo>
                      <a:pt x="22" y="33"/>
                      <a:pt x="37" y="21"/>
                      <a:pt x="47" y="0"/>
                    </a:cubicBezTo>
                    <a:cubicBezTo>
                      <a:pt x="59" y="20"/>
                      <a:pt x="75" y="34"/>
                      <a:pt x="97" y="35"/>
                    </a:cubicBezTo>
                    <a:cubicBezTo>
                      <a:pt x="93" y="61"/>
                      <a:pt x="77" y="75"/>
                      <a:pt x="53" y="77"/>
                    </a:cubicBezTo>
                    <a:cubicBezTo>
                      <a:pt x="29" y="80"/>
                      <a:pt x="4" y="63"/>
                      <a:pt x="0" y="35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142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1886022" y="1820547"/>
                <a:ext cx="201890" cy="107950"/>
              </a:xfrm>
              <a:custGeom>
                <a:avLst/>
                <a:gdLst>
                  <a:gd name="T0" fmla="*/ 2 w 102"/>
                  <a:gd name="T1" fmla="*/ 52 h 52"/>
                  <a:gd name="T2" fmla="*/ 52 w 102"/>
                  <a:gd name="T3" fmla="*/ 1 h 52"/>
                  <a:gd name="T4" fmla="*/ 100 w 102"/>
                  <a:gd name="T5" fmla="*/ 51 h 52"/>
                  <a:gd name="T6" fmla="*/ 51 w 102"/>
                  <a:gd name="T7" fmla="*/ 5 h 52"/>
                  <a:gd name="T8" fmla="*/ 2 w 102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52">
                    <a:moveTo>
                      <a:pt x="2" y="52"/>
                    </a:moveTo>
                    <a:cubicBezTo>
                      <a:pt x="0" y="22"/>
                      <a:pt x="23" y="0"/>
                      <a:pt x="52" y="1"/>
                    </a:cubicBezTo>
                    <a:cubicBezTo>
                      <a:pt x="81" y="1"/>
                      <a:pt x="102" y="23"/>
                      <a:pt x="100" y="51"/>
                    </a:cubicBezTo>
                    <a:cubicBezTo>
                      <a:pt x="72" y="48"/>
                      <a:pt x="58" y="32"/>
                      <a:pt x="51" y="5"/>
                    </a:cubicBezTo>
                    <a:cubicBezTo>
                      <a:pt x="44" y="31"/>
                      <a:pt x="30" y="48"/>
                      <a:pt x="2" y="52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162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715" y="2541740"/>
                <a:ext cx="268532" cy="282506"/>
              </a:xfrm>
              <a:custGeom>
                <a:avLst/>
                <a:gdLst>
                  <a:gd name="T0" fmla="*/ 68 w 136"/>
                  <a:gd name="T1" fmla="*/ 0 h 137"/>
                  <a:gd name="T2" fmla="*/ 0 w 136"/>
                  <a:gd name="T3" fmla="*/ 68 h 137"/>
                  <a:gd name="T4" fmla="*/ 68 w 136"/>
                  <a:gd name="T5" fmla="*/ 137 h 137"/>
                  <a:gd name="T6" fmla="*/ 136 w 136"/>
                  <a:gd name="T7" fmla="*/ 68 h 137"/>
                  <a:gd name="T8" fmla="*/ 68 w 136"/>
                  <a:gd name="T9" fmla="*/ 0 h 137"/>
                  <a:gd name="T10" fmla="*/ 68 w 136"/>
                  <a:gd name="T11" fmla="*/ 108 h 137"/>
                  <a:gd name="T12" fmla="*/ 28 w 136"/>
                  <a:gd name="T13" fmla="*/ 68 h 137"/>
                  <a:gd name="T14" fmla="*/ 68 w 136"/>
                  <a:gd name="T15" fmla="*/ 29 h 137"/>
                  <a:gd name="T16" fmla="*/ 108 w 136"/>
                  <a:gd name="T17" fmla="*/ 68 h 137"/>
                  <a:gd name="T18" fmla="*/ 68 w 136"/>
                  <a:gd name="T19" fmla="*/ 10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137">
                    <a:moveTo>
                      <a:pt x="68" y="0"/>
                    </a:moveTo>
                    <a:cubicBezTo>
                      <a:pt x="30" y="0"/>
                      <a:pt x="0" y="31"/>
                      <a:pt x="0" y="68"/>
                    </a:cubicBezTo>
                    <a:cubicBezTo>
                      <a:pt x="0" y="106"/>
                      <a:pt x="30" y="137"/>
                      <a:pt x="68" y="137"/>
                    </a:cubicBezTo>
                    <a:cubicBezTo>
                      <a:pt x="106" y="137"/>
                      <a:pt x="136" y="106"/>
                      <a:pt x="136" y="68"/>
                    </a:cubicBezTo>
                    <a:cubicBezTo>
                      <a:pt x="136" y="31"/>
                      <a:pt x="106" y="0"/>
                      <a:pt x="68" y="0"/>
                    </a:cubicBezTo>
                    <a:close/>
                    <a:moveTo>
                      <a:pt x="68" y="108"/>
                    </a:moveTo>
                    <a:cubicBezTo>
                      <a:pt x="46" y="108"/>
                      <a:pt x="28" y="90"/>
                      <a:pt x="28" y="68"/>
                    </a:cubicBezTo>
                    <a:cubicBezTo>
                      <a:pt x="28" y="46"/>
                      <a:pt x="46" y="29"/>
                      <a:pt x="68" y="29"/>
                    </a:cubicBezTo>
                    <a:cubicBezTo>
                      <a:pt x="90" y="29"/>
                      <a:pt x="108" y="46"/>
                      <a:pt x="108" y="68"/>
                    </a:cubicBezTo>
                    <a:cubicBezTo>
                      <a:pt x="108" y="90"/>
                      <a:pt x="90" y="108"/>
                      <a:pt x="68" y="108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164">
                <a:extLst>
                  <a:ext uri="{FF2B5EF4-FFF2-40B4-BE49-F238E27FC236}"/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56656" y="2541740"/>
                <a:ext cx="268534" cy="282506"/>
              </a:xfrm>
              <a:custGeom>
                <a:avLst/>
                <a:gdLst>
                  <a:gd name="T0" fmla="*/ 68 w 137"/>
                  <a:gd name="T1" fmla="*/ 0 h 137"/>
                  <a:gd name="T2" fmla="*/ 0 w 137"/>
                  <a:gd name="T3" fmla="*/ 68 h 137"/>
                  <a:gd name="T4" fmla="*/ 68 w 137"/>
                  <a:gd name="T5" fmla="*/ 137 h 137"/>
                  <a:gd name="T6" fmla="*/ 137 w 137"/>
                  <a:gd name="T7" fmla="*/ 68 h 137"/>
                  <a:gd name="T8" fmla="*/ 68 w 137"/>
                  <a:gd name="T9" fmla="*/ 0 h 137"/>
                  <a:gd name="T10" fmla="*/ 68 w 137"/>
                  <a:gd name="T11" fmla="*/ 108 h 137"/>
                  <a:gd name="T12" fmla="*/ 29 w 137"/>
                  <a:gd name="T13" fmla="*/ 68 h 137"/>
                  <a:gd name="T14" fmla="*/ 68 w 137"/>
                  <a:gd name="T15" fmla="*/ 29 h 137"/>
                  <a:gd name="T16" fmla="*/ 108 w 137"/>
                  <a:gd name="T17" fmla="*/ 68 h 137"/>
                  <a:gd name="T18" fmla="*/ 68 w 137"/>
                  <a:gd name="T19" fmla="*/ 10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137">
                    <a:moveTo>
                      <a:pt x="68" y="0"/>
                    </a:moveTo>
                    <a:cubicBezTo>
                      <a:pt x="31" y="0"/>
                      <a:pt x="0" y="31"/>
                      <a:pt x="0" y="68"/>
                    </a:cubicBezTo>
                    <a:cubicBezTo>
                      <a:pt x="0" y="106"/>
                      <a:pt x="31" y="137"/>
                      <a:pt x="68" y="137"/>
                    </a:cubicBezTo>
                    <a:cubicBezTo>
                      <a:pt x="106" y="137"/>
                      <a:pt x="137" y="106"/>
                      <a:pt x="137" y="68"/>
                    </a:cubicBezTo>
                    <a:cubicBezTo>
                      <a:pt x="137" y="31"/>
                      <a:pt x="106" y="0"/>
                      <a:pt x="68" y="0"/>
                    </a:cubicBezTo>
                    <a:close/>
                    <a:moveTo>
                      <a:pt x="68" y="108"/>
                    </a:moveTo>
                    <a:cubicBezTo>
                      <a:pt x="46" y="108"/>
                      <a:pt x="29" y="90"/>
                      <a:pt x="29" y="68"/>
                    </a:cubicBezTo>
                    <a:cubicBezTo>
                      <a:pt x="29" y="46"/>
                      <a:pt x="46" y="29"/>
                      <a:pt x="68" y="29"/>
                    </a:cubicBezTo>
                    <a:cubicBezTo>
                      <a:pt x="90" y="29"/>
                      <a:pt x="108" y="46"/>
                      <a:pt x="108" y="68"/>
                    </a:cubicBezTo>
                    <a:cubicBezTo>
                      <a:pt x="108" y="90"/>
                      <a:pt x="90" y="108"/>
                      <a:pt x="68" y="108"/>
                    </a:cubicBezTo>
                    <a:close/>
                  </a:path>
                </a:pathLst>
              </a:custGeom>
              <a:solidFill>
                <a:srgbClr val="EE0077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3270812" y="382976"/>
            <a:ext cx="2416355" cy="1938331"/>
            <a:chOff x="4105210" y="3523268"/>
            <a:chExt cx="2868581" cy="2249371"/>
          </a:xfrm>
        </p:grpSpPr>
        <p:sp>
          <p:nvSpPr>
            <p:cNvPr id="83" name="TextBox 82"/>
            <p:cNvSpPr txBox="1"/>
            <p:nvPr/>
          </p:nvSpPr>
          <p:spPr>
            <a:xfrm>
              <a:off x="4105210" y="3523268"/>
              <a:ext cx="2868581" cy="67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strike="noStrike" kern="0" cap="none" spc="0" normalizeH="0" baseline="0" noProof="0" dirty="0" smtClean="0">
                  <a:ln>
                    <a:noFill/>
                  </a:ln>
                  <a:solidFill>
                    <a:srgbClr val="004C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УПРАВЛЕНЧЕСКИЙ КОМПОНЕНТ</a:t>
              </a:r>
              <a:endParaRPr kumimoji="0" lang="ru-RU" sz="1600" b="1" i="0" strike="noStrike" kern="0" cap="none" spc="0" normalizeH="0" baseline="0" noProof="0" dirty="0">
                <a:ln>
                  <a:noFill/>
                </a:ln>
                <a:solidFill>
                  <a:srgbClr val="004C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4129238" y="3898528"/>
              <a:ext cx="2555884" cy="1874111"/>
              <a:chOff x="4722724" y="3265673"/>
              <a:chExt cx="3052589" cy="2474675"/>
            </a:xfrm>
          </p:grpSpPr>
          <p:grpSp>
            <p:nvGrpSpPr>
              <p:cNvPr id="85" name="Group 16"/>
              <p:cNvGrpSpPr/>
              <p:nvPr/>
            </p:nvGrpSpPr>
            <p:grpSpPr>
              <a:xfrm>
                <a:off x="7005720" y="4778262"/>
                <a:ext cx="540575" cy="538766"/>
                <a:chOff x="2257425" y="2868613"/>
                <a:chExt cx="1117600" cy="1120775"/>
              </a:xfrm>
            </p:grpSpPr>
            <p:sp>
              <p:nvSpPr>
                <p:cNvPr id="108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6" name="Group 24"/>
              <p:cNvGrpSpPr/>
              <p:nvPr/>
            </p:nvGrpSpPr>
            <p:grpSpPr>
              <a:xfrm>
                <a:off x="5962037" y="5114118"/>
                <a:ext cx="598172" cy="596171"/>
                <a:chOff x="2257425" y="2865383"/>
                <a:chExt cx="1117600" cy="1120775"/>
              </a:xfrm>
            </p:grpSpPr>
            <p:sp>
              <p:nvSpPr>
                <p:cNvPr id="106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538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7" name="Group 31"/>
              <p:cNvGrpSpPr/>
              <p:nvPr/>
            </p:nvGrpSpPr>
            <p:grpSpPr>
              <a:xfrm>
                <a:off x="7093157" y="4278723"/>
                <a:ext cx="268308" cy="267410"/>
                <a:chOff x="2257425" y="2868613"/>
                <a:chExt cx="1117600" cy="1120775"/>
              </a:xfrm>
            </p:grpSpPr>
            <p:sp>
              <p:nvSpPr>
                <p:cNvPr id="104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8" name="Freeform 5"/>
              <p:cNvSpPr>
                <a:spLocks noEditPoints="1"/>
              </p:cNvSpPr>
              <p:nvPr/>
            </p:nvSpPr>
            <p:spPr bwMode="auto">
              <a:xfrm>
                <a:off x="6098637" y="3921841"/>
                <a:ext cx="389042" cy="387740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9" name="Group 45"/>
              <p:cNvGrpSpPr/>
              <p:nvPr/>
            </p:nvGrpSpPr>
            <p:grpSpPr>
              <a:xfrm>
                <a:off x="4764929" y="4329638"/>
                <a:ext cx="369691" cy="368454"/>
                <a:chOff x="2257425" y="2868613"/>
                <a:chExt cx="1117600" cy="1120775"/>
              </a:xfrm>
            </p:grpSpPr>
            <p:sp>
              <p:nvSpPr>
                <p:cNvPr id="102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Freeform 5"/>
              <p:cNvSpPr>
                <a:spLocks noEditPoints="1"/>
              </p:cNvSpPr>
              <p:nvPr/>
            </p:nvSpPr>
            <p:spPr bwMode="auto">
              <a:xfrm>
                <a:off x="4722724" y="4818628"/>
                <a:ext cx="561170" cy="559292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5"/>
              <p:cNvSpPr>
                <a:spLocks noEditPoints="1"/>
              </p:cNvSpPr>
              <p:nvPr/>
            </p:nvSpPr>
            <p:spPr bwMode="auto">
              <a:xfrm>
                <a:off x="5358824" y="5216254"/>
                <a:ext cx="388120" cy="386821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" name="Group 81"/>
              <p:cNvGrpSpPr/>
              <p:nvPr/>
            </p:nvGrpSpPr>
            <p:grpSpPr>
              <a:xfrm>
                <a:off x="5012077" y="5480523"/>
                <a:ext cx="260697" cy="259825"/>
                <a:chOff x="2257425" y="2868613"/>
                <a:chExt cx="1117600" cy="1120775"/>
              </a:xfrm>
            </p:grpSpPr>
            <p:sp>
              <p:nvSpPr>
                <p:cNvPr id="100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93" name="Group 88"/>
              <p:cNvGrpSpPr/>
              <p:nvPr/>
            </p:nvGrpSpPr>
            <p:grpSpPr>
              <a:xfrm>
                <a:off x="6319072" y="4340898"/>
                <a:ext cx="767544" cy="764975"/>
                <a:chOff x="2257425" y="2868613"/>
                <a:chExt cx="1117600" cy="1120775"/>
              </a:xfrm>
            </p:grpSpPr>
            <p:sp>
              <p:nvSpPr>
                <p:cNvPr id="98" name="Freeform 5"/>
                <p:cNvSpPr>
                  <a:spLocks noEditPoints="1"/>
                </p:cNvSpPr>
                <p:nvPr/>
              </p:nvSpPr>
              <p:spPr bwMode="auto">
                <a:xfrm>
                  <a:off x="2257425" y="2868613"/>
                  <a:ext cx="1117600" cy="1120775"/>
                </a:xfrm>
                <a:custGeom>
                  <a:avLst/>
                  <a:gdLst>
                    <a:gd name="T0" fmla="*/ 320 w 349"/>
                    <a:gd name="T1" fmla="*/ 91 h 350"/>
                    <a:gd name="T2" fmla="*/ 337 w 349"/>
                    <a:gd name="T3" fmla="*/ 115 h 350"/>
                    <a:gd name="T4" fmla="*/ 323 w 349"/>
                    <a:gd name="T5" fmla="*/ 133 h 350"/>
                    <a:gd name="T6" fmla="*/ 318 w 349"/>
                    <a:gd name="T7" fmla="*/ 157 h 350"/>
                    <a:gd name="T8" fmla="*/ 338 w 349"/>
                    <a:gd name="T9" fmla="*/ 177 h 350"/>
                    <a:gd name="T10" fmla="*/ 344 w 349"/>
                    <a:gd name="T11" fmla="*/ 208 h 350"/>
                    <a:gd name="T12" fmla="*/ 322 w 349"/>
                    <a:gd name="T13" fmla="*/ 217 h 350"/>
                    <a:gd name="T14" fmla="*/ 306 w 349"/>
                    <a:gd name="T15" fmla="*/ 236 h 350"/>
                    <a:gd name="T16" fmla="*/ 317 w 349"/>
                    <a:gd name="T17" fmla="*/ 260 h 350"/>
                    <a:gd name="T18" fmla="*/ 307 w 349"/>
                    <a:gd name="T19" fmla="*/ 286 h 350"/>
                    <a:gd name="T20" fmla="*/ 279 w 349"/>
                    <a:gd name="T21" fmla="*/ 283 h 350"/>
                    <a:gd name="T22" fmla="*/ 258 w 349"/>
                    <a:gd name="T23" fmla="*/ 294 h 350"/>
                    <a:gd name="T24" fmla="*/ 256 w 349"/>
                    <a:gd name="T25" fmla="*/ 321 h 350"/>
                    <a:gd name="T26" fmla="*/ 233 w 349"/>
                    <a:gd name="T27" fmla="*/ 337 h 350"/>
                    <a:gd name="T28" fmla="*/ 212 w 349"/>
                    <a:gd name="T29" fmla="*/ 322 h 350"/>
                    <a:gd name="T30" fmla="*/ 187 w 349"/>
                    <a:gd name="T31" fmla="*/ 320 h 350"/>
                    <a:gd name="T32" fmla="*/ 171 w 349"/>
                    <a:gd name="T33" fmla="*/ 343 h 350"/>
                    <a:gd name="T34" fmla="*/ 140 w 349"/>
                    <a:gd name="T35" fmla="*/ 346 h 350"/>
                    <a:gd name="T36" fmla="*/ 133 w 349"/>
                    <a:gd name="T37" fmla="*/ 324 h 350"/>
                    <a:gd name="T38" fmla="*/ 113 w 349"/>
                    <a:gd name="T39" fmla="*/ 308 h 350"/>
                    <a:gd name="T40" fmla="*/ 87 w 349"/>
                    <a:gd name="T41" fmla="*/ 321 h 350"/>
                    <a:gd name="T42" fmla="*/ 61 w 349"/>
                    <a:gd name="T43" fmla="*/ 307 h 350"/>
                    <a:gd name="T44" fmla="*/ 65 w 349"/>
                    <a:gd name="T45" fmla="*/ 283 h 350"/>
                    <a:gd name="T46" fmla="*/ 53 w 349"/>
                    <a:gd name="T47" fmla="*/ 258 h 350"/>
                    <a:gd name="T48" fmla="*/ 28 w 349"/>
                    <a:gd name="T49" fmla="*/ 255 h 350"/>
                    <a:gd name="T50" fmla="*/ 8 w 349"/>
                    <a:gd name="T51" fmla="*/ 233 h 350"/>
                    <a:gd name="T52" fmla="*/ 25 w 349"/>
                    <a:gd name="T53" fmla="*/ 211 h 350"/>
                    <a:gd name="T54" fmla="*/ 28 w 349"/>
                    <a:gd name="T55" fmla="*/ 189 h 350"/>
                    <a:gd name="T56" fmla="*/ 7 w 349"/>
                    <a:gd name="T57" fmla="*/ 170 h 350"/>
                    <a:gd name="T58" fmla="*/ 2 w 349"/>
                    <a:gd name="T59" fmla="*/ 142 h 350"/>
                    <a:gd name="T60" fmla="*/ 28 w 349"/>
                    <a:gd name="T61" fmla="*/ 131 h 350"/>
                    <a:gd name="T62" fmla="*/ 41 w 349"/>
                    <a:gd name="T63" fmla="*/ 113 h 350"/>
                    <a:gd name="T64" fmla="*/ 29 w 349"/>
                    <a:gd name="T65" fmla="*/ 88 h 350"/>
                    <a:gd name="T66" fmla="*/ 39 w 349"/>
                    <a:gd name="T67" fmla="*/ 62 h 350"/>
                    <a:gd name="T68" fmla="*/ 66 w 349"/>
                    <a:gd name="T69" fmla="*/ 65 h 350"/>
                    <a:gd name="T70" fmla="*/ 79 w 349"/>
                    <a:gd name="T71" fmla="*/ 62 h 350"/>
                    <a:gd name="T72" fmla="*/ 97 w 349"/>
                    <a:gd name="T73" fmla="*/ 17 h 350"/>
                    <a:gd name="T74" fmla="*/ 124 w 349"/>
                    <a:gd name="T75" fmla="*/ 13 h 350"/>
                    <a:gd name="T76" fmla="*/ 148 w 349"/>
                    <a:gd name="T77" fmla="*/ 31 h 350"/>
                    <a:gd name="T78" fmla="*/ 172 w 349"/>
                    <a:gd name="T79" fmla="*/ 21 h 350"/>
                    <a:gd name="T80" fmla="*/ 187 w 349"/>
                    <a:gd name="T81" fmla="*/ 0 h 350"/>
                    <a:gd name="T82" fmla="*/ 214 w 349"/>
                    <a:gd name="T83" fmla="*/ 11 h 350"/>
                    <a:gd name="T84" fmla="*/ 225 w 349"/>
                    <a:gd name="T85" fmla="*/ 38 h 350"/>
                    <a:gd name="T86" fmla="*/ 248 w 349"/>
                    <a:gd name="T87" fmla="*/ 40 h 350"/>
                    <a:gd name="T88" fmla="*/ 273 w 349"/>
                    <a:gd name="T89" fmla="*/ 31 h 350"/>
                    <a:gd name="T90" fmla="*/ 288 w 349"/>
                    <a:gd name="T91" fmla="*/ 55 h 350"/>
                    <a:gd name="T92" fmla="*/ 283 w 349"/>
                    <a:gd name="T93" fmla="*/ 76 h 350"/>
                    <a:gd name="T94" fmla="*/ 301 w 349"/>
                    <a:gd name="T95" fmla="*/ 94 h 350"/>
                    <a:gd name="T96" fmla="*/ 62 w 349"/>
                    <a:gd name="T97" fmla="*/ 174 h 350"/>
                    <a:gd name="T98" fmla="*/ 285 w 349"/>
                    <a:gd name="T99" fmla="*/ 17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9" h="350">
                      <a:moveTo>
                        <a:pt x="301" y="94"/>
                      </a:moveTo>
                      <a:cubicBezTo>
                        <a:pt x="308" y="93"/>
                        <a:pt x="314" y="92"/>
                        <a:pt x="320" y="91"/>
                      </a:cubicBezTo>
                      <a:cubicBezTo>
                        <a:pt x="324" y="90"/>
                        <a:pt x="328" y="92"/>
                        <a:pt x="330" y="96"/>
                      </a:cubicBezTo>
                      <a:cubicBezTo>
                        <a:pt x="332" y="102"/>
                        <a:pt x="335" y="109"/>
                        <a:pt x="337" y="115"/>
                      </a:cubicBezTo>
                      <a:cubicBezTo>
                        <a:pt x="339" y="119"/>
                        <a:pt x="337" y="122"/>
                        <a:pt x="335" y="125"/>
                      </a:cubicBezTo>
                      <a:cubicBezTo>
                        <a:pt x="331" y="128"/>
                        <a:pt x="327" y="130"/>
                        <a:pt x="323" y="133"/>
                      </a:cubicBezTo>
                      <a:cubicBezTo>
                        <a:pt x="317" y="138"/>
                        <a:pt x="316" y="141"/>
                        <a:pt x="317" y="149"/>
                      </a:cubicBezTo>
                      <a:cubicBezTo>
                        <a:pt x="318" y="151"/>
                        <a:pt x="318" y="154"/>
                        <a:pt x="318" y="157"/>
                      </a:cubicBezTo>
                      <a:cubicBezTo>
                        <a:pt x="318" y="168"/>
                        <a:pt x="324" y="173"/>
                        <a:pt x="333" y="176"/>
                      </a:cubicBezTo>
                      <a:cubicBezTo>
                        <a:pt x="335" y="176"/>
                        <a:pt x="336" y="177"/>
                        <a:pt x="338" y="177"/>
                      </a:cubicBezTo>
                      <a:cubicBezTo>
                        <a:pt x="349" y="182"/>
                        <a:pt x="347" y="184"/>
                        <a:pt x="346" y="194"/>
                      </a:cubicBezTo>
                      <a:cubicBezTo>
                        <a:pt x="346" y="199"/>
                        <a:pt x="345" y="203"/>
                        <a:pt x="344" y="208"/>
                      </a:cubicBezTo>
                      <a:cubicBezTo>
                        <a:pt x="343" y="212"/>
                        <a:pt x="340" y="215"/>
                        <a:pt x="336" y="215"/>
                      </a:cubicBezTo>
                      <a:cubicBezTo>
                        <a:pt x="331" y="216"/>
                        <a:pt x="327" y="216"/>
                        <a:pt x="322" y="217"/>
                      </a:cubicBezTo>
                      <a:cubicBezTo>
                        <a:pt x="317" y="217"/>
                        <a:pt x="313" y="220"/>
                        <a:pt x="310" y="225"/>
                      </a:cubicBezTo>
                      <a:cubicBezTo>
                        <a:pt x="309" y="229"/>
                        <a:pt x="308" y="232"/>
                        <a:pt x="306" y="236"/>
                      </a:cubicBezTo>
                      <a:cubicBezTo>
                        <a:pt x="304" y="241"/>
                        <a:pt x="305" y="245"/>
                        <a:pt x="308" y="249"/>
                      </a:cubicBezTo>
                      <a:cubicBezTo>
                        <a:pt x="311" y="253"/>
                        <a:pt x="314" y="256"/>
                        <a:pt x="317" y="260"/>
                      </a:cubicBezTo>
                      <a:cubicBezTo>
                        <a:pt x="321" y="265"/>
                        <a:pt x="321" y="269"/>
                        <a:pt x="317" y="274"/>
                      </a:cubicBezTo>
                      <a:cubicBezTo>
                        <a:pt x="313" y="278"/>
                        <a:pt x="310" y="282"/>
                        <a:pt x="307" y="286"/>
                      </a:cubicBezTo>
                      <a:cubicBezTo>
                        <a:pt x="302" y="292"/>
                        <a:pt x="299" y="292"/>
                        <a:pt x="293" y="289"/>
                      </a:cubicBezTo>
                      <a:cubicBezTo>
                        <a:pt x="288" y="287"/>
                        <a:pt x="284" y="285"/>
                        <a:pt x="279" y="283"/>
                      </a:cubicBezTo>
                      <a:cubicBezTo>
                        <a:pt x="275" y="282"/>
                        <a:pt x="271" y="284"/>
                        <a:pt x="268" y="286"/>
                      </a:cubicBezTo>
                      <a:cubicBezTo>
                        <a:pt x="264" y="289"/>
                        <a:pt x="261" y="291"/>
                        <a:pt x="258" y="294"/>
                      </a:cubicBezTo>
                      <a:cubicBezTo>
                        <a:pt x="254" y="297"/>
                        <a:pt x="253" y="301"/>
                        <a:pt x="254" y="306"/>
                      </a:cubicBezTo>
                      <a:cubicBezTo>
                        <a:pt x="255" y="311"/>
                        <a:pt x="255" y="316"/>
                        <a:pt x="256" y="321"/>
                      </a:cubicBezTo>
                      <a:cubicBezTo>
                        <a:pt x="256" y="326"/>
                        <a:pt x="254" y="329"/>
                        <a:pt x="251" y="330"/>
                      </a:cubicBezTo>
                      <a:cubicBezTo>
                        <a:pt x="245" y="333"/>
                        <a:pt x="239" y="335"/>
                        <a:pt x="233" y="337"/>
                      </a:cubicBezTo>
                      <a:cubicBezTo>
                        <a:pt x="227" y="339"/>
                        <a:pt x="224" y="338"/>
                        <a:pt x="220" y="333"/>
                      </a:cubicBezTo>
                      <a:cubicBezTo>
                        <a:pt x="218" y="329"/>
                        <a:pt x="215" y="325"/>
                        <a:pt x="212" y="322"/>
                      </a:cubicBezTo>
                      <a:cubicBezTo>
                        <a:pt x="209" y="318"/>
                        <a:pt x="205" y="317"/>
                        <a:pt x="201" y="318"/>
                      </a:cubicBezTo>
                      <a:cubicBezTo>
                        <a:pt x="196" y="318"/>
                        <a:pt x="192" y="319"/>
                        <a:pt x="187" y="320"/>
                      </a:cubicBezTo>
                      <a:cubicBezTo>
                        <a:pt x="182" y="321"/>
                        <a:pt x="179" y="324"/>
                        <a:pt x="177" y="328"/>
                      </a:cubicBezTo>
                      <a:cubicBezTo>
                        <a:pt x="175" y="333"/>
                        <a:pt x="173" y="338"/>
                        <a:pt x="171" y="343"/>
                      </a:cubicBezTo>
                      <a:cubicBezTo>
                        <a:pt x="169" y="347"/>
                        <a:pt x="167" y="350"/>
                        <a:pt x="162" y="349"/>
                      </a:cubicBezTo>
                      <a:cubicBezTo>
                        <a:pt x="155" y="348"/>
                        <a:pt x="147" y="348"/>
                        <a:pt x="140" y="346"/>
                      </a:cubicBezTo>
                      <a:cubicBezTo>
                        <a:pt x="137" y="345"/>
                        <a:pt x="135" y="341"/>
                        <a:pt x="134" y="338"/>
                      </a:cubicBezTo>
                      <a:cubicBezTo>
                        <a:pt x="133" y="333"/>
                        <a:pt x="133" y="328"/>
                        <a:pt x="133" y="324"/>
                      </a:cubicBezTo>
                      <a:cubicBezTo>
                        <a:pt x="132" y="318"/>
                        <a:pt x="129" y="313"/>
                        <a:pt x="123" y="312"/>
                      </a:cubicBezTo>
                      <a:cubicBezTo>
                        <a:pt x="119" y="310"/>
                        <a:pt x="116" y="309"/>
                        <a:pt x="113" y="308"/>
                      </a:cubicBezTo>
                      <a:cubicBezTo>
                        <a:pt x="108" y="306"/>
                        <a:pt x="104" y="307"/>
                        <a:pt x="101" y="310"/>
                      </a:cubicBezTo>
                      <a:cubicBezTo>
                        <a:pt x="96" y="314"/>
                        <a:pt x="92" y="317"/>
                        <a:pt x="87" y="321"/>
                      </a:cubicBezTo>
                      <a:cubicBezTo>
                        <a:pt x="84" y="323"/>
                        <a:pt x="81" y="323"/>
                        <a:pt x="78" y="320"/>
                      </a:cubicBezTo>
                      <a:cubicBezTo>
                        <a:pt x="72" y="316"/>
                        <a:pt x="66" y="312"/>
                        <a:pt x="61" y="307"/>
                      </a:cubicBezTo>
                      <a:cubicBezTo>
                        <a:pt x="57" y="304"/>
                        <a:pt x="58" y="299"/>
                        <a:pt x="60" y="295"/>
                      </a:cubicBezTo>
                      <a:cubicBezTo>
                        <a:pt x="62" y="291"/>
                        <a:pt x="63" y="287"/>
                        <a:pt x="65" y="283"/>
                      </a:cubicBezTo>
                      <a:cubicBezTo>
                        <a:pt x="67" y="278"/>
                        <a:pt x="66" y="274"/>
                        <a:pt x="64" y="271"/>
                      </a:cubicBezTo>
                      <a:cubicBezTo>
                        <a:pt x="60" y="266"/>
                        <a:pt x="57" y="262"/>
                        <a:pt x="53" y="258"/>
                      </a:cubicBezTo>
                      <a:cubicBezTo>
                        <a:pt x="51" y="254"/>
                        <a:pt x="47" y="253"/>
                        <a:pt x="43" y="253"/>
                      </a:cubicBezTo>
                      <a:cubicBezTo>
                        <a:pt x="38" y="254"/>
                        <a:pt x="33" y="254"/>
                        <a:pt x="28" y="255"/>
                      </a:cubicBezTo>
                      <a:cubicBezTo>
                        <a:pt x="22" y="257"/>
                        <a:pt x="18" y="255"/>
                        <a:pt x="15" y="249"/>
                      </a:cubicBezTo>
                      <a:cubicBezTo>
                        <a:pt x="13" y="244"/>
                        <a:pt x="10" y="239"/>
                        <a:pt x="8" y="233"/>
                      </a:cubicBezTo>
                      <a:cubicBezTo>
                        <a:pt x="6" y="229"/>
                        <a:pt x="7" y="225"/>
                        <a:pt x="11" y="222"/>
                      </a:cubicBezTo>
                      <a:cubicBezTo>
                        <a:pt x="15" y="218"/>
                        <a:pt x="20" y="214"/>
                        <a:pt x="25" y="211"/>
                      </a:cubicBezTo>
                      <a:cubicBezTo>
                        <a:pt x="29" y="208"/>
                        <a:pt x="30" y="204"/>
                        <a:pt x="30" y="199"/>
                      </a:cubicBezTo>
                      <a:cubicBezTo>
                        <a:pt x="29" y="195"/>
                        <a:pt x="28" y="192"/>
                        <a:pt x="28" y="189"/>
                      </a:cubicBezTo>
                      <a:cubicBezTo>
                        <a:pt x="28" y="180"/>
                        <a:pt x="23" y="176"/>
                        <a:pt x="16" y="174"/>
                      </a:cubicBezTo>
                      <a:cubicBezTo>
                        <a:pt x="13" y="173"/>
                        <a:pt x="10" y="171"/>
                        <a:pt x="7" y="170"/>
                      </a:cubicBezTo>
                      <a:cubicBezTo>
                        <a:pt x="2" y="169"/>
                        <a:pt x="0" y="166"/>
                        <a:pt x="0" y="162"/>
                      </a:cubicBezTo>
                      <a:cubicBezTo>
                        <a:pt x="1" y="155"/>
                        <a:pt x="1" y="149"/>
                        <a:pt x="2" y="142"/>
                      </a:cubicBezTo>
                      <a:cubicBezTo>
                        <a:pt x="2" y="136"/>
                        <a:pt x="5" y="134"/>
                        <a:pt x="11" y="133"/>
                      </a:cubicBezTo>
                      <a:cubicBezTo>
                        <a:pt x="17" y="132"/>
                        <a:pt x="23" y="132"/>
                        <a:pt x="28" y="131"/>
                      </a:cubicBezTo>
                      <a:cubicBezTo>
                        <a:pt x="32" y="130"/>
                        <a:pt x="35" y="128"/>
                        <a:pt x="36" y="124"/>
                      </a:cubicBezTo>
                      <a:cubicBezTo>
                        <a:pt x="38" y="120"/>
                        <a:pt x="40" y="117"/>
                        <a:pt x="41" y="113"/>
                      </a:cubicBezTo>
                      <a:cubicBezTo>
                        <a:pt x="42" y="109"/>
                        <a:pt x="42" y="105"/>
                        <a:pt x="39" y="101"/>
                      </a:cubicBezTo>
                      <a:cubicBezTo>
                        <a:pt x="36" y="97"/>
                        <a:pt x="32" y="93"/>
                        <a:pt x="29" y="88"/>
                      </a:cubicBezTo>
                      <a:cubicBezTo>
                        <a:pt x="26" y="84"/>
                        <a:pt x="26" y="80"/>
                        <a:pt x="29" y="76"/>
                      </a:cubicBezTo>
                      <a:cubicBezTo>
                        <a:pt x="32" y="71"/>
                        <a:pt x="36" y="66"/>
                        <a:pt x="39" y="62"/>
                      </a:cubicBezTo>
                      <a:cubicBezTo>
                        <a:pt x="42" y="57"/>
                        <a:pt x="46" y="56"/>
                        <a:pt x="52" y="58"/>
                      </a:cubicBezTo>
                      <a:cubicBezTo>
                        <a:pt x="57" y="60"/>
                        <a:pt x="62" y="62"/>
                        <a:pt x="66" y="65"/>
                      </a:cubicBezTo>
                      <a:cubicBezTo>
                        <a:pt x="70" y="67"/>
                        <a:pt x="74" y="66"/>
                        <a:pt x="77" y="64"/>
                      </a:cubicBezTo>
                      <a:cubicBezTo>
                        <a:pt x="78" y="63"/>
                        <a:pt x="79" y="63"/>
                        <a:pt x="79" y="62"/>
                      </a:cubicBezTo>
                      <a:cubicBezTo>
                        <a:pt x="94" y="51"/>
                        <a:pt x="94" y="51"/>
                        <a:pt x="90" y="30"/>
                      </a:cubicBezTo>
                      <a:cubicBezTo>
                        <a:pt x="89" y="23"/>
                        <a:pt x="91" y="20"/>
                        <a:pt x="97" y="17"/>
                      </a:cubicBezTo>
                      <a:cubicBezTo>
                        <a:pt x="102" y="15"/>
                        <a:pt x="107" y="13"/>
                        <a:pt x="112" y="11"/>
                      </a:cubicBezTo>
                      <a:cubicBezTo>
                        <a:pt x="117" y="8"/>
                        <a:pt x="120" y="9"/>
                        <a:pt x="124" y="13"/>
                      </a:cubicBezTo>
                      <a:cubicBezTo>
                        <a:pt x="127" y="17"/>
                        <a:pt x="130" y="22"/>
                        <a:pt x="133" y="26"/>
                      </a:cubicBezTo>
                      <a:cubicBezTo>
                        <a:pt x="138" y="31"/>
                        <a:pt x="142" y="32"/>
                        <a:pt x="148" y="31"/>
                      </a:cubicBezTo>
                      <a:cubicBezTo>
                        <a:pt x="152" y="29"/>
                        <a:pt x="156" y="29"/>
                        <a:pt x="160" y="29"/>
                      </a:cubicBezTo>
                      <a:cubicBezTo>
                        <a:pt x="166" y="28"/>
                        <a:pt x="170" y="26"/>
                        <a:pt x="172" y="21"/>
                      </a:cubicBezTo>
                      <a:cubicBezTo>
                        <a:pt x="173" y="16"/>
                        <a:pt x="175" y="11"/>
                        <a:pt x="177" y="6"/>
                      </a:cubicBezTo>
                      <a:cubicBezTo>
                        <a:pt x="179" y="2"/>
                        <a:pt x="182" y="0"/>
                        <a:pt x="187" y="0"/>
                      </a:cubicBezTo>
                      <a:cubicBezTo>
                        <a:pt x="194" y="1"/>
                        <a:pt x="201" y="2"/>
                        <a:pt x="208" y="3"/>
                      </a:cubicBezTo>
                      <a:cubicBezTo>
                        <a:pt x="212" y="3"/>
                        <a:pt x="214" y="6"/>
                        <a:pt x="214" y="11"/>
                      </a:cubicBezTo>
                      <a:cubicBezTo>
                        <a:pt x="215" y="17"/>
                        <a:pt x="216" y="23"/>
                        <a:pt x="217" y="29"/>
                      </a:cubicBezTo>
                      <a:cubicBezTo>
                        <a:pt x="218" y="34"/>
                        <a:pt x="221" y="36"/>
                        <a:pt x="225" y="38"/>
                      </a:cubicBezTo>
                      <a:cubicBezTo>
                        <a:pt x="228" y="39"/>
                        <a:pt x="231" y="40"/>
                        <a:pt x="234" y="41"/>
                      </a:cubicBezTo>
                      <a:cubicBezTo>
                        <a:pt x="239" y="45"/>
                        <a:pt x="244" y="43"/>
                        <a:pt x="248" y="40"/>
                      </a:cubicBezTo>
                      <a:cubicBezTo>
                        <a:pt x="252" y="37"/>
                        <a:pt x="256" y="34"/>
                        <a:pt x="259" y="31"/>
                      </a:cubicBezTo>
                      <a:cubicBezTo>
                        <a:pt x="264" y="27"/>
                        <a:pt x="268" y="27"/>
                        <a:pt x="273" y="31"/>
                      </a:cubicBezTo>
                      <a:cubicBezTo>
                        <a:pt x="277" y="34"/>
                        <a:pt x="281" y="37"/>
                        <a:pt x="285" y="41"/>
                      </a:cubicBezTo>
                      <a:cubicBezTo>
                        <a:pt x="290" y="45"/>
                        <a:pt x="291" y="49"/>
                        <a:pt x="288" y="55"/>
                      </a:cubicBezTo>
                      <a:cubicBezTo>
                        <a:pt x="286" y="59"/>
                        <a:pt x="284" y="64"/>
                        <a:pt x="283" y="68"/>
                      </a:cubicBezTo>
                      <a:cubicBezTo>
                        <a:pt x="282" y="71"/>
                        <a:pt x="282" y="74"/>
                        <a:pt x="283" y="76"/>
                      </a:cubicBezTo>
                      <a:cubicBezTo>
                        <a:pt x="286" y="81"/>
                        <a:pt x="290" y="86"/>
                        <a:pt x="295" y="91"/>
                      </a:cubicBezTo>
                      <a:cubicBezTo>
                        <a:pt x="296" y="93"/>
                        <a:pt x="299" y="93"/>
                        <a:pt x="301" y="94"/>
                      </a:cubicBezTo>
                      <a:close/>
                      <a:moveTo>
                        <a:pt x="174" y="63"/>
                      </a:moveTo>
                      <a:cubicBezTo>
                        <a:pt x="112" y="63"/>
                        <a:pt x="62" y="113"/>
                        <a:pt x="62" y="174"/>
                      </a:cubicBezTo>
                      <a:cubicBezTo>
                        <a:pt x="62" y="236"/>
                        <a:pt x="112" y="285"/>
                        <a:pt x="173" y="286"/>
                      </a:cubicBezTo>
                      <a:cubicBezTo>
                        <a:pt x="235" y="286"/>
                        <a:pt x="285" y="236"/>
                        <a:pt x="285" y="174"/>
                      </a:cubicBezTo>
                      <a:cubicBezTo>
                        <a:pt x="285" y="112"/>
                        <a:pt x="234" y="63"/>
                        <a:pt x="174" y="63"/>
                      </a:cubicBezTo>
                      <a:close/>
                    </a:path>
                  </a:pathLst>
                </a:custGeom>
                <a:solidFill>
                  <a:srgbClr val="282F3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6"/>
                <p:cNvSpPr>
                  <a:spLocks noEditPoints="1"/>
                </p:cNvSpPr>
                <p:nvPr/>
              </p:nvSpPr>
              <p:spPr bwMode="auto">
                <a:xfrm>
                  <a:off x="2455863" y="3070226"/>
                  <a:ext cx="714375" cy="714375"/>
                </a:xfrm>
                <a:custGeom>
                  <a:avLst/>
                  <a:gdLst>
                    <a:gd name="T0" fmla="*/ 112 w 223"/>
                    <a:gd name="T1" fmla="*/ 0 h 223"/>
                    <a:gd name="T2" fmla="*/ 223 w 223"/>
                    <a:gd name="T3" fmla="*/ 111 h 223"/>
                    <a:gd name="T4" fmla="*/ 111 w 223"/>
                    <a:gd name="T5" fmla="*/ 223 h 223"/>
                    <a:gd name="T6" fmla="*/ 0 w 223"/>
                    <a:gd name="T7" fmla="*/ 111 h 223"/>
                    <a:gd name="T8" fmla="*/ 112 w 223"/>
                    <a:gd name="T9" fmla="*/ 0 h 223"/>
                    <a:gd name="T10" fmla="*/ 112 w 223"/>
                    <a:gd name="T11" fmla="*/ 196 h 223"/>
                    <a:gd name="T12" fmla="*/ 111 w 223"/>
                    <a:gd name="T13" fmla="*/ 197 h 223"/>
                    <a:gd name="T14" fmla="*/ 109 w 223"/>
                    <a:gd name="T15" fmla="*/ 192 h 223"/>
                    <a:gd name="T16" fmla="*/ 102 w 223"/>
                    <a:gd name="T17" fmla="*/ 172 h 223"/>
                    <a:gd name="T18" fmla="*/ 89 w 223"/>
                    <a:gd name="T19" fmla="*/ 129 h 223"/>
                    <a:gd name="T20" fmla="*/ 81 w 223"/>
                    <a:gd name="T21" fmla="*/ 125 h 223"/>
                    <a:gd name="T22" fmla="*/ 72 w 223"/>
                    <a:gd name="T23" fmla="*/ 128 h 223"/>
                    <a:gd name="T24" fmla="*/ 57 w 223"/>
                    <a:gd name="T25" fmla="*/ 133 h 223"/>
                    <a:gd name="T26" fmla="*/ 46 w 223"/>
                    <a:gd name="T27" fmla="*/ 146 h 223"/>
                    <a:gd name="T28" fmla="*/ 43 w 223"/>
                    <a:gd name="T29" fmla="*/ 175 h 223"/>
                    <a:gd name="T30" fmla="*/ 45 w 223"/>
                    <a:gd name="T31" fmla="*/ 182 h 223"/>
                    <a:gd name="T32" fmla="*/ 132 w 223"/>
                    <a:gd name="T33" fmla="*/ 206 h 223"/>
                    <a:gd name="T34" fmla="*/ 177 w 223"/>
                    <a:gd name="T35" fmla="*/ 181 h 223"/>
                    <a:gd name="T36" fmla="*/ 180 w 223"/>
                    <a:gd name="T37" fmla="*/ 176 h 223"/>
                    <a:gd name="T38" fmla="*/ 175 w 223"/>
                    <a:gd name="T39" fmla="*/ 144 h 223"/>
                    <a:gd name="T40" fmla="*/ 165 w 223"/>
                    <a:gd name="T41" fmla="*/ 133 h 223"/>
                    <a:gd name="T42" fmla="*/ 153 w 223"/>
                    <a:gd name="T43" fmla="*/ 128 h 223"/>
                    <a:gd name="T44" fmla="*/ 136 w 223"/>
                    <a:gd name="T45" fmla="*/ 123 h 223"/>
                    <a:gd name="T46" fmla="*/ 112 w 223"/>
                    <a:gd name="T47" fmla="*/ 196 h 223"/>
                    <a:gd name="T48" fmla="*/ 111 w 223"/>
                    <a:gd name="T49" fmla="*/ 31 h 223"/>
                    <a:gd name="T50" fmla="*/ 96 w 223"/>
                    <a:gd name="T51" fmla="*/ 34 h 223"/>
                    <a:gd name="T52" fmla="*/ 79 w 223"/>
                    <a:gd name="T53" fmla="*/ 54 h 223"/>
                    <a:gd name="T54" fmla="*/ 76 w 223"/>
                    <a:gd name="T55" fmla="*/ 60 h 223"/>
                    <a:gd name="T56" fmla="*/ 68 w 223"/>
                    <a:gd name="T57" fmla="*/ 75 h 223"/>
                    <a:gd name="T58" fmla="*/ 77 w 223"/>
                    <a:gd name="T59" fmla="*/ 87 h 223"/>
                    <a:gd name="T60" fmla="*/ 82 w 223"/>
                    <a:gd name="T61" fmla="*/ 91 h 223"/>
                    <a:gd name="T62" fmla="*/ 92 w 223"/>
                    <a:gd name="T63" fmla="*/ 108 h 223"/>
                    <a:gd name="T64" fmla="*/ 131 w 223"/>
                    <a:gd name="T65" fmla="*/ 107 h 223"/>
                    <a:gd name="T66" fmla="*/ 141 w 223"/>
                    <a:gd name="T67" fmla="*/ 90 h 223"/>
                    <a:gd name="T68" fmla="*/ 144 w 223"/>
                    <a:gd name="T69" fmla="*/ 87 h 223"/>
                    <a:gd name="T70" fmla="*/ 150 w 223"/>
                    <a:gd name="T71" fmla="*/ 63 h 223"/>
                    <a:gd name="T72" fmla="*/ 142 w 223"/>
                    <a:gd name="T73" fmla="*/ 48 h 223"/>
                    <a:gd name="T74" fmla="*/ 139 w 223"/>
                    <a:gd name="T75" fmla="*/ 44 h 223"/>
                    <a:gd name="T76" fmla="*/ 111 w 223"/>
                    <a:gd name="T77" fmla="*/ 31 h 223"/>
                    <a:gd name="T78" fmla="*/ 107 w 223"/>
                    <a:gd name="T79" fmla="*/ 143 h 223"/>
                    <a:gd name="T80" fmla="*/ 111 w 223"/>
                    <a:gd name="T81" fmla="*/ 179 h 223"/>
                    <a:gd name="T82" fmla="*/ 115 w 223"/>
                    <a:gd name="T83" fmla="*/ 143 h 223"/>
                    <a:gd name="T84" fmla="*/ 107 w 223"/>
                    <a:gd name="T85" fmla="*/ 143 h 223"/>
                    <a:gd name="T86" fmla="*/ 118 w 223"/>
                    <a:gd name="T87" fmla="*/ 127 h 223"/>
                    <a:gd name="T88" fmla="*/ 104 w 223"/>
                    <a:gd name="T89" fmla="*/ 127 h 223"/>
                    <a:gd name="T90" fmla="*/ 104 w 223"/>
                    <a:gd name="T91" fmla="*/ 138 h 223"/>
                    <a:gd name="T92" fmla="*/ 118 w 223"/>
                    <a:gd name="T93" fmla="*/ 138 h 223"/>
                    <a:gd name="T94" fmla="*/ 118 w 223"/>
                    <a:gd name="T95" fmla="*/ 127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3" h="223">
                      <a:moveTo>
                        <a:pt x="112" y="0"/>
                      </a:moveTo>
                      <a:cubicBezTo>
                        <a:pt x="172" y="0"/>
                        <a:pt x="223" y="49"/>
                        <a:pt x="223" y="111"/>
                      </a:cubicBezTo>
                      <a:cubicBezTo>
                        <a:pt x="223" y="173"/>
                        <a:pt x="173" y="223"/>
                        <a:pt x="111" y="223"/>
                      </a:cubicBezTo>
                      <a:cubicBezTo>
                        <a:pt x="50" y="222"/>
                        <a:pt x="0" y="173"/>
                        <a:pt x="0" y="111"/>
                      </a:cubicBezTo>
                      <a:cubicBezTo>
                        <a:pt x="0" y="50"/>
                        <a:pt x="50" y="0"/>
                        <a:pt x="112" y="0"/>
                      </a:cubicBezTo>
                      <a:close/>
                      <a:moveTo>
                        <a:pt x="112" y="196"/>
                      </a:moveTo>
                      <a:cubicBezTo>
                        <a:pt x="112" y="197"/>
                        <a:pt x="111" y="197"/>
                        <a:pt x="111" y="197"/>
                      </a:cubicBezTo>
                      <a:cubicBezTo>
                        <a:pt x="110" y="195"/>
                        <a:pt x="110" y="194"/>
                        <a:pt x="109" y="192"/>
                      </a:cubicBezTo>
                      <a:cubicBezTo>
                        <a:pt x="107" y="185"/>
                        <a:pt x="105" y="178"/>
                        <a:pt x="102" y="172"/>
                      </a:cubicBezTo>
                      <a:cubicBezTo>
                        <a:pt x="98" y="157"/>
                        <a:pt x="93" y="143"/>
                        <a:pt x="89" y="129"/>
                      </a:cubicBezTo>
                      <a:cubicBezTo>
                        <a:pt x="87" y="124"/>
                        <a:pt x="87" y="123"/>
                        <a:pt x="81" y="125"/>
                      </a:cubicBezTo>
                      <a:cubicBezTo>
                        <a:pt x="78" y="126"/>
                        <a:pt x="75" y="127"/>
                        <a:pt x="72" y="128"/>
                      </a:cubicBezTo>
                      <a:cubicBezTo>
                        <a:pt x="67" y="130"/>
                        <a:pt x="62" y="131"/>
                        <a:pt x="57" y="133"/>
                      </a:cubicBezTo>
                      <a:cubicBezTo>
                        <a:pt x="51" y="135"/>
                        <a:pt x="47" y="140"/>
                        <a:pt x="46" y="146"/>
                      </a:cubicBezTo>
                      <a:cubicBezTo>
                        <a:pt x="45" y="156"/>
                        <a:pt x="43" y="166"/>
                        <a:pt x="43" y="175"/>
                      </a:cubicBezTo>
                      <a:cubicBezTo>
                        <a:pt x="42" y="178"/>
                        <a:pt x="44" y="181"/>
                        <a:pt x="45" y="182"/>
                      </a:cubicBezTo>
                      <a:cubicBezTo>
                        <a:pt x="70" y="205"/>
                        <a:pt x="99" y="213"/>
                        <a:pt x="132" y="206"/>
                      </a:cubicBezTo>
                      <a:cubicBezTo>
                        <a:pt x="150" y="202"/>
                        <a:pt x="164" y="193"/>
                        <a:pt x="177" y="181"/>
                      </a:cubicBezTo>
                      <a:cubicBezTo>
                        <a:pt x="179" y="180"/>
                        <a:pt x="180" y="178"/>
                        <a:pt x="180" y="176"/>
                      </a:cubicBezTo>
                      <a:cubicBezTo>
                        <a:pt x="179" y="165"/>
                        <a:pt x="177" y="154"/>
                        <a:pt x="175" y="144"/>
                      </a:cubicBezTo>
                      <a:cubicBezTo>
                        <a:pt x="174" y="139"/>
                        <a:pt x="170" y="135"/>
                        <a:pt x="165" y="133"/>
                      </a:cubicBezTo>
                      <a:cubicBezTo>
                        <a:pt x="161" y="131"/>
                        <a:pt x="157" y="130"/>
                        <a:pt x="153" y="128"/>
                      </a:cubicBezTo>
                      <a:cubicBezTo>
                        <a:pt x="147" y="126"/>
                        <a:pt x="142" y="125"/>
                        <a:pt x="136" y="123"/>
                      </a:cubicBezTo>
                      <a:cubicBezTo>
                        <a:pt x="128" y="148"/>
                        <a:pt x="120" y="172"/>
                        <a:pt x="112" y="196"/>
                      </a:cubicBezTo>
                      <a:close/>
                      <a:moveTo>
                        <a:pt x="111" y="31"/>
                      </a:moveTo>
                      <a:cubicBezTo>
                        <a:pt x="106" y="32"/>
                        <a:pt x="101" y="33"/>
                        <a:pt x="96" y="34"/>
                      </a:cubicBezTo>
                      <a:cubicBezTo>
                        <a:pt x="86" y="37"/>
                        <a:pt x="82" y="45"/>
                        <a:pt x="79" y="54"/>
                      </a:cubicBezTo>
                      <a:cubicBezTo>
                        <a:pt x="79" y="56"/>
                        <a:pt x="78" y="59"/>
                        <a:pt x="76" y="60"/>
                      </a:cubicBezTo>
                      <a:cubicBezTo>
                        <a:pt x="69" y="64"/>
                        <a:pt x="67" y="68"/>
                        <a:pt x="68" y="75"/>
                      </a:cubicBezTo>
                      <a:cubicBezTo>
                        <a:pt x="69" y="81"/>
                        <a:pt x="71" y="86"/>
                        <a:pt x="77" y="87"/>
                      </a:cubicBezTo>
                      <a:cubicBezTo>
                        <a:pt x="80" y="87"/>
                        <a:pt x="82" y="89"/>
                        <a:pt x="82" y="91"/>
                      </a:cubicBezTo>
                      <a:cubicBezTo>
                        <a:pt x="84" y="98"/>
                        <a:pt x="88" y="103"/>
                        <a:pt x="92" y="108"/>
                      </a:cubicBezTo>
                      <a:cubicBezTo>
                        <a:pt x="105" y="122"/>
                        <a:pt x="119" y="121"/>
                        <a:pt x="131" y="107"/>
                      </a:cubicBezTo>
                      <a:cubicBezTo>
                        <a:pt x="135" y="102"/>
                        <a:pt x="137" y="96"/>
                        <a:pt x="141" y="90"/>
                      </a:cubicBezTo>
                      <a:cubicBezTo>
                        <a:pt x="142" y="89"/>
                        <a:pt x="143" y="88"/>
                        <a:pt x="144" y="87"/>
                      </a:cubicBezTo>
                      <a:cubicBezTo>
                        <a:pt x="153" y="84"/>
                        <a:pt x="158" y="69"/>
                        <a:pt x="150" y="63"/>
                      </a:cubicBezTo>
                      <a:cubicBezTo>
                        <a:pt x="145" y="59"/>
                        <a:pt x="144" y="54"/>
                        <a:pt x="142" y="48"/>
                      </a:cubicBezTo>
                      <a:cubicBezTo>
                        <a:pt x="141" y="47"/>
                        <a:pt x="140" y="45"/>
                        <a:pt x="139" y="44"/>
                      </a:cubicBezTo>
                      <a:cubicBezTo>
                        <a:pt x="133" y="34"/>
                        <a:pt x="123" y="31"/>
                        <a:pt x="111" y="31"/>
                      </a:cubicBezTo>
                      <a:close/>
                      <a:moveTo>
                        <a:pt x="107" y="143"/>
                      </a:moveTo>
                      <a:cubicBezTo>
                        <a:pt x="101" y="156"/>
                        <a:pt x="106" y="167"/>
                        <a:pt x="111" y="179"/>
                      </a:cubicBezTo>
                      <a:cubicBezTo>
                        <a:pt x="117" y="167"/>
                        <a:pt x="120" y="155"/>
                        <a:pt x="115" y="143"/>
                      </a:cubicBezTo>
                      <a:cubicBezTo>
                        <a:pt x="112" y="143"/>
                        <a:pt x="109" y="143"/>
                        <a:pt x="107" y="143"/>
                      </a:cubicBezTo>
                      <a:close/>
                      <a:moveTo>
                        <a:pt x="118" y="127"/>
                      </a:moveTo>
                      <a:cubicBezTo>
                        <a:pt x="113" y="127"/>
                        <a:pt x="108" y="127"/>
                        <a:pt x="104" y="127"/>
                      </a:cubicBezTo>
                      <a:cubicBezTo>
                        <a:pt x="104" y="131"/>
                        <a:pt x="104" y="134"/>
                        <a:pt x="104" y="138"/>
                      </a:cubicBezTo>
                      <a:cubicBezTo>
                        <a:pt x="109" y="138"/>
                        <a:pt x="114" y="138"/>
                        <a:pt x="118" y="138"/>
                      </a:cubicBezTo>
                      <a:cubicBezTo>
                        <a:pt x="118" y="134"/>
                        <a:pt x="118" y="131"/>
                        <a:pt x="118" y="1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4" name="Freeform 5"/>
              <p:cNvSpPr>
                <a:spLocks noEditPoints="1"/>
              </p:cNvSpPr>
              <p:nvPr/>
            </p:nvSpPr>
            <p:spPr bwMode="auto">
              <a:xfrm>
                <a:off x="5252621" y="4189100"/>
                <a:ext cx="1006803" cy="1003433"/>
              </a:xfrm>
              <a:custGeom>
                <a:avLst/>
                <a:gdLst>
                  <a:gd name="T0" fmla="*/ 320 w 349"/>
                  <a:gd name="T1" fmla="*/ 91 h 350"/>
                  <a:gd name="T2" fmla="*/ 337 w 349"/>
                  <a:gd name="T3" fmla="*/ 115 h 350"/>
                  <a:gd name="T4" fmla="*/ 323 w 349"/>
                  <a:gd name="T5" fmla="*/ 133 h 350"/>
                  <a:gd name="T6" fmla="*/ 318 w 349"/>
                  <a:gd name="T7" fmla="*/ 157 h 350"/>
                  <a:gd name="T8" fmla="*/ 338 w 349"/>
                  <a:gd name="T9" fmla="*/ 177 h 350"/>
                  <a:gd name="T10" fmla="*/ 344 w 349"/>
                  <a:gd name="T11" fmla="*/ 208 h 350"/>
                  <a:gd name="T12" fmla="*/ 322 w 349"/>
                  <a:gd name="T13" fmla="*/ 217 h 350"/>
                  <a:gd name="T14" fmla="*/ 306 w 349"/>
                  <a:gd name="T15" fmla="*/ 236 h 350"/>
                  <a:gd name="T16" fmla="*/ 317 w 349"/>
                  <a:gd name="T17" fmla="*/ 260 h 350"/>
                  <a:gd name="T18" fmla="*/ 307 w 349"/>
                  <a:gd name="T19" fmla="*/ 286 h 350"/>
                  <a:gd name="T20" fmla="*/ 279 w 349"/>
                  <a:gd name="T21" fmla="*/ 283 h 350"/>
                  <a:gd name="T22" fmla="*/ 258 w 349"/>
                  <a:gd name="T23" fmla="*/ 294 h 350"/>
                  <a:gd name="T24" fmla="*/ 256 w 349"/>
                  <a:gd name="T25" fmla="*/ 321 h 350"/>
                  <a:gd name="T26" fmla="*/ 233 w 349"/>
                  <a:gd name="T27" fmla="*/ 337 h 350"/>
                  <a:gd name="T28" fmla="*/ 212 w 349"/>
                  <a:gd name="T29" fmla="*/ 322 h 350"/>
                  <a:gd name="T30" fmla="*/ 187 w 349"/>
                  <a:gd name="T31" fmla="*/ 320 h 350"/>
                  <a:gd name="T32" fmla="*/ 171 w 349"/>
                  <a:gd name="T33" fmla="*/ 343 h 350"/>
                  <a:gd name="T34" fmla="*/ 140 w 349"/>
                  <a:gd name="T35" fmla="*/ 346 h 350"/>
                  <a:gd name="T36" fmla="*/ 133 w 349"/>
                  <a:gd name="T37" fmla="*/ 324 h 350"/>
                  <a:gd name="T38" fmla="*/ 113 w 349"/>
                  <a:gd name="T39" fmla="*/ 308 h 350"/>
                  <a:gd name="T40" fmla="*/ 87 w 349"/>
                  <a:gd name="T41" fmla="*/ 321 h 350"/>
                  <a:gd name="T42" fmla="*/ 61 w 349"/>
                  <a:gd name="T43" fmla="*/ 307 h 350"/>
                  <a:gd name="T44" fmla="*/ 65 w 349"/>
                  <a:gd name="T45" fmla="*/ 283 h 350"/>
                  <a:gd name="T46" fmla="*/ 53 w 349"/>
                  <a:gd name="T47" fmla="*/ 258 h 350"/>
                  <a:gd name="T48" fmla="*/ 28 w 349"/>
                  <a:gd name="T49" fmla="*/ 255 h 350"/>
                  <a:gd name="T50" fmla="*/ 8 w 349"/>
                  <a:gd name="T51" fmla="*/ 233 h 350"/>
                  <a:gd name="T52" fmla="*/ 25 w 349"/>
                  <a:gd name="T53" fmla="*/ 211 h 350"/>
                  <a:gd name="T54" fmla="*/ 28 w 349"/>
                  <a:gd name="T55" fmla="*/ 189 h 350"/>
                  <a:gd name="T56" fmla="*/ 7 w 349"/>
                  <a:gd name="T57" fmla="*/ 170 h 350"/>
                  <a:gd name="T58" fmla="*/ 2 w 349"/>
                  <a:gd name="T59" fmla="*/ 142 h 350"/>
                  <a:gd name="T60" fmla="*/ 28 w 349"/>
                  <a:gd name="T61" fmla="*/ 131 h 350"/>
                  <a:gd name="T62" fmla="*/ 41 w 349"/>
                  <a:gd name="T63" fmla="*/ 113 h 350"/>
                  <a:gd name="T64" fmla="*/ 29 w 349"/>
                  <a:gd name="T65" fmla="*/ 88 h 350"/>
                  <a:gd name="T66" fmla="*/ 39 w 349"/>
                  <a:gd name="T67" fmla="*/ 62 h 350"/>
                  <a:gd name="T68" fmla="*/ 66 w 349"/>
                  <a:gd name="T69" fmla="*/ 65 h 350"/>
                  <a:gd name="T70" fmla="*/ 79 w 349"/>
                  <a:gd name="T71" fmla="*/ 62 h 350"/>
                  <a:gd name="T72" fmla="*/ 97 w 349"/>
                  <a:gd name="T73" fmla="*/ 17 h 350"/>
                  <a:gd name="T74" fmla="*/ 124 w 349"/>
                  <a:gd name="T75" fmla="*/ 13 h 350"/>
                  <a:gd name="T76" fmla="*/ 148 w 349"/>
                  <a:gd name="T77" fmla="*/ 31 h 350"/>
                  <a:gd name="T78" fmla="*/ 172 w 349"/>
                  <a:gd name="T79" fmla="*/ 21 h 350"/>
                  <a:gd name="T80" fmla="*/ 187 w 349"/>
                  <a:gd name="T81" fmla="*/ 0 h 350"/>
                  <a:gd name="T82" fmla="*/ 214 w 349"/>
                  <a:gd name="T83" fmla="*/ 11 h 350"/>
                  <a:gd name="T84" fmla="*/ 225 w 349"/>
                  <a:gd name="T85" fmla="*/ 38 h 350"/>
                  <a:gd name="T86" fmla="*/ 248 w 349"/>
                  <a:gd name="T87" fmla="*/ 40 h 350"/>
                  <a:gd name="T88" fmla="*/ 273 w 349"/>
                  <a:gd name="T89" fmla="*/ 31 h 350"/>
                  <a:gd name="T90" fmla="*/ 288 w 349"/>
                  <a:gd name="T91" fmla="*/ 55 h 350"/>
                  <a:gd name="T92" fmla="*/ 283 w 349"/>
                  <a:gd name="T93" fmla="*/ 76 h 350"/>
                  <a:gd name="T94" fmla="*/ 301 w 349"/>
                  <a:gd name="T95" fmla="*/ 94 h 350"/>
                  <a:gd name="T96" fmla="*/ 62 w 349"/>
                  <a:gd name="T97" fmla="*/ 174 h 350"/>
                  <a:gd name="T98" fmla="*/ 285 w 349"/>
                  <a:gd name="T99" fmla="*/ 17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49" h="350">
                    <a:moveTo>
                      <a:pt x="301" y="94"/>
                    </a:moveTo>
                    <a:cubicBezTo>
                      <a:pt x="308" y="93"/>
                      <a:pt x="314" y="92"/>
                      <a:pt x="320" y="91"/>
                    </a:cubicBezTo>
                    <a:cubicBezTo>
                      <a:pt x="324" y="90"/>
                      <a:pt x="328" y="92"/>
                      <a:pt x="330" y="96"/>
                    </a:cubicBezTo>
                    <a:cubicBezTo>
                      <a:pt x="332" y="102"/>
                      <a:pt x="335" y="109"/>
                      <a:pt x="337" y="115"/>
                    </a:cubicBezTo>
                    <a:cubicBezTo>
                      <a:pt x="339" y="119"/>
                      <a:pt x="337" y="122"/>
                      <a:pt x="335" y="125"/>
                    </a:cubicBezTo>
                    <a:cubicBezTo>
                      <a:pt x="331" y="128"/>
                      <a:pt x="327" y="130"/>
                      <a:pt x="323" y="133"/>
                    </a:cubicBezTo>
                    <a:cubicBezTo>
                      <a:pt x="317" y="138"/>
                      <a:pt x="316" y="141"/>
                      <a:pt x="317" y="149"/>
                    </a:cubicBezTo>
                    <a:cubicBezTo>
                      <a:pt x="318" y="151"/>
                      <a:pt x="318" y="154"/>
                      <a:pt x="318" y="157"/>
                    </a:cubicBezTo>
                    <a:cubicBezTo>
                      <a:pt x="318" y="168"/>
                      <a:pt x="324" y="173"/>
                      <a:pt x="333" y="176"/>
                    </a:cubicBezTo>
                    <a:cubicBezTo>
                      <a:pt x="335" y="176"/>
                      <a:pt x="336" y="177"/>
                      <a:pt x="338" y="177"/>
                    </a:cubicBezTo>
                    <a:cubicBezTo>
                      <a:pt x="349" y="182"/>
                      <a:pt x="347" y="184"/>
                      <a:pt x="346" y="194"/>
                    </a:cubicBezTo>
                    <a:cubicBezTo>
                      <a:pt x="346" y="199"/>
                      <a:pt x="345" y="203"/>
                      <a:pt x="344" y="208"/>
                    </a:cubicBezTo>
                    <a:cubicBezTo>
                      <a:pt x="343" y="212"/>
                      <a:pt x="340" y="215"/>
                      <a:pt x="336" y="215"/>
                    </a:cubicBezTo>
                    <a:cubicBezTo>
                      <a:pt x="331" y="216"/>
                      <a:pt x="327" y="216"/>
                      <a:pt x="322" y="217"/>
                    </a:cubicBezTo>
                    <a:cubicBezTo>
                      <a:pt x="317" y="217"/>
                      <a:pt x="313" y="220"/>
                      <a:pt x="310" y="225"/>
                    </a:cubicBezTo>
                    <a:cubicBezTo>
                      <a:pt x="309" y="229"/>
                      <a:pt x="308" y="232"/>
                      <a:pt x="306" y="236"/>
                    </a:cubicBezTo>
                    <a:cubicBezTo>
                      <a:pt x="304" y="241"/>
                      <a:pt x="305" y="245"/>
                      <a:pt x="308" y="249"/>
                    </a:cubicBezTo>
                    <a:cubicBezTo>
                      <a:pt x="311" y="253"/>
                      <a:pt x="314" y="256"/>
                      <a:pt x="317" y="260"/>
                    </a:cubicBezTo>
                    <a:cubicBezTo>
                      <a:pt x="321" y="265"/>
                      <a:pt x="321" y="269"/>
                      <a:pt x="317" y="274"/>
                    </a:cubicBezTo>
                    <a:cubicBezTo>
                      <a:pt x="313" y="278"/>
                      <a:pt x="310" y="282"/>
                      <a:pt x="307" y="286"/>
                    </a:cubicBezTo>
                    <a:cubicBezTo>
                      <a:pt x="302" y="292"/>
                      <a:pt x="299" y="292"/>
                      <a:pt x="293" y="289"/>
                    </a:cubicBezTo>
                    <a:cubicBezTo>
                      <a:pt x="288" y="287"/>
                      <a:pt x="284" y="285"/>
                      <a:pt x="279" y="283"/>
                    </a:cubicBezTo>
                    <a:cubicBezTo>
                      <a:pt x="275" y="282"/>
                      <a:pt x="271" y="284"/>
                      <a:pt x="268" y="286"/>
                    </a:cubicBezTo>
                    <a:cubicBezTo>
                      <a:pt x="264" y="289"/>
                      <a:pt x="261" y="291"/>
                      <a:pt x="258" y="294"/>
                    </a:cubicBezTo>
                    <a:cubicBezTo>
                      <a:pt x="254" y="297"/>
                      <a:pt x="253" y="301"/>
                      <a:pt x="254" y="306"/>
                    </a:cubicBezTo>
                    <a:cubicBezTo>
                      <a:pt x="255" y="311"/>
                      <a:pt x="255" y="316"/>
                      <a:pt x="256" y="321"/>
                    </a:cubicBezTo>
                    <a:cubicBezTo>
                      <a:pt x="256" y="326"/>
                      <a:pt x="254" y="329"/>
                      <a:pt x="251" y="330"/>
                    </a:cubicBezTo>
                    <a:cubicBezTo>
                      <a:pt x="245" y="333"/>
                      <a:pt x="239" y="335"/>
                      <a:pt x="233" y="337"/>
                    </a:cubicBezTo>
                    <a:cubicBezTo>
                      <a:pt x="227" y="339"/>
                      <a:pt x="224" y="338"/>
                      <a:pt x="220" y="333"/>
                    </a:cubicBezTo>
                    <a:cubicBezTo>
                      <a:pt x="218" y="329"/>
                      <a:pt x="215" y="325"/>
                      <a:pt x="212" y="322"/>
                    </a:cubicBezTo>
                    <a:cubicBezTo>
                      <a:pt x="209" y="318"/>
                      <a:pt x="205" y="317"/>
                      <a:pt x="201" y="318"/>
                    </a:cubicBezTo>
                    <a:cubicBezTo>
                      <a:pt x="196" y="318"/>
                      <a:pt x="192" y="319"/>
                      <a:pt x="187" y="320"/>
                    </a:cubicBezTo>
                    <a:cubicBezTo>
                      <a:pt x="182" y="321"/>
                      <a:pt x="179" y="324"/>
                      <a:pt x="177" y="328"/>
                    </a:cubicBezTo>
                    <a:cubicBezTo>
                      <a:pt x="175" y="333"/>
                      <a:pt x="173" y="338"/>
                      <a:pt x="171" y="343"/>
                    </a:cubicBezTo>
                    <a:cubicBezTo>
                      <a:pt x="169" y="347"/>
                      <a:pt x="167" y="350"/>
                      <a:pt x="162" y="349"/>
                    </a:cubicBezTo>
                    <a:cubicBezTo>
                      <a:pt x="155" y="348"/>
                      <a:pt x="147" y="348"/>
                      <a:pt x="140" y="346"/>
                    </a:cubicBezTo>
                    <a:cubicBezTo>
                      <a:pt x="137" y="345"/>
                      <a:pt x="135" y="341"/>
                      <a:pt x="134" y="338"/>
                    </a:cubicBezTo>
                    <a:cubicBezTo>
                      <a:pt x="133" y="333"/>
                      <a:pt x="133" y="328"/>
                      <a:pt x="133" y="324"/>
                    </a:cubicBezTo>
                    <a:cubicBezTo>
                      <a:pt x="132" y="318"/>
                      <a:pt x="129" y="313"/>
                      <a:pt x="123" y="312"/>
                    </a:cubicBezTo>
                    <a:cubicBezTo>
                      <a:pt x="119" y="310"/>
                      <a:pt x="116" y="309"/>
                      <a:pt x="113" y="308"/>
                    </a:cubicBezTo>
                    <a:cubicBezTo>
                      <a:pt x="108" y="306"/>
                      <a:pt x="104" y="307"/>
                      <a:pt x="101" y="310"/>
                    </a:cubicBezTo>
                    <a:cubicBezTo>
                      <a:pt x="96" y="314"/>
                      <a:pt x="92" y="317"/>
                      <a:pt x="87" y="321"/>
                    </a:cubicBezTo>
                    <a:cubicBezTo>
                      <a:pt x="84" y="323"/>
                      <a:pt x="81" y="323"/>
                      <a:pt x="78" y="320"/>
                    </a:cubicBezTo>
                    <a:cubicBezTo>
                      <a:pt x="72" y="316"/>
                      <a:pt x="66" y="312"/>
                      <a:pt x="61" y="307"/>
                    </a:cubicBezTo>
                    <a:cubicBezTo>
                      <a:pt x="57" y="304"/>
                      <a:pt x="58" y="299"/>
                      <a:pt x="60" y="295"/>
                    </a:cubicBezTo>
                    <a:cubicBezTo>
                      <a:pt x="62" y="291"/>
                      <a:pt x="63" y="287"/>
                      <a:pt x="65" y="283"/>
                    </a:cubicBezTo>
                    <a:cubicBezTo>
                      <a:pt x="67" y="278"/>
                      <a:pt x="66" y="274"/>
                      <a:pt x="64" y="271"/>
                    </a:cubicBezTo>
                    <a:cubicBezTo>
                      <a:pt x="60" y="266"/>
                      <a:pt x="57" y="262"/>
                      <a:pt x="53" y="258"/>
                    </a:cubicBezTo>
                    <a:cubicBezTo>
                      <a:pt x="51" y="254"/>
                      <a:pt x="47" y="253"/>
                      <a:pt x="43" y="253"/>
                    </a:cubicBezTo>
                    <a:cubicBezTo>
                      <a:pt x="38" y="254"/>
                      <a:pt x="33" y="254"/>
                      <a:pt x="28" y="255"/>
                    </a:cubicBezTo>
                    <a:cubicBezTo>
                      <a:pt x="22" y="257"/>
                      <a:pt x="18" y="255"/>
                      <a:pt x="15" y="249"/>
                    </a:cubicBezTo>
                    <a:cubicBezTo>
                      <a:pt x="13" y="244"/>
                      <a:pt x="10" y="239"/>
                      <a:pt x="8" y="233"/>
                    </a:cubicBezTo>
                    <a:cubicBezTo>
                      <a:pt x="6" y="229"/>
                      <a:pt x="7" y="225"/>
                      <a:pt x="11" y="222"/>
                    </a:cubicBezTo>
                    <a:cubicBezTo>
                      <a:pt x="15" y="218"/>
                      <a:pt x="20" y="214"/>
                      <a:pt x="25" y="211"/>
                    </a:cubicBezTo>
                    <a:cubicBezTo>
                      <a:pt x="29" y="208"/>
                      <a:pt x="30" y="204"/>
                      <a:pt x="30" y="199"/>
                    </a:cubicBezTo>
                    <a:cubicBezTo>
                      <a:pt x="29" y="195"/>
                      <a:pt x="28" y="192"/>
                      <a:pt x="28" y="189"/>
                    </a:cubicBezTo>
                    <a:cubicBezTo>
                      <a:pt x="28" y="180"/>
                      <a:pt x="23" y="176"/>
                      <a:pt x="16" y="174"/>
                    </a:cubicBezTo>
                    <a:cubicBezTo>
                      <a:pt x="13" y="173"/>
                      <a:pt x="10" y="171"/>
                      <a:pt x="7" y="170"/>
                    </a:cubicBezTo>
                    <a:cubicBezTo>
                      <a:pt x="2" y="169"/>
                      <a:pt x="0" y="166"/>
                      <a:pt x="0" y="162"/>
                    </a:cubicBezTo>
                    <a:cubicBezTo>
                      <a:pt x="1" y="155"/>
                      <a:pt x="1" y="149"/>
                      <a:pt x="2" y="142"/>
                    </a:cubicBezTo>
                    <a:cubicBezTo>
                      <a:pt x="2" y="136"/>
                      <a:pt x="5" y="134"/>
                      <a:pt x="11" y="133"/>
                    </a:cubicBezTo>
                    <a:cubicBezTo>
                      <a:pt x="17" y="132"/>
                      <a:pt x="23" y="132"/>
                      <a:pt x="28" y="131"/>
                    </a:cubicBezTo>
                    <a:cubicBezTo>
                      <a:pt x="32" y="130"/>
                      <a:pt x="35" y="128"/>
                      <a:pt x="36" y="124"/>
                    </a:cubicBezTo>
                    <a:cubicBezTo>
                      <a:pt x="38" y="120"/>
                      <a:pt x="40" y="117"/>
                      <a:pt x="41" y="113"/>
                    </a:cubicBezTo>
                    <a:cubicBezTo>
                      <a:pt x="42" y="109"/>
                      <a:pt x="42" y="105"/>
                      <a:pt x="39" y="101"/>
                    </a:cubicBezTo>
                    <a:cubicBezTo>
                      <a:pt x="36" y="97"/>
                      <a:pt x="32" y="93"/>
                      <a:pt x="29" y="88"/>
                    </a:cubicBezTo>
                    <a:cubicBezTo>
                      <a:pt x="26" y="84"/>
                      <a:pt x="26" y="80"/>
                      <a:pt x="29" y="76"/>
                    </a:cubicBezTo>
                    <a:cubicBezTo>
                      <a:pt x="32" y="71"/>
                      <a:pt x="36" y="66"/>
                      <a:pt x="39" y="62"/>
                    </a:cubicBezTo>
                    <a:cubicBezTo>
                      <a:pt x="42" y="57"/>
                      <a:pt x="46" y="56"/>
                      <a:pt x="52" y="58"/>
                    </a:cubicBezTo>
                    <a:cubicBezTo>
                      <a:pt x="57" y="60"/>
                      <a:pt x="62" y="62"/>
                      <a:pt x="66" y="65"/>
                    </a:cubicBezTo>
                    <a:cubicBezTo>
                      <a:pt x="70" y="67"/>
                      <a:pt x="74" y="66"/>
                      <a:pt x="77" y="64"/>
                    </a:cubicBezTo>
                    <a:cubicBezTo>
                      <a:pt x="78" y="63"/>
                      <a:pt x="79" y="63"/>
                      <a:pt x="79" y="62"/>
                    </a:cubicBezTo>
                    <a:cubicBezTo>
                      <a:pt x="94" y="51"/>
                      <a:pt x="94" y="51"/>
                      <a:pt x="90" y="30"/>
                    </a:cubicBezTo>
                    <a:cubicBezTo>
                      <a:pt x="89" y="23"/>
                      <a:pt x="91" y="20"/>
                      <a:pt x="97" y="17"/>
                    </a:cubicBezTo>
                    <a:cubicBezTo>
                      <a:pt x="102" y="15"/>
                      <a:pt x="107" y="13"/>
                      <a:pt x="112" y="11"/>
                    </a:cubicBezTo>
                    <a:cubicBezTo>
                      <a:pt x="117" y="8"/>
                      <a:pt x="120" y="9"/>
                      <a:pt x="124" y="13"/>
                    </a:cubicBezTo>
                    <a:cubicBezTo>
                      <a:pt x="127" y="17"/>
                      <a:pt x="130" y="22"/>
                      <a:pt x="133" y="26"/>
                    </a:cubicBezTo>
                    <a:cubicBezTo>
                      <a:pt x="138" y="31"/>
                      <a:pt x="142" y="32"/>
                      <a:pt x="148" y="31"/>
                    </a:cubicBezTo>
                    <a:cubicBezTo>
                      <a:pt x="152" y="29"/>
                      <a:pt x="156" y="29"/>
                      <a:pt x="160" y="29"/>
                    </a:cubicBezTo>
                    <a:cubicBezTo>
                      <a:pt x="166" y="28"/>
                      <a:pt x="170" y="26"/>
                      <a:pt x="172" y="21"/>
                    </a:cubicBezTo>
                    <a:cubicBezTo>
                      <a:pt x="173" y="16"/>
                      <a:pt x="175" y="11"/>
                      <a:pt x="177" y="6"/>
                    </a:cubicBezTo>
                    <a:cubicBezTo>
                      <a:pt x="179" y="2"/>
                      <a:pt x="182" y="0"/>
                      <a:pt x="187" y="0"/>
                    </a:cubicBezTo>
                    <a:cubicBezTo>
                      <a:pt x="194" y="1"/>
                      <a:pt x="201" y="2"/>
                      <a:pt x="208" y="3"/>
                    </a:cubicBezTo>
                    <a:cubicBezTo>
                      <a:pt x="212" y="3"/>
                      <a:pt x="214" y="6"/>
                      <a:pt x="214" y="11"/>
                    </a:cubicBezTo>
                    <a:cubicBezTo>
                      <a:pt x="215" y="17"/>
                      <a:pt x="216" y="23"/>
                      <a:pt x="217" y="29"/>
                    </a:cubicBezTo>
                    <a:cubicBezTo>
                      <a:pt x="218" y="34"/>
                      <a:pt x="221" y="36"/>
                      <a:pt x="225" y="38"/>
                    </a:cubicBezTo>
                    <a:cubicBezTo>
                      <a:pt x="228" y="39"/>
                      <a:pt x="231" y="40"/>
                      <a:pt x="234" y="41"/>
                    </a:cubicBezTo>
                    <a:cubicBezTo>
                      <a:pt x="239" y="45"/>
                      <a:pt x="244" y="43"/>
                      <a:pt x="248" y="40"/>
                    </a:cubicBezTo>
                    <a:cubicBezTo>
                      <a:pt x="252" y="37"/>
                      <a:pt x="256" y="34"/>
                      <a:pt x="259" y="31"/>
                    </a:cubicBezTo>
                    <a:cubicBezTo>
                      <a:pt x="264" y="27"/>
                      <a:pt x="268" y="27"/>
                      <a:pt x="273" y="31"/>
                    </a:cubicBezTo>
                    <a:cubicBezTo>
                      <a:pt x="277" y="34"/>
                      <a:pt x="281" y="37"/>
                      <a:pt x="285" y="41"/>
                    </a:cubicBezTo>
                    <a:cubicBezTo>
                      <a:pt x="290" y="45"/>
                      <a:pt x="291" y="49"/>
                      <a:pt x="288" y="55"/>
                    </a:cubicBezTo>
                    <a:cubicBezTo>
                      <a:pt x="286" y="59"/>
                      <a:pt x="284" y="64"/>
                      <a:pt x="283" y="68"/>
                    </a:cubicBezTo>
                    <a:cubicBezTo>
                      <a:pt x="282" y="71"/>
                      <a:pt x="282" y="74"/>
                      <a:pt x="283" y="76"/>
                    </a:cubicBezTo>
                    <a:cubicBezTo>
                      <a:pt x="286" y="81"/>
                      <a:pt x="290" y="86"/>
                      <a:pt x="295" y="91"/>
                    </a:cubicBezTo>
                    <a:cubicBezTo>
                      <a:pt x="296" y="93"/>
                      <a:pt x="299" y="93"/>
                      <a:pt x="301" y="94"/>
                    </a:cubicBezTo>
                    <a:close/>
                    <a:moveTo>
                      <a:pt x="174" y="63"/>
                    </a:moveTo>
                    <a:cubicBezTo>
                      <a:pt x="112" y="63"/>
                      <a:pt x="62" y="113"/>
                      <a:pt x="62" y="174"/>
                    </a:cubicBezTo>
                    <a:cubicBezTo>
                      <a:pt x="62" y="236"/>
                      <a:pt x="112" y="285"/>
                      <a:pt x="173" y="286"/>
                    </a:cubicBezTo>
                    <a:cubicBezTo>
                      <a:pt x="235" y="286"/>
                      <a:pt x="285" y="236"/>
                      <a:pt x="285" y="174"/>
                    </a:cubicBezTo>
                    <a:cubicBezTo>
                      <a:pt x="285" y="112"/>
                      <a:pt x="234" y="63"/>
                      <a:pt x="174" y="63"/>
                    </a:cubicBezTo>
                    <a:close/>
                  </a:path>
                </a:pathLst>
              </a:custGeom>
              <a:solidFill>
                <a:srgbClr val="282F3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Straight Connector 111"/>
              <p:cNvCxnSpPr/>
              <p:nvPr/>
            </p:nvCxnSpPr>
            <p:spPr>
              <a:xfrm flipV="1">
                <a:off x="5058366" y="3723470"/>
                <a:ext cx="284286" cy="465630"/>
              </a:xfrm>
              <a:prstGeom prst="line">
                <a:avLst/>
              </a:prstGeom>
              <a:noFill/>
              <a:ln w="28575" cap="flat" cmpd="sng" algn="ctr">
                <a:solidFill>
                  <a:srgbClr val="282F3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Straight Connector 112"/>
              <p:cNvCxnSpPr/>
              <p:nvPr/>
            </p:nvCxnSpPr>
            <p:spPr>
              <a:xfrm flipH="1">
                <a:off x="5342652" y="3723469"/>
                <a:ext cx="213739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82F3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Straight Connector 111"/>
              <p:cNvCxnSpPr/>
              <p:nvPr/>
            </p:nvCxnSpPr>
            <p:spPr>
              <a:xfrm flipV="1">
                <a:off x="7476715" y="3265673"/>
                <a:ext cx="298598" cy="465630"/>
              </a:xfrm>
              <a:prstGeom prst="line">
                <a:avLst/>
              </a:prstGeom>
              <a:noFill/>
              <a:ln w="28575" cap="flat" cmpd="sng" algn="ctr">
                <a:solidFill>
                  <a:srgbClr val="282F39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B7E5B20-CCD2-4549-A35A-D2977CF6CC83}"/>
              </a:ext>
            </a:extLst>
          </p:cNvPr>
          <p:cNvSpPr txBox="1"/>
          <p:nvPr/>
        </p:nvSpPr>
        <p:spPr>
          <a:xfrm>
            <a:off x="5770772" y="570113"/>
            <a:ext cx="4645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Устойчивые алгоритмы взаимодействия</a:t>
            </a:r>
            <a:endParaRPr lang="en-US" sz="15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6" y="351975"/>
            <a:ext cx="685839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8" name="Прямоугольник 127"/>
          <p:cNvSpPr/>
          <p:nvPr/>
        </p:nvSpPr>
        <p:spPr>
          <a:xfrm>
            <a:off x="-6030" y="2283380"/>
            <a:ext cx="2514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КОМПОНЕНТ.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СОПРОВОЖДЕНИЕ  НА ВСЕХ ВОЗРАСТНЫХ СТУПЕНЯХ </a:t>
            </a:r>
          </a:p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62075" y="170702"/>
            <a:ext cx="40695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Комплексность и непрерывность </a:t>
            </a:r>
            <a:endParaRPr lang="en-US" sz="15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758439" y="931095"/>
            <a:ext cx="66433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5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sz="15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негосударственного </a:t>
            </a:r>
            <a:r>
              <a:rPr lang="ru-RU" sz="15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сектора, волонтеров </a:t>
            </a:r>
            <a:r>
              <a:rPr kumimoji="0" lang="en-US" altLang="zh-CN" sz="15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5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770773" y="1286859"/>
            <a:ext cx="46456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5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рынка социальных услуг </a:t>
            </a:r>
            <a:r>
              <a:rPr kumimoji="0" lang="en-US" altLang="zh-CN" sz="15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5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977421" y="5229331"/>
            <a:ext cx="44244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сеть служб </a:t>
            </a:r>
            <a:r>
              <a:rPr lang="ru-RU" sz="16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</a:t>
            </a:r>
            <a:r>
              <a:rPr kumimoji="0" lang="en-US" altLang="zh-CN" sz="16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977054" y="5618186"/>
            <a:ext cx="42121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</a:t>
            </a:r>
            <a:r>
              <a:rPr lang="ru-RU" sz="16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оказания помощи</a:t>
            </a:r>
            <a:endParaRPr lang="en-US" sz="16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754415" y="1663574"/>
            <a:ext cx="46364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подготовка кадров</a:t>
            </a:r>
            <a:endParaRPr lang="en-US" sz="1500" kern="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7969510" y="4850243"/>
            <a:ext cx="262459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родителей</a:t>
            </a:r>
            <a:endParaRPr lang="en-US" sz="1600" kern="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753028" y="2051747"/>
            <a:ext cx="4669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5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реестра доказательных практик</a:t>
            </a:r>
            <a:endParaRPr kumimoji="0" lang="en-US" sz="150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802975" y="3021399"/>
            <a:ext cx="3348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преемственности сопровождения инвалидов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7777064" y="3498656"/>
            <a:ext cx="3597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в сопровождаемое проживание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969510" y="6007041"/>
            <a:ext cx="421211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Вариативность </a:t>
            </a:r>
            <a:r>
              <a:rPr lang="ru-RU" sz="16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сервисов</a:t>
            </a:r>
            <a:endParaRPr lang="en-US" sz="1600" kern="0" dirty="0">
              <a:solidFill>
                <a:srgbClr val="282F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7969510" y="6367986"/>
            <a:ext cx="230366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kern="0" dirty="0" smtClean="0">
                <a:solidFill>
                  <a:srgbClr val="282F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данных</a:t>
            </a:r>
            <a:endParaRPr lang="en-US" sz="1600" kern="0" dirty="0">
              <a:solidFill>
                <a:sysClr val="window" lastClr="FFFFFF">
                  <a:lumMod val="50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 flipH="1">
            <a:off x="8087706" y="4296995"/>
            <a:ext cx="4093236" cy="556314"/>
            <a:chOff x="4902363" y="4030279"/>
            <a:chExt cx="4112016" cy="556314"/>
          </a:xfrm>
        </p:grpSpPr>
        <p:sp>
          <p:nvSpPr>
            <p:cNvPr id="149" name="TextBox 148"/>
            <p:cNvSpPr txBox="1"/>
            <p:nvPr/>
          </p:nvSpPr>
          <p:spPr>
            <a:xfrm>
              <a:off x="4902363" y="4030279"/>
              <a:ext cx="2416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strike="noStrike" kern="0" cap="none" spc="0" normalizeH="0" baseline="0" noProof="0" dirty="0" smtClean="0">
                  <a:ln>
                    <a:noFill/>
                  </a:ln>
                  <a:solidFill>
                    <a:srgbClr val="004C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РЕСУРСЫ</a:t>
              </a:r>
              <a:endParaRPr kumimoji="0" lang="ru-RU" sz="1600" b="1" i="0" strike="noStrike" kern="0" cap="none" spc="0" normalizeH="0" baseline="0" noProof="0" dirty="0">
                <a:ln>
                  <a:noFill/>
                </a:ln>
                <a:solidFill>
                  <a:srgbClr val="004C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3" name="Группа 152"/>
            <p:cNvGrpSpPr/>
            <p:nvPr/>
          </p:nvGrpSpPr>
          <p:grpSpPr>
            <a:xfrm>
              <a:off x="7351182" y="4267002"/>
              <a:ext cx="1663197" cy="319591"/>
              <a:chOff x="5918219" y="1081200"/>
              <a:chExt cx="1663197" cy="315951"/>
            </a:xfrm>
          </p:grpSpPr>
          <p:cxnSp>
            <p:nvCxnSpPr>
              <p:cNvPr id="151" name="Straight Connector 112"/>
              <p:cNvCxnSpPr/>
              <p:nvPr/>
            </p:nvCxnSpPr>
            <p:spPr>
              <a:xfrm flipH="1">
                <a:off x="5918219" y="1094329"/>
                <a:ext cx="150748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282F39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Straight Connector 111"/>
              <p:cNvCxnSpPr/>
              <p:nvPr/>
            </p:nvCxnSpPr>
            <p:spPr>
              <a:xfrm flipH="1" flipV="1">
                <a:off x="7417247" y="1081200"/>
                <a:ext cx="164169" cy="315951"/>
              </a:xfrm>
              <a:prstGeom prst="line">
                <a:avLst/>
              </a:prstGeom>
              <a:noFill/>
              <a:ln w="28575" cap="flat" cmpd="sng" algn="ctr">
                <a:solidFill>
                  <a:srgbClr val="282F39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318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5" grpId="0" animBg="1"/>
      <p:bldP spid="138" grpId="0" animBg="1"/>
      <p:bldP spid="113" grpId="0"/>
      <p:bldP spid="128" grpId="0"/>
      <p:bldP spid="134" grpId="0"/>
      <p:bldP spid="136" grpId="0"/>
      <p:bldP spid="137" grpId="0"/>
      <p:bldP spid="139" grpId="0"/>
      <p:bldP spid="140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6"/>
          <p:cNvCxnSpPr/>
          <p:nvPr/>
        </p:nvCxnSpPr>
        <p:spPr>
          <a:xfrm>
            <a:off x="5092843" y="47079"/>
            <a:ext cx="0" cy="6786282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ysDash"/>
          </a:ln>
          <a:effectLst/>
        </p:spPr>
      </p:cxnSp>
      <p:sp>
        <p:nvSpPr>
          <p:cNvPr id="5" name="椭圆 47"/>
          <p:cNvSpPr/>
          <p:nvPr/>
        </p:nvSpPr>
        <p:spPr>
          <a:xfrm>
            <a:off x="5020843" y="1525224"/>
            <a:ext cx="144000" cy="142494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22998" y="955184"/>
            <a:ext cx="4746534" cy="1283471"/>
            <a:chOff x="222998" y="955184"/>
            <a:chExt cx="4746535" cy="1283471"/>
          </a:xfrm>
        </p:grpSpPr>
        <p:grpSp>
          <p:nvGrpSpPr>
            <p:cNvPr id="3" name="组合 41"/>
            <p:cNvGrpSpPr/>
            <p:nvPr/>
          </p:nvGrpSpPr>
          <p:grpSpPr>
            <a:xfrm>
              <a:off x="294997" y="955184"/>
              <a:ext cx="4674536" cy="1283471"/>
              <a:chOff x="899592" y="1196752"/>
              <a:chExt cx="5709396" cy="1584176"/>
            </a:xfrm>
          </p:grpSpPr>
          <p:sp>
            <p:nvSpPr>
              <p:cNvPr id="29" name="矩形 1"/>
              <p:cNvSpPr/>
              <p:nvPr/>
            </p:nvSpPr>
            <p:spPr>
              <a:xfrm>
                <a:off x="899592" y="1196752"/>
                <a:ext cx="5709396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5512819" h="1584176">
                    <a:moveTo>
                      <a:pt x="0" y="0"/>
                    </a:moveTo>
                    <a:lnTo>
                      <a:pt x="5184576" y="0"/>
                    </a:lnTo>
                    <a:lnTo>
                      <a:pt x="5184576" y="529601"/>
                    </a:lnTo>
                    <a:lnTo>
                      <a:pt x="5512819" y="761350"/>
                    </a:lnTo>
                    <a:lnTo>
                      <a:pt x="5184576" y="993099"/>
                    </a:lnTo>
                    <a:lnTo>
                      <a:pt x="5184576" y="1584176"/>
                    </a:lnTo>
                    <a:lnTo>
                      <a:pt x="528496" y="1584176"/>
                    </a:lnTo>
                    <a:lnTo>
                      <a:pt x="0" y="117507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 cap="flat" cmpd="sng" algn="ctr">
                <a:solidFill>
                  <a:srgbClr val="FFCE33"/>
                </a:solidFill>
                <a:prstDash val="solid"/>
              </a:ln>
              <a:effectLst>
                <a:outerShdw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30" name="矩形 43"/>
              <p:cNvSpPr/>
              <p:nvPr/>
            </p:nvSpPr>
            <p:spPr>
              <a:xfrm>
                <a:off x="982233" y="1266337"/>
                <a:ext cx="5040560" cy="432048"/>
              </a:xfrm>
              <a:prstGeom prst="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cxnSp>
            <p:nvCxnSpPr>
              <p:cNvPr id="31" name="直接连接符 45"/>
              <p:cNvCxnSpPr/>
              <p:nvPr/>
            </p:nvCxnSpPr>
            <p:spPr>
              <a:xfrm>
                <a:off x="998311" y="1762241"/>
                <a:ext cx="5012553" cy="10575"/>
              </a:xfrm>
              <a:prstGeom prst="line">
                <a:avLst/>
              </a:prstGeom>
              <a:noFill/>
              <a:ln w="19050" cap="flat" cmpd="sng" algn="ctr">
                <a:solidFill>
                  <a:srgbClr val="B88C00"/>
                </a:solidFill>
                <a:prstDash val="sysDash"/>
              </a:ln>
              <a:effectLst>
                <a:outerShdw dist="12700" dir="5400000" algn="t" rotWithShape="0">
                  <a:srgbClr val="FFFF00">
                    <a:alpha val="40000"/>
                  </a:srgbClr>
                </a:outerShdw>
              </a:effectLst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222998" y="1039298"/>
              <a:ext cx="159500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Agency FB" pitchFamily="34" charset="0"/>
                  <a:ea typeface="微软雅黑" pitchFamily="34" charset="-122"/>
                </a:rPr>
                <a:t>ШАГ 1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482" y="1434398"/>
              <a:ext cx="4486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СОЦИАЛЬНАЯ ПАСПОРТИЗАЦИЯ</a:t>
              </a:r>
              <a:endParaRPr lang="en-US" sz="2400" dirty="0"/>
            </a:p>
          </p:txBody>
        </p:sp>
      </p:grpSp>
      <p:sp>
        <p:nvSpPr>
          <p:cNvPr id="9" name="椭圆 56"/>
          <p:cNvSpPr/>
          <p:nvPr/>
        </p:nvSpPr>
        <p:spPr>
          <a:xfrm>
            <a:off x="5020843" y="2955381"/>
            <a:ext cx="144000" cy="142494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39827" y="2385341"/>
            <a:ext cx="4729705" cy="1283471"/>
            <a:chOff x="239827" y="2385341"/>
            <a:chExt cx="4729705" cy="1283471"/>
          </a:xfrm>
        </p:grpSpPr>
        <p:grpSp>
          <p:nvGrpSpPr>
            <p:cNvPr id="8" name="组合 51"/>
            <p:cNvGrpSpPr/>
            <p:nvPr/>
          </p:nvGrpSpPr>
          <p:grpSpPr>
            <a:xfrm>
              <a:off x="286578" y="2385341"/>
              <a:ext cx="4682954" cy="1283471"/>
              <a:chOff x="889309" y="1196752"/>
              <a:chExt cx="5719677" cy="1584176"/>
            </a:xfrm>
          </p:grpSpPr>
          <p:sp>
            <p:nvSpPr>
              <p:cNvPr id="26" name="矩形 1"/>
              <p:cNvSpPr/>
              <p:nvPr/>
            </p:nvSpPr>
            <p:spPr>
              <a:xfrm>
                <a:off x="889309" y="1196752"/>
                <a:ext cx="5719677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5512819" h="1584176">
                    <a:moveTo>
                      <a:pt x="0" y="0"/>
                    </a:moveTo>
                    <a:lnTo>
                      <a:pt x="5184576" y="0"/>
                    </a:lnTo>
                    <a:lnTo>
                      <a:pt x="5184576" y="529601"/>
                    </a:lnTo>
                    <a:lnTo>
                      <a:pt x="5512819" y="761350"/>
                    </a:lnTo>
                    <a:lnTo>
                      <a:pt x="5184576" y="993099"/>
                    </a:lnTo>
                    <a:lnTo>
                      <a:pt x="5184576" y="1584176"/>
                    </a:lnTo>
                    <a:lnTo>
                      <a:pt x="528496" y="1584176"/>
                    </a:lnTo>
                    <a:lnTo>
                      <a:pt x="0" y="117507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 cap="flat" cmpd="sng" algn="ctr">
                <a:solidFill>
                  <a:srgbClr val="FFCE33"/>
                </a:solidFill>
                <a:prstDash val="solid"/>
              </a:ln>
              <a:effectLst>
                <a:outerShdw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7" name="矩形 53"/>
              <p:cNvSpPr/>
              <p:nvPr/>
            </p:nvSpPr>
            <p:spPr>
              <a:xfrm>
                <a:off x="982233" y="1266337"/>
                <a:ext cx="5040560" cy="432048"/>
              </a:xfrm>
              <a:prstGeom prst="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cxnSp>
            <p:nvCxnSpPr>
              <p:cNvPr id="28" name="直接连接符 55"/>
              <p:cNvCxnSpPr/>
              <p:nvPr/>
            </p:nvCxnSpPr>
            <p:spPr>
              <a:xfrm>
                <a:off x="1024896" y="1772816"/>
                <a:ext cx="5038006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C00"/>
                </a:solidFill>
                <a:prstDash val="sysDash"/>
              </a:ln>
              <a:effectLst>
                <a:outerShdw dist="12700" dir="5400000" algn="t" rotWithShape="0">
                  <a:srgbClr val="FFFF00">
                    <a:alpha val="40000"/>
                  </a:srgbClr>
                </a:outerShdw>
              </a:effectLst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239827" y="2480765"/>
              <a:ext cx="159500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Agency FB" pitchFamily="34" charset="0"/>
                  <a:ea typeface="微软雅黑" pitchFamily="34" charset="-122"/>
                </a:rPr>
                <a:t>ШАГ 2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6578" y="2890462"/>
              <a:ext cx="431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СОЦИАЛЬНОЕ КАРТИРОВАНИЕ</a:t>
              </a: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3" name="椭圆 65"/>
          <p:cNvSpPr/>
          <p:nvPr/>
        </p:nvSpPr>
        <p:spPr>
          <a:xfrm>
            <a:off x="5020843" y="4385538"/>
            <a:ext cx="144000" cy="142494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30929" y="3815498"/>
            <a:ext cx="4738603" cy="1283471"/>
            <a:chOff x="230929" y="3746519"/>
            <a:chExt cx="4738603" cy="1283471"/>
          </a:xfrm>
        </p:grpSpPr>
        <p:grpSp>
          <p:nvGrpSpPr>
            <p:cNvPr id="12" name="组合 60"/>
            <p:cNvGrpSpPr/>
            <p:nvPr/>
          </p:nvGrpSpPr>
          <p:grpSpPr>
            <a:xfrm>
              <a:off x="286578" y="3746519"/>
              <a:ext cx="4682954" cy="1283471"/>
              <a:chOff x="899592" y="1196752"/>
              <a:chExt cx="5719677" cy="1584176"/>
            </a:xfrm>
          </p:grpSpPr>
          <p:sp>
            <p:nvSpPr>
              <p:cNvPr id="23" name="矩形 1"/>
              <p:cNvSpPr/>
              <p:nvPr/>
            </p:nvSpPr>
            <p:spPr>
              <a:xfrm>
                <a:off x="899592" y="1196752"/>
                <a:ext cx="5719677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5512819" h="1584176">
                    <a:moveTo>
                      <a:pt x="0" y="0"/>
                    </a:moveTo>
                    <a:lnTo>
                      <a:pt x="5184576" y="0"/>
                    </a:lnTo>
                    <a:lnTo>
                      <a:pt x="5184576" y="529601"/>
                    </a:lnTo>
                    <a:lnTo>
                      <a:pt x="5512819" y="761350"/>
                    </a:lnTo>
                    <a:lnTo>
                      <a:pt x="5184576" y="993099"/>
                    </a:lnTo>
                    <a:lnTo>
                      <a:pt x="5184576" y="1584176"/>
                    </a:lnTo>
                    <a:lnTo>
                      <a:pt x="528496" y="1584176"/>
                    </a:lnTo>
                    <a:lnTo>
                      <a:pt x="0" y="117507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 cap="flat" cmpd="sng" algn="ctr">
                <a:solidFill>
                  <a:srgbClr val="FFCE33"/>
                </a:solidFill>
                <a:prstDash val="solid"/>
              </a:ln>
              <a:effectLst>
                <a:outerShdw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4" name="矩形 62"/>
              <p:cNvSpPr/>
              <p:nvPr/>
            </p:nvSpPr>
            <p:spPr>
              <a:xfrm>
                <a:off x="982233" y="1266337"/>
                <a:ext cx="5040560" cy="432048"/>
              </a:xfrm>
              <a:prstGeom prst="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cxnSp>
            <p:nvCxnSpPr>
              <p:cNvPr id="25" name="直接连接符 64"/>
              <p:cNvCxnSpPr/>
              <p:nvPr/>
            </p:nvCxnSpPr>
            <p:spPr>
              <a:xfrm flipV="1">
                <a:off x="992516" y="1772816"/>
                <a:ext cx="501255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C00"/>
                </a:solidFill>
                <a:prstDash val="sysDash"/>
              </a:ln>
              <a:effectLst>
                <a:outerShdw dist="12700" dir="5400000" algn="t" rotWithShape="0">
                  <a:srgbClr val="FFFF00">
                    <a:alpha val="40000"/>
                  </a:srgbClr>
                </a:outerShdw>
              </a:effectLst>
            </p:spPr>
          </p:cxnSp>
        </p:grpSp>
        <p:sp>
          <p:nvSpPr>
            <p:cNvPr id="14" name="TextBox 13"/>
            <p:cNvSpPr txBox="1"/>
            <p:nvPr/>
          </p:nvSpPr>
          <p:spPr>
            <a:xfrm>
              <a:off x="230929" y="3827252"/>
              <a:ext cx="159500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Agency FB" pitchFamily="34" charset="0"/>
                  <a:ea typeface="微软雅黑" pitchFamily="34" charset="-122"/>
                </a:rPr>
                <a:t>ШАГ 3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592" y="4273644"/>
              <a:ext cx="38845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ВЫЯВЛЕНИЕ</a:t>
              </a:r>
              <a:r>
                <a:rPr lang="ru-RU" altLang="zh-CN" sz="2400" kern="0" dirty="0" smtClean="0">
                  <a:ea typeface="微软雅黑" pitchFamily="34" charset="-122"/>
                  <a:cs typeface="Arial" pitchFamily="34" charset="0"/>
                </a:rPr>
                <a:t> (ЗАПРОС)</a:t>
              </a:r>
              <a:r>
                <a:rPr kumimoji="0" lang="en-US" altLang="zh-CN" sz="24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7" name="椭圆 74"/>
          <p:cNvSpPr/>
          <p:nvPr/>
        </p:nvSpPr>
        <p:spPr>
          <a:xfrm>
            <a:off x="5020843" y="5815695"/>
            <a:ext cx="144000" cy="142494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75000"/>
                </a:srgbClr>
              </a:gs>
              <a:gs pos="54000">
                <a:srgbClr val="FFCE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 algn="ctr">
            <a:solidFill>
              <a:srgbClr val="A47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22997" y="5245655"/>
            <a:ext cx="4746536" cy="1283471"/>
            <a:chOff x="222997" y="5245655"/>
            <a:chExt cx="4746536" cy="1283471"/>
          </a:xfrm>
        </p:grpSpPr>
        <p:grpSp>
          <p:nvGrpSpPr>
            <p:cNvPr id="16" name="组合 69"/>
            <p:cNvGrpSpPr/>
            <p:nvPr/>
          </p:nvGrpSpPr>
          <p:grpSpPr>
            <a:xfrm>
              <a:off x="286578" y="5245655"/>
              <a:ext cx="4682955" cy="1283471"/>
              <a:chOff x="889309" y="1196752"/>
              <a:chExt cx="5719679" cy="1584176"/>
            </a:xfrm>
          </p:grpSpPr>
          <p:sp>
            <p:nvSpPr>
              <p:cNvPr id="20" name="矩形 1"/>
              <p:cNvSpPr/>
              <p:nvPr/>
            </p:nvSpPr>
            <p:spPr>
              <a:xfrm>
                <a:off x="889309" y="1196752"/>
                <a:ext cx="5719679" cy="1584176"/>
              </a:xfrm>
              <a:custGeom>
                <a:avLst/>
                <a:gdLst/>
                <a:ahLst/>
                <a:cxnLst/>
                <a:rect l="l" t="t" r="r" b="b"/>
                <a:pathLst>
                  <a:path w="5512819" h="1584176">
                    <a:moveTo>
                      <a:pt x="0" y="0"/>
                    </a:moveTo>
                    <a:lnTo>
                      <a:pt x="5184576" y="0"/>
                    </a:lnTo>
                    <a:lnTo>
                      <a:pt x="5184576" y="529601"/>
                    </a:lnTo>
                    <a:lnTo>
                      <a:pt x="5512819" y="761350"/>
                    </a:lnTo>
                    <a:lnTo>
                      <a:pt x="5184576" y="993099"/>
                    </a:lnTo>
                    <a:lnTo>
                      <a:pt x="5184576" y="1584176"/>
                    </a:lnTo>
                    <a:lnTo>
                      <a:pt x="528496" y="1584176"/>
                    </a:lnTo>
                    <a:lnTo>
                      <a:pt x="0" y="117507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28575" cap="flat" cmpd="sng" algn="ctr">
                <a:solidFill>
                  <a:srgbClr val="FFCE33"/>
                </a:solidFill>
                <a:prstDash val="solid"/>
              </a:ln>
              <a:effectLst>
                <a:outerShdw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21" name="矩形 71"/>
              <p:cNvSpPr/>
              <p:nvPr/>
            </p:nvSpPr>
            <p:spPr>
              <a:xfrm>
                <a:off x="982233" y="1266337"/>
                <a:ext cx="5040560" cy="432048"/>
              </a:xfrm>
              <a:prstGeom prst="rect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cxnSp>
            <p:nvCxnSpPr>
              <p:cNvPr id="22" name="直接连接符 73"/>
              <p:cNvCxnSpPr/>
              <p:nvPr/>
            </p:nvCxnSpPr>
            <p:spPr>
              <a:xfrm>
                <a:off x="1024896" y="1772816"/>
                <a:ext cx="501255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B88C00"/>
                </a:solidFill>
                <a:prstDash val="sysDash"/>
              </a:ln>
              <a:effectLst>
                <a:outerShdw dist="12700" dir="5400000" algn="t" rotWithShape="0">
                  <a:srgbClr val="FFFF00">
                    <a:alpha val="40000"/>
                  </a:srgbClr>
                </a:outerShdw>
              </a:effectLst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222997" y="5321194"/>
              <a:ext cx="159500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/>
                  <a:uLnTx/>
                  <a:uFillTx/>
                  <a:latin typeface="Agency FB" pitchFamily="34" charset="0"/>
                  <a:ea typeface="微软雅黑" pitchFamily="34" charset="-122"/>
                </a:rPr>
                <a:t>ШАГ 4</a:t>
              </a:r>
              <a:endParaRPr kumimoji="0" lang="zh-CN" alt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592" y="5750776"/>
              <a:ext cx="4669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ОРГАНИЗАЦИЯ СОПРОВОЖДЕНИЯ</a:t>
              </a:r>
              <a:r>
                <a:rPr kumimoji="0" lang="en-US" altLang="zh-CN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微软雅黑" pitchFamily="34" charset="-122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2" name="Rectangle 104"/>
          <p:cNvSpPr>
            <a:spLocks noChangeArrowheads="1"/>
          </p:cNvSpPr>
          <p:nvPr/>
        </p:nvSpPr>
        <p:spPr bwMode="auto">
          <a:xfrm>
            <a:off x="5432540" y="1525224"/>
            <a:ext cx="6113200" cy="492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1</a:t>
            </a:r>
            <a:r>
              <a:rPr lang="ru-RU" b="1" dirty="0" smtClean="0"/>
              <a:t> МОБИЛЬНЫЕ БРИГАДЫ</a:t>
            </a:r>
            <a:r>
              <a:rPr lang="en-US" b="1" dirty="0" smtClean="0"/>
              <a:t> </a:t>
            </a:r>
            <a:endParaRPr lang="en-US" b="1" dirty="0"/>
          </a:p>
          <a:p>
            <a:pPr algn="just"/>
            <a:r>
              <a:rPr lang="ru-RU" sz="1400" dirty="0" smtClean="0"/>
              <a:t>ОПРЕДЕЛЕНИЕ КРУГА ПРОБЛЕМ СЕМЬИ, ПРЕДОСТАВЛЕНИЕ СЕМЬЯМ ИНФОРМАЦИИ О ВОЗМОЖНОСТИ ПОЛУЧИТЬ МЕРЫ СОЦИАЛЬНОЙ ПОДДЕРЖКИ, СОЦИАЛЬНЫЕ УСЛУГИ В ОРГАНИЗАЦИЯХ РАЗНОЙ ВЕДОМСТВЕННОЙ ПРИНАДЛЕЖНОСТИ</a:t>
            </a:r>
          </a:p>
          <a:p>
            <a:pPr algn="just"/>
            <a:endParaRPr lang="en-US" sz="1400" b="1" dirty="0"/>
          </a:p>
          <a:p>
            <a:pPr algn="just"/>
            <a:r>
              <a:rPr lang="en-US" b="1" dirty="0" smtClean="0"/>
              <a:t>2</a:t>
            </a:r>
            <a:r>
              <a:rPr lang="ru-RU" b="1" dirty="0" smtClean="0"/>
              <a:t> РОДИТЕЛЬСКИЕ ОБЪЕДИНЕНИЯ (КЛУБЫ, ГРУППЫ САМО- И ВЗАИМОПОМОЩИ)</a:t>
            </a:r>
          </a:p>
          <a:p>
            <a:pPr algn="just"/>
            <a:r>
              <a:rPr lang="ru-RU" sz="1400" dirty="0" smtClean="0"/>
              <a:t>ПРОВЕДЕНИЕ МЕРОПРИЯТИЙ, НАПРАВЛЕННЫХ НА ПОВЫШЕНИЕ УРОВНЯ РОДИТЕЛЬСКОЙ КОМПЕТЕНТНОСТИ В ВОПРОСАХ РЕАБИЛИТАЦИИ И АБИЛИТАЦИИ РЕБЕНКА, ОРГАНИЗАЦИЯ ТЕМАТИЧЕСКИХ ВСТРЕЧ</a:t>
            </a:r>
          </a:p>
          <a:p>
            <a:pPr algn="just"/>
            <a:endParaRPr lang="en-US" sz="1400" dirty="0"/>
          </a:p>
          <a:p>
            <a:pPr algn="just"/>
            <a:r>
              <a:rPr lang="en-US" b="1" dirty="0" smtClean="0"/>
              <a:t>3</a:t>
            </a:r>
            <a:r>
              <a:rPr lang="ru-RU" b="1" dirty="0" smtClean="0"/>
              <a:t> УЧАСТКОВЫЕ СОЦИАЛЬНЫЕ СЛУЖБЫ (КУРАТОР СЛУЧАЯ)</a:t>
            </a:r>
          </a:p>
          <a:p>
            <a:pPr algn="just"/>
            <a:r>
              <a:rPr lang="ru-RU" sz="1400" dirty="0" smtClean="0"/>
              <a:t>РАЗРАБОТКА ИНДИВИДУАЛЬНОГО МАРШРУТА СЕМЬИ, КООРДИНАЦИЯ ДЕЯТЕЛЬНОСТИ ВСЕХ СЛУЖБ, ЗАДЕЙСТВОВАННЫХ В СОЦИАЛЬНОМ СОПРОВОЖДЕНИИ</a:t>
            </a:r>
          </a:p>
          <a:p>
            <a:pPr algn="just"/>
            <a:endParaRPr lang="ru-RU" sz="1400" b="1" dirty="0"/>
          </a:p>
          <a:p>
            <a:pPr algn="just"/>
            <a:r>
              <a:rPr lang="ru-RU" b="1" dirty="0" smtClean="0"/>
              <a:t>4 ДИСТАНЦИОННОЕ СОПРОВОЖДЕНИЕ СЕМЕЙ</a:t>
            </a:r>
          </a:p>
          <a:p>
            <a:pPr algn="just"/>
            <a:r>
              <a:rPr lang="ru-RU" sz="1400" dirty="0" smtClean="0"/>
              <a:t>КОНСУЛЬТИРОВАНИЕ, ПРОВЕДЕНИЕ ИНДИВИДУАЛЬНЫХ ЗАНЯТИЙ, ИНФОРМИРОВАНИЕ СЕМЕЙ В РАМКАХ ПРЕДОСТАВЛЕНИЯ СОЦИАЛЬНЫХ УСЛУГ В ДИСТАНЦИОННОМ ФОРМАТЕ</a:t>
            </a:r>
            <a:endParaRPr lang="en-US" sz="1400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5520434" y="868505"/>
            <a:ext cx="3741243" cy="544828"/>
            <a:chOff x="5520434" y="868505"/>
            <a:chExt cx="3741243" cy="544828"/>
          </a:xfrm>
        </p:grpSpPr>
        <p:sp>
          <p:nvSpPr>
            <p:cNvPr id="33" name="AutoShape 105"/>
            <p:cNvSpPr>
              <a:spLocks noChangeArrowheads="1"/>
            </p:cNvSpPr>
            <p:nvPr/>
          </p:nvSpPr>
          <p:spPr bwMode="gray">
            <a:xfrm>
              <a:off x="5520434" y="868505"/>
              <a:ext cx="3686175" cy="501650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 w="19050" algn="ctr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106"/>
            <p:cNvSpPr txBox="1">
              <a:spLocks noChangeArrowheads="1"/>
            </p:cNvSpPr>
            <p:nvPr/>
          </p:nvSpPr>
          <p:spPr bwMode="gray">
            <a:xfrm>
              <a:off x="5620307" y="951668"/>
              <a:ext cx="3641370" cy="4616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 smtClean="0"/>
                <a:t>УСЛУГИ И ТЕХНОЛОГИИ</a:t>
              </a:r>
              <a:endParaRPr lang="en-US" sz="2400" b="1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-9402" y="-42552"/>
            <a:ext cx="12192000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5823" y="190384"/>
            <a:ext cx="11816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СОПРОВОЖДЕНИЯ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-542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6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2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2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2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62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2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12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2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2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2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  <p:bldP spid="32" grpId="0" build="p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椭圆 23"/>
          <p:cNvSpPr/>
          <p:nvPr/>
        </p:nvSpPr>
        <p:spPr bwMode="auto">
          <a:xfrm>
            <a:off x="2964770" y="2557041"/>
            <a:ext cx="2305216" cy="2304256"/>
          </a:xfrm>
          <a:prstGeom prst="ellipse">
            <a:avLst/>
          </a:prstGeom>
          <a:solidFill>
            <a:srgbClr val="00C459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弧形 2"/>
          <p:cNvSpPr/>
          <p:nvPr/>
        </p:nvSpPr>
        <p:spPr>
          <a:xfrm rot="5400000">
            <a:off x="2622926" y="2213336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六边形 56"/>
          <p:cNvSpPr/>
          <p:nvPr/>
        </p:nvSpPr>
        <p:spPr bwMode="auto">
          <a:xfrm>
            <a:off x="4665673" y="2136598"/>
            <a:ext cx="312201" cy="266774"/>
          </a:xfrm>
          <a:prstGeom prst="hexagon">
            <a:avLst/>
          </a:prstGeom>
          <a:solidFill>
            <a:srgbClr val="009A4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六边形 57"/>
          <p:cNvSpPr/>
          <p:nvPr/>
        </p:nvSpPr>
        <p:spPr bwMode="auto">
          <a:xfrm>
            <a:off x="5341155" y="2704381"/>
            <a:ext cx="312201" cy="266774"/>
          </a:xfrm>
          <a:prstGeom prst="hexagon">
            <a:avLst/>
          </a:prstGeom>
          <a:solidFill>
            <a:srgbClr val="009A4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4" name="六边形 61"/>
          <p:cNvSpPr/>
          <p:nvPr/>
        </p:nvSpPr>
        <p:spPr bwMode="auto">
          <a:xfrm>
            <a:off x="5616261" y="3503110"/>
            <a:ext cx="312201" cy="266774"/>
          </a:xfrm>
          <a:prstGeom prst="hexagon">
            <a:avLst/>
          </a:prstGeom>
          <a:solidFill>
            <a:srgbClr val="009A4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六边形 62"/>
          <p:cNvSpPr/>
          <p:nvPr/>
        </p:nvSpPr>
        <p:spPr bwMode="auto">
          <a:xfrm>
            <a:off x="5409572" y="4539129"/>
            <a:ext cx="312201" cy="261898"/>
          </a:xfrm>
          <a:prstGeom prst="hexagon">
            <a:avLst/>
          </a:prstGeom>
          <a:solidFill>
            <a:srgbClr val="009A4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6" name="圆角矩形 38"/>
          <p:cNvSpPr/>
          <p:nvPr/>
        </p:nvSpPr>
        <p:spPr bwMode="auto">
          <a:xfrm flipH="1">
            <a:off x="4847403" y="1049548"/>
            <a:ext cx="6194314" cy="61287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圆角矩形 87"/>
          <p:cNvSpPr/>
          <p:nvPr/>
        </p:nvSpPr>
        <p:spPr bwMode="auto">
          <a:xfrm flipH="1">
            <a:off x="6355206" y="2136598"/>
            <a:ext cx="5396702" cy="61287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圆角矩形 95"/>
          <p:cNvSpPr/>
          <p:nvPr/>
        </p:nvSpPr>
        <p:spPr bwMode="auto">
          <a:xfrm flipH="1">
            <a:off x="6651588" y="3266773"/>
            <a:ext cx="5262248" cy="911501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圆角矩形 103"/>
          <p:cNvSpPr/>
          <p:nvPr/>
        </p:nvSpPr>
        <p:spPr bwMode="auto">
          <a:xfrm flipH="1">
            <a:off x="6334262" y="4682670"/>
            <a:ext cx="5219045" cy="61287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76159" y="1154488"/>
            <a:ext cx="420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Кратковременное и дневное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пребывание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89598" y="2118016"/>
            <a:ext cx="466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семейный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интенсив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специальные реабилитационные программы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951526" y="3286320"/>
            <a:ext cx="4601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оказания помощи семьям, воспитывающим детей-инвалидов и детей с ОВЗ, по месту их проживания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81731" y="4678342"/>
            <a:ext cx="5296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Пункт проката развивающего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реабилитационного оборудования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66993" y="3201337"/>
            <a:ext cx="2373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ВАРИАТИВНОСТЬ</a:t>
            </a:r>
          </a:p>
          <a:p>
            <a:pPr algn="ctr">
              <a:defRPr/>
            </a:pPr>
            <a:endParaRPr kumimoji="0" lang="ru-RU" altLang="zh-CN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ИНТЕНСИВНОСТЬ</a:t>
            </a:r>
          </a:p>
          <a:p>
            <a:pPr algn="ctr">
              <a:defRPr/>
            </a:pPr>
            <a:endParaRPr kumimoji="0" lang="ru-RU" altLang="zh-CN" sz="1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#</a:t>
            </a:r>
            <a:r>
              <a:rPr kumimoji="0" lang="ru-RU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ВЗАИМОДЕЙСТВИЕ</a:t>
            </a: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4665673" y="905981"/>
            <a:ext cx="900000" cy="900000"/>
            <a:chOff x="6381358" y="191438"/>
            <a:chExt cx="900000" cy="900000"/>
          </a:xfrm>
        </p:grpSpPr>
        <p:sp>
          <p:nvSpPr>
            <p:cNvPr id="76" name="椭圆 23"/>
            <p:cNvSpPr/>
            <p:nvPr/>
          </p:nvSpPr>
          <p:spPr bwMode="auto">
            <a:xfrm>
              <a:off x="6381358" y="19143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椭圆 23"/>
            <p:cNvSpPr/>
            <p:nvPr/>
          </p:nvSpPr>
          <p:spPr bwMode="auto">
            <a:xfrm>
              <a:off x="6471358" y="273912"/>
              <a:ext cx="720000" cy="720000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6631160" y="379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841588" y="1937768"/>
            <a:ext cx="900000" cy="900000"/>
            <a:chOff x="6381358" y="191438"/>
            <a:chExt cx="900000" cy="900000"/>
          </a:xfrm>
        </p:grpSpPr>
        <p:sp>
          <p:nvSpPr>
            <p:cNvPr id="80" name="椭圆 23"/>
            <p:cNvSpPr/>
            <p:nvPr/>
          </p:nvSpPr>
          <p:spPr bwMode="auto">
            <a:xfrm>
              <a:off x="6381358" y="19143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椭圆 23"/>
            <p:cNvSpPr/>
            <p:nvPr/>
          </p:nvSpPr>
          <p:spPr bwMode="auto">
            <a:xfrm>
              <a:off x="6471358" y="273912"/>
              <a:ext cx="720000" cy="720000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631160" y="379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6188360" y="3257543"/>
            <a:ext cx="900000" cy="900000"/>
            <a:chOff x="6381358" y="191438"/>
            <a:chExt cx="900000" cy="900000"/>
          </a:xfrm>
        </p:grpSpPr>
        <p:sp>
          <p:nvSpPr>
            <p:cNvPr id="84" name="椭圆 23"/>
            <p:cNvSpPr/>
            <p:nvPr/>
          </p:nvSpPr>
          <p:spPr bwMode="auto">
            <a:xfrm>
              <a:off x="6381358" y="19143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椭圆 23"/>
            <p:cNvSpPr/>
            <p:nvPr/>
          </p:nvSpPr>
          <p:spPr bwMode="auto">
            <a:xfrm>
              <a:off x="6471358" y="273912"/>
              <a:ext cx="720000" cy="720000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631160" y="379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71431" y="4474046"/>
            <a:ext cx="900000" cy="900000"/>
            <a:chOff x="6381358" y="191438"/>
            <a:chExt cx="900000" cy="900000"/>
          </a:xfrm>
        </p:grpSpPr>
        <p:sp>
          <p:nvSpPr>
            <p:cNvPr id="88" name="椭圆 23"/>
            <p:cNvSpPr/>
            <p:nvPr/>
          </p:nvSpPr>
          <p:spPr bwMode="auto">
            <a:xfrm>
              <a:off x="6381358" y="19143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椭圆 23"/>
            <p:cNvSpPr/>
            <p:nvPr/>
          </p:nvSpPr>
          <p:spPr bwMode="auto">
            <a:xfrm>
              <a:off x="6471358" y="273912"/>
              <a:ext cx="720000" cy="720000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631160" y="379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圆角矩形 103"/>
          <p:cNvSpPr/>
          <p:nvPr/>
        </p:nvSpPr>
        <p:spPr bwMode="auto">
          <a:xfrm flipH="1">
            <a:off x="5453238" y="5672786"/>
            <a:ext cx="5219045" cy="61287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9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85760" y="5793821"/>
            <a:ext cx="451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реабилитационные программы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4990407" y="5464162"/>
            <a:ext cx="900000" cy="900000"/>
            <a:chOff x="6381358" y="191438"/>
            <a:chExt cx="900000" cy="900000"/>
          </a:xfrm>
        </p:grpSpPr>
        <p:sp>
          <p:nvSpPr>
            <p:cNvPr id="94" name="椭圆 23"/>
            <p:cNvSpPr/>
            <p:nvPr/>
          </p:nvSpPr>
          <p:spPr bwMode="auto">
            <a:xfrm>
              <a:off x="6381358" y="19143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椭圆 23"/>
            <p:cNvSpPr/>
            <p:nvPr/>
          </p:nvSpPr>
          <p:spPr bwMode="auto">
            <a:xfrm>
              <a:off x="6471358" y="273912"/>
              <a:ext cx="720000" cy="720000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631160" y="37982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altLang="zh-CN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六边形 62"/>
          <p:cNvSpPr/>
          <p:nvPr/>
        </p:nvSpPr>
        <p:spPr bwMode="auto">
          <a:xfrm>
            <a:off x="4685437" y="5132168"/>
            <a:ext cx="312201" cy="261898"/>
          </a:xfrm>
          <a:prstGeom prst="hexagon">
            <a:avLst/>
          </a:prstGeom>
          <a:solidFill>
            <a:srgbClr val="009A46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-12654"/>
            <a:ext cx="2512213" cy="6870654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9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6" y="324413"/>
            <a:ext cx="685839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0" name="Прямоугольник 99"/>
          <p:cNvSpPr/>
          <p:nvPr/>
        </p:nvSpPr>
        <p:spPr>
          <a:xfrm>
            <a:off x="43420" y="1737364"/>
            <a:ext cx="2514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ЭФФЕКТИВНЫЕ РЕГИОНАЛЬНЫЕ ПРАКТИКИ МЕДИКО-СОЦИАЛЬНОЙ И ПСИХОЛОГО-ПЕДАГОГИЧЕСКОЙ ПОМОЩИ РЕБЁНКУ С ОВЗ, ВКЛЮЧАЯ НЕПРЕРЫВНОЕ СОПРОВОЖДЕНИЕ РОДИТЕЛЕЙ (ЗАКОННЫХ ПРЕДСТАВИТЕЛЕЙ)</a:t>
            </a:r>
            <a:endParaRPr lang="ru-RU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2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2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7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  <p:bldP spid="91" grpId="0" animBg="1"/>
      <p:bldP spid="92" grpId="0"/>
      <p:bldP spid="97" grpId="0" animBg="1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-9402" y="-12654"/>
            <a:ext cx="12192000" cy="809897"/>
          </a:xfrm>
          <a:prstGeom prst="rect">
            <a:avLst/>
          </a:prstGeom>
          <a:solidFill>
            <a:srgbClr val="2373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30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1" y="29356"/>
            <a:ext cx="685311" cy="660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4022" y="1011112"/>
            <a:ext cx="5112218" cy="480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ВАРИАТИВНАЯ ФОРМА </a:t>
            </a:r>
            <a:r>
              <a:rPr lang="ru-RU" sz="22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ОРГАНИЗАЦИИ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ПРОЦЕССА АБИЛИТАЦИИ И РЕАБИЛИТАЦИИ</a:t>
            </a:r>
            <a:r>
              <a:rPr lang="ru-RU" sz="2200" b="1" dirty="0" smtClean="0">
                <a:solidFill>
                  <a:srgbClr val="00B0F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ru-RU" sz="22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ДЕТЕЙ-ИНВАЛИДОВ И ДЕТЕЙ С ОВЗ РАННЕГО, ДОШКОЛЬНОГО И ШКОЛЬНОГО ВОЗРАСТА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С ЦЕЛЬЮ ИХ ВСЕСТОРОННЕГО РАЗВИТИЯ</a:t>
            </a:r>
            <a:r>
              <a:rPr lang="ru-RU" sz="22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ОКАЗАНИЯ </a:t>
            </a:r>
            <a:r>
              <a:rPr lang="ru-RU" sz="22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КОНСУЛЬТАТИВНО-МЕТОДИЧЕСКОЙ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ПОМОЩИ ИХ РОДИТЕЛЯМ </a:t>
            </a:r>
            <a:r>
              <a:rPr lang="ru-RU" sz="22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В ОРГАНИЗАЦИИ ВОСПИТАНИЯ, ОБУЧЕНИЯ РЕБЁНКА, А ТАКЖЕ УХОДА ЗА НИМ, ЕГО СОЦИАЛЬНОЙ АДАПТАЦИИ И ИНТЕГРАЦИИ В ОБРАЗОВАТЕЛЬНУЮ СРЕДУ</a:t>
            </a:r>
            <a:endParaRPr lang="ru-RU" sz="2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168378" y="1847749"/>
            <a:ext cx="5596467" cy="3375736"/>
            <a:chOff x="6261857" y="2517300"/>
            <a:chExt cx="5596467" cy="3375736"/>
          </a:xfrm>
        </p:grpSpPr>
        <p:sp>
          <p:nvSpPr>
            <p:cNvPr id="5" name="Rectangle 23"/>
            <p:cNvSpPr/>
            <p:nvPr/>
          </p:nvSpPr>
          <p:spPr>
            <a:xfrm>
              <a:off x="6261857" y="2517300"/>
              <a:ext cx="5596467" cy="953155"/>
            </a:xfrm>
            <a:prstGeom prst="rect">
              <a:avLst/>
            </a:prstGeom>
            <a:solidFill>
              <a:srgbClr val="D4D4D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Rectangle 45"/>
            <p:cNvSpPr/>
            <p:nvPr/>
          </p:nvSpPr>
          <p:spPr>
            <a:xfrm>
              <a:off x="6261857" y="3728591"/>
              <a:ext cx="5596467" cy="953155"/>
            </a:xfrm>
            <a:prstGeom prst="rect">
              <a:avLst/>
            </a:prstGeom>
            <a:solidFill>
              <a:srgbClr val="D4D4D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Rectangle 46"/>
            <p:cNvSpPr/>
            <p:nvPr/>
          </p:nvSpPr>
          <p:spPr>
            <a:xfrm>
              <a:off x="6261858" y="4939881"/>
              <a:ext cx="5596466" cy="953155"/>
            </a:xfrm>
            <a:prstGeom prst="rect">
              <a:avLst/>
            </a:prstGeom>
            <a:solidFill>
              <a:srgbClr val="D4D4D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51716" y="1752448"/>
            <a:ext cx="5616876" cy="953155"/>
            <a:chOff x="6145195" y="2421999"/>
            <a:chExt cx="5616876" cy="953155"/>
          </a:xfrm>
        </p:grpSpPr>
        <p:grpSp>
          <p:nvGrpSpPr>
            <p:cNvPr id="9" name="Group 7"/>
            <p:cNvGrpSpPr/>
            <p:nvPr/>
          </p:nvGrpSpPr>
          <p:grpSpPr>
            <a:xfrm>
              <a:off x="6145195" y="2421999"/>
              <a:ext cx="5616876" cy="953155"/>
              <a:chOff x="3925455" y="1191491"/>
              <a:chExt cx="5652695" cy="969818"/>
            </a:xfrm>
          </p:grpSpPr>
          <p:sp>
            <p:nvSpPr>
              <p:cNvPr id="11" name="Rectangle 4"/>
              <p:cNvSpPr/>
              <p:nvPr/>
            </p:nvSpPr>
            <p:spPr>
              <a:xfrm>
                <a:off x="4895271" y="1191491"/>
                <a:ext cx="4682879" cy="96981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12" name="Group 6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13" name="Rectangle 3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F0AD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Verdana"/>
                      <a:ea typeface="+mn-ea"/>
                      <a:cs typeface="+mn-cs"/>
                    </a:rPr>
                    <a:t>01</a:t>
                  </a:r>
                </a:p>
              </p:txBody>
            </p:sp>
            <p:sp>
              <p:nvSpPr>
                <p:cNvPr id="14" name="Isosceles Triangle 5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F0AD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7433035" y="2667743"/>
              <a:ext cx="4113755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/>
                <a:t>Группа по присмотру и уходу</a:t>
              </a:r>
              <a:r>
                <a:rPr lang="ru-RU" sz="2400" dirty="0"/>
                <a:t> </a:t>
              </a:r>
              <a:endParaRPr lang="en-US" sz="24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51717" y="2963663"/>
            <a:ext cx="5616876" cy="953155"/>
            <a:chOff x="6145196" y="3633214"/>
            <a:chExt cx="5616876" cy="953155"/>
          </a:xfrm>
        </p:grpSpPr>
        <p:grpSp>
          <p:nvGrpSpPr>
            <p:cNvPr id="16" name="Group 8"/>
            <p:cNvGrpSpPr/>
            <p:nvPr/>
          </p:nvGrpSpPr>
          <p:grpSpPr>
            <a:xfrm>
              <a:off x="6145196" y="3633214"/>
              <a:ext cx="5616876" cy="953155"/>
              <a:chOff x="3925455" y="1191491"/>
              <a:chExt cx="5728232" cy="969818"/>
            </a:xfrm>
          </p:grpSpPr>
          <p:sp>
            <p:nvSpPr>
              <p:cNvPr id="18" name="Rectangle 9"/>
              <p:cNvSpPr/>
              <p:nvPr/>
            </p:nvSpPr>
            <p:spPr>
              <a:xfrm>
                <a:off x="4895272" y="1191491"/>
                <a:ext cx="4758415" cy="96981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20" name="Rectangle 11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E66C7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Verdana"/>
                      <a:ea typeface="+mn-ea"/>
                      <a:cs typeface="+mn-cs"/>
                    </a:rPr>
                    <a:t>02</a:t>
                  </a:r>
                </a:p>
              </p:txBody>
            </p:sp>
            <p:sp>
              <p:nvSpPr>
                <p:cNvPr id="21" name="Isosceles Triangle 12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E66C7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7417591" y="3809792"/>
              <a:ext cx="4129199" cy="461665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/>
                <a:t>Детско-родительская группа </a:t>
              </a:r>
              <a:endParaRPr lang="en-US" sz="24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051717" y="4174879"/>
            <a:ext cx="5616875" cy="953155"/>
            <a:chOff x="6145196" y="4844430"/>
            <a:chExt cx="5616875" cy="953155"/>
          </a:xfrm>
        </p:grpSpPr>
        <p:grpSp>
          <p:nvGrpSpPr>
            <p:cNvPr id="23" name="Group 13"/>
            <p:cNvGrpSpPr/>
            <p:nvPr/>
          </p:nvGrpSpPr>
          <p:grpSpPr>
            <a:xfrm>
              <a:off x="6145196" y="4844430"/>
              <a:ext cx="5616875" cy="953155"/>
              <a:chOff x="3925455" y="1191491"/>
              <a:chExt cx="5934136" cy="969818"/>
            </a:xfrm>
          </p:grpSpPr>
          <p:sp>
            <p:nvSpPr>
              <p:cNvPr id="25" name="Rectangle 14"/>
              <p:cNvSpPr/>
              <p:nvPr/>
            </p:nvSpPr>
            <p:spPr>
              <a:xfrm>
                <a:off x="4895272" y="1191491"/>
                <a:ext cx="4964319" cy="96981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26" name="Group 15"/>
              <p:cNvGrpSpPr/>
              <p:nvPr/>
            </p:nvGrpSpPr>
            <p:grpSpPr>
              <a:xfrm>
                <a:off x="3925455" y="1191491"/>
                <a:ext cx="1178646" cy="969818"/>
                <a:chOff x="3925455" y="1191491"/>
                <a:chExt cx="1178646" cy="969818"/>
              </a:xfrm>
            </p:grpSpPr>
            <p:sp>
              <p:nvSpPr>
                <p:cNvPr id="27" name="Rectangle 16"/>
                <p:cNvSpPr/>
                <p:nvPr/>
              </p:nvSpPr>
              <p:spPr>
                <a:xfrm>
                  <a:off x="3925455" y="1191491"/>
                  <a:ext cx="969818" cy="969818"/>
                </a:xfrm>
                <a:prstGeom prst="rect">
                  <a:avLst/>
                </a:prstGeom>
                <a:solidFill>
                  <a:srgbClr val="6BB7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Verdana"/>
                      <a:ea typeface="+mn-ea"/>
                      <a:cs typeface="+mn-cs"/>
                    </a:rPr>
                    <a:t>03</a:t>
                  </a:r>
                </a:p>
              </p:txBody>
            </p:sp>
            <p:sp>
              <p:nvSpPr>
                <p:cNvPr id="28" name="Isosceles Triangle 17"/>
                <p:cNvSpPr/>
                <p:nvPr/>
              </p:nvSpPr>
              <p:spPr>
                <a:xfrm rot="5400000">
                  <a:off x="4803124" y="1537059"/>
                  <a:ext cx="323272" cy="278683"/>
                </a:xfrm>
                <a:prstGeom prst="triangle">
                  <a:avLst/>
                </a:prstGeom>
                <a:solidFill>
                  <a:srgbClr val="6BB7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" name="TextBox 23"/>
            <p:cNvSpPr txBox="1"/>
            <p:nvPr/>
          </p:nvSpPr>
          <p:spPr>
            <a:xfrm>
              <a:off x="7433035" y="4913226"/>
              <a:ext cx="3598660" cy="83099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/>
                <a:t>Группа адаптационной </a:t>
              </a:r>
              <a:endParaRPr lang="ru-RU" sz="2400" b="1" dirty="0" smtClean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/>
                <a:t>направленности </a:t>
              </a:r>
              <a:endParaRPr lang="en-US" sz="24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03463" y="207406"/>
            <a:ext cx="99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ГРУППА КРАТКОВРЕМЕННОГО И ДНЕВНОГО ПРЕБЫВАНИЯ 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">
  <a:themeElements>
    <a:clrScheme name="自定义 9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BE9B"/>
      </a:accent1>
      <a:accent2>
        <a:srgbClr val="009799"/>
      </a:accent2>
      <a:accent3>
        <a:srgbClr val="9FD2C8"/>
      </a:accent3>
      <a:accent4>
        <a:srgbClr val="57BE9B"/>
      </a:accent4>
      <a:accent5>
        <a:srgbClr val="009799"/>
      </a:accent5>
      <a:accent6>
        <a:srgbClr val="9FD2C8"/>
      </a:accent6>
      <a:hlink>
        <a:srgbClr val="57BE9B"/>
      </a:hlink>
      <a:folHlink>
        <a:srgbClr val="0097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2728</Words>
  <Application>Microsoft Office PowerPoint</Application>
  <PresentationFormat>Широкоэкранный</PresentationFormat>
  <Paragraphs>371</Paragraphs>
  <Slides>27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8" baseType="lpstr">
      <vt:lpstr>Arial Unicode MS</vt:lpstr>
      <vt:lpstr>맑은 고딕</vt:lpstr>
      <vt:lpstr>微软雅黑</vt:lpstr>
      <vt:lpstr>新細明體</vt:lpstr>
      <vt:lpstr>宋体</vt:lpstr>
      <vt:lpstr>Abel</vt:lpstr>
      <vt:lpstr>Agency FB</vt:lpstr>
      <vt:lpstr>Arial</vt:lpstr>
      <vt:lpstr>Arial Rounded MT Bold</vt:lpstr>
      <vt:lpstr>Calibri</vt:lpstr>
      <vt:lpstr>Calibri Light</vt:lpstr>
      <vt:lpstr>DengXian</vt:lpstr>
      <vt:lpstr>Impact</vt:lpstr>
      <vt:lpstr>Noto Sans</vt:lpstr>
      <vt:lpstr>Times New Roman</vt:lpstr>
      <vt:lpstr>Verdana</vt:lpstr>
      <vt:lpstr>Wingdings</vt:lpstr>
      <vt:lpstr>冬青黑体简体中文 W3</vt:lpstr>
      <vt:lpstr>方正粗谭黑简体</vt:lpstr>
      <vt:lpstr>Тема Office</vt:lpstr>
      <vt:lpstr>jeppt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Савченко Татьяна Александровна</dc:creator>
  <cp:lastModifiedBy>Малыхина Светлана Сергеевна</cp:lastModifiedBy>
  <cp:revision>133</cp:revision>
  <dcterms:created xsi:type="dcterms:W3CDTF">2021-06-09T02:42:13Z</dcterms:created>
  <dcterms:modified xsi:type="dcterms:W3CDTF">2021-06-25T04:51:14Z</dcterms:modified>
</cp:coreProperties>
</file>