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4" r:id="rId2"/>
    <p:sldId id="278" r:id="rId3"/>
    <p:sldId id="283" r:id="rId4"/>
    <p:sldId id="276" r:id="rId5"/>
    <p:sldId id="277" r:id="rId6"/>
    <p:sldId id="273" r:id="rId7"/>
    <p:sldId id="280" r:id="rId8"/>
    <p:sldId id="282" r:id="rId9"/>
    <p:sldId id="263" r:id="rId10"/>
    <p:sldId id="274" r:id="rId11"/>
    <p:sldId id="275" r:id="rId12"/>
    <p:sldId id="266" r:id="rId13"/>
    <p:sldId id="281" r:id="rId14"/>
    <p:sldId id="268" r:id="rId15"/>
    <p:sldId id="269" r:id="rId16"/>
    <p:sldId id="270" r:id="rId17"/>
    <p:sldId id="271" r:id="rId18"/>
    <p:sldId id="26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B41E1E"/>
    <a:srgbClr val="CB7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1436773633657481"/>
          <c:y val="6.666880146818349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Гастроли</c:v>
                </c:pt>
              </c:strCache>
            </c:strRef>
          </c:tx>
          <c:explosion val="26"/>
          <c:dPt>
            <c:idx val="0"/>
            <c:bubble3D val="0"/>
            <c:explosion val="7"/>
            <c:spPr>
              <a:solidFill>
                <a:srgbClr val="8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explosion val="3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1"/>
            <c:spPr>
              <a:solidFill>
                <a:schemeClr val="accent1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22477767079471275"/>
          <c:y val="0.83495039528791737"/>
          <c:w val="0.55951767962126198"/>
          <c:h val="0.16504960471208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A1C23-47FE-45B9-AC1C-7585C91366F8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93087-0672-43A7-987D-E17BD4044F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93087-0672-43A7-987D-E17BD4044F2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0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68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1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5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9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023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46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0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7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7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66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64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B4FB7-67ED-4812-8CE2-5DB2EE3EDC45}" type="datetimeFigureOut">
              <a:rPr lang="ru-RU" smtClean="0"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F1E8-6095-4EF3-933C-39802F059A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33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4.jpeg"/><Relationship Id="rId7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11" Type="http://schemas.openxmlformats.org/officeDocument/2006/relationships/image" Target="../media/image31.jpeg"/><Relationship Id="rId5" Type="http://schemas.openxmlformats.org/officeDocument/2006/relationships/image" Target="../media/image26.jpeg"/><Relationship Id="rId10" Type="http://schemas.openxmlformats.org/officeDocument/2006/relationships/image" Target="../media/image30.jpeg"/><Relationship Id="rId4" Type="http://schemas.openxmlformats.org/officeDocument/2006/relationships/image" Target="../media/image25.jpg"/><Relationship Id="rId9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5262" y="188930"/>
            <a:ext cx="8828314" cy="60152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800000"/>
                </a:solidFill>
              </a:rPr>
              <a:t/>
            </a:r>
            <a:br>
              <a:rPr lang="ru-RU" sz="4000" dirty="0">
                <a:solidFill>
                  <a:srgbClr val="800000"/>
                </a:solidFill>
              </a:rPr>
            </a:b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489812" y="900208"/>
            <a:ext cx="9337714" cy="4351338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ИНТЕРАКТИВНАЯ  ГАСТРОЛЬНАЯ КАРТА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коллективов государственного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автономного учреждения культуры 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i="1" dirty="0" smtClean="0"/>
              <a:t>Тюменской области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800000"/>
                </a:solidFill>
              </a:rPr>
              <a:t>«Тюменское концертно-театральное объединение»</a:t>
            </a:r>
            <a:endParaRPr lang="ru-RU" b="1" dirty="0">
              <a:solidFill>
                <a:srgbClr val="800000"/>
              </a:solidFill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483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8468" y="163629"/>
            <a:ext cx="10293531" cy="1760964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800000"/>
                </a:solidFill>
              </a:rPr>
              <a:t> Интерактивная </a:t>
            </a:r>
            <a:r>
              <a:rPr lang="ru-RU" sz="3600" b="1" dirty="0">
                <a:solidFill>
                  <a:srgbClr val="800000"/>
                </a:solidFill>
              </a:rPr>
              <a:t>гастрольная карта </a:t>
            </a:r>
            <a:r>
              <a:rPr lang="ru-RU" sz="3600" b="1" dirty="0" smtClean="0">
                <a:solidFill>
                  <a:srgbClr val="800000"/>
                </a:solidFill>
              </a:rPr>
              <a:t>- </a:t>
            </a:r>
            <a:r>
              <a:rPr lang="ru-RU" sz="4000" dirty="0" smtClean="0">
                <a:solidFill>
                  <a:srgbClr val="800000"/>
                </a:solidFill>
              </a:rPr>
              <a:t/>
            </a:r>
            <a:br>
              <a:rPr lang="ru-RU" sz="4000" dirty="0" smtClean="0">
                <a:solidFill>
                  <a:srgbClr val="800000"/>
                </a:solidFill>
              </a:rPr>
            </a:br>
            <a:r>
              <a:rPr lang="ru-RU" sz="4000" dirty="0">
                <a:solidFill>
                  <a:srgbClr val="800000"/>
                </a:solidFill>
              </a:rPr>
              <a:t> </a:t>
            </a:r>
            <a:r>
              <a:rPr lang="ru-RU" sz="4000" dirty="0" smtClean="0">
                <a:solidFill>
                  <a:srgbClr val="800000"/>
                </a:solidFill>
              </a:rPr>
              <a:t>      </a:t>
            </a:r>
            <a:r>
              <a:rPr lang="ru-RU" sz="3200" dirty="0" smtClean="0"/>
              <a:t>это </a:t>
            </a:r>
            <a:r>
              <a:rPr lang="ru-RU" sz="3200" dirty="0"/>
              <a:t>справочник гастролей коллективов </a:t>
            </a:r>
            <a:r>
              <a:rPr lang="ru-RU" sz="3200" dirty="0" smtClean="0"/>
              <a:t>Тюменской области</a:t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3200" dirty="0" smtClean="0"/>
              <a:t>        по </a:t>
            </a:r>
            <a:r>
              <a:rPr lang="ru-RU" sz="3200" dirty="0"/>
              <a:t>городам </a:t>
            </a:r>
            <a:r>
              <a:rPr lang="ru-RU" sz="3200" dirty="0" smtClean="0"/>
              <a:t>России и стран </a:t>
            </a:r>
            <a:r>
              <a:rPr lang="ru-RU" sz="3200" dirty="0"/>
              <a:t>ближнего и дальнего зарубежья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151017" y="1586429"/>
            <a:ext cx="9202783" cy="504950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971" y="1754659"/>
            <a:ext cx="8187913" cy="4789359"/>
          </a:xfrm>
          <a:prstGeom prst="rect">
            <a:avLst/>
          </a:prstGeom>
          <a:effectLst>
            <a:reflection blurRad="6350" stA="52000" endA="300" endPos="20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1970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4074" y="-442762"/>
            <a:ext cx="9342922" cy="190580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800000"/>
                </a:solidFill>
                <a:latin typeface="+mn-lt"/>
              </a:rPr>
              <a:t>Это отдельный раздел на сайте объединения, расположенный по адресу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TOUR.KTO72.RU</a:t>
            </a:r>
            <a:r>
              <a:rPr lang="ru-RU" sz="2800" dirty="0" smtClean="0">
                <a:solidFill>
                  <a:srgbClr val="80000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800000"/>
                </a:solidFill>
                <a:latin typeface="+mn-lt"/>
              </a:rPr>
            </a:br>
            <a:endParaRPr lang="ru-RU" sz="2800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4074" y="1069742"/>
            <a:ext cx="10099880" cy="4761295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191" y="833627"/>
            <a:ext cx="6984511" cy="4283833"/>
          </a:xfrm>
          <a:prstGeom prst="rect">
            <a:avLst/>
          </a:prstGeom>
          <a:effectLst>
            <a:outerShdw blurRad="3302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6878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70" y="1"/>
            <a:ext cx="10515600" cy="7315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Возможности интерактивной гастрольной карты: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02969" y="851421"/>
            <a:ext cx="4229420" cy="4519476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dirty="0" smtClean="0"/>
              <a:t>Регулировка масштаба карты для удобного обзора гастролей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Навигация </a:t>
            </a:r>
            <a:r>
              <a:rPr lang="ru-RU" dirty="0"/>
              <a:t>по странам, регионам </a:t>
            </a:r>
            <a:r>
              <a:rPr lang="ru-RU" dirty="0" smtClean="0"/>
              <a:t>РФ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smtClean="0"/>
              <a:t>Просмотр </a:t>
            </a:r>
            <a:r>
              <a:rPr lang="ru-RU" dirty="0"/>
              <a:t>гастролей по </a:t>
            </a:r>
            <a:r>
              <a:rPr lang="ru-RU" dirty="0" smtClean="0"/>
              <a:t>городам</a:t>
            </a:r>
            <a:r>
              <a:rPr lang="en-US" dirty="0" smtClean="0"/>
              <a:t>;</a:t>
            </a:r>
          </a:p>
          <a:p>
            <a:r>
              <a:rPr lang="ru-RU" dirty="0" smtClean="0"/>
              <a:t>Переход на сайты учреждений для бронирования билетов.</a:t>
            </a:r>
            <a:endParaRPr lang="ru-RU" dirty="0"/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389" y="851421"/>
            <a:ext cx="5585142" cy="4018691"/>
          </a:xfrm>
          <a:effectLst>
            <a:reflection blurRad="6350" stA="49000" endPos="16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9195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5149" y="43543"/>
            <a:ext cx="9525000" cy="993413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800000"/>
                </a:solidFill>
              </a:rPr>
              <a:t>Механизм работы - </a:t>
            </a:r>
            <a:r>
              <a:rPr lang="ru-RU" sz="4000" dirty="0">
                <a:solidFill>
                  <a:srgbClr val="800000"/>
                </a:solidFill>
              </a:rPr>
              <a:t/>
            </a:r>
            <a:br>
              <a:rPr lang="ru-RU" sz="4000" dirty="0">
                <a:solidFill>
                  <a:srgbClr val="800000"/>
                </a:solidFill>
              </a:rPr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005149" y="1294402"/>
            <a:ext cx="4038600" cy="403524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7" name="ezgif-6-5ffc6d9cc69c (1)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95530" y="1036956"/>
            <a:ext cx="5118105" cy="3838579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115238" y="1036956"/>
            <a:ext cx="5122843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Информация на карту заносится администратором в панели сайта </a:t>
            </a:r>
            <a:r>
              <a:rPr lang="en-US" sz="2000" dirty="0"/>
              <a:t>KTO72.RU</a:t>
            </a:r>
            <a:r>
              <a:rPr lang="ru-RU" sz="2000" dirty="0"/>
              <a:t> согласно графику гастролей на предстоящие </a:t>
            </a:r>
            <a:r>
              <a:rPr lang="ru-RU" sz="2000" dirty="0" smtClean="0"/>
              <a:t>периоды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Занесенная </a:t>
            </a:r>
            <a:r>
              <a:rPr lang="ru-RU" sz="2000" dirty="0"/>
              <a:t>в панели администратора информация выводится </a:t>
            </a:r>
            <a:r>
              <a:rPr lang="ru-RU" sz="2000" dirty="0" smtClean="0"/>
              <a:t>в </a:t>
            </a:r>
            <a:r>
              <a:rPr lang="ru-RU" sz="2000" dirty="0"/>
              <a:t>виде </a:t>
            </a:r>
            <a:r>
              <a:rPr lang="ru-RU" sz="2000" dirty="0" smtClean="0"/>
              <a:t>метки </a:t>
            </a:r>
            <a:r>
              <a:rPr lang="ru-RU" sz="2000" dirty="0" err="1" smtClean="0"/>
              <a:t>геолокации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smtClean="0"/>
              <a:t>сайте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 </a:t>
            </a:r>
            <a:r>
              <a:rPr lang="ru-RU" sz="2000" dirty="0"/>
              <a:t>основе дизайна гастрольной карты используются лучшие образцы и наработки аналогичных </a:t>
            </a:r>
            <a:r>
              <a:rPr lang="ru-RU" sz="2000" dirty="0" smtClean="0"/>
              <a:t>проектов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7522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0720" y="-27340"/>
            <a:ext cx="9403080" cy="7495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Информация о гастролях 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91595" y="780528"/>
            <a:ext cx="4074259" cy="4066680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 smtClean="0"/>
              <a:t>Интерактивная карта содержит:</a:t>
            </a:r>
          </a:p>
          <a:p>
            <a:pPr>
              <a:lnSpc>
                <a:spcPct val="100000"/>
              </a:lnSpc>
            </a:pPr>
            <a:r>
              <a:rPr lang="ru-RU" sz="2000" dirty="0" smtClean="0"/>
              <a:t>Афишу события </a:t>
            </a:r>
            <a:r>
              <a:rPr lang="ru-RU" sz="2000" dirty="0"/>
              <a:t>или </a:t>
            </a:r>
            <a:r>
              <a:rPr lang="ru-RU" sz="2000" dirty="0" smtClean="0"/>
              <a:t>фотографию </a:t>
            </a:r>
            <a:r>
              <a:rPr lang="ru-RU" sz="2000" dirty="0"/>
              <a:t>коллектива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Название города 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места </a:t>
            </a:r>
            <a:r>
              <a:rPr lang="ru-RU" sz="2000" dirty="0" smtClean="0"/>
              <a:t>проведения мероприятия</a:t>
            </a: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 smtClean="0"/>
              <a:t>Дату </a:t>
            </a:r>
            <a:r>
              <a:rPr lang="ru-RU" sz="2000" dirty="0"/>
              <a:t>и </a:t>
            </a:r>
            <a:r>
              <a:rPr lang="ru-RU" sz="2000" dirty="0" smtClean="0"/>
              <a:t>время </a:t>
            </a:r>
            <a:endParaRPr lang="ru-RU" sz="2000" dirty="0"/>
          </a:p>
          <a:p>
            <a:pPr>
              <a:lnSpc>
                <a:spcPct val="100000"/>
              </a:lnSpc>
            </a:pPr>
            <a:r>
              <a:rPr lang="ru-RU" sz="2000" dirty="0"/>
              <a:t>Название коллектива</a:t>
            </a:r>
          </a:p>
          <a:p>
            <a:pPr>
              <a:lnSpc>
                <a:spcPct val="100000"/>
              </a:lnSpc>
            </a:pPr>
            <a:r>
              <a:rPr lang="ru-RU" sz="2000" dirty="0"/>
              <a:t>Название </a:t>
            </a:r>
            <a:r>
              <a:rPr lang="ru-RU" sz="2000" dirty="0" smtClean="0"/>
              <a:t>мероприятия </a:t>
            </a:r>
            <a:r>
              <a:rPr lang="ru-RU" sz="2000" dirty="0"/>
              <a:t>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е</a:t>
            </a:r>
            <a:r>
              <a:rPr lang="ru-RU" sz="2000" dirty="0" smtClean="0"/>
              <a:t>го краткое  </a:t>
            </a:r>
            <a:r>
              <a:rPr lang="ru-RU" sz="2000" dirty="0"/>
              <a:t>описание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468" y="718470"/>
            <a:ext cx="3077104" cy="45941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0" y="718470"/>
            <a:ext cx="2932442" cy="444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2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746" y="2055809"/>
            <a:ext cx="3517283" cy="15153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72" y="671064"/>
            <a:ext cx="2315769" cy="13075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491" y="672521"/>
            <a:ext cx="2108538" cy="1405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27" y="1862487"/>
            <a:ext cx="2632913" cy="138754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1"/>
            <a:ext cx="9419122" cy="6160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Список коллективов: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678" y="671064"/>
            <a:ext cx="5950645" cy="4699833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Тюменский филармонический </a:t>
            </a:r>
            <a:r>
              <a:rPr lang="ru-RU" sz="1600" dirty="0" smtClean="0"/>
              <a:t>оркестр; </a:t>
            </a:r>
            <a:endParaRPr lang="ru-RU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Оркестр «</a:t>
            </a:r>
            <a:r>
              <a:rPr lang="ru-RU" sz="1600" dirty="0" err="1"/>
              <a:t>Камерата</a:t>
            </a:r>
            <a:r>
              <a:rPr lang="ru-RU" sz="1600" dirty="0"/>
              <a:t> Сибири</a:t>
            </a:r>
            <a:r>
              <a:rPr lang="ru-RU" sz="1600" dirty="0" smtClean="0"/>
              <a:t>»;</a:t>
            </a:r>
            <a:endParaRPr lang="ru-RU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Хоровая капелла Тюменской </a:t>
            </a:r>
            <a:r>
              <a:rPr lang="ru-RU" sz="1600" dirty="0" smtClean="0"/>
              <a:t>филармонии; </a:t>
            </a:r>
            <a:endParaRPr lang="ru-RU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Ансамбль танца «Зори Тюмени</a:t>
            </a:r>
            <a:r>
              <a:rPr lang="ru-RU" sz="1600" dirty="0" smtClean="0"/>
              <a:t>»;</a:t>
            </a:r>
            <a:endParaRPr lang="ru-RU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Ансамбль «</a:t>
            </a:r>
            <a:r>
              <a:rPr lang="en-US" sz="1600" dirty="0" err="1"/>
              <a:t>Barocco</a:t>
            </a:r>
            <a:r>
              <a:rPr lang="en-US" sz="1600" dirty="0" smtClean="0"/>
              <a:t>»</a:t>
            </a:r>
            <a:r>
              <a:rPr lang="ru-RU" sz="1600" dirty="0" smtClean="0"/>
              <a:t>;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Вокально-эстрадный ансамбль «</a:t>
            </a:r>
            <a:r>
              <a:rPr lang="en-US" sz="1600" dirty="0"/>
              <a:t>Sunrise</a:t>
            </a:r>
            <a:r>
              <a:rPr lang="en-US" sz="1600" dirty="0" smtClean="0"/>
              <a:t>»</a:t>
            </a:r>
            <a:r>
              <a:rPr lang="ru-RU" sz="1600" dirty="0" smtClean="0"/>
              <a:t>;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Камерный ансамбль </a:t>
            </a:r>
            <a:r>
              <a:rPr lang="en-US" sz="1600" dirty="0"/>
              <a:t>Per </a:t>
            </a:r>
            <a:r>
              <a:rPr lang="en-US" sz="1600" dirty="0" err="1"/>
              <a:t>aspera</a:t>
            </a:r>
            <a:r>
              <a:rPr lang="en-US" sz="1600" dirty="0"/>
              <a:t> ad </a:t>
            </a:r>
            <a:r>
              <a:rPr lang="en-US" sz="1600" dirty="0" err="1" smtClean="0"/>
              <a:t>astra</a:t>
            </a:r>
            <a:r>
              <a:rPr lang="ru-RU" sz="1600" dirty="0" smtClean="0"/>
              <a:t>;</a:t>
            </a:r>
            <a:endParaRPr lang="en-US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Фольклорный ансамбль «</a:t>
            </a:r>
            <a:r>
              <a:rPr lang="ru-RU" sz="1600" dirty="0" err="1" smtClean="0"/>
              <a:t>ЯромилЪ</a:t>
            </a:r>
            <a:r>
              <a:rPr lang="ru-RU" sz="1600" dirty="0" smtClean="0"/>
              <a:t>»;</a:t>
            </a:r>
            <a:endParaRPr lang="en-US" sz="16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Джаз-оркестр «Золотая </a:t>
            </a:r>
            <a:r>
              <a:rPr lang="ru-RU" sz="1600" dirty="0" smtClean="0"/>
              <a:t>труба»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Группа </a:t>
            </a:r>
            <a:r>
              <a:rPr lang="ru-RU" sz="1600" dirty="0"/>
              <a:t>виолончелей, флейт или </a:t>
            </a:r>
            <a:r>
              <a:rPr lang="ru-RU" sz="1600" dirty="0" smtClean="0"/>
              <a:t>скрипок </a:t>
            </a:r>
            <a:r>
              <a:rPr lang="ru-RU" sz="1600" dirty="0"/>
              <a:t>Тюменского филармонического </a:t>
            </a:r>
            <a:r>
              <a:rPr lang="ru-RU" sz="1600" dirty="0" smtClean="0"/>
              <a:t>оркестра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Группа </a:t>
            </a:r>
            <a:r>
              <a:rPr lang="ru-RU" sz="1600" dirty="0"/>
              <a:t>ударных </a:t>
            </a:r>
            <a:r>
              <a:rPr lang="ru-RU" sz="1600" dirty="0" smtClean="0"/>
              <a:t>инструментов Тюменского </a:t>
            </a:r>
            <a:r>
              <a:rPr lang="ru-RU" sz="1600" dirty="0"/>
              <a:t>филармонического оркестра «</a:t>
            </a:r>
            <a:r>
              <a:rPr lang="ru-RU" sz="1600" dirty="0" err="1"/>
              <a:t>Moca</a:t>
            </a:r>
            <a:r>
              <a:rPr lang="ru-RU" sz="1600" dirty="0"/>
              <a:t> </a:t>
            </a:r>
            <a:r>
              <a:rPr lang="ru-RU" sz="1600" dirty="0" err="1" smtClean="0"/>
              <a:t>project</a:t>
            </a:r>
            <a:r>
              <a:rPr lang="ru-RU" sz="1600" dirty="0" smtClean="0"/>
              <a:t>»</a:t>
            </a:r>
            <a:r>
              <a:rPr lang="en-US" sz="1600" dirty="0" smtClean="0"/>
              <a:t>;</a:t>
            </a:r>
            <a:endParaRPr lang="ru-RU" sz="16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Артисты </a:t>
            </a:r>
            <a:r>
              <a:rPr lang="ru-RU" sz="1600" dirty="0"/>
              <a:t>Тюменского филармонического оркестра - Арт Группа </a:t>
            </a:r>
            <a:r>
              <a:rPr lang="ru-RU" sz="1600" dirty="0" smtClean="0"/>
              <a:t>«Лаборатория»</a:t>
            </a:r>
            <a:r>
              <a:rPr lang="en-US" sz="1600" dirty="0" smtClean="0"/>
              <a:t>;</a:t>
            </a:r>
            <a:endParaRPr lang="ru-RU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Ансамбль </a:t>
            </a:r>
            <a:r>
              <a:rPr lang="ru-RU" sz="1600" dirty="0"/>
              <a:t>медных духовых инструментов «Тюмень-Брасс</a:t>
            </a:r>
            <a:r>
              <a:rPr lang="ru-RU" sz="1600" dirty="0" smtClean="0"/>
              <a:t>»</a:t>
            </a:r>
            <a:r>
              <a:rPr lang="en-US" sz="1600" dirty="0" smtClean="0"/>
              <a:t>.</a:t>
            </a:r>
            <a:endParaRPr lang="ru-RU" sz="1600" dirty="0" smtClean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Труппа Тюменского Драматического театра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Труппа Тобольского Драматического театра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Труппа Тюменского </a:t>
            </a:r>
            <a:r>
              <a:rPr lang="ru-RU" sz="1600" dirty="0"/>
              <a:t>Т</a:t>
            </a:r>
            <a:r>
              <a:rPr lang="ru-RU" sz="1600" dirty="0" smtClean="0"/>
              <a:t>еатра кукол</a:t>
            </a:r>
            <a:endParaRPr lang="ru-RU" sz="1600" dirty="0"/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53" y="5077530"/>
            <a:ext cx="9720092" cy="14752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742" y="2967804"/>
            <a:ext cx="2230418" cy="15088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320" y="3007202"/>
            <a:ext cx="2139383" cy="15063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838" y="4277510"/>
            <a:ext cx="1921433" cy="12759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323" y="3963251"/>
            <a:ext cx="2383983" cy="15893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244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897" y="-139973"/>
            <a:ext cx="10515600" cy="888909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+mn-lt"/>
              </a:rPr>
              <a:t>Дополнительные функции: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952897" y="841556"/>
            <a:ext cx="4863737" cy="4258718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Адаптация под мобильные и домашние устройства (смартфоны, планшеты, TV экраны)</a:t>
            </a:r>
            <a:br>
              <a:rPr lang="ru-RU" dirty="0"/>
            </a:br>
            <a:endParaRPr lang="ru-RU" dirty="0"/>
          </a:p>
          <a:p>
            <a:r>
              <a:rPr lang="ru-RU" dirty="0"/>
              <a:t>   Подписка на рассылку о </a:t>
            </a:r>
            <a:r>
              <a:rPr lang="ru-RU" dirty="0" smtClean="0"/>
              <a:t>коллективах </a:t>
            </a:r>
            <a:r>
              <a:rPr lang="ru-RU" dirty="0"/>
              <a:t>и </a:t>
            </a:r>
            <a:r>
              <a:rPr lang="ru-RU" dirty="0" smtClean="0"/>
              <a:t>мероприятиях Тюменского </a:t>
            </a:r>
            <a:r>
              <a:rPr lang="ru-RU" dirty="0" err="1" smtClean="0"/>
              <a:t>концертно</a:t>
            </a:r>
            <a:r>
              <a:rPr lang="ru-RU" dirty="0" smtClean="0"/>
              <a:t> -театрального объединения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387" y="567101"/>
            <a:ext cx="2754014" cy="495722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521" y="71534"/>
            <a:ext cx="2611727" cy="47011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131" y="1305568"/>
            <a:ext cx="1926526" cy="34802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034" y="768186"/>
            <a:ext cx="1818785" cy="328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207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1"/>
            <a:ext cx="10257322" cy="6160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Перспективы развития интерактивной гастрольной карты: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4678" y="895149"/>
            <a:ext cx="5967663" cy="4475748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2500"/>
          </a:bodyPr>
          <a:lstStyle/>
          <a:p>
            <a:r>
              <a:rPr lang="ru-RU" dirty="0" smtClean="0"/>
              <a:t>Разработка раздела «Календарь гастролей»</a:t>
            </a:r>
          </a:p>
          <a:p>
            <a:r>
              <a:rPr lang="ru-RU" dirty="0" smtClean="0"/>
              <a:t>Разработка сервиса приема заявок на проведение гастролей </a:t>
            </a:r>
            <a:r>
              <a:rPr lang="ru-RU" dirty="0"/>
              <a:t>коллективами Тюменского </a:t>
            </a:r>
            <a:r>
              <a:rPr lang="ru-RU" dirty="0" smtClean="0"/>
              <a:t>концертно-театрального объединения</a:t>
            </a:r>
          </a:p>
          <a:p>
            <a:r>
              <a:rPr lang="ru-RU" dirty="0" smtClean="0"/>
              <a:t>Разработка формы для приема отзывов о гастролях и коллективах</a:t>
            </a:r>
          </a:p>
          <a:p>
            <a:r>
              <a:rPr lang="ru-RU" dirty="0" smtClean="0"/>
              <a:t>Поддержание актуальной информации о гастролях и коллективах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581" y="1017075"/>
            <a:ext cx="4166125" cy="3831857"/>
          </a:xfrm>
          <a:prstGeom prst="rect">
            <a:avLst/>
          </a:prstGeom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6280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59726" y="1709738"/>
            <a:ext cx="9187724" cy="1904319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800000"/>
                </a:solidFill>
              </a:rPr>
              <a:t>Спасибо за внимание!</a:t>
            </a:r>
            <a:endParaRPr lang="ru-RU" sz="6600" b="1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06088" y="4533498"/>
            <a:ext cx="4385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59655" y="6391175"/>
            <a:ext cx="188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00000"/>
                </a:solidFill>
              </a:rPr>
              <a:t>г</a:t>
            </a:r>
            <a:r>
              <a:rPr lang="ru-RU" dirty="0" smtClean="0">
                <a:solidFill>
                  <a:srgbClr val="800000"/>
                </a:solidFill>
              </a:rPr>
              <a:t>. Тюмень, 2020 г.</a:t>
            </a:r>
            <a:endParaRPr lang="ru-RU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33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632" y="577109"/>
            <a:ext cx="8872152" cy="532613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45262" y="188930"/>
            <a:ext cx="8828314" cy="601527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800000"/>
                </a:solidFill>
              </a:rPr>
              <a:t>Правовые акты </a:t>
            </a:r>
            <a:r>
              <a:rPr lang="ru-RU" sz="4000" dirty="0">
                <a:solidFill>
                  <a:srgbClr val="800000"/>
                </a:solidFill>
              </a:rPr>
              <a:t/>
            </a:r>
            <a:br>
              <a:rPr lang="ru-RU" sz="4000" dirty="0">
                <a:solidFill>
                  <a:srgbClr val="800000"/>
                </a:solidFill>
              </a:rPr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2619632" y="1166949"/>
            <a:ext cx="4608941" cy="4714867"/>
          </a:xfrm>
        </p:spPr>
        <p:txBody>
          <a:bodyPr>
            <a:normAutofit/>
          </a:bodyPr>
          <a:lstStyle/>
          <a:p>
            <a:r>
              <a:rPr lang="ru-RU" sz="1600" b="1" dirty="0"/>
              <a:t>Распоряжение</a:t>
            </a:r>
            <a:r>
              <a:rPr lang="ru-RU" sz="1600" dirty="0"/>
              <a:t> Правительства РФ от 29 февраля 2016 г. № </a:t>
            </a:r>
            <a:r>
              <a:rPr lang="ru-RU" sz="1600" dirty="0" smtClean="0"/>
              <a:t>326-р «Об утверждении прилагаемой Стратегии </a:t>
            </a:r>
            <a:r>
              <a:rPr lang="ru-RU" sz="1600" dirty="0"/>
              <a:t>государственной культурной политики на период до 2030 </a:t>
            </a:r>
            <a:r>
              <a:rPr lang="ru-RU" sz="1600" dirty="0" smtClean="0"/>
              <a:t>года».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Основные </a:t>
            </a:r>
            <a:r>
              <a:rPr lang="ru-RU" sz="1600" dirty="0"/>
              <a:t>цели С</a:t>
            </a:r>
            <a:r>
              <a:rPr lang="ru-RU" sz="1600" dirty="0" smtClean="0"/>
              <a:t>тратегии </a:t>
            </a:r>
            <a:r>
              <a:rPr lang="ru-RU" sz="1600" dirty="0"/>
              <a:t>– формирование ценностно ориентированной модели государственной культурной политики, выравнивание условий доступности и качества услуг для жителей </a:t>
            </a:r>
            <a:r>
              <a:rPr lang="ru-RU" sz="1600" dirty="0" smtClean="0"/>
              <a:t>регионов.</a:t>
            </a:r>
            <a:endParaRPr lang="ru-RU" sz="1600" dirty="0"/>
          </a:p>
          <a:p>
            <a:r>
              <a:rPr lang="ru-RU" sz="1600" b="1" dirty="0"/>
              <a:t>Устав</a:t>
            </a:r>
            <a:r>
              <a:rPr lang="ru-RU" sz="1600" dirty="0"/>
              <a:t> государственного автономного учреждения культуры Тюменской области «Тюменское концертно-театральное объединение» от </a:t>
            </a:r>
            <a:r>
              <a:rPr lang="ru-RU" sz="1600" dirty="0" smtClean="0"/>
              <a:t>01.03.2014 г</a:t>
            </a:r>
            <a:r>
              <a:rPr lang="ru-RU" sz="1600" dirty="0"/>
              <a:t>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Цели </a:t>
            </a:r>
            <a:r>
              <a:rPr lang="ru-RU" sz="1600" dirty="0"/>
              <a:t>и предмет деятельности </a:t>
            </a:r>
            <a:r>
              <a:rPr lang="ru-RU" sz="1600" dirty="0" smtClean="0"/>
              <a:t>автономного </a:t>
            </a:r>
            <a:r>
              <a:rPr lang="ru-RU" sz="1600" dirty="0"/>
              <a:t>учреждения: п.11.1 </a:t>
            </a:r>
            <a:r>
              <a:rPr lang="ru-RU" sz="1600" dirty="0" smtClean="0"/>
              <a:t>Оказание </a:t>
            </a:r>
            <a:r>
              <a:rPr lang="ru-RU" sz="1600" dirty="0"/>
              <a:t>услуг и </a:t>
            </a:r>
            <a:r>
              <a:rPr lang="ru-RU" sz="1600" dirty="0" smtClean="0"/>
              <a:t>организация </a:t>
            </a:r>
            <a:r>
              <a:rPr lang="ru-RU" sz="1600" dirty="0"/>
              <a:t>мероприятий, направленных на реализацию государственной политики в сфере культуры и искусства.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7122695" y="1166950"/>
            <a:ext cx="4109598" cy="414645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Постановление</a:t>
            </a:r>
            <a:r>
              <a:rPr lang="ru-RU" sz="1600" dirty="0" smtClean="0"/>
              <a:t> </a:t>
            </a:r>
            <a:r>
              <a:rPr lang="ru-RU" sz="1600" dirty="0"/>
              <a:t>Правительства Тюменской области от 03.12.2018 N 451-п </a:t>
            </a:r>
            <a:r>
              <a:rPr lang="ru-RU" sz="1600" dirty="0" smtClean="0"/>
              <a:t>«Об </a:t>
            </a:r>
            <a:r>
              <a:rPr lang="ru-RU" sz="1600" dirty="0"/>
              <a:t>утверждении государственной программы Тюменской области "Развитие культуры" и признании утратившими силу некоторых нормативных правовых </a:t>
            </a:r>
            <a:r>
              <a:rPr lang="ru-RU" sz="1600" dirty="0" smtClean="0"/>
              <a:t>актов». </a:t>
            </a:r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   Реализация </a:t>
            </a:r>
            <a:r>
              <a:rPr lang="ru-RU" sz="1600" dirty="0"/>
              <a:t>программы будет осуществляться в соответствии со следующими основными приоритетами: обеспечение максимальной доступности для населения области культурных благ и образования в сфере культуры и искусств; создание условий для повышения качества и разнообразия услуг, предоставляемых в сфере </a:t>
            </a:r>
            <a:r>
              <a:rPr lang="ru-RU" sz="1600" dirty="0" smtClean="0"/>
              <a:t>культуры</a:t>
            </a:r>
            <a:r>
              <a:rPr lang="ru-RU" sz="1600" dirty="0"/>
              <a:t>.</a:t>
            </a:r>
          </a:p>
          <a:p>
            <a:endParaRPr lang="ru-RU" sz="1600" dirty="0"/>
          </a:p>
          <a:p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532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1"/>
            <a:ext cx="10196362" cy="61601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Тюменское концертно-театральное </a:t>
            </a:r>
            <a:r>
              <a:rPr lang="ru-RU" sz="3200" b="1" dirty="0">
                <a:solidFill>
                  <a:srgbClr val="800000"/>
                </a:solidFill>
              </a:rPr>
              <a:t>объединение </a:t>
            </a:r>
            <a:r>
              <a:rPr lang="ru-RU" sz="3200" b="1" dirty="0" smtClean="0">
                <a:solidFill>
                  <a:srgbClr val="800000"/>
                </a:solidFill>
              </a:rPr>
              <a:t>-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0353" y="1013253"/>
            <a:ext cx="9720092" cy="4357643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с</a:t>
            </a:r>
            <a:r>
              <a:rPr lang="ru-RU" sz="2000" dirty="0" smtClean="0"/>
              <a:t>труктура, в которую </a:t>
            </a:r>
            <a:r>
              <a:rPr lang="ru-RU" sz="2000" dirty="0"/>
              <a:t>входят Тюменская филармония, Тюменский Большой драматический театр, Дворец культуры «Нефтяник</a:t>
            </a:r>
            <a:r>
              <a:rPr lang="ru-RU" sz="2000" dirty="0" smtClean="0"/>
              <a:t>» им. В.И. Муравленко, </a:t>
            </a:r>
            <a:r>
              <a:rPr lang="ru-RU" sz="2000" dirty="0"/>
              <a:t>Тюменский театр кукол и Тобольский драматический </a:t>
            </a:r>
            <a:r>
              <a:rPr lang="ru-RU" sz="2000" dirty="0" smtClean="0"/>
              <a:t>театр им. </a:t>
            </a:r>
            <a:r>
              <a:rPr lang="ru-RU" sz="2000" dirty="0" err="1" smtClean="0"/>
              <a:t>П.П.Ершова</a:t>
            </a:r>
            <a:r>
              <a:rPr lang="ru-RU" sz="2000" dirty="0" smtClean="0"/>
              <a:t>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 smtClean="0"/>
              <a:t>Каждое </a:t>
            </a:r>
            <a:r>
              <a:rPr lang="ru-RU" sz="2000" dirty="0"/>
              <a:t>учреждение со своей богатой историей несет в массы культуру и искусство. Разнообразные творческие коллективы в ежедневной работе дарят частичку творчества и своей любви каждому зрителю.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52" y="4679038"/>
            <a:ext cx="9720092" cy="1475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71" y="3304386"/>
            <a:ext cx="1203940" cy="1602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66" y="3304386"/>
            <a:ext cx="1194314" cy="15130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409" y="3259398"/>
            <a:ext cx="1207322" cy="1602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05" y="3304387"/>
            <a:ext cx="1195546" cy="151458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392" y="3304385"/>
            <a:ext cx="1211287" cy="160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8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2970" y="1"/>
            <a:ext cx="10515600" cy="7315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Гастрольная деятельность коллективов ГАУК ТО «ТКТО»</a:t>
            </a:r>
            <a:endParaRPr lang="ru-RU" sz="3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49133" y="809400"/>
            <a:ext cx="5610959" cy="4542246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/>
              <a:t>Итоги </a:t>
            </a:r>
            <a:r>
              <a:rPr lang="ru-RU" sz="3200" b="1" dirty="0"/>
              <a:t>2018 года </a:t>
            </a:r>
          </a:p>
          <a:p>
            <a:pPr>
              <a:lnSpc>
                <a:spcPct val="120000"/>
              </a:lnSpc>
            </a:pPr>
            <a:r>
              <a:rPr lang="ru-RU" sz="2000" dirty="0" smtClean="0"/>
              <a:t>2018 </a:t>
            </a:r>
            <a:r>
              <a:rPr lang="ru-RU" sz="2000" dirty="0"/>
              <a:t>год – юбилейный </a:t>
            </a:r>
            <a:r>
              <a:rPr lang="ru-RU" sz="2000" dirty="0" smtClean="0"/>
              <a:t>160-й </a:t>
            </a:r>
            <a:r>
              <a:rPr lang="ru-RU" sz="2000" dirty="0"/>
              <a:t>театральный сезон </a:t>
            </a:r>
            <a:r>
              <a:rPr lang="ru-RU" sz="2000" dirty="0" smtClean="0"/>
              <a:t>Тюменского Большого драматического театра</a:t>
            </a:r>
            <a:r>
              <a:rPr lang="ru-RU" sz="2000" dirty="0"/>
              <a:t>: </a:t>
            </a:r>
            <a:endParaRPr lang="ru-RU" sz="2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9 </a:t>
            </a:r>
            <a:r>
              <a:rPr lang="ru-RU" sz="2000" b="1" dirty="0">
                <a:solidFill>
                  <a:srgbClr val="800000"/>
                </a:solidFill>
              </a:rPr>
              <a:t>премьер, </a:t>
            </a:r>
            <a:endParaRPr lang="ru-RU" sz="20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7 </a:t>
            </a:r>
            <a:r>
              <a:rPr lang="ru-RU" sz="2000" b="1" dirty="0">
                <a:solidFill>
                  <a:srgbClr val="800000"/>
                </a:solidFill>
              </a:rPr>
              <a:t>гастрольных туров, </a:t>
            </a:r>
            <a:endParaRPr lang="ru-RU" sz="20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9 </a:t>
            </a:r>
            <a:r>
              <a:rPr lang="ru-RU" sz="2000" b="1" dirty="0">
                <a:solidFill>
                  <a:srgbClr val="800000"/>
                </a:solidFill>
              </a:rPr>
              <a:t>акций подарил зрителям </a:t>
            </a:r>
            <a:r>
              <a:rPr lang="ru-RU" sz="2000" b="1" dirty="0" smtClean="0">
                <a:solidFill>
                  <a:srgbClr val="800000"/>
                </a:solidFill>
              </a:rPr>
              <a:t>театр,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сыграно </a:t>
            </a:r>
            <a:r>
              <a:rPr lang="ru-RU" sz="2000" b="1" dirty="0">
                <a:solidFill>
                  <a:srgbClr val="800000"/>
                </a:solidFill>
              </a:rPr>
              <a:t>более 500 спектаклей, </a:t>
            </a:r>
            <a:endParaRPr lang="ru-RU" sz="2000" b="1" dirty="0" smtClean="0">
              <a:solidFill>
                <a:srgbClr val="800000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800000"/>
                </a:solidFill>
              </a:rPr>
              <a:t>показано </a:t>
            </a:r>
            <a:r>
              <a:rPr lang="ru-RU" sz="2000" b="1" dirty="0">
                <a:solidFill>
                  <a:srgbClr val="800000"/>
                </a:solidFill>
              </a:rPr>
              <a:t>более 10 </a:t>
            </a:r>
            <a:r>
              <a:rPr lang="ru-RU" sz="2000" b="1" dirty="0" smtClean="0">
                <a:solidFill>
                  <a:srgbClr val="800000"/>
                </a:solidFill>
              </a:rPr>
              <a:t>выставок</a:t>
            </a:r>
            <a:endParaRPr lang="ru-RU" sz="2000" b="1" dirty="0">
              <a:solidFill>
                <a:srgbClr val="800000"/>
              </a:solidFill>
            </a:endParaRPr>
          </a:p>
          <a:p>
            <a:endParaRPr lang="ru-RU" sz="3600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96548" y="731521"/>
            <a:ext cx="3360145" cy="43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9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8468" y="1"/>
            <a:ext cx="10293531" cy="118436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Итоги </a:t>
            </a:r>
            <a:r>
              <a:rPr lang="ru-RU" sz="3200" b="1" dirty="0" smtClean="0">
                <a:solidFill>
                  <a:srgbClr val="800000"/>
                </a:solidFill>
              </a:rPr>
              <a:t>2018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2151017" y="766354"/>
            <a:ext cx="9202783" cy="5869577"/>
          </a:xfrm>
        </p:spPr>
        <p:txBody>
          <a:bodyPr>
            <a:normAutofit/>
          </a:bodyPr>
          <a:lstStyle/>
          <a:p>
            <a:r>
              <a:rPr lang="ru-RU" sz="2000" dirty="0"/>
              <a:t>Принято участие в следующих фестивалях: </a:t>
            </a:r>
          </a:p>
          <a:p>
            <a:pPr marL="0" indent="0">
              <a:buNone/>
            </a:pPr>
            <a:r>
              <a:rPr lang="ru-RU" sz="2000" dirty="0"/>
              <a:t>    Фестиваль «Ново-Сибирский транзит» (г. Новосибирск</a:t>
            </a:r>
            <a:r>
              <a:rPr lang="ru-RU" sz="2000" dirty="0" smtClean="0"/>
              <a:t>)-труппа </a:t>
            </a:r>
            <a:r>
              <a:rPr lang="ru-RU" sz="2000" b="1" dirty="0" smtClean="0">
                <a:solidFill>
                  <a:srgbClr val="800000"/>
                </a:solidFill>
              </a:rPr>
              <a:t>Тюменского </a:t>
            </a:r>
            <a:r>
              <a:rPr lang="ru-RU" sz="2000" b="1" dirty="0">
                <a:solidFill>
                  <a:srgbClr val="800000"/>
                </a:solidFill>
              </a:rPr>
              <a:t>драматического </a:t>
            </a:r>
            <a:r>
              <a:rPr lang="ru-RU" sz="2000" b="1" dirty="0" smtClean="0">
                <a:solidFill>
                  <a:srgbClr val="800000"/>
                </a:solidFill>
              </a:rPr>
              <a:t>театра </a:t>
            </a:r>
            <a:endParaRPr lang="ru-RU" sz="20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sz="2000" dirty="0"/>
              <a:t>Фестиваль «Арт-футбол», концерт «Виват, </a:t>
            </a:r>
            <a:r>
              <a:rPr lang="ru-RU" sz="2000" dirty="0" err="1"/>
              <a:t>Кустурица</a:t>
            </a:r>
            <a:r>
              <a:rPr lang="ru-RU" sz="2000" dirty="0"/>
              <a:t>!» (г. Москва) - </a:t>
            </a:r>
            <a:r>
              <a:rPr lang="ru-RU" sz="2000" b="1" dirty="0">
                <a:solidFill>
                  <a:srgbClr val="800000"/>
                </a:solidFill>
              </a:rPr>
              <a:t>Тюменский филармонический </a:t>
            </a:r>
            <a:r>
              <a:rPr lang="ru-RU" sz="2000" b="1" dirty="0" smtClean="0">
                <a:solidFill>
                  <a:srgbClr val="800000"/>
                </a:solidFill>
              </a:rPr>
              <a:t>оркестр</a:t>
            </a:r>
            <a:endParaRPr lang="ru-RU" sz="2000" b="1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sz="2000" dirty="0"/>
              <a:t> VII Всероссийский музыкальный фестиваль им. Д.Д. Шостаковича (г. Курган) - </a:t>
            </a:r>
            <a:r>
              <a:rPr lang="ru-RU" sz="2000" b="1" dirty="0">
                <a:solidFill>
                  <a:srgbClr val="800000"/>
                </a:solidFill>
              </a:rPr>
              <a:t>Тюменский филармонический </a:t>
            </a:r>
            <a:r>
              <a:rPr lang="ru-RU" sz="2000" b="1" dirty="0" smtClean="0">
                <a:solidFill>
                  <a:srgbClr val="800000"/>
                </a:solidFill>
              </a:rPr>
              <a:t>оркестр</a:t>
            </a:r>
            <a:endParaRPr lang="ru-RU" sz="2000" b="1" dirty="0">
              <a:solidFill>
                <a:srgbClr val="80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86" y="3261125"/>
            <a:ext cx="4666568" cy="33748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29" y="3261125"/>
            <a:ext cx="4808357" cy="336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713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33302" y="1"/>
            <a:ext cx="9420498" cy="8360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Итоги 2019 года: </a:t>
            </a:r>
            <a:endParaRPr lang="ru-RU" sz="3200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2360140" y="729048"/>
            <a:ext cx="5061624" cy="4300151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 smtClean="0"/>
              <a:t>Тюменский </a:t>
            </a:r>
            <a:r>
              <a:rPr lang="ru-RU" sz="1800" b="1" u="sng" dirty="0"/>
              <a:t>Большой </a:t>
            </a:r>
            <a:r>
              <a:rPr lang="ru-RU" sz="1800" b="1" u="sng" dirty="0" smtClean="0"/>
              <a:t>драматический </a:t>
            </a:r>
            <a:r>
              <a:rPr lang="ru-RU" sz="1800" b="1" u="sng" dirty="0"/>
              <a:t>театр</a:t>
            </a:r>
            <a:endParaRPr lang="ru-RU" sz="1800" dirty="0"/>
          </a:p>
          <a:p>
            <a:r>
              <a:rPr lang="ru-RU" sz="1600" b="1" dirty="0">
                <a:solidFill>
                  <a:srgbClr val="800000"/>
                </a:solidFill>
              </a:rPr>
              <a:t>5 </a:t>
            </a:r>
            <a:r>
              <a:rPr lang="ru-RU" sz="1600" dirty="0"/>
              <a:t>премьер</a:t>
            </a:r>
          </a:p>
          <a:p>
            <a:r>
              <a:rPr lang="ru-RU" sz="1600" b="1" dirty="0">
                <a:solidFill>
                  <a:srgbClr val="800000"/>
                </a:solidFill>
              </a:rPr>
              <a:t>175 000 </a:t>
            </a:r>
            <a:r>
              <a:rPr lang="ru-RU" sz="1600" dirty="0"/>
              <a:t>зрителей</a:t>
            </a:r>
          </a:p>
          <a:p>
            <a:r>
              <a:rPr lang="ru-RU" sz="1600" b="1" dirty="0">
                <a:solidFill>
                  <a:srgbClr val="800000"/>
                </a:solidFill>
              </a:rPr>
              <a:t>485</a:t>
            </a:r>
            <a:r>
              <a:rPr lang="ru-RU" sz="1600" dirty="0"/>
              <a:t> спектаклей и мероприятий</a:t>
            </a:r>
          </a:p>
          <a:p>
            <a:r>
              <a:rPr lang="ru-RU" sz="1600" b="1" dirty="0">
                <a:solidFill>
                  <a:srgbClr val="800000"/>
                </a:solidFill>
              </a:rPr>
              <a:t>5 НОМИНАЦИЙ НА ПРЕМИЮ «ЗОЛОТАЯ </a:t>
            </a:r>
            <a:r>
              <a:rPr lang="ru-RU" sz="1600" b="1" dirty="0" smtClean="0">
                <a:solidFill>
                  <a:srgbClr val="800000"/>
                </a:solidFill>
              </a:rPr>
              <a:t>МАСКА»</a:t>
            </a:r>
            <a:r>
              <a:rPr lang="en-US" sz="1600" b="1" dirty="0" smtClean="0">
                <a:solidFill>
                  <a:srgbClr val="800000"/>
                </a:solidFill>
              </a:rPr>
              <a:t>: </a:t>
            </a:r>
            <a:r>
              <a:rPr lang="ru-RU" sz="1600" dirty="0" smtClean="0"/>
              <a:t>Лучший </a:t>
            </a:r>
            <a:r>
              <a:rPr lang="ru-RU" sz="1600" dirty="0"/>
              <a:t>спектакль, Лучшая женская роль, Лучшая мужская роль, Лучший режиссер и Лучший художник-постановщик. </a:t>
            </a:r>
          </a:p>
          <a:p>
            <a:pPr marL="0" indent="0">
              <a:buNone/>
            </a:pPr>
            <a:r>
              <a:rPr lang="ru-RU" sz="1800" b="1" u="sng" dirty="0" smtClean="0"/>
              <a:t>Тюменский </a:t>
            </a:r>
            <a:r>
              <a:rPr lang="ru-RU" sz="1800" b="1" u="sng" dirty="0"/>
              <a:t>театр </a:t>
            </a:r>
            <a:r>
              <a:rPr lang="ru-RU" sz="1800" b="1" u="sng" dirty="0" smtClean="0"/>
              <a:t>кукол</a:t>
            </a:r>
            <a:r>
              <a:rPr lang="ru-RU" sz="1800" dirty="0"/>
              <a:t> </a:t>
            </a:r>
          </a:p>
          <a:p>
            <a:r>
              <a:rPr lang="ru-RU" sz="1600" b="1" dirty="0">
                <a:solidFill>
                  <a:srgbClr val="800000"/>
                </a:solidFill>
              </a:rPr>
              <a:t>10</a:t>
            </a:r>
            <a:r>
              <a:rPr lang="ru-RU" sz="1600" dirty="0"/>
              <a:t> </a:t>
            </a:r>
            <a:r>
              <a:rPr lang="ru-RU" sz="1600" dirty="0" smtClean="0"/>
              <a:t>премьер</a:t>
            </a:r>
            <a:endParaRPr lang="en-US" sz="1600" dirty="0" smtClean="0"/>
          </a:p>
          <a:p>
            <a:r>
              <a:rPr lang="ru-RU" sz="1600" b="1" dirty="0" smtClean="0">
                <a:solidFill>
                  <a:srgbClr val="800000"/>
                </a:solidFill>
              </a:rPr>
              <a:t>690 </a:t>
            </a:r>
            <a:r>
              <a:rPr lang="ru-RU" sz="1600" dirty="0" smtClean="0"/>
              <a:t>спектаклей</a:t>
            </a:r>
            <a:endParaRPr lang="en-US" sz="1600" dirty="0" smtClean="0"/>
          </a:p>
          <a:p>
            <a:r>
              <a:rPr lang="ru-RU" sz="1600" b="1" dirty="0" smtClean="0">
                <a:solidFill>
                  <a:srgbClr val="800000"/>
                </a:solidFill>
              </a:rPr>
              <a:t>167 </a:t>
            </a:r>
            <a:r>
              <a:rPr lang="ru-RU" sz="1600" b="1" dirty="0">
                <a:solidFill>
                  <a:srgbClr val="800000"/>
                </a:solidFill>
              </a:rPr>
              <a:t>791 </a:t>
            </a:r>
            <a:r>
              <a:rPr lang="ru-RU" sz="1600" dirty="0" smtClean="0"/>
              <a:t>мероприятие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7656723" y="729048"/>
            <a:ext cx="4423509" cy="4300151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u="sng" dirty="0" smtClean="0"/>
              <a:t>Тобольский драматический театр им.</a:t>
            </a:r>
            <a:r>
              <a:rPr lang="ru-RU" sz="1800" u="sng" dirty="0"/>
              <a:t> </a:t>
            </a:r>
            <a:r>
              <a:rPr lang="ru-RU" sz="1800" b="1" u="sng" dirty="0" err="1" smtClean="0"/>
              <a:t>П.П.Ершова</a:t>
            </a:r>
            <a:endParaRPr lang="ru-RU" sz="1800" b="1" u="sng" dirty="0"/>
          </a:p>
          <a:p>
            <a:r>
              <a:rPr lang="ru-RU" sz="1600" b="1" dirty="0">
                <a:solidFill>
                  <a:srgbClr val="800000"/>
                </a:solidFill>
              </a:rPr>
              <a:t>12</a:t>
            </a:r>
            <a:r>
              <a:rPr lang="ru-RU" sz="1600" dirty="0"/>
              <a:t> премьер</a:t>
            </a:r>
            <a:endParaRPr lang="en-US" sz="1600" dirty="0"/>
          </a:p>
          <a:p>
            <a:r>
              <a:rPr lang="ru-RU" sz="1600" b="1" dirty="0">
                <a:solidFill>
                  <a:srgbClr val="800000"/>
                </a:solidFill>
              </a:rPr>
              <a:t>434 </a:t>
            </a:r>
            <a:r>
              <a:rPr lang="ru-RU" sz="1600" dirty="0"/>
              <a:t>спектакля</a:t>
            </a:r>
            <a:endParaRPr lang="en-US" sz="1600" dirty="0"/>
          </a:p>
          <a:p>
            <a:r>
              <a:rPr lang="ru-RU" sz="1600" b="1" dirty="0">
                <a:solidFill>
                  <a:srgbClr val="800000"/>
                </a:solidFill>
              </a:rPr>
              <a:t>96 280 </a:t>
            </a:r>
            <a:r>
              <a:rPr lang="ru-RU" sz="1600" dirty="0" smtClean="0"/>
              <a:t>мероприятий</a:t>
            </a: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800" b="1" u="sng" dirty="0" smtClean="0"/>
              <a:t>Тюменская филармония</a:t>
            </a:r>
            <a:endParaRPr lang="ru-RU" sz="1800" dirty="0"/>
          </a:p>
          <a:p>
            <a:r>
              <a:rPr lang="ru-RU" sz="1600" b="1" dirty="0">
                <a:solidFill>
                  <a:srgbClr val="800000"/>
                </a:solidFill>
              </a:rPr>
              <a:t>723 526 </a:t>
            </a:r>
            <a:r>
              <a:rPr lang="ru-RU" sz="1600" dirty="0"/>
              <a:t>зрителей</a:t>
            </a:r>
            <a:endParaRPr lang="en-US" sz="1600" dirty="0"/>
          </a:p>
          <a:p>
            <a:r>
              <a:rPr lang="ru-RU" sz="1600" b="1" dirty="0">
                <a:solidFill>
                  <a:srgbClr val="800000"/>
                </a:solidFill>
              </a:rPr>
              <a:t>924</a:t>
            </a:r>
            <a:r>
              <a:rPr lang="ru-RU" sz="1600" dirty="0"/>
              <a:t> концерта и мероприятия</a:t>
            </a:r>
          </a:p>
          <a:p>
            <a:pPr marL="0" indent="0">
              <a:buNone/>
            </a:pPr>
            <a:r>
              <a:rPr lang="ru-RU" sz="1800" b="1" u="sng" dirty="0"/>
              <a:t>ДК </a:t>
            </a:r>
            <a:r>
              <a:rPr lang="ru-RU" sz="1800" b="1" u="sng" dirty="0" smtClean="0"/>
              <a:t>«Нефтяник» им. </a:t>
            </a:r>
            <a:r>
              <a:rPr lang="ru-RU" sz="1800" b="1" u="sng" dirty="0" err="1" smtClean="0"/>
              <a:t>В.И.Муравленко</a:t>
            </a:r>
            <a:endParaRPr lang="ru-RU" sz="1800" dirty="0"/>
          </a:p>
          <a:p>
            <a:r>
              <a:rPr lang="ru-RU" sz="1600" b="1" dirty="0">
                <a:solidFill>
                  <a:srgbClr val="800000"/>
                </a:solidFill>
              </a:rPr>
              <a:t> 155 601</a:t>
            </a:r>
            <a:r>
              <a:rPr lang="ru-RU" sz="1600" dirty="0"/>
              <a:t> </a:t>
            </a:r>
            <a:r>
              <a:rPr lang="ru-RU" sz="1600" dirty="0" smtClean="0"/>
              <a:t>зритель</a:t>
            </a:r>
            <a:endParaRPr lang="ru-RU" sz="1600" dirty="0"/>
          </a:p>
          <a:p>
            <a:r>
              <a:rPr lang="ru-RU" sz="1600" b="1" dirty="0">
                <a:solidFill>
                  <a:srgbClr val="800000"/>
                </a:solidFill>
              </a:rPr>
              <a:t>266 </a:t>
            </a:r>
            <a:r>
              <a:rPr lang="ru-RU" sz="1600" dirty="0"/>
              <a:t>концертов и мероприятий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740" y="1136672"/>
            <a:ext cx="1641123" cy="11427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140" y="5202492"/>
            <a:ext cx="9720092" cy="14752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0141" y="4634144"/>
            <a:ext cx="9831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800000"/>
                </a:solidFill>
              </a:rPr>
              <a:t>В соответствии с Указом Президента </a:t>
            </a:r>
            <a:r>
              <a:rPr lang="ru-RU" sz="2000" dirty="0" smtClean="0">
                <a:solidFill>
                  <a:srgbClr val="800000"/>
                </a:solidFill>
              </a:rPr>
              <a:t> РФ Владимира </a:t>
            </a:r>
            <a:r>
              <a:rPr lang="ru-RU" sz="2000" dirty="0">
                <a:solidFill>
                  <a:srgbClr val="800000"/>
                </a:solidFill>
              </a:rPr>
              <a:t>Путина </a:t>
            </a:r>
            <a:endParaRPr lang="en-US" sz="2000" dirty="0" smtClean="0">
              <a:solidFill>
                <a:srgbClr val="800000"/>
              </a:solidFill>
            </a:endParaRPr>
          </a:p>
          <a:p>
            <a:pPr algn="ctr"/>
            <a:r>
              <a:rPr lang="ru-RU" sz="2000" dirty="0" smtClean="0">
                <a:solidFill>
                  <a:srgbClr val="800000"/>
                </a:solidFill>
              </a:rPr>
              <a:t>2019 </a:t>
            </a:r>
            <a:r>
              <a:rPr lang="ru-RU" sz="2000" dirty="0">
                <a:solidFill>
                  <a:srgbClr val="800000"/>
                </a:solidFill>
              </a:rPr>
              <a:t>год в Российской Федерации объявлен Годом театра</a:t>
            </a:r>
          </a:p>
        </p:txBody>
      </p:sp>
    </p:spTree>
    <p:extLst>
      <p:ext uri="{BB962C8B-B14F-4D97-AF65-F5344CB8AC3E}">
        <p14:creationId xmlns:p14="http://schemas.microsoft.com/office/powerpoint/2010/main" val="2388093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8468" y="1"/>
            <a:ext cx="10293531" cy="8534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Итоги 2019 года: </a:t>
            </a:r>
            <a:endParaRPr lang="ru-RU" sz="3200" b="1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1898469" y="853441"/>
            <a:ext cx="7341326" cy="4589416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2500" lnSpcReduction="20000"/>
          </a:bodyPr>
          <a:lstStyle/>
          <a:p>
            <a:r>
              <a:rPr lang="ru-RU" sz="1600" dirty="0" smtClean="0">
                <a:solidFill>
                  <a:srgbClr val="800000"/>
                </a:solidFill>
              </a:rPr>
              <a:t>Выступления </a:t>
            </a:r>
            <a:r>
              <a:rPr lang="ru-RU" sz="1600" dirty="0" smtClean="0"/>
              <a:t>в</a:t>
            </a:r>
            <a:r>
              <a:rPr lang="ru-RU" sz="1600" dirty="0" smtClean="0">
                <a:solidFill>
                  <a:srgbClr val="800000"/>
                </a:solidFill>
              </a:rPr>
              <a:t> </a:t>
            </a:r>
            <a:r>
              <a:rPr lang="ru-RU" sz="1600" dirty="0" smtClean="0"/>
              <a:t>Москве, Санкт-Петербурге, Перми, Ярославле, Вологде, Череповце, в  городах </a:t>
            </a:r>
            <a:r>
              <a:rPr lang="ru-RU" sz="1600" dirty="0"/>
              <a:t>ХМАО, ЯНАО, </a:t>
            </a:r>
            <a:r>
              <a:rPr lang="ru-RU" sz="1600" dirty="0" smtClean="0"/>
              <a:t>городах УФО</a:t>
            </a:r>
            <a:r>
              <a:rPr lang="ru-RU" sz="1600" dirty="0"/>
              <a:t>, </a:t>
            </a:r>
            <a:r>
              <a:rPr lang="ru-RU" sz="1600" dirty="0" smtClean="0"/>
              <a:t>населённых пунктах </a:t>
            </a:r>
            <a:r>
              <a:rPr lang="ru-RU" sz="1600" dirty="0"/>
              <a:t>юга Тюменской области и др.</a:t>
            </a:r>
          </a:p>
          <a:p>
            <a:r>
              <a:rPr lang="ru-RU" sz="1600" dirty="0">
                <a:solidFill>
                  <a:srgbClr val="800000"/>
                </a:solidFill>
              </a:rPr>
              <a:t>Труппа </a:t>
            </a:r>
            <a:r>
              <a:rPr lang="ru-RU" sz="1600" dirty="0" smtClean="0">
                <a:solidFill>
                  <a:srgbClr val="800000"/>
                </a:solidFill>
              </a:rPr>
              <a:t>Тюменского Большого </a:t>
            </a:r>
            <a:r>
              <a:rPr lang="ru-RU" sz="1600" dirty="0">
                <a:solidFill>
                  <a:srgbClr val="800000"/>
                </a:solidFill>
              </a:rPr>
              <a:t>драматического театра</a:t>
            </a:r>
            <a:r>
              <a:rPr lang="ru-RU" sz="1600" dirty="0"/>
              <a:t> стала победителем 35-го Международного фестиваля </a:t>
            </a:r>
            <a:r>
              <a:rPr lang="ru-RU" sz="1600" dirty="0" smtClean="0"/>
              <a:t>«Липецкие </a:t>
            </a:r>
            <a:r>
              <a:rPr lang="ru-RU" sz="1600" dirty="0"/>
              <a:t>театральные встречи-2019</a:t>
            </a:r>
            <a:r>
              <a:rPr lang="ru-RU" sz="1600" dirty="0" smtClean="0"/>
              <a:t>». </a:t>
            </a:r>
            <a:r>
              <a:rPr lang="ru-RU" sz="1600" dirty="0"/>
              <a:t>Спектакль «Испанская баллада» - является обладателем Гран-При </a:t>
            </a:r>
            <a:r>
              <a:rPr lang="ru-RU" sz="1600" dirty="0" smtClean="0"/>
              <a:t>фестиваля. </a:t>
            </a:r>
          </a:p>
          <a:p>
            <a:r>
              <a:rPr lang="ru-RU" sz="1600" dirty="0"/>
              <a:t>В рамках федеральной программы «Большие гастроли» впервые приехали в город Пермь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Участие в следующих фестивалях: </a:t>
            </a:r>
          </a:p>
          <a:p>
            <a:pPr marL="0" indent="0">
              <a:buNone/>
            </a:pPr>
            <a:r>
              <a:rPr lang="ru-RU" sz="1600" dirty="0" smtClean="0"/>
              <a:t>     </a:t>
            </a:r>
            <a:r>
              <a:rPr lang="en-US" sz="1600" dirty="0" smtClean="0"/>
              <a:t>IV </a:t>
            </a:r>
            <a:r>
              <a:rPr lang="ru-RU" sz="1600" dirty="0" smtClean="0"/>
              <a:t>Всероссийский фестиваль «Сотоварищи» (г. Тара, Омская область) - </a:t>
            </a:r>
            <a:r>
              <a:rPr lang="ru-RU" sz="1600" dirty="0" smtClean="0">
                <a:solidFill>
                  <a:srgbClr val="800000"/>
                </a:solidFill>
              </a:rPr>
              <a:t>труппа Тобольского драматического театра им. П. П. Ершова</a:t>
            </a:r>
            <a:r>
              <a:rPr lang="ru-RU" sz="1600" dirty="0" smtClean="0"/>
              <a:t>,</a:t>
            </a:r>
            <a:r>
              <a:rPr lang="ru-RU" sz="1600" dirty="0"/>
              <a:t> показ спектакля «Медведь»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en-US" sz="1600" dirty="0" smtClean="0"/>
              <a:t>XXIV </a:t>
            </a:r>
            <a:r>
              <a:rPr lang="ru-RU" sz="1600" dirty="0" smtClean="0"/>
              <a:t>Международный фестиваль </a:t>
            </a:r>
            <a:r>
              <a:rPr lang="ru-RU" sz="1600" dirty="0"/>
              <a:t>«Белая Вежа» (г. Брест, республика Беларусь) </a:t>
            </a:r>
            <a:r>
              <a:rPr lang="ru-RU" sz="1600" dirty="0" smtClean="0"/>
              <a:t>- </a:t>
            </a:r>
            <a:r>
              <a:rPr lang="ru-RU" sz="1600" dirty="0" smtClean="0">
                <a:solidFill>
                  <a:srgbClr val="800000"/>
                </a:solidFill>
              </a:rPr>
              <a:t>труппа </a:t>
            </a:r>
            <a:r>
              <a:rPr lang="ru-RU" sz="1600" dirty="0">
                <a:solidFill>
                  <a:srgbClr val="800000"/>
                </a:solidFill>
              </a:rPr>
              <a:t>Тюменского Большого </a:t>
            </a:r>
            <a:r>
              <a:rPr lang="ru-RU" sz="1600" dirty="0" smtClean="0">
                <a:solidFill>
                  <a:srgbClr val="800000"/>
                </a:solidFill>
              </a:rPr>
              <a:t>драматического театра, </a:t>
            </a:r>
            <a:r>
              <a:rPr lang="ru-RU" sz="1600" dirty="0" smtClean="0"/>
              <a:t>спектакль «Анна Франк»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>
                <a:solidFill>
                  <a:srgbClr val="800000"/>
                </a:solidFill>
              </a:rPr>
              <a:t>  </a:t>
            </a:r>
            <a:r>
              <a:rPr lang="en-US" sz="1600" dirty="0" smtClean="0"/>
              <a:t>VI</a:t>
            </a:r>
            <a:r>
              <a:rPr lang="ru-RU" sz="1600" dirty="0" smtClean="0"/>
              <a:t>  Международный фестиваль </a:t>
            </a:r>
            <a:r>
              <a:rPr lang="ru-RU" sz="1600" dirty="0"/>
              <a:t>«В гостях у Арлекина» (г. Омск) - </a:t>
            </a:r>
            <a:r>
              <a:rPr lang="ru-RU" sz="1600" dirty="0" smtClean="0">
                <a:solidFill>
                  <a:srgbClr val="800000"/>
                </a:solidFill>
              </a:rPr>
              <a:t>труппа </a:t>
            </a:r>
            <a:r>
              <a:rPr lang="ru-RU" sz="1600" dirty="0">
                <a:solidFill>
                  <a:srgbClr val="800000"/>
                </a:solidFill>
              </a:rPr>
              <a:t>Тюменского театра </a:t>
            </a:r>
            <a:r>
              <a:rPr lang="ru-RU" sz="1600" dirty="0" smtClean="0">
                <a:solidFill>
                  <a:srgbClr val="800000"/>
                </a:solidFill>
              </a:rPr>
              <a:t>кукол, </a:t>
            </a:r>
            <a:r>
              <a:rPr lang="ru-RU" sz="1600" dirty="0" smtClean="0"/>
              <a:t>спектакль «Про умную собачку Соню»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    </a:t>
            </a:r>
            <a:r>
              <a:rPr lang="ru-RU" sz="1600" dirty="0"/>
              <a:t>Фестиваль «</a:t>
            </a:r>
            <a:r>
              <a:rPr lang="ru-RU" sz="1600" dirty="0" err="1"/>
              <a:t>КУКЛАград</a:t>
            </a:r>
            <a:r>
              <a:rPr lang="ru-RU" sz="1600" dirty="0"/>
              <a:t>» (г. </a:t>
            </a:r>
            <a:r>
              <a:rPr lang="ru-RU" sz="1600" dirty="0" smtClean="0"/>
              <a:t>Сургут) - </a:t>
            </a:r>
            <a:r>
              <a:rPr lang="ru-RU" sz="1600" dirty="0" smtClean="0">
                <a:solidFill>
                  <a:srgbClr val="800000"/>
                </a:solidFill>
              </a:rPr>
              <a:t>труппа </a:t>
            </a:r>
            <a:r>
              <a:rPr lang="ru-RU" sz="1600" dirty="0">
                <a:solidFill>
                  <a:srgbClr val="800000"/>
                </a:solidFill>
              </a:rPr>
              <a:t>Тюменского театра </a:t>
            </a:r>
            <a:r>
              <a:rPr lang="ru-RU" sz="1600" dirty="0" smtClean="0">
                <a:solidFill>
                  <a:srgbClr val="800000"/>
                </a:solidFill>
              </a:rPr>
              <a:t>кукол, </a:t>
            </a:r>
            <a:r>
              <a:rPr lang="ru-RU" sz="1600" dirty="0" smtClean="0"/>
              <a:t>спектакль </a:t>
            </a:r>
            <a:r>
              <a:rPr lang="ru-RU" sz="1600" dirty="0"/>
              <a:t>«Волшебное кольцо</a:t>
            </a:r>
            <a:r>
              <a:rPr lang="ru-RU" sz="1600" dirty="0" smtClean="0"/>
              <a:t>»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en-US" sz="1600" dirty="0" smtClean="0"/>
              <a:t>IV </a:t>
            </a:r>
            <a:r>
              <a:rPr lang="ru-RU" sz="1600" dirty="0" smtClean="0"/>
              <a:t>Международный </a:t>
            </a:r>
            <a:r>
              <a:rPr lang="ru-RU" sz="1600" dirty="0"/>
              <a:t>фестиваль духовной музыки </a:t>
            </a:r>
            <a:r>
              <a:rPr lang="ru-RU" sz="1600" dirty="0" smtClean="0"/>
              <a:t>(Челябинская область) </a:t>
            </a:r>
            <a:r>
              <a:rPr lang="ru-RU" sz="1600" dirty="0"/>
              <a:t>- </a:t>
            </a:r>
            <a:r>
              <a:rPr lang="ru-RU" sz="1600" dirty="0">
                <a:solidFill>
                  <a:srgbClr val="800000"/>
                </a:solidFill>
              </a:rPr>
              <a:t>Хоровая капелла Тюменской </a:t>
            </a:r>
            <a:r>
              <a:rPr lang="ru-RU" sz="1600" dirty="0" smtClean="0">
                <a:solidFill>
                  <a:srgbClr val="800000"/>
                </a:solidFill>
              </a:rPr>
              <a:t>филармонии</a:t>
            </a:r>
            <a:endParaRPr lang="ru-RU" sz="1600" dirty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  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052" y="5149189"/>
            <a:ext cx="9720092" cy="1475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41" y="1"/>
            <a:ext cx="964303" cy="605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877" y="689411"/>
            <a:ext cx="2475123" cy="1553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47989" y="2061456"/>
            <a:ext cx="2044010" cy="2077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7988" y="3809523"/>
            <a:ext cx="2044011" cy="166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0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98468" y="1"/>
            <a:ext cx="10293531" cy="85344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</a:rPr>
              <a:t>Итоги за 2018, 2019 и план 2020</a:t>
            </a:r>
            <a:r>
              <a:rPr lang="ru-RU" sz="3200" dirty="0" smtClean="0">
                <a:solidFill>
                  <a:srgbClr val="800000"/>
                </a:solidFill>
              </a:rPr>
              <a:t>: </a:t>
            </a:r>
            <a:endParaRPr lang="ru-RU" sz="3200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6577070" y="1167788"/>
            <a:ext cx="5545261" cy="3822853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/>
          </a:bodyPr>
          <a:lstStyle/>
          <a:p>
            <a:r>
              <a:rPr lang="ru-RU" sz="2000" dirty="0"/>
              <a:t>2018 год </a:t>
            </a:r>
            <a:r>
              <a:rPr lang="ru-RU" sz="2000" dirty="0" smtClean="0"/>
              <a:t>- проведено </a:t>
            </a:r>
            <a:r>
              <a:rPr lang="ru-RU" sz="2000" dirty="0"/>
              <a:t>более 25 гастролей по Тюменской области и городам </a:t>
            </a:r>
            <a:r>
              <a:rPr lang="ru-RU" sz="2000" dirty="0" smtClean="0"/>
              <a:t>УФО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2019 год </a:t>
            </a:r>
            <a:r>
              <a:rPr lang="ru-RU" sz="2000" dirty="0"/>
              <a:t>-</a:t>
            </a:r>
            <a:r>
              <a:rPr lang="ru-RU" sz="2000" dirty="0" smtClean="0"/>
              <a:t> </a:t>
            </a:r>
            <a:r>
              <a:rPr lang="ru-RU" sz="2000" dirty="0"/>
              <a:t>более 30 гастрольных проектов было представлено на региональных и муниципальных площадках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r>
              <a:rPr lang="ru-RU" sz="2000" dirty="0" smtClean="0"/>
              <a:t>В </a:t>
            </a:r>
            <a:r>
              <a:rPr lang="ru-RU" sz="2000" dirty="0"/>
              <a:t>2020 году запланировано </a:t>
            </a:r>
            <a:r>
              <a:rPr lang="ru-RU" sz="2000" dirty="0" smtClean="0"/>
              <a:t>более 70 гастрольных </a:t>
            </a:r>
            <a:r>
              <a:rPr lang="ru-RU" sz="2000" dirty="0"/>
              <a:t>туров по городам России и </a:t>
            </a:r>
            <a:r>
              <a:rPr lang="ru-RU" sz="2000" dirty="0" smtClean="0"/>
              <a:t>стран </a:t>
            </a:r>
            <a:r>
              <a:rPr lang="ru-RU" sz="2000" dirty="0"/>
              <a:t>ближнего и дальнего зарубежья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53" y="5077530"/>
            <a:ext cx="9720092" cy="1475235"/>
          </a:xfrm>
          <a:prstGeom prst="rect">
            <a:avLst/>
          </a:prstGeom>
        </p:spPr>
      </p:pic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402300477"/>
              </p:ext>
            </p:extLst>
          </p:nvPr>
        </p:nvGraphicFramePr>
        <p:xfrm>
          <a:off x="1446216" y="744875"/>
          <a:ext cx="5599017" cy="4245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382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4678" y="1"/>
            <a:ext cx="10196362" cy="61601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800000"/>
                </a:solidFill>
              </a:rPr>
              <a:t>Плановые значения на 2020 </a:t>
            </a:r>
            <a:r>
              <a:rPr lang="ru-RU" sz="3200" b="1" dirty="0" smtClean="0">
                <a:solidFill>
                  <a:srgbClr val="800000"/>
                </a:solidFill>
              </a:rPr>
              <a:t>год:</a:t>
            </a:r>
            <a:endParaRPr lang="ru-RU" sz="3200" b="1" dirty="0">
              <a:solidFill>
                <a:srgbClr val="8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6130" y="1013252"/>
            <a:ext cx="8647670" cy="4586359"/>
          </a:xfr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smtClean="0"/>
              <a:t>    В </a:t>
            </a:r>
            <a:r>
              <a:rPr lang="ru-RU" sz="2000" dirty="0"/>
              <a:t>июле 2019 года </a:t>
            </a:r>
            <a:r>
              <a:rPr lang="ru-RU" sz="2000" dirty="0" smtClean="0"/>
              <a:t>Президент </a:t>
            </a:r>
            <a:r>
              <a:rPr lang="ru-RU" sz="2000" dirty="0"/>
              <a:t>РФ Владимир Путин подписал указ о проведении в 2020 году Года памяти и славы в ознаменование 75-летия Победы в Великой Отечественной войне. </a:t>
            </a:r>
            <a:endParaRPr lang="ru-RU" sz="2000" dirty="0" smtClean="0"/>
          </a:p>
          <a:p>
            <a:r>
              <a:rPr lang="ru-RU" sz="2000" dirty="0" smtClean="0"/>
              <a:t>Охватить более 20-ти муниципальных образований Тюменской области - расширить гастрольные границы.</a:t>
            </a:r>
          </a:p>
          <a:p>
            <a:r>
              <a:rPr lang="ru-RU" sz="2000" dirty="0" smtClean="0"/>
              <a:t>В рамках гастрольных туров показать более 70-ти спектаклей и концертов.</a:t>
            </a:r>
          </a:p>
          <a:p>
            <a:r>
              <a:rPr lang="ru-RU" sz="2000" dirty="0" smtClean="0"/>
              <a:t>Принять участие в следующих мероприятиях и фестивалях: </a:t>
            </a:r>
          </a:p>
          <a:p>
            <a:pPr marL="0" indent="0">
              <a:buNone/>
            </a:pPr>
            <a:r>
              <a:rPr lang="ru-RU" sz="2000" dirty="0" smtClean="0"/>
              <a:t>    Международный </a:t>
            </a:r>
            <a:r>
              <a:rPr lang="ru-RU" sz="2000" dirty="0"/>
              <a:t>фестиваль театров кукол «Петрушка Великий»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(г. Екатеринбург) -  труппа </a:t>
            </a:r>
            <a:r>
              <a:rPr lang="ru-RU" sz="2000" dirty="0"/>
              <a:t>Тюменского театра </a:t>
            </a:r>
            <a:r>
              <a:rPr lang="ru-RU" sz="2000" dirty="0" smtClean="0"/>
              <a:t>кукол.</a:t>
            </a:r>
          </a:p>
          <a:p>
            <a:pPr marL="0" indent="0">
              <a:buNone/>
            </a:pPr>
            <a:r>
              <a:rPr lang="ru-RU" sz="2000" dirty="0" smtClean="0"/>
              <a:t>     Международный </a:t>
            </a:r>
            <a:r>
              <a:rPr lang="ru-RU" sz="2000" dirty="0"/>
              <a:t>конкурс </a:t>
            </a:r>
            <a:r>
              <a:rPr lang="ru-RU" sz="2000" dirty="0" err="1"/>
              <a:t>акапельного</a:t>
            </a:r>
            <a:r>
              <a:rPr lang="ru-RU" sz="2000" dirty="0"/>
              <a:t> пения «Московская весна A CAPPELLA»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(г. Москва) - вокально-эстрадный </a:t>
            </a:r>
            <a:r>
              <a:rPr lang="ru-RU" sz="2000" dirty="0"/>
              <a:t>ансамбль «</a:t>
            </a:r>
            <a:r>
              <a:rPr lang="ru-RU" sz="2000" dirty="0" err="1"/>
              <a:t>Sunrise</a:t>
            </a:r>
            <a:r>
              <a:rPr lang="ru-RU" sz="2000" dirty="0" smtClean="0"/>
              <a:t>».</a:t>
            </a:r>
          </a:p>
          <a:p>
            <a:pPr marL="0" indent="0">
              <a:buNone/>
            </a:pPr>
            <a:r>
              <a:rPr lang="ru-RU" sz="2000" dirty="0" smtClean="0"/>
              <a:t>     Музыкальный </a:t>
            </a:r>
            <a:r>
              <a:rPr lang="ru-RU" sz="2000" dirty="0"/>
              <a:t>фестиваль «Лето в Тобольском кремле</a:t>
            </a:r>
            <a:r>
              <a:rPr lang="ru-RU" sz="2000" dirty="0" smtClean="0"/>
              <a:t>» - </a:t>
            </a:r>
            <a:r>
              <a:rPr lang="ru-RU" sz="2000" dirty="0"/>
              <a:t>Солисты Мариинского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театра, Тюменский </a:t>
            </a:r>
            <a:r>
              <a:rPr lang="ru-RU" sz="2000" dirty="0"/>
              <a:t>филармонический </a:t>
            </a:r>
            <a:r>
              <a:rPr lang="ru-RU" sz="2000" dirty="0" smtClean="0"/>
              <a:t>оркестр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353" y="5077530"/>
            <a:ext cx="9720092" cy="14752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3965" y="10778"/>
            <a:ext cx="2316480" cy="6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63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1031</Words>
  <Application>Microsoft Office PowerPoint</Application>
  <PresentationFormat>Широкоэкранный</PresentationFormat>
  <Paragraphs>146</Paragraphs>
  <Slides>18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 </vt:lpstr>
      <vt:lpstr>Правовые акты  </vt:lpstr>
      <vt:lpstr>Тюменское концертно-театральное объединение -</vt:lpstr>
      <vt:lpstr>Гастрольная деятельность коллективов ГАУК ТО «ТКТО»</vt:lpstr>
      <vt:lpstr>Итоги 2018 </vt:lpstr>
      <vt:lpstr>Итоги 2019 года: </vt:lpstr>
      <vt:lpstr>Итоги 2019 года: </vt:lpstr>
      <vt:lpstr>Итоги за 2018, 2019 и план 2020: </vt:lpstr>
      <vt:lpstr>Плановые значения на 2020 год:</vt:lpstr>
      <vt:lpstr> Интерактивная гастрольная карта -         это справочник гастролей коллективов Тюменской области          по городам России и стран ближнего и дальнего зарубежья </vt:lpstr>
      <vt:lpstr>Это отдельный раздел на сайте объединения, расположенный по адресу TOUR.KTO72.RU </vt:lpstr>
      <vt:lpstr>Возможности интерактивной гастрольной карты:</vt:lpstr>
      <vt:lpstr>Механизм работы -  </vt:lpstr>
      <vt:lpstr>Информация о гастролях </vt:lpstr>
      <vt:lpstr>Список коллективов:</vt:lpstr>
      <vt:lpstr>Дополнительные функции:</vt:lpstr>
      <vt:lpstr>Перспективы развития интерактивной гастрольной карты: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Кудряшев</dc:creator>
  <cp:lastModifiedBy>Артём Кудряшев</cp:lastModifiedBy>
  <cp:revision>97</cp:revision>
  <dcterms:created xsi:type="dcterms:W3CDTF">2020-01-14T06:56:55Z</dcterms:created>
  <dcterms:modified xsi:type="dcterms:W3CDTF">2020-01-21T06:25:53Z</dcterms:modified>
</cp:coreProperties>
</file>