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B2B2B2"/>
    <a:srgbClr val="202020"/>
    <a:srgbClr val="323232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02" y="84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95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1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9564" y="2754344"/>
            <a:ext cx="4120515" cy="1325880"/>
          </a:xfrm>
        </p:spPr>
        <p:txBody>
          <a:bodyPr>
            <a:normAutofit/>
          </a:bodyPr>
          <a:lstStyle/>
          <a:p>
            <a:r>
              <a:rPr lang="ru-RU" altLang="en-US" sz="2000" dirty="0" smtClean="0">
                <a:solidFill>
                  <a:srgbClr val="CC3300"/>
                </a:solidFill>
                <a:latin typeface="+mn-lt"/>
                <a:cs typeface="Arial" panose="020B0604020202020204" pitchFamily="34" charset="0"/>
              </a:rPr>
              <a:t>Траектория профессионального обогащения                                 «ГАПОУ ТО «Тобольский многопрофильный техникум»</a:t>
            </a:r>
            <a:endParaRPr lang="ru-RU" altLang="en-US" sz="2000" dirty="0">
              <a:solidFill>
                <a:srgbClr val="CC33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21269" y="689523"/>
            <a:ext cx="2369185" cy="111456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435847" y="784424"/>
            <a:ext cx="2723194" cy="112094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390900" y="3254102"/>
            <a:ext cx="2726369" cy="122540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8370" y="3254101"/>
            <a:ext cx="2689430" cy="111341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8370" y="4479510"/>
            <a:ext cx="2689430" cy="166811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88503" y="5193435"/>
            <a:ext cx="2369185" cy="106889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7439" y="542771"/>
            <a:ext cx="2640361" cy="1382412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24" name="Текстовое поле 23"/>
          <p:cNvSpPr txBox="1"/>
          <p:nvPr/>
        </p:nvSpPr>
        <p:spPr>
          <a:xfrm>
            <a:off x="6838763" y="770132"/>
            <a:ext cx="215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400" b="1" dirty="0" smtClean="0">
                <a:cs typeface="Arial" panose="020B0604020202020204" pitchFamily="34" charset="0"/>
              </a:rPr>
              <a:t>Департамент образования и науки Тюменской области</a:t>
            </a:r>
            <a:endParaRPr lang="ru-RU" altLang="en-US" sz="1400" b="1" dirty="0"/>
          </a:p>
        </p:txBody>
      </p:sp>
      <p:sp>
        <p:nvSpPr>
          <p:cNvPr id="25" name="Текстовое поле 24"/>
          <p:cNvSpPr txBox="1"/>
          <p:nvPr/>
        </p:nvSpPr>
        <p:spPr>
          <a:xfrm>
            <a:off x="197439" y="4552149"/>
            <a:ext cx="2623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en-US" sz="1400" b="1" dirty="0" smtClean="0">
                <a:cs typeface="Arial" panose="020B0604020202020204" pitchFamily="34" charset="0"/>
              </a:rPr>
              <a:t>Индивидуальные</a:t>
            </a:r>
          </a:p>
          <a:p>
            <a:r>
              <a:rPr lang="ru-RU" altLang="en-US" sz="1400" b="1" dirty="0" smtClean="0">
                <a:cs typeface="Arial" panose="020B0604020202020204" pitchFamily="34" charset="0"/>
              </a:rPr>
              <a:t> образовательные траектории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Вузы,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Тобольский многопрофильный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 техникум, 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общеобразовательные школы,</a:t>
            </a:r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26" name="Текстовое поле 25"/>
          <p:cNvSpPr txBox="1"/>
          <p:nvPr/>
        </p:nvSpPr>
        <p:spPr>
          <a:xfrm>
            <a:off x="3488503" y="5193435"/>
            <a:ext cx="33178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400" b="1" dirty="0" err="1" smtClean="0">
                <a:cs typeface="Arial" panose="020B0604020202020204" pitchFamily="34" charset="0"/>
              </a:rPr>
              <a:t>Проф.туризм</a:t>
            </a:r>
            <a:endParaRPr lang="ru-RU" altLang="en-US" sz="1400" b="1" dirty="0" smtClean="0">
              <a:cs typeface="Arial" panose="020B0604020202020204" pitchFamily="34" charset="0"/>
            </a:endParaRP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Бизнес-структуры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ДПО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ОО г. Тобольска и Тобольского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 района</a:t>
            </a:r>
          </a:p>
          <a:p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27" name="Текстовое поле 26"/>
          <p:cNvSpPr txBox="1"/>
          <p:nvPr/>
        </p:nvSpPr>
        <p:spPr>
          <a:xfrm>
            <a:off x="9447917" y="951266"/>
            <a:ext cx="2229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400" b="1" dirty="0" smtClean="0">
                <a:cs typeface="Arial" panose="020B0604020202020204" pitchFamily="34" charset="0"/>
              </a:rPr>
              <a:t>ООО «</a:t>
            </a:r>
            <a:r>
              <a:rPr lang="ru-RU" altLang="en-US" sz="1400" b="1" dirty="0" err="1" smtClean="0">
                <a:cs typeface="Arial" panose="020B0604020202020204" pitchFamily="34" charset="0"/>
              </a:rPr>
              <a:t>ЗабСибНефтехим</a:t>
            </a:r>
            <a:r>
              <a:rPr lang="ru-RU" altLang="en-US" sz="1400" b="1" dirty="0" smtClean="0">
                <a:cs typeface="Arial" panose="020B0604020202020204" pitchFamily="34" charset="0"/>
              </a:rPr>
              <a:t>»</a:t>
            </a:r>
          </a:p>
          <a:p>
            <a:r>
              <a:rPr lang="ru-RU" altLang="en-US" sz="1400" b="1" dirty="0" smtClean="0">
                <a:cs typeface="Arial" panose="020B0604020202020204" pitchFamily="34" charset="0"/>
              </a:rPr>
              <a:t>(ЦРИТЭ «СИБУРИНТЕХ»)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Градообразующее предприятие</a:t>
            </a:r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28" name="Текстовое поле 27"/>
          <p:cNvSpPr txBox="1"/>
          <p:nvPr/>
        </p:nvSpPr>
        <p:spPr>
          <a:xfrm>
            <a:off x="9374071" y="3280628"/>
            <a:ext cx="26162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WS </a:t>
            </a:r>
            <a:r>
              <a:rPr lang="en-US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Juniors</a:t>
            </a:r>
            <a:endParaRPr lang="ru-RU" alt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en-US" sz="1200" i="1" dirty="0"/>
              <a:t>Проект реализуется с 2017 </a:t>
            </a:r>
            <a:r>
              <a:rPr lang="ru-RU" altLang="en-US" sz="1200" i="1" dirty="0" smtClean="0"/>
              <a:t>года, ориентирован на проведение конкурсов профессионального мастерства</a:t>
            </a:r>
            <a:r>
              <a:rPr lang="en-US" altLang="en-US" sz="1200" i="1" dirty="0" smtClean="0"/>
              <a:t> </a:t>
            </a:r>
            <a:r>
              <a:rPr lang="ru-RU" altLang="en-US" sz="1200" i="1" dirty="0" smtClean="0"/>
              <a:t>по стандартам </a:t>
            </a:r>
            <a:r>
              <a:rPr lang="en-US" altLang="en-US" sz="1200" i="1" dirty="0" err="1" smtClean="0"/>
              <a:t>WorldSkills</a:t>
            </a:r>
            <a:r>
              <a:rPr lang="en-US" altLang="en-US" sz="1200" i="1" dirty="0" smtClean="0"/>
              <a:t> Russia</a:t>
            </a:r>
            <a:endParaRPr lang="ru-RU" altLang="en-US" sz="1200" i="1" dirty="0"/>
          </a:p>
          <a:p>
            <a:endParaRPr lang="en-US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Текстовое поле 28"/>
          <p:cNvSpPr txBox="1"/>
          <p:nvPr/>
        </p:nvSpPr>
        <p:spPr>
          <a:xfrm>
            <a:off x="0" y="3197964"/>
            <a:ext cx="30403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1400" b="1" dirty="0" err="1">
                <a:cs typeface="Arial" panose="020B0604020202020204" pitchFamily="34" charset="0"/>
              </a:rPr>
              <a:t>Навигатум</a:t>
            </a:r>
            <a:endParaRPr lang="ru-RU" altLang="en-US" sz="1400" b="1" dirty="0">
              <a:cs typeface="Arial" panose="020B0604020202020204" pitchFamily="34" charset="0"/>
            </a:endParaRPr>
          </a:p>
          <a:p>
            <a:pPr algn="ctr"/>
            <a:r>
              <a:rPr lang="ru-RU" altLang="en-US" sz="1400" b="1" dirty="0">
                <a:cs typeface="Arial" panose="020B0604020202020204" pitchFamily="34" charset="0"/>
              </a:rPr>
              <a:t> для </a:t>
            </a:r>
            <a:r>
              <a:rPr lang="ru-RU" altLang="en-US" sz="1400" b="1" dirty="0" smtClean="0">
                <a:cs typeface="Arial" panose="020B0604020202020204" pitchFamily="34" charset="0"/>
              </a:rPr>
              <a:t>дошкольников </a:t>
            </a:r>
          </a:p>
          <a:p>
            <a:pPr algn="ctr"/>
            <a:r>
              <a:rPr lang="ru-RU" altLang="en-US" sz="1400" i="1" dirty="0" smtClean="0">
                <a:cs typeface="Arial" panose="020B0604020202020204" pitchFamily="34" charset="0"/>
              </a:rPr>
              <a:t>МАДОУ «Детский сад №40-Центр развития ребенка»</a:t>
            </a:r>
          </a:p>
          <a:p>
            <a:pPr algn="ctr"/>
            <a:r>
              <a:rPr lang="ru-RU" altLang="en-US" sz="1400" i="1" dirty="0" smtClean="0">
                <a:cs typeface="Arial" panose="020B0604020202020204" pitchFamily="34" charset="0"/>
              </a:rPr>
              <a:t>МОУ «Школа детский сад №16»</a:t>
            </a:r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43705" y="2766695"/>
            <a:ext cx="4117340" cy="1255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0355" y="5193434"/>
            <a:ext cx="2369185" cy="1068899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sz="1400" b="1" dirty="0">
                <a:cs typeface="Arial" panose="020B0604020202020204" pitchFamily="34" charset="0"/>
              </a:rPr>
              <a:t>Колледж </a:t>
            </a:r>
            <a:r>
              <a:rPr lang="ru-RU" altLang="en-US" sz="1400" b="1" dirty="0" smtClean="0">
                <a:cs typeface="Arial" panose="020B0604020202020204" pitchFamily="34" charset="0"/>
              </a:rPr>
              <a:t>Завод</a:t>
            </a:r>
          </a:p>
          <a:p>
            <a:pPr algn="ctr"/>
            <a:r>
              <a:rPr lang="ru-RU" altLang="en-US" sz="1400" i="1" dirty="0" smtClean="0">
                <a:cs typeface="Arial" panose="020B0604020202020204" pitchFamily="34" charset="0"/>
              </a:rPr>
              <a:t>Проект планируется к реализации</a:t>
            </a:r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270" y="50568"/>
            <a:ext cx="11735092" cy="419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Сетевое взаимодействия ГАПОУ ТО «Тобольский многопрофильный техникум»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Текстовое поле 22"/>
          <p:cNvSpPr txBox="1"/>
          <p:nvPr/>
        </p:nvSpPr>
        <p:spPr>
          <a:xfrm>
            <a:off x="915559" y="4595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altLang="en-US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75809" y="726671"/>
            <a:ext cx="2369185" cy="107741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34" name="Текстовое поле 27"/>
          <p:cNvSpPr txBox="1"/>
          <p:nvPr/>
        </p:nvSpPr>
        <p:spPr>
          <a:xfrm>
            <a:off x="3823615" y="710459"/>
            <a:ext cx="1792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b="1" dirty="0" smtClean="0">
                <a:cs typeface="Arial" panose="020B0604020202020204" pitchFamily="34" charset="0"/>
              </a:rPr>
              <a:t>Администрация          г. Тобольска и муниципальных районов</a:t>
            </a:r>
            <a:endParaRPr lang="en-US" altLang="ru-RU" sz="1400" b="1" dirty="0"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447917" y="2094489"/>
            <a:ext cx="2649347" cy="937895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36" name="Текстовое поле 23"/>
          <p:cNvSpPr txBox="1"/>
          <p:nvPr/>
        </p:nvSpPr>
        <p:spPr>
          <a:xfrm>
            <a:off x="9720752" y="2238438"/>
            <a:ext cx="2026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Классы </a:t>
            </a:r>
            <a:r>
              <a:rPr lang="ru-RU" altLang="en-US" sz="1400" b="1" dirty="0" err="1" smtClean="0"/>
              <a:t>СИБУРа</a:t>
            </a:r>
            <a:endParaRPr lang="ru-RU" altLang="en-US" sz="1400" b="1" dirty="0" smtClean="0"/>
          </a:p>
          <a:p>
            <a:r>
              <a:rPr lang="ru-RU" altLang="en-US" sz="1400" i="1" dirty="0" smtClean="0"/>
              <a:t>Проект реализуется с 2017 года</a:t>
            </a:r>
            <a:endParaRPr lang="ru-RU" altLang="en-US" sz="1400" i="1" dirty="0" smtClean="0"/>
          </a:p>
          <a:p>
            <a:endParaRPr lang="ru-RU" altLang="en-US" b="1" dirty="0"/>
          </a:p>
        </p:txBody>
      </p:sp>
      <p:sp>
        <p:nvSpPr>
          <p:cNvPr id="37" name="Текстовое поле 24"/>
          <p:cNvSpPr txBox="1"/>
          <p:nvPr/>
        </p:nvSpPr>
        <p:spPr>
          <a:xfrm>
            <a:off x="754572" y="2122725"/>
            <a:ext cx="2030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en-US" sz="1400" b="1" dirty="0" smtClean="0">
                <a:cs typeface="Arial" panose="020B0604020202020204" pitchFamily="34" charset="0"/>
              </a:rPr>
              <a:t>МАУ ДО «Дом Детского</a:t>
            </a:r>
          </a:p>
          <a:p>
            <a:r>
              <a:rPr lang="ru-RU" altLang="en-US" sz="1400" b="1" dirty="0" smtClean="0">
                <a:cs typeface="Arial" panose="020B0604020202020204" pitchFamily="34" charset="0"/>
              </a:rPr>
              <a:t> творчества» </a:t>
            </a:r>
          </a:p>
          <a:p>
            <a:r>
              <a:rPr lang="ru-RU" altLang="en-US" sz="1400" i="1" dirty="0" err="1" smtClean="0">
                <a:cs typeface="Arial" panose="020B0604020202020204" pitchFamily="34" charset="0"/>
              </a:rPr>
              <a:t>Кванториум</a:t>
            </a:r>
            <a:endParaRPr lang="ru-RU" altLang="en-US" sz="1400" i="1" dirty="0"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7440" y="2023110"/>
            <a:ext cx="2668184" cy="93789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39" name="Текстовое поле 22"/>
          <p:cNvSpPr txBox="1"/>
          <p:nvPr/>
        </p:nvSpPr>
        <p:spPr>
          <a:xfrm>
            <a:off x="255270" y="495931"/>
            <a:ext cx="27850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400" b="1" dirty="0" smtClean="0">
                <a:cs typeface="Arial" panose="020B0604020202020204" pitchFamily="34" charset="0"/>
              </a:rPr>
              <a:t>Вузы </a:t>
            </a:r>
          </a:p>
          <a:p>
            <a:r>
              <a:rPr lang="ru-RU" altLang="en-US" sz="1400" i="1" dirty="0" err="1" smtClean="0">
                <a:cs typeface="Arial" panose="020B0604020202020204" pitchFamily="34" charset="0"/>
              </a:rPr>
              <a:t>Иннополис</a:t>
            </a:r>
            <a:endParaRPr lang="ru-RU" altLang="en-US" sz="1400" i="1" dirty="0" smtClean="0">
              <a:cs typeface="Arial" panose="020B0604020202020204" pitchFamily="34" charset="0"/>
            </a:endParaRP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Тобольский педагогический институт им. Д.И. Менделеева,</a:t>
            </a:r>
          </a:p>
          <a:p>
            <a:r>
              <a:rPr lang="ru-RU" altLang="en-US" sz="1400" i="1" dirty="0" smtClean="0">
                <a:cs typeface="Arial" panose="020B0604020202020204" pitchFamily="34" charset="0"/>
              </a:rPr>
              <a:t>Тобольский индустриальный институт</a:t>
            </a:r>
            <a:endParaRPr lang="ru-RU" altLang="en-US" sz="1400" dirty="0" smtClean="0">
              <a:cs typeface="Arial" panose="020B0604020202020204" pitchFamily="34" charset="0"/>
            </a:endParaRPr>
          </a:p>
          <a:p>
            <a:endParaRPr lang="ru-RU" altLang="en-US" sz="1400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497624" y="4768129"/>
            <a:ext cx="2599640" cy="937895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en-US" sz="1400" b="1" dirty="0" smtClean="0">
                <a:cs typeface="Arial" panose="020B0604020202020204" pitchFamily="34" charset="0"/>
              </a:rPr>
              <a:t>Социальные партнеры</a:t>
            </a:r>
            <a:endParaRPr lang="ru-RU" altLang="en-US" sz="1400" b="1" dirty="0"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2"/>
          </p:cNvCxnSpPr>
          <p:nvPr/>
        </p:nvCxnSpPr>
        <p:spPr>
          <a:xfrm>
            <a:off x="10797444" y="1905373"/>
            <a:ext cx="210003" cy="21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16" idx="0"/>
          </p:cNvCxnSpPr>
          <p:nvPr/>
        </p:nvCxnSpPr>
        <p:spPr>
          <a:xfrm flipH="1">
            <a:off x="10754085" y="3032384"/>
            <a:ext cx="253362" cy="221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14" idx="2"/>
          </p:cNvCxnSpPr>
          <p:nvPr/>
        </p:nvCxnSpPr>
        <p:spPr>
          <a:xfrm flipV="1">
            <a:off x="6463975" y="1804086"/>
            <a:ext cx="1341887" cy="94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" idx="0"/>
            <a:endCxn id="32" idx="2"/>
          </p:cNvCxnSpPr>
          <p:nvPr/>
        </p:nvCxnSpPr>
        <p:spPr>
          <a:xfrm flipH="1" flipV="1">
            <a:off x="4760402" y="1804086"/>
            <a:ext cx="1529420" cy="95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8338095" y="1884695"/>
            <a:ext cx="1109822" cy="894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 flipV="1">
            <a:off x="2880150" y="1699808"/>
            <a:ext cx="1497645" cy="1054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8372520" y="2492057"/>
            <a:ext cx="1086872" cy="777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0" idx="3"/>
          </p:cNvCxnSpPr>
          <p:nvPr/>
        </p:nvCxnSpPr>
        <p:spPr>
          <a:xfrm>
            <a:off x="8361045" y="3394393"/>
            <a:ext cx="1029855" cy="47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8361045" y="3806359"/>
            <a:ext cx="1136579" cy="1142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278130" y="4003903"/>
            <a:ext cx="24713" cy="59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2" idx="2"/>
            <a:endCxn id="10" idx="0"/>
          </p:cNvCxnSpPr>
          <p:nvPr/>
        </p:nvCxnSpPr>
        <p:spPr>
          <a:xfrm>
            <a:off x="6289822" y="4080224"/>
            <a:ext cx="1215126" cy="1113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20" idx="0"/>
          </p:cNvCxnSpPr>
          <p:nvPr/>
        </p:nvCxnSpPr>
        <p:spPr>
          <a:xfrm flipH="1">
            <a:off x="4673096" y="4063041"/>
            <a:ext cx="1449720" cy="1130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19" idx="3"/>
          </p:cNvCxnSpPr>
          <p:nvPr/>
        </p:nvCxnSpPr>
        <p:spPr>
          <a:xfrm flipH="1">
            <a:off x="2837800" y="3782739"/>
            <a:ext cx="1405905" cy="1530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0" idx="1"/>
          </p:cNvCxnSpPr>
          <p:nvPr/>
        </p:nvCxnSpPr>
        <p:spPr>
          <a:xfrm flipH="1">
            <a:off x="2851895" y="3394393"/>
            <a:ext cx="1391810" cy="864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38" idx="3"/>
          </p:cNvCxnSpPr>
          <p:nvPr/>
        </p:nvCxnSpPr>
        <p:spPr>
          <a:xfrm flipH="1" flipV="1">
            <a:off x="2865624" y="2492058"/>
            <a:ext cx="1389047" cy="65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36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147</Words>
  <Application>Microsoft Office PowerPoint</Application>
  <PresentationFormat>Широкоэкранный</PresentationFormat>
  <Paragraphs>36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Office Theme</vt:lpstr>
      <vt:lpstr>Траектория профессионального обогащения                                 «ГАПОУ ТО «Тобольский многопрофильный техникум»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Редькина Светлана</cp:lastModifiedBy>
  <cp:revision>21</cp:revision>
  <dcterms:created xsi:type="dcterms:W3CDTF">2021-07-19T05:36:00Z</dcterms:created>
  <dcterms:modified xsi:type="dcterms:W3CDTF">2021-07-23T08:14:35Z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