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780ED6-2245-4ADB-99A4-8E8E411B6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2E8F685-466C-4E68-9ECA-0DDB9133A8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CC509A-7D08-4125-A14A-F015932FE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C62400-FA82-4A29-8BF9-4A893C393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98A3B55-45D9-481A-AE4A-E18D59BC0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9446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BE590-A69E-47D0-B748-491276793B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DD69645-D41F-47C3-9DEE-A81A2E7E4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111E09-688C-4891-A85C-303C38300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349DA1-96C5-4EEF-99D4-0507C919C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C4F960D-D85F-44EA-811D-8F6657B0F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18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BE9ACB75-D4F5-4DD2-AE39-EDA0B5772C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938F34C-ABDF-4E89-BEF9-3B9CE02773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CD652C-F610-4326-A909-70A452F94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E3D8A4-1E0A-49DC-B900-B0C7A7369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FBE24D-E879-4900-8D47-D0ED5FBA5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102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CAA900-7F67-4A1D-96C8-6E1B50D16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F60C50-8B79-419C-86BD-0E22C3C0A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130D2F-9481-4D2E-9AF4-80BC712E3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A3010CC-B3BE-445A-8DBD-8DF4BFB7B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C33FA44-461A-4745-8625-651E069B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308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489F15-9BB0-49CC-9F40-744336B91E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B25B36-6156-40EB-8D42-3350F24385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E19636-AD43-4918-BDC2-1CE042342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9685A3-6FDD-4438-A0B9-329E1F915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722FB1-205D-4BE9-9386-680DF15FA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775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EB686-D58D-4BA6-B27B-8B8EF84AC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B6E2053-CAB2-4F97-A49D-C290D72BAB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6BAB70F-20C3-4C24-A261-68C5C5675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425C7FB-FEC6-4FEC-A0F2-12FAE4DEA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B7B15F-8A0C-4301-9239-D15393775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6A2A3C-0F44-4069-ABD9-1F1EFCC02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7530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3BCE58-3689-4841-9C4A-2C440750B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CB2FB5D-1F02-4FA2-BC25-581233EF99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4BA1C24-FFC1-44DF-8341-2C203F21C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86A0E20-3DD6-422F-AAAF-0E3F4AFB88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D93454D-9834-4B16-9D0C-D76527022C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E9C643F-9F0F-47D4-B84B-E72359685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1E6B39D2-FFFD-46E5-95B6-E6380BBDD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7BF3D8E-CFC4-41AA-9965-D680ECE61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687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85E2BC-2E07-4311-94FF-647E7812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5610D8-B122-4CFE-BC70-58982DDC9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EC8FF8-A69B-4466-915A-5BE471E0D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498CEB8-67F8-485D-8517-946C1640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871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79430F9-2F15-49CC-B492-3943E3271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BF5537-67C3-4CCF-8BE3-8EB03F977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05B0926-B529-43A3-BDAD-4DC836350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112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517038-3D0E-4217-AB32-8239D0CCD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20AEFF-9F13-4569-B5EC-03A7843C3C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31BDEC-53CE-4BD9-B8D8-F6A11DFCA7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6088B61-9BD3-47C1-A00A-477214FB0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F04A71-8A7C-48F1-8587-7DF8362C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B104FB9-8D06-4CFC-A5AE-C3EFCA899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537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AB474C-E32E-4549-B29B-72205DC52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EAAE75D-7EB0-4E9D-8DB0-4FC21F188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B80027-1F42-4151-98FC-489F9D9AEF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B15AEC6-6B35-4EEE-92EE-41765CB27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D91D5F4-8E4D-4E32-BEE1-B0C311993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E5192AE-2E45-43B5-96B7-C6AD775B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685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D2070D-9408-4DA1-9F77-BE4506059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5CA06E8-2363-4366-951F-E4C62541D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86F4497-8CC4-41A5-B35F-4D61EB5F72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D89FE-5C8A-4581-AD2A-4852D7B66B4A}" type="datetimeFigureOut">
              <a:rPr lang="ru-RU" smtClean="0"/>
              <a:t>23.06.2021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1E5102-8675-4A7B-A8B2-95BED1E972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13B8CA-87E4-44E0-87CE-A135722F2A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D251B-65A3-4C35-AECA-E36CE5825D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0188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5">
            <a:extLst>
              <a:ext uri="{FF2B5EF4-FFF2-40B4-BE49-F238E27FC236}">
                <a16:creationId xmlns:a16="http://schemas.microsoft.com/office/drawing/2014/main" id="{632006EE-9191-449F-843D-CBA15CCB36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196233"/>
              </p:ext>
            </p:extLst>
          </p:nvPr>
        </p:nvGraphicFramePr>
        <p:xfrm>
          <a:off x="715993" y="1315272"/>
          <a:ext cx="10617537" cy="54966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0669">
                  <a:extLst>
                    <a:ext uri="{9D8B030D-6E8A-4147-A177-3AD203B41FA5}">
                      <a16:colId xmlns:a16="http://schemas.microsoft.com/office/drawing/2014/main" val="2313218957"/>
                    </a:ext>
                  </a:extLst>
                </a:gridCol>
                <a:gridCol w="3125791">
                  <a:extLst>
                    <a:ext uri="{9D8B030D-6E8A-4147-A177-3AD203B41FA5}">
                      <a16:colId xmlns:a16="http://schemas.microsoft.com/office/drawing/2014/main" val="1272539522"/>
                    </a:ext>
                  </a:extLst>
                </a:gridCol>
                <a:gridCol w="3199511">
                  <a:extLst>
                    <a:ext uri="{9D8B030D-6E8A-4147-A177-3AD203B41FA5}">
                      <a16:colId xmlns:a16="http://schemas.microsoft.com/office/drawing/2014/main" val="746455617"/>
                    </a:ext>
                  </a:extLst>
                </a:gridCol>
                <a:gridCol w="2281566">
                  <a:extLst>
                    <a:ext uri="{9D8B030D-6E8A-4147-A177-3AD203B41FA5}">
                      <a16:colId xmlns:a16="http://schemas.microsoft.com/office/drawing/2014/main" val="2896767110"/>
                    </a:ext>
                  </a:extLst>
                </a:gridCol>
              </a:tblGrid>
              <a:tr h="65030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Бенефициары (заинтересованные стороны)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Вызов/задача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 Влияние вызова/задачи</a:t>
                      </a:r>
                    </a:p>
                    <a:p>
                      <a:pPr algn="ctr"/>
                      <a:endParaRPr lang="ru-RU" sz="1200" kern="1200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Значимость</a:t>
                      </a:r>
                    </a:p>
                    <a:p>
                      <a:pPr algn="ctr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(от 0 до 10)</a:t>
                      </a:r>
                    </a:p>
                    <a:p>
                      <a:pPr algn="ctr"/>
                      <a:endParaRPr lang="ru-RU" sz="1200" kern="1200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899535"/>
                  </a:ext>
                </a:extLst>
              </a:tr>
              <a:tr h="935670">
                <a:tc>
                  <a:txBody>
                    <a:bodyPr/>
                    <a:lstStyle/>
                    <a:p>
                      <a:pPr marL="0" indent="0"/>
                      <a:r>
                        <a:rPr lang="ru-RU" sz="14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Министерство природных ресурсов, лесного хозяйства и экологии Пермского края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учёт лесного фонда,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лесопользование,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администрирование платежей за лесные ресурсы,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ведение претензионно-исковой работы,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лесовосстановление,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охрана лесов от пожара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защита лесов от вредных организмов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 err="1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Космомониторинг</a:t>
                      </a:r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Мониторинг транспортировки древесины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Достоверные, оперативные, цифровые данные для принятия решений, подготовки отчетности;</a:t>
                      </a:r>
                    </a:p>
                    <a:p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Снижение количества инцидентов незаконного использования лесных ресурсов;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Упрощенный межведомственный</a:t>
                      </a:r>
                      <a:r>
                        <a:rPr lang="ru-RU" sz="105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обмен информацией с лесничествами;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Контроль за транспортировкой древесины.</a:t>
                      </a:r>
                    </a:p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87433"/>
                  </a:ext>
                </a:extLst>
              </a:tr>
              <a:tr h="578942">
                <a:tc>
                  <a:txBody>
                    <a:bodyPr/>
                    <a:lstStyle/>
                    <a:p>
                      <a:pPr marL="0" indent="0"/>
                      <a:r>
                        <a:rPr lang="ru-RU" sz="14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Подведомственные организации (лесничества)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учёт лесного фонда,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лесопользование,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администрирование платежей за лесные ресурсы,</a:t>
                      </a:r>
                      <a:endParaRPr lang="en-US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050" i="1" dirty="0" err="1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лесовосстановление</a:t>
                      </a: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, </a:t>
                      </a:r>
                      <a:endParaRPr lang="en-US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  <a:p>
                      <a:pPr marL="228600" marR="0" lvl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arenR"/>
                        <a:tabLst/>
                        <a:defRPr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охрана лесов от пожара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Сокращение временных затрат на заполнение отчетных форм;</a:t>
                      </a:r>
                    </a:p>
                    <a:p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Оперативное реагирование по фактам </a:t>
                      </a:r>
                      <a:r>
                        <a:rPr lang="ru-RU" sz="1050" i="1" dirty="0" err="1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лесоизменений</a:t>
                      </a:r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429684"/>
                  </a:ext>
                </a:extLst>
              </a:tr>
              <a:tr h="696346">
                <a:tc>
                  <a:txBody>
                    <a:bodyPr/>
                    <a:lstStyle/>
                    <a:p>
                      <a:pPr marL="0" indent="0"/>
                      <a:r>
                        <a:rPr lang="ru-RU" sz="14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Лесопользователи Пермского края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Автоматизация</a:t>
                      </a:r>
                      <a:r>
                        <a:rPr lang="ru-RU" sz="105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взаимодействия с органами исполнительной власти 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Электронный документооборот с органами исполнительной власти</a:t>
                      </a:r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Повышение прозрачности процесса подачи отчетной документации;</a:t>
                      </a:r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Сокращение временных затрат на заполнение отчетных форм;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493637"/>
                  </a:ext>
                </a:extLst>
              </a:tr>
              <a:tr h="345262">
                <a:tc>
                  <a:txBody>
                    <a:bodyPr/>
                    <a:lstStyle/>
                    <a:p>
                      <a:r>
                        <a:rPr lang="ru-RU" sz="14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Граждане Пермского края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Подача заявок на предоставление древесины гражданам для собственных нужд</a:t>
                      </a:r>
                    </a:p>
                    <a:p>
                      <a:pPr marL="228600" indent="-228600">
                        <a:buAutoNum type="arabicParenR"/>
                      </a:pPr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Поиск свободных лесных участков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Повышение качества лесных отношений в регионе;</a:t>
                      </a:r>
                    </a:p>
                    <a:p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Формирование привлекательной и комфортной среды проживания, привлечение новых и удержание жителей в регионе</a:t>
                      </a:r>
                    </a:p>
                    <a:p>
                      <a:r>
                        <a:rPr lang="ru-RU" sz="105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Снижение рисков приобретения некачественной древесины для собственных нужд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194784"/>
                  </a:ext>
                </a:extLst>
              </a:tr>
            </a:tbl>
          </a:graphicData>
        </a:graphic>
      </p:graphicFrame>
      <p:sp>
        <p:nvSpPr>
          <p:cNvPr id="7" name="Заголовок 2">
            <a:extLst>
              <a:ext uri="{FF2B5EF4-FFF2-40B4-BE49-F238E27FC236}">
                <a16:creationId xmlns:a16="http://schemas.microsoft.com/office/drawing/2014/main" id="{EEE270DF-0CB5-4A18-B711-9DC8A2265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5992" y="388326"/>
            <a:ext cx="9353812" cy="53026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>
                <a:latin typeface="Proxima Nova Rg" panose="02000506030000020004" pitchFamily="2" charset="0"/>
              </a:rPr>
              <a:t>Отраслевая стратегия Цифровой трансформации</a:t>
            </a:r>
            <a:br>
              <a:rPr lang="ru-RU" sz="2400" dirty="0">
                <a:latin typeface="Proxima Nova Rg" panose="02000506030000020004" pitchFamily="2" charset="0"/>
              </a:rPr>
            </a:br>
            <a:r>
              <a:rPr lang="ru-RU" sz="2400" b="0" dirty="0">
                <a:latin typeface="Proxima Nova Light" panose="02000506030000020004" pitchFamily="2" charset="0"/>
              </a:rPr>
              <a:t>Форма 1</a:t>
            </a:r>
          </a:p>
        </p:txBody>
      </p:sp>
    </p:spTree>
    <p:extLst>
      <p:ext uri="{BB962C8B-B14F-4D97-AF65-F5344CB8AC3E}">
        <p14:creationId xmlns:p14="http://schemas.microsoft.com/office/powerpoint/2010/main" val="102709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DA1C21A2-0902-46CF-B809-0D96CA86D775}"/>
              </a:ext>
            </a:extLst>
          </p:cNvPr>
          <p:cNvSpPr txBox="1">
            <a:spLocks/>
          </p:cNvSpPr>
          <p:nvPr/>
        </p:nvSpPr>
        <p:spPr>
          <a:xfrm>
            <a:off x="644392" y="165280"/>
            <a:ext cx="9561411" cy="9082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latin typeface="Proxima Nova Rg" panose="02000506030000020004" pitchFamily="2" charset="0"/>
              </a:rPr>
              <a:t>Отраслевая стратегия ЦТ</a:t>
            </a:r>
            <a:br>
              <a:rPr lang="ru-RU" sz="2400" dirty="0">
                <a:latin typeface="Proxima Nova Rg" panose="02000506030000020004" pitchFamily="2" charset="0"/>
              </a:rPr>
            </a:br>
            <a:r>
              <a:rPr lang="ru-RU" sz="2400" dirty="0">
                <a:latin typeface="Proxima Nova Light" panose="02000506030000020004" pitchFamily="2" charset="0"/>
              </a:rPr>
              <a:t>Форма 2</a:t>
            </a: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63BA3423-F19E-4E68-A1B5-E0F299B717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7953936"/>
              </p:ext>
            </p:extLst>
          </p:nvPr>
        </p:nvGraphicFramePr>
        <p:xfrm>
          <a:off x="489291" y="951461"/>
          <a:ext cx="11213417" cy="58363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0029">
                  <a:extLst>
                    <a:ext uri="{9D8B030D-6E8A-4147-A177-3AD203B41FA5}">
                      <a16:colId xmlns:a16="http://schemas.microsoft.com/office/drawing/2014/main" val="2313218957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272539522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2493074234"/>
                    </a:ext>
                  </a:extLst>
                </a:gridCol>
                <a:gridCol w="5728628">
                  <a:extLst>
                    <a:ext uri="{9D8B030D-6E8A-4147-A177-3AD203B41FA5}">
                      <a16:colId xmlns:a16="http://schemas.microsoft.com/office/drawing/2014/main" val="746455617"/>
                    </a:ext>
                  </a:extLst>
                </a:gridCol>
              </a:tblGrid>
              <a:tr h="626851">
                <a:tc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Тренды в отрасли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Ресурсное</a:t>
                      </a:r>
                      <a:r>
                        <a:rPr lang="ru-RU" sz="1200" kern="1200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 ограничение</a:t>
                      </a:r>
                      <a:endParaRPr lang="ru-RU" sz="1200" kern="1200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Естественное будущее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Целевое состояние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899535"/>
                  </a:ext>
                </a:extLst>
              </a:tr>
              <a:tr h="437343">
                <a:tc>
                  <a:txBody>
                    <a:bodyPr/>
                    <a:lstStyle/>
                    <a:p>
                      <a:pPr marL="0" indent="0"/>
                      <a:r>
                        <a:rPr lang="ru-RU" sz="10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Учет лесного фонда</a:t>
                      </a:r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r>
                        <a:rPr lang="ru-RU" sz="10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1. Кадры/компетенции;</a:t>
                      </a:r>
                    </a:p>
                    <a:p>
                      <a:r>
                        <a:rPr lang="ru-RU" sz="10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2. Коллизии НПА;</a:t>
                      </a:r>
                    </a:p>
                    <a:p>
                      <a:r>
                        <a:rPr lang="ru-RU" sz="10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3. Импортозамещение.</a:t>
                      </a:r>
                    </a:p>
                    <a:p>
                      <a:endParaRPr lang="ru-RU" sz="1000" i="1" kern="1200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 Данные лесоустройства хранятся  децентрализовано на бумажном носителе;</a:t>
                      </a:r>
                    </a:p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2. Ручная обработка выписок из государственного лесного реестра.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 Сформирована форма ведения государственного лесного реестра;</a:t>
                      </a:r>
                    </a:p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2. Управление данными государственного лесного реестра при помощи информационных систем;</a:t>
                      </a:r>
                    </a:p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3. Полностью автоматизированное получение выписки из государственного лесного реестра;</a:t>
                      </a:r>
                    </a:p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4. Данные лесоустройства в виде геопространственных данных.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8743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r>
                        <a:rPr lang="ru-RU" sz="10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Лесопользование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ru-RU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Хранение договоров аренды и лесных декларации на бумажных носителях без пространственной привязки</a:t>
                      </a: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;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Предоставление</a:t>
                      </a:r>
                      <a:r>
                        <a:rPr lang="ru-RU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отчетов об использовании лесов в не машиночитаемом формате</a:t>
                      </a:r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Проектирование лесного участка в информационной системе;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Управление договорами пользования лесными участками, купли-продажи насаждений, декларациями, актами осмотра через личный кабинет лесопользователя.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194784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r>
                        <a:rPr lang="ru-RU" sz="10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Лесовосстановление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Ведение реестра лесных культур и предоставление отчетов в ручном виде.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Контроль</a:t>
                      </a:r>
                      <a:r>
                        <a:rPr lang="ru-RU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за </a:t>
                      </a:r>
                      <a:r>
                        <a:rPr lang="ru-RU" sz="800" i="1" dirty="0" err="1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лесовосстановлением</a:t>
                      </a:r>
                      <a:r>
                        <a:rPr lang="ru-RU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без использования данных дистанционного зондирования. </a:t>
                      </a:r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 Автоматизированное ведение реестра лесных культур, лесных питомников, сводных отчетов о лесовосстановлении, лесоразведении и рубках ухода за лесом.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6589520"/>
                  </a:ext>
                </a:extLst>
              </a:tr>
              <a:tr h="349368">
                <a:tc>
                  <a:txBody>
                    <a:bodyPr/>
                    <a:lstStyle/>
                    <a:p>
                      <a:r>
                        <a:rPr lang="ru-RU" sz="10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Охрана лесов от пожаров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</a:t>
                      </a:r>
                      <a:r>
                        <a:rPr lang="en-US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</a:t>
                      </a:r>
                      <a:r>
                        <a:rPr lang="ru-RU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Отсутствие автоматизированного </a:t>
                      </a:r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  <a:p>
                      <a:r>
                        <a:rPr lang="ru-RU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контроля за лесными пожарами</a:t>
                      </a:r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 Автоматизированное ведение сведений о лесных пожарах, отчётности об охране лесов от пожара.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0227548"/>
                  </a:ext>
                </a:extLst>
              </a:tr>
              <a:tr h="517008">
                <a:tc>
                  <a:txBody>
                    <a:bodyPr/>
                    <a:lstStyle/>
                    <a:p>
                      <a:r>
                        <a:rPr lang="ru-RU" sz="10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Защита лесов от вредных организмов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1.Предоставление актов и отчетов на</a:t>
                      </a:r>
                      <a:r>
                        <a:rPr lang="ru-RU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бумажных носителях;</a:t>
                      </a:r>
                    </a:p>
                    <a:p>
                      <a:r>
                        <a:rPr lang="ru-RU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2. Отсутствие контроля   </a:t>
                      </a:r>
                      <a:r>
                        <a:rPr lang="ru-RU" sz="800" i="1" dirty="0" err="1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лесопатологии</a:t>
                      </a:r>
                      <a:r>
                        <a:rPr lang="ru-RU" sz="800" i="1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в автоматизированном электронном виде. </a:t>
                      </a:r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 Автоматизированное ведение актов лесопатологического обследования, реестров по данным лесопатологических обследований.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1949498"/>
                  </a:ext>
                </a:extLst>
              </a:tr>
              <a:tr h="1051560">
                <a:tc>
                  <a:txBody>
                    <a:bodyPr/>
                    <a:lstStyle/>
                    <a:p>
                      <a:r>
                        <a:rPr lang="ru-RU" sz="10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Мониторинг транспортировки древесины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 Отсутствие комплексного контроля за оборотом древесины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 Оперативный контроль объемов заготовки и вывоза древесины с лесосек.</a:t>
                      </a:r>
                    </a:p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2. Контроль транспортировки древесины с использованием электронного сопроводительного документа (ЭСД).</a:t>
                      </a:r>
                    </a:p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3. Контроль деятельности пунктов хранения древесины.</a:t>
                      </a:r>
                    </a:p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4. Контроль деятельности пунктов переработки древесины.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833854"/>
                  </a:ext>
                </a:extLst>
              </a:tr>
              <a:tr h="591756">
                <a:tc>
                  <a:txBody>
                    <a:bodyPr/>
                    <a:lstStyle/>
                    <a:p>
                      <a:r>
                        <a:rPr lang="ru-RU" sz="10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Космический мониторинг изменений в лесном фонде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05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1. Контроль изменений в лесном фонде при помощи наземных методов, и карточек дешифрирования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Автоматический сбор спутниковых снимков;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Автоматическое распознавание вырубленных территорий.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651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566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DF4A3F80-415C-4DA6-8CF8-A5EA3904202F}"/>
              </a:ext>
            </a:extLst>
          </p:cNvPr>
          <p:cNvSpPr txBox="1">
            <a:spLocks/>
          </p:cNvSpPr>
          <p:nvPr/>
        </p:nvSpPr>
        <p:spPr>
          <a:xfrm>
            <a:off x="721453" y="0"/>
            <a:ext cx="9707026" cy="8671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latin typeface="Proxima Nova Rg" panose="02000506030000020004" pitchFamily="2" charset="0"/>
              </a:rPr>
              <a:t>Отраслевая стратегия Цифровой трансформации</a:t>
            </a:r>
            <a:br>
              <a:rPr lang="ru-RU" sz="2400" dirty="0">
                <a:latin typeface="Proxima Nova Rg" panose="02000506030000020004" pitchFamily="2" charset="0"/>
              </a:rPr>
            </a:br>
            <a:r>
              <a:rPr lang="ru-RU" sz="2400" dirty="0">
                <a:latin typeface="Proxima Nova Light" panose="02000506030000020004" pitchFamily="2" charset="0"/>
              </a:rPr>
              <a:t>Форма 3</a:t>
            </a: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EA729B52-A625-46A3-B568-39B732E4E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2681493"/>
              </p:ext>
            </p:extLst>
          </p:nvPr>
        </p:nvGraphicFramePr>
        <p:xfrm>
          <a:off x="721453" y="750558"/>
          <a:ext cx="10989578" cy="54830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9838">
                  <a:extLst>
                    <a:ext uri="{9D8B030D-6E8A-4147-A177-3AD203B41FA5}">
                      <a16:colId xmlns:a16="http://schemas.microsoft.com/office/drawing/2014/main" val="2313218957"/>
                    </a:ext>
                  </a:extLst>
                </a:gridCol>
                <a:gridCol w="2823569">
                  <a:extLst>
                    <a:ext uri="{9D8B030D-6E8A-4147-A177-3AD203B41FA5}">
                      <a16:colId xmlns:a16="http://schemas.microsoft.com/office/drawing/2014/main" val="1272539522"/>
                    </a:ext>
                  </a:extLst>
                </a:gridCol>
                <a:gridCol w="1506891">
                  <a:extLst>
                    <a:ext uri="{9D8B030D-6E8A-4147-A177-3AD203B41FA5}">
                      <a16:colId xmlns:a16="http://schemas.microsoft.com/office/drawing/2014/main" val="3931755154"/>
                    </a:ext>
                  </a:extLst>
                </a:gridCol>
                <a:gridCol w="1799280">
                  <a:extLst>
                    <a:ext uri="{9D8B030D-6E8A-4147-A177-3AD203B41FA5}">
                      <a16:colId xmlns:a16="http://schemas.microsoft.com/office/drawing/2014/main" val="247939769"/>
                    </a:ext>
                  </a:extLst>
                </a:gridCol>
              </a:tblGrid>
              <a:tr h="423901">
                <a:tc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Региональные проекты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Ожидаемый эффект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Запрос на ресурсы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Риски 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899535"/>
                  </a:ext>
                </a:extLst>
              </a:tr>
              <a:tr h="1005319"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1. Информационная модель территории: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Консолидация всех данных о лесном фонде и др. сведений, необходимых для организации лесного учета;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Формирование цифрового профиля лесотаксационной единицы (информационная модель вместе с совокупностью достоверных цифровых записей обо всех выделах и их характеристиках, связанной договорами, декларациями. актами и др. документации, актуализируемых на всем жизненном цикле)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Формирование достоверного информационного ресурса обо всех лесотаксационных единицах региона как основы для реализации инициатив в сфере управления, контроля и предоставления сервисов участником лесной отрасли Пермского края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56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Финансы (региональный бюджет + федеральные субсидии)</a:t>
                      </a:r>
                    </a:p>
                    <a:p>
                      <a:pPr marL="0" marR="0" lvl="0" indent="0" algn="l" defTabSz="756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Квалифицированные кадры</a:t>
                      </a:r>
                    </a:p>
                    <a:p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87433"/>
                  </a:ext>
                </a:extLst>
              </a:tr>
              <a:tr h="1617677">
                <a:tc>
                  <a:txBody>
                    <a:bodyPr/>
                    <a:lstStyle/>
                    <a:p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2. Цифровая среда взаимодействия участников лесной отрасли:</a:t>
                      </a:r>
                    </a:p>
                    <a:p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2.1. Регламентирующие НПА 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Единые требования к документации, в том числе цифровой стандарт ведения документов в машиночитаемом виде;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Регламент предоставления информации и доступа к ней участниками лесной отрасли;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Регламент наполнения/обновления данными </a:t>
                      </a:r>
                      <a:r>
                        <a:rPr lang="ru-RU" sz="800" i="1" kern="1200" dirty="0" err="1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лесотаксации</a:t>
                      </a: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Регламент, закрепляющий обязанность вносить информацию всеми участниками лесных отношений региона в цифровую платформу;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2.2. Личные кабинеты РОИВ, лесопользователей, граждан Пермского края и организация информационного взаимодействия между ними;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2.3. Справочно-информационные сервисы для бизнеса: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Подбор лесных участков по параметрам;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Справочно-информационные сервисы для инвесторов;</a:t>
                      </a:r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Сокращение сроков согласования и обработки документации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Повышение качества документации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Сокращение нагрузки на органы власти (сокращение числа запросов на получение информации от органов власти)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Увеличение инвестиционной привлекательности региона</a:t>
                      </a:r>
                    </a:p>
                    <a:p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Финансы (региональный бюджет + федеральные субсидии)</a:t>
                      </a:r>
                    </a:p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Региональные и федеральные НПА (в т.ч. для размещении информации о сетях от РСО)</a:t>
                      </a:r>
                    </a:p>
                    <a:p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194784"/>
                  </a:ext>
                </a:extLst>
              </a:tr>
              <a:tr h="1462061">
                <a:tc>
                  <a:txBody>
                    <a:bodyPr/>
                    <a:lstStyle/>
                    <a:p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3. Управление лесным комплексом региона:</a:t>
                      </a:r>
                    </a:p>
                    <a:p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3.1. Контроль хода лесопользования</a:t>
                      </a:r>
                      <a:endParaRPr lang="en-US" sz="800" i="1" kern="1200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Включение требований к отчетной документации, включая получение в электронном (машиночитаемом) виде договоров аренды, деклараций и отчетов об использовании лесов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Подтверждение объемов и сумм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Умная лесная площадка (космический мониторинг </a:t>
                      </a:r>
                      <a:r>
                        <a:rPr lang="ru-RU" sz="800" i="1" kern="1200" dirty="0" err="1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лесоизменений</a:t>
                      </a: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, мониторинг транспортировки древесины, съемка с дронов, контроль за процессом лесовосстановления)</a:t>
                      </a:r>
                    </a:p>
                    <a:p>
                      <a:pPr marL="171450" marR="0" lvl="0" indent="-171450" algn="l" defTabSz="756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Отслеживание готовности (хода вырубки лесосек)</a:t>
                      </a:r>
                    </a:p>
                    <a:p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3.2. Система поддержки принятия решений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Сводная информации о состоянии лесного фонда на территории региона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Анализ лесного комплекса региона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Планирование и прогнозирование развитие лесного комплекса региона</a:t>
                      </a:r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Повышение эффективности управления лесным комплексом региона, включая выполнение нац. проектов, </a:t>
                      </a:r>
                      <a:r>
                        <a:rPr lang="ru-RU" sz="800" i="1" dirty="0" err="1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госпрогорамм</a:t>
                      </a: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в сфере лесного хозяйства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Повышение качества документации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Предотвращение незаконной заготовки и транспортировки леса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Финансы (региональный бюджет + федеральные субсидии)</a:t>
                      </a:r>
                    </a:p>
                    <a:p>
                      <a:r>
                        <a:rPr lang="ru-RU" sz="8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Региональные НПА</a:t>
                      </a:r>
                    </a:p>
                    <a:p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3864276"/>
                  </a:ext>
                </a:extLst>
              </a:tr>
              <a:tr h="631023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4.  Справочно-информационные сервисы для жителей</a:t>
                      </a:r>
                    </a:p>
                    <a:p>
                      <a:pPr marL="171450" marR="0" lvl="0" indent="-171450" algn="l" defTabSz="756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Подача электронных заявок;</a:t>
                      </a:r>
                    </a:p>
                    <a:p>
                      <a:pPr marL="171450" marR="0" lvl="0" indent="-171450" algn="l" defTabSz="756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Аналитика о лесной отрасли региона;</a:t>
                      </a:r>
                    </a:p>
                    <a:p>
                      <a:pPr marL="171450" marR="0" lvl="0" indent="-171450" algn="l" defTabSz="756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Обратная связь (общественные слушания, адресное информирование, цифровые коммуникации);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ru-RU" sz="800" i="1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Прогноз развития территорий;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Char char="-"/>
                      </a:pPr>
                      <a:r>
                        <a:rPr lang="ru-RU" sz="800" i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Повышение качества</a:t>
                      </a:r>
                      <a:r>
                        <a:rPr lang="ru-RU" sz="800" i="0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лесных отношений в регионе</a:t>
                      </a:r>
                      <a:r>
                        <a:rPr lang="ru-RU" sz="800" i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;</a:t>
                      </a: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ru-RU" sz="800" i="0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Формирование привлекательной и комфортной среды проживания, привлечение новых и удержание жителей в регионе</a:t>
                      </a:r>
                      <a:endParaRPr lang="ru-RU" sz="800" i="0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  <a:p>
                      <a:pPr marL="0" indent="0">
                        <a:buFontTx/>
                        <a:buChar char="-"/>
                      </a:pPr>
                      <a:r>
                        <a:rPr lang="ru-RU" sz="800" i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Снижение</a:t>
                      </a:r>
                      <a:r>
                        <a:rPr lang="ru-RU" sz="800" i="0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рисков приобретения некачественной древесины для собственных нужд</a:t>
                      </a:r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756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Финансы (региональный бюджет + ГЧП)</a:t>
                      </a:r>
                    </a:p>
                    <a:p>
                      <a:r>
                        <a:rPr lang="ru-RU" sz="800" i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Региональный НПА</a:t>
                      </a:r>
                    </a:p>
                    <a:p>
                      <a:r>
                        <a:rPr lang="ru-RU" sz="800" i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Программа повышения</a:t>
                      </a:r>
                      <a:r>
                        <a:rPr lang="ru-RU" sz="800" i="0" baseline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 </a:t>
                      </a:r>
                      <a:r>
                        <a:rPr lang="ru-RU" sz="800" i="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цифровой грамотности жителей</a:t>
                      </a:r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8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761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106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2">
            <a:extLst>
              <a:ext uri="{FF2B5EF4-FFF2-40B4-BE49-F238E27FC236}">
                <a16:creationId xmlns:a16="http://schemas.microsoft.com/office/drawing/2014/main" id="{B58618EC-7F08-4CCD-928B-2943164FEABF}"/>
              </a:ext>
            </a:extLst>
          </p:cNvPr>
          <p:cNvSpPr txBox="1">
            <a:spLocks/>
          </p:cNvSpPr>
          <p:nvPr/>
        </p:nvSpPr>
        <p:spPr>
          <a:xfrm>
            <a:off x="698739" y="411880"/>
            <a:ext cx="9503237" cy="93910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latin typeface="Proxima Nova Rg" panose="02000506030000020004" pitchFamily="2" charset="0"/>
              </a:rPr>
              <a:t>Отраслевая стратегия Цифровой трансформации</a:t>
            </a:r>
          </a:p>
          <a:p>
            <a:r>
              <a:rPr lang="ru-RU" sz="2400" dirty="0">
                <a:latin typeface="Proxima Nova Rg" panose="02000506030000020004" pitchFamily="2" charset="0"/>
              </a:rPr>
              <a:t>Форма 5</a:t>
            </a:r>
            <a:br>
              <a:rPr lang="ru-RU" sz="2400" dirty="0">
                <a:latin typeface="Proxima Nova Rg" panose="02000506030000020004" pitchFamily="2" charset="0"/>
              </a:rPr>
            </a:br>
            <a:endParaRPr lang="ru-RU" sz="2400" dirty="0">
              <a:latin typeface="Proxima Nova Light" panose="02000506030000020004" pitchFamily="2" charset="0"/>
            </a:endParaRPr>
          </a:p>
        </p:txBody>
      </p:sp>
      <p:graphicFrame>
        <p:nvGraphicFramePr>
          <p:cNvPr id="3" name="Таблица 5">
            <a:extLst>
              <a:ext uri="{FF2B5EF4-FFF2-40B4-BE49-F238E27FC236}">
                <a16:creationId xmlns:a16="http://schemas.microsoft.com/office/drawing/2014/main" id="{0E5E157C-0606-4D6E-82A3-FD9142214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521444"/>
              </p:ext>
            </p:extLst>
          </p:nvPr>
        </p:nvGraphicFramePr>
        <p:xfrm>
          <a:off x="698739" y="1182309"/>
          <a:ext cx="10668344" cy="13895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88780">
                  <a:extLst>
                    <a:ext uri="{9D8B030D-6E8A-4147-A177-3AD203B41FA5}">
                      <a16:colId xmlns:a16="http://schemas.microsoft.com/office/drawing/2014/main" val="2493074234"/>
                    </a:ext>
                  </a:extLst>
                </a:gridCol>
                <a:gridCol w="1811139">
                  <a:extLst>
                    <a:ext uri="{9D8B030D-6E8A-4147-A177-3AD203B41FA5}">
                      <a16:colId xmlns:a16="http://schemas.microsoft.com/office/drawing/2014/main" val="746455617"/>
                    </a:ext>
                  </a:extLst>
                </a:gridCol>
                <a:gridCol w="1844596">
                  <a:extLst>
                    <a:ext uri="{9D8B030D-6E8A-4147-A177-3AD203B41FA5}">
                      <a16:colId xmlns:a16="http://schemas.microsoft.com/office/drawing/2014/main" val="2622337321"/>
                    </a:ext>
                  </a:extLst>
                </a:gridCol>
                <a:gridCol w="2018261">
                  <a:extLst>
                    <a:ext uri="{9D8B030D-6E8A-4147-A177-3AD203B41FA5}">
                      <a16:colId xmlns:a16="http://schemas.microsoft.com/office/drawing/2014/main" val="1316922202"/>
                    </a:ext>
                  </a:extLst>
                </a:gridCol>
                <a:gridCol w="2005568">
                  <a:extLst>
                    <a:ext uri="{9D8B030D-6E8A-4147-A177-3AD203B41FA5}">
                      <a16:colId xmlns:a16="http://schemas.microsoft.com/office/drawing/2014/main" val="3831452798"/>
                    </a:ext>
                  </a:extLst>
                </a:gridCol>
              </a:tblGrid>
              <a:tr h="452252">
                <a:tc rowSpan="2"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Показатель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Динамика достижения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756056" rtl="0" eaLnBrk="1" latinLnBrk="0" hangingPunct="1"/>
                      <a:endParaRPr lang="ru-RU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756056" rtl="0" eaLnBrk="1" latinLnBrk="0" hangingPunct="1"/>
                      <a:endParaRPr lang="ru-RU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756056" rtl="0" eaLnBrk="1" latinLnBrk="0" hangingPunct="1"/>
                      <a:endParaRPr lang="ru-RU" sz="1200" kern="1200" dirty="0">
                        <a:solidFill>
                          <a:sysClr val="windowText" lastClr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899535"/>
                  </a:ext>
                </a:extLst>
              </a:tr>
              <a:tr h="4252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2021</a:t>
                      </a:r>
                      <a:b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</a:br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Базовый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2022 </a:t>
                      </a:r>
                      <a:b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</a:br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(Быстрые победы)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2024-2025</a:t>
                      </a:r>
                      <a:b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</a:br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Крупные проекты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6056" rtl="0" eaLnBrk="1" latinLnBrk="0" hangingPunct="1"/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2026-2030</a:t>
                      </a:r>
                      <a:b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</a:br>
                      <a:r>
                        <a:rPr lang="ru-RU" sz="1200" kern="1200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  <a:ea typeface="+mn-ea"/>
                          <a:cs typeface="+mn-cs"/>
                        </a:rPr>
                        <a:t>Стратегические задачи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119747"/>
                  </a:ext>
                </a:extLst>
              </a:tr>
              <a:tr h="407279">
                <a:tc>
                  <a:txBody>
                    <a:bodyPr/>
                    <a:lstStyle/>
                    <a:p>
                      <a:pPr algn="l" fontAlgn="b"/>
                      <a:r>
                        <a:rPr lang="ru-RU" sz="1050" i="1" kern="1200" dirty="0"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Отношение площади лесовосстановления и лесоразведения к площади вырубленных и погибших лесных насаждений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r>
                        <a:rPr lang="ru-RU" sz="12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75%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 dirty="0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>
                          <a:solidFill>
                            <a:sysClr val="windowText" lastClr="000000"/>
                          </a:solidFill>
                          <a:latin typeface="Proxima Nova Rg" panose="02000506030000020004" pitchFamily="2" charset="0"/>
                        </a:rPr>
                        <a:t>100%</a:t>
                      </a:r>
                      <a:endParaRPr lang="ru-RU" sz="1200" i="1" dirty="0">
                        <a:solidFill>
                          <a:sysClr val="windowText" lastClr="000000"/>
                        </a:solidFill>
                        <a:latin typeface="Proxima Nova Rg" panose="02000506030000020004" pitchFamily="2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2687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794221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1983</TotalTime>
  <Words>1073</Words>
  <Application>Microsoft Office PowerPoint</Application>
  <PresentationFormat>Широкоэкранный</PresentationFormat>
  <Paragraphs>147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Proxima Nova Light</vt:lpstr>
      <vt:lpstr>Proxima Nova Rg</vt:lpstr>
      <vt:lpstr>Тема Office</vt:lpstr>
      <vt:lpstr>Отраслевая стратегия Цифровой трансформации Форма 1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Отраслевая стратегия ЦТ Форма (1/4)</dc:title>
  <dc:creator>Акбашева Диана Николаевна</dc:creator>
  <cp:lastModifiedBy>Ширинкин Анатолий Витальевич</cp:lastModifiedBy>
  <cp:revision>70</cp:revision>
  <dcterms:created xsi:type="dcterms:W3CDTF">2021-06-16T04:27:01Z</dcterms:created>
  <dcterms:modified xsi:type="dcterms:W3CDTF">2021-06-23T12:02:12Z</dcterms:modified>
</cp:coreProperties>
</file>