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8" r:id="rId3"/>
    <p:sldId id="257" r:id="rId4"/>
    <p:sldId id="259" r:id="rId5"/>
    <p:sldId id="260" r:id="rId6"/>
    <p:sldId id="267" r:id="rId7"/>
    <p:sldId id="300" r:id="rId8"/>
    <p:sldId id="261" r:id="rId9"/>
    <p:sldId id="262" r:id="rId10"/>
    <p:sldId id="263" r:id="rId11"/>
    <p:sldId id="264" r:id="rId12"/>
    <p:sldId id="266" r:id="rId13"/>
    <p:sldId id="268" r:id="rId14"/>
    <p:sldId id="269" r:id="rId15"/>
    <p:sldId id="270" r:id="rId16"/>
    <p:sldId id="273" r:id="rId17"/>
    <p:sldId id="272" r:id="rId18"/>
    <p:sldId id="274" r:id="rId19"/>
    <p:sldId id="299" r:id="rId20"/>
    <p:sldId id="275" r:id="rId21"/>
    <p:sldId id="276" r:id="rId22"/>
    <p:sldId id="277" r:id="rId23"/>
    <p:sldId id="278" r:id="rId24"/>
    <p:sldId id="279" r:id="rId25"/>
    <p:sldId id="280" r:id="rId26"/>
    <p:sldId id="295" r:id="rId27"/>
    <p:sldId id="296" r:id="rId28"/>
    <p:sldId id="297" r:id="rId29"/>
    <p:sldId id="298" r:id="rId30"/>
    <p:sldId id="286" r:id="rId31"/>
    <p:sldId id="288" r:id="rId32"/>
    <p:sldId id="289" r:id="rId33"/>
    <p:sldId id="290" r:id="rId34"/>
    <p:sldId id="291" r:id="rId35"/>
    <p:sldId id="292" r:id="rId36"/>
    <p:sldId id="293" r:id="rId37"/>
    <p:sldId id="284" r:id="rId38"/>
    <p:sldId id="285" r:id="rId39"/>
    <p:sldId id="283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0E86F-053F-4BA2-B7B2-47CB418F0B9C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E6E7E-E2EB-4030-9252-F1EC0BC85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91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14E6B-8044-40B8-98C5-D10EF719F97C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084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14E6B-8044-40B8-98C5-D10EF719F97C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073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14E6B-8044-40B8-98C5-D10EF719F97C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770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14E6B-8044-40B8-98C5-D10EF719F97C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644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14E6B-8044-40B8-98C5-D10EF719F97C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976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14E6B-8044-40B8-98C5-D10EF719F97C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277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14E6B-8044-40B8-98C5-D10EF719F97C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95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86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49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68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83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3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63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54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0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63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9DB6-7D69-4768-BDD8-382EEBF8C29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8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09DB6-7D69-4768-BDD8-382EEBF8C29E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BFBE7-EB97-46E3-BDF3-F8B969D75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69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1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jpeg"/><Relationship Id="rId7" Type="http://schemas.openxmlformats.org/officeDocument/2006/relationships/image" Target="../media/image93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hyperlink" Target="mailto:79221588789@ya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7089" y="1699071"/>
            <a:ext cx="116199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АИСТ_СМАРТ - НОВАЯ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РЕАЛЬНОСТЬ: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IT-инструменты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обеспечения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обратной связи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пациенткой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736" y="209365"/>
            <a:ext cx="5048605" cy="13589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297514" y="6006970"/>
            <a:ext cx="75790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-4761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Анкудинов Николай Олегович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Екатеринбург.</a:t>
            </a:r>
            <a:b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2120"/>
          <a:stretch/>
        </p:blipFill>
        <p:spPr>
          <a:xfrm>
            <a:off x="277089" y="2318987"/>
            <a:ext cx="2603895" cy="3320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094" y="2318987"/>
            <a:ext cx="2743446" cy="342652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2" name="Picture 2" descr="http://qrcoder.ru/code/?https%3A%2F%2F1drv.ms%2Fp%2Fs%21AjJbrqePEaeRvmkBmJB-YVzBbvx0%3Fe%3DaTwQJx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802" y="3595694"/>
            <a:ext cx="2620474" cy="2620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39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97" y="0"/>
            <a:ext cx="969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модуль_пациента_аист_смарт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5694" y="923330"/>
            <a:ext cx="1001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«МОИ АНАЛИЗЫ» </a:t>
            </a:r>
          </a:p>
        </p:txBody>
      </p:sp>
      <p:pic>
        <p:nvPicPr>
          <p:cNvPr id="8" name="Picture 2" descr="https://i.mycdn.me/image?id=905384981983&amp;plc=API&amp;aid=1251240704&amp;tkn=*EJ11j6PsczyuesLXK_tuMUQKlJA&amp;fn=w_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1" y="1384996"/>
            <a:ext cx="3407028" cy="357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26905" y="3172462"/>
            <a:ext cx="1508283" cy="2949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988" y="1959764"/>
            <a:ext cx="3417674" cy="35730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561" y="2421429"/>
            <a:ext cx="3382980" cy="35858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5314" t="12235" r="23580" b="5671"/>
          <a:stretch/>
        </p:blipFill>
        <p:spPr>
          <a:xfrm>
            <a:off x="10425719" y="0"/>
            <a:ext cx="1493521" cy="267537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160" y="2956739"/>
            <a:ext cx="3213840" cy="390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97" y="0"/>
            <a:ext cx="969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модуль_пациента_аист_смарт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5694" y="923330"/>
            <a:ext cx="1001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«Будущим родителям» </a:t>
            </a:r>
          </a:p>
        </p:txBody>
      </p:sp>
      <p:pic>
        <p:nvPicPr>
          <p:cNvPr id="8" name="Picture 2" descr="https://i.mycdn.me/image?id=905384981983&amp;plc=API&amp;aid=1251240704&amp;tkn=*EJ11j6PsczyuesLXK_tuMUQKlJA&amp;fn=w_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49" y="1774180"/>
            <a:ext cx="4030667" cy="422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870986" y="4913745"/>
            <a:ext cx="3478687" cy="3232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1497" y="1626674"/>
            <a:ext cx="45451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«Онлайн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будущих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родителей»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по беременности и родам теперь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смартфоне/планшете.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нами больше не нужно: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записываться на школу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подстраиваться под какое-то время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куда-то ехать/идти/лететь чтобы посетить школу для беременных и подготовки к родам.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нами просто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удобно: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новую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беременности и родам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любое удобное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вас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любом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комфортном для вас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574" y="824601"/>
            <a:ext cx="3098063" cy="60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1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97" y="0"/>
            <a:ext cx="969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модуль_пациента_аист_смарт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5694" y="923330"/>
            <a:ext cx="1001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«МОИ ОСМОТРЫ» </a:t>
            </a:r>
          </a:p>
        </p:txBody>
      </p:sp>
      <p:pic>
        <p:nvPicPr>
          <p:cNvPr id="8" name="Picture 2" descr="https://i.mycdn.me/image?id=905384981983&amp;plc=API&amp;aid=1251240704&amp;tkn=*EJ11j6PsczyuesLXK_tuMUQKlJA&amp;fn=w_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" y="1384995"/>
            <a:ext cx="3828834" cy="40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13431" y="3393757"/>
            <a:ext cx="1508283" cy="2949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94" y="5085410"/>
            <a:ext cx="2986020" cy="1557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068" y="1384995"/>
            <a:ext cx="3682313" cy="4843601"/>
          </a:xfrm>
          <a:prstGeom prst="rect">
            <a:avLst/>
          </a:prstGeom>
        </p:spPr>
      </p:pic>
      <p:pic>
        <p:nvPicPr>
          <p:cNvPr id="3074" name="Picture 2" descr="https://i.mycdn.me/image?id=905322490079&amp;plc=API&amp;aid=1251240704&amp;tkn=*xxAxF6HrL8Zor7HRu4J3hoPX4ms&amp;fn=w_14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86" y="1674244"/>
            <a:ext cx="3520349" cy="508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6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97" y="0"/>
            <a:ext cx="969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модуль_пациента_аист_смарт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5694" y="923330"/>
            <a:ext cx="1001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«МОЙ ДНЕВНИК ЗДОРОВЬЯ» </a:t>
            </a:r>
          </a:p>
        </p:txBody>
      </p:sp>
      <p:pic>
        <p:nvPicPr>
          <p:cNvPr id="8" name="Picture 2" descr="https://i.mycdn.me/image?id=905384981983&amp;plc=API&amp;aid=1251240704&amp;tkn=*EJ11j6PsczyuesLXK_tuMUQKlJA&amp;fn=w_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4995"/>
            <a:ext cx="3080880" cy="323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35694" y="2478253"/>
            <a:ext cx="1508283" cy="2949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https://i.mycdn.me/image?id=905384991967&amp;plc=API&amp;aid=1251240704&amp;tkn=*ZpJbpV2o9ZNUkNFGIv0HIo-FOBU&amp;fn=w_144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5"/>
          <a:stretch/>
        </p:blipFill>
        <p:spPr bwMode="auto">
          <a:xfrm>
            <a:off x="2759465" y="1833318"/>
            <a:ext cx="3288169" cy="323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412" y="1528884"/>
            <a:ext cx="2260138" cy="41595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550" y="1533393"/>
            <a:ext cx="2273488" cy="4199265"/>
          </a:xfrm>
          <a:prstGeom prst="rect">
            <a:avLst/>
          </a:prstGeom>
        </p:spPr>
      </p:pic>
      <p:pic>
        <p:nvPicPr>
          <p:cNvPr id="9220" name="Picture 4" descr="https://i.mycdn.me/image?id=899954559199&amp;t=0&amp;plc=API&amp;viewToken=Sn_fc1v55DH8G4zOnvdw_g&amp;tkn=*fsmn3-DNqAT6c79q_3iGqAiid0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221" y="4087603"/>
            <a:ext cx="2598779" cy="277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0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97" y="0"/>
            <a:ext cx="969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модуль_пациента_аист_смарт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5694" y="923330"/>
            <a:ext cx="1001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«МОЙ ДНЕВНИК ЗДОРОВЬЯ» </a:t>
            </a:r>
          </a:p>
        </p:txBody>
      </p:sp>
      <p:pic>
        <p:nvPicPr>
          <p:cNvPr id="8" name="Picture 2" descr="https://i.mycdn.me/image?id=905384981983&amp;plc=API&amp;aid=1251240704&amp;tkn=*EJ11j6PsczyuesLXK_tuMUQKlJA&amp;fn=w_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4994"/>
            <a:ext cx="3080880" cy="323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35694" y="2478253"/>
            <a:ext cx="1508283" cy="2949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https://i.mycdn.me/image?id=905384991967&amp;plc=API&amp;aid=1251240704&amp;tkn=*ZpJbpV2o9ZNUkNFGIv0HIo-FOBU&amp;fn=w_144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5"/>
          <a:stretch/>
        </p:blipFill>
        <p:spPr bwMode="auto">
          <a:xfrm>
            <a:off x="3252907" y="1384995"/>
            <a:ext cx="3288169" cy="323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104" y="1846660"/>
            <a:ext cx="3409950" cy="2990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6420" r="5058"/>
          <a:stretch/>
        </p:blipFill>
        <p:spPr>
          <a:xfrm>
            <a:off x="8603673" y="4819059"/>
            <a:ext cx="3556000" cy="20389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3050" r="4592"/>
          <a:stretch/>
        </p:blipFill>
        <p:spPr>
          <a:xfrm>
            <a:off x="5352472" y="4819059"/>
            <a:ext cx="3251201" cy="203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8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834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модуль_врача_аист_смарт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227" y="1561089"/>
            <a:ext cx="4141658" cy="42516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4234" r="3288"/>
          <a:stretch/>
        </p:blipFill>
        <p:spPr>
          <a:xfrm>
            <a:off x="2927928" y="1653308"/>
            <a:ext cx="4184073" cy="4067175"/>
          </a:xfrm>
          <a:prstGeom prst="rect">
            <a:avLst/>
          </a:prstGeom>
        </p:spPr>
      </p:pic>
      <p:pic>
        <p:nvPicPr>
          <p:cNvPr id="14" name="Рисунок 13" descr="https://lh4.googleusercontent.com/YRqeEkfb-0KWrPjSRmBeAPnj7OC07dKiNiDnwCFK41sQlsmO3qrjiZsYMiX9VwcgTs0-MoFkgpQGuy70406880wNEz-T4Oh6QD0WMhPhVZqhjn3NkeFIz4S-PzuUKhoNGHnqIiw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4" y="1996210"/>
            <a:ext cx="2275608" cy="323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Стрелка вправо 12"/>
          <p:cNvSpPr/>
          <p:nvPr/>
        </p:nvSpPr>
        <p:spPr>
          <a:xfrm>
            <a:off x="6825674" y="3463636"/>
            <a:ext cx="737554" cy="5634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2476702" y="3405185"/>
            <a:ext cx="737554" cy="5634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35694" y="923330"/>
            <a:ext cx="1001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</a:t>
            </a:r>
          </a:p>
        </p:txBody>
      </p:sp>
    </p:spTree>
    <p:extLst>
      <p:ext uri="{BB962C8B-B14F-4D97-AF65-F5344CB8AC3E}">
        <p14:creationId xmlns:p14="http://schemas.microsoft.com/office/powerpoint/2010/main" val="293428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74869" y="804265"/>
            <a:ext cx="6486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Сервис-бот мобильных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уведомлений о НАПРАВЛЕНИЯХ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36160" y="4581128"/>
            <a:ext cx="864096" cy="2160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17665" b="17647"/>
          <a:stretch/>
        </p:blipFill>
        <p:spPr>
          <a:xfrm>
            <a:off x="8961714" y="859944"/>
            <a:ext cx="2193011" cy="2505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108" y="1783159"/>
            <a:ext cx="3706563" cy="3667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7" y="1561979"/>
            <a:ext cx="3719109" cy="34163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768" y="3541978"/>
            <a:ext cx="5839082" cy="331602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64655" y="-63386"/>
            <a:ext cx="8834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модуль_врача_аист_смарт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4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863" r="5143"/>
          <a:stretch/>
        </p:blipFill>
        <p:spPr>
          <a:xfrm>
            <a:off x="52690" y="857680"/>
            <a:ext cx="5941710" cy="3818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16213"/>
          <a:stretch/>
        </p:blipFill>
        <p:spPr>
          <a:xfrm>
            <a:off x="4202813" y="2013494"/>
            <a:ext cx="4285655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959" r="14193"/>
          <a:stretch/>
        </p:blipFill>
        <p:spPr>
          <a:xfrm>
            <a:off x="8141720" y="2264983"/>
            <a:ext cx="3891368" cy="3667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660009" y="4645533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Кровотечение</a:t>
            </a:r>
            <a:endParaRPr lang="ru-RU" altLang="ru-RU" sz="2800" dirty="0"/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4202813" y="5368704"/>
            <a:ext cx="3888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endParaRPr lang="ru-RU" altLang="ru-RU" sz="2800" dirty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8303568" y="5932492"/>
            <a:ext cx="3888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Мертворождение</a:t>
            </a:r>
            <a:endParaRPr lang="ru-RU" alt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64655" y="-63386"/>
            <a:ext cx="8834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модуль_врача_аист_смарт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07508" y="787759"/>
            <a:ext cx="6486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Сервис-бот мобильных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уведомлений о критических акушерских ситуациях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7079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121800" y="4230761"/>
            <a:ext cx="41196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Неотложная госпитализация </a:t>
            </a:r>
          </a:p>
          <a:p>
            <a:pPr algn="ctr"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МО 1 уровня</a:t>
            </a:r>
            <a:endParaRPr lang="ru-RU" altLang="ru-RU" sz="2400" dirty="0"/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4046302" y="5283514"/>
            <a:ext cx="5179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Кесарево сечение в МО 1 уровня</a:t>
            </a:r>
            <a:endParaRPr lang="ru-RU" alt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64655" y="-63386"/>
            <a:ext cx="8834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модуль_врача_аист_смарт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07508" y="787759"/>
            <a:ext cx="6486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Сервис-бот мобильных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уведомлений о критических ситуациях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40" y="1095741"/>
            <a:ext cx="4083412" cy="31608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691" y="1629078"/>
            <a:ext cx="6211299" cy="3617767"/>
          </a:xfrm>
          <a:prstGeom prst="rect">
            <a:avLst/>
          </a:prstGeom>
        </p:spPr>
      </p:pic>
      <p:pic>
        <p:nvPicPr>
          <p:cNvPr id="13314" name="Picture 2" descr="https://i.mycdn.me/image?id=899954559199&amp;t=0&amp;plc=API&amp;viewToken=Sn_fc1v55DH8G4zOnvdw_g&amp;tkn=*fsmn3-DNqAT6c79q_3iGqAiid0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9"/>
          <a:stretch/>
        </p:blipFill>
        <p:spPr bwMode="auto">
          <a:xfrm>
            <a:off x="9050930" y="2331473"/>
            <a:ext cx="3014711" cy="364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9014690" y="6015979"/>
            <a:ext cx="30871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Отклонения в дневнике здоровья пациента</a:t>
            </a: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379195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641" y="1384088"/>
            <a:ext cx="4014636" cy="4950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1724"/>
            <a:ext cx="3853590" cy="504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328" y="1397084"/>
            <a:ext cx="3605004" cy="5072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249039" y="6334780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Преэклампсия</a:t>
            </a:r>
            <a:endParaRPr lang="ru-RU" altLang="ru-RU" sz="2800" dirty="0"/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4665126" y="6334780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Гипергликемия</a:t>
            </a:r>
            <a:endParaRPr lang="ru-RU" altLang="ru-RU" sz="2800" dirty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8378328" y="6334780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Цитолиз</a:t>
            </a:r>
            <a:endParaRPr lang="ru-RU" alt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-197126"/>
            <a:ext cx="8834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модуль_врача_аист_смарт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0510" y="787759"/>
            <a:ext cx="11453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Сервис-бот мобильных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уведомлений о критических акушерских ситуациях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5442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45" y="107381"/>
            <a:ext cx="11610109" cy="655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7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64655" y="-63386"/>
            <a:ext cx="8834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модуль_врача_аист_смарт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78771" y="1150557"/>
            <a:ext cx="6486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Дневник гликемии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82" y="1978250"/>
            <a:ext cx="4141658" cy="42516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662" y="2601083"/>
            <a:ext cx="3409950" cy="29908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6420" r="5058"/>
          <a:stretch/>
        </p:blipFill>
        <p:spPr>
          <a:xfrm>
            <a:off x="8416534" y="4497049"/>
            <a:ext cx="3556000" cy="20389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l="3050" r="4592"/>
          <a:stretch/>
        </p:blipFill>
        <p:spPr>
          <a:xfrm>
            <a:off x="8568933" y="1848116"/>
            <a:ext cx="3251201" cy="203541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95564" y="3956582"/>
            <a:ext cx="3904777" cy="3198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8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64655" y="-63386"/>
            <a:ext cx="8834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модуль_врача_аист_смарт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33455" y="2887570"/>
            <a:ext cx="775854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соблюдать протоколы оказания медицинской помощи, необходимо ими обладать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Доступность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удобство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SPNavigator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актуальные клинические протоколы и сопутствующие публикации одновременно в мобильном приложении и на интернет-портале.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Материалы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 структурированы, их поиск удобен и функционален.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Автоматизированное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контента гарантирует актуальность документов.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SPNavigator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StatusPraesens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кратчайший путь врача к знаниям.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82" y="1978250"/>
            <a:ext cx="4141658" cy="425161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272145" y="3568654"/>
            <a:ext cx="1985819" cy="3383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598" y="1933463"/>
            <a:ext cx="3238500" cy="9429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64655" y="1025298"/>
            <a:ext cx="128982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SPNavigator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клинические протоколы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мобильном приложении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5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64655" y="-63386"/>
            <a:ext cx="8834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модуль_врача_аист_смарт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21243" y="859944"/>
            <a:ext cx="7291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Автоматизированное расписание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1" y="1321609"/>
            <a:ext cx="4141658" cy="425161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2641" y="4048946"/>
            <a:ext cx="3904777" cy="3198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2" y="5817677"/>
            <a:ext cx="4141657" cy="869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793" y="1631012"/>
            <a:ext cx="6751061" cy="483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8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64655" y="-63386"/>
            <a:ext cx="8834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модуль_врача_аист_смарт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21243" y="859944"/>
            <a:ext cx="7291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Автоматизированное расписание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1" y="1321609"/>
            <a:ext cx="4141658" cy="425161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11081" y="4399928"/>
            <a:ext cx="3904777" cy="3198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1" y="5874807"/>
            <a:ext cx="4141658" cy="8540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857" y="1579417"/>
            <a:ext cx="6612997" cy="478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9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64655" y="-63386"/>
            <a:ext cx="8834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модуль_врача_аист_смарт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98843" y="866486"/>
            <a:ext cx="91707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Автоматизированная аналитика в вашем смартфоне/планшете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1" y="1321609"/>
            <a:ext cx="4141658" cy="425161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11081" y="4778619"/>
            <a:ext cx="3904777" cy="3198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5" y="5803306"/>
            <a:ext cx="4019173" cy="8607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129" y="1380259"/>
            <a:ext cx="5464648" cy="3718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1427" t="4881" r="13069" b="3607"/>
          <a:stretch/>
        </p:blipFill>
        <p:spPr>
          <a:xfrm>
            <a:off x="7499721" y="3572518"/>
            <a:ext cx="4239698" cy="316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0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29310" y="594860"/>
            <a:ext cx="8026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Оперативный контроль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«АИСТ_СМАРТ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Мобильный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инструмент для аудита 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7611" y="1147578"/>
            <a:ext cx="3885666" cy="518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324" t="3473" r="2790" b="5731"/>
          <a:stretch/>
        </p:blipFill>
        <p:spPr>
          <a:xfrm>
            <a:off x="3352800" y="2798618"/>
            <a:ext cx="5144655" cy="3731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091" y="701964"/>
            <a:ext cx="4299607" cy="6156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-112378"/>
            <a:ext cx="8834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модуль_врача_аист_смарт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39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9576" y="111229"/>
            <a:ext cx="5568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ТЕЛЕМЕДИЦИНА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51585" y="634450"/>
            <a:ext cx="7511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Автоматическая интерпретация дневников здоровья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Автоматическое уведомление кураторов АДКЦ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Автоматическая маршрутизация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967270"/>
            <a:ext cx="3460254" cy="26654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1772816"/>
            <a:ext cx="4032448" cy="50225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198" y="4949925"/>
            <a:ext cx="3425617" cy="154204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63852" y="111229"/>
            <a:ext cx="7511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 Monitoring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88666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9576" y="111229"/>
            <a:ext cx="5568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ТЕЛЕМЕДИЦИНА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863" y="704850"/>
            <a:ext cx="3257550" cy="6153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908721"/>
            <a:ext cx="4172532" cy="522042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63852" y="111229"/>
            <a:ext cx="7511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 Monitoring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0080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9576" y="111229"/>
            <a:ext cx="5568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ТЕЛЕМЕДИЦИНА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63852" y="111229"/>
            <a:ext cx="7511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Home-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77" y="1340768"/>
            <a:ext cx="4654377" cy="48088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76" y="2492896"/>
            <a:ext cx="4220164" cy="237205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263447" y="5225988"/>
            <a:ext cx="7511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обратная связь</a:t>
            </a:r>
          </a:p>
        </p:txBody>
      </p:sp>
    </p:spTree>
    <p:extLst>
      <p:ext uri="{BB962C8B-B14F-4D97-AF65-F5344CB8AC3E}">
        <p14:creationId xmlns:p14="http://schemas.microsoft.com/office/powerpoint/2010/main" val="127421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9576" y="111229"/>
            <a:ext cx="5568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ТЕЛЕМЕДИЦИНА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63852" y="111229"/>
            <a:ext cx="7511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 Monitoring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509" t="4952" r="3427" b="7396"/>
          <a:stretch/>
        </p:blipFill>
        <p:spPr>
          <a:xfrm>
            <a:off x="1620730" y="746030"/>
            <a:ext cx="4536505" cy="17281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850" t="2282" r="2453" b="2368"/>
          <a:stretch/>
        </p:blipFill>
        <p:spPr>
          <a:xfrm>
            <a:off x="5303912" y="746031"/>
            <a:ext cx="5047534" cy="38720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305621" y="3155138"/>
            <a:ext cx="7511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обратная связь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12246"/>
          <a:stretch/>
        </p:blipFill>
        <p:spPr>
          <a:xfrm>
            <a:off x="1847528" y="4759383"/>
            <a:ext cx="8388424" cy="206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4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ntm13.ru/wp-content/uploads/2020/03/%D0%9D%D0%B0%D1%86%D0%BF%D1%80%D0%BE%D0%B5%D0%BA%D1%82-%D0%97%D0%B4%D1%80%D0%B0%D0%B2%D0%BE%D0%BE%D1%85%D1%80%D0%B0%D0%BD%D0%B5%D0%BD%D0%B8%D0%B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8" r="20124" b="37693"/>
          <a:stretch/>
        </p:blipFill>
        <p:spPr bwMode="auto">
          <a:xfrm>
            <a:off x="154875" y="114248"/>
            <a:ext cx="4372501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572644"/>
            <a:ext cx="1219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«Развитие системы оказания первичной медико-санитарной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МО, оказывающих первичную медико-санитарную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ожидания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очереди при обращении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удовлетворенности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медицинской помощью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797673"/>
            <a:ext cx="12192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«Создание единого цифрового контура в здравоохранении на основе единой государственной информационной системы в сфере здравоохранения (ЕГИСЗ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электронного расписания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электронных медицинских карт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подсистемами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ЕГИСЗ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оказания медицинской помощи и электронных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(сервисов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для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телемедицинских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консультаций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460" y="-37973"/>
            <a:ext cx="3095625" cy="135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169" y="251822"/>
            <a:ext cx="3437039" cy="925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1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7831" y="1868803"/>
            <a:ext cx="11619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пример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дистанционного мониторинга состояния здоровья и активной маршрутизации беременной с НКВИ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обратной связи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пациенткой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120"/>
          <a:stretch/>
        </p:blipFill>
        <p:spPr>
          <a:xfrm>
            <a:off x="389439" y="3341474"/>
            <a:ext cx="2603895" cy="3320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554" y="3288493"/>
            <a:ext cx="2743446" cy="342652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843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83" y="574831"/>
            <a:ext cx="2660625" cy="57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402" y="486807"/>
            <a:ext cx="6365930" cy="58480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3673" y="6334831"/>
            <a:ext cx="3901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Автоматизированные уведомления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09937" y="6334831"/>
            <a:ext cx="5885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Динамический  контроль состояния здоровья пациента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24431" y="90083"/>
            <a:ext cx="6454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дневники самоконтроля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2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8" y="2569030"/>
            <a:ext cx="3181001" cy="2610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272" y="1306286"/>
            <a:ext cx="2486727" cy="54649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826" y="1306285"/>
            <a:ext cx="3090564" cy="54649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71" y="1306285"/>
            <a:ext cx="2478723" cy="54649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70858" y="174172"/>
            <a:ext cx="103893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Диалог через «АИСТ_СМАРТ»: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постоянную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обратную связь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между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пациентом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33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07" y="1792877"/>
            <a:ext cx="5425440" cy="44043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39338"/>
            <a:ext cx="11982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Автоматические уведомления о результатах обследования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врача и пациента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62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782" y="870857"/>
            <a:ext cx="6083418" cy="51124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92932" y="111017"/>
            <a:ext cx="7499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вызов пациентки на госпитализацию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0680" y="2138346"/>
            <a:ext cx="41072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Никаких телефонных звонков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Никаких поисков лечащего врача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Напрямую с пациентом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расстоянии в 350 км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547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1256755"/>
            <a:ext cx="9517380" cy="4343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9021" y="5725467"/>
            <a:ext cx="103893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Врачу пришло уведомление, что пациент прочитала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информирована об активном вызове и его условиях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75719"/>
            <a:ext cx="12078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Диалог через «АИСТ_СМАРТ»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постоянную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обратную связь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между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пациентом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56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447" y="898751"/>
            <a:ext cx="5372100" cy="42767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9649" y="256484"/>
            <a:ext cx="10389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Врачу пришло уведомление, что беременная госпитализирована!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7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0969" y="0"/>
            <a:ext cx="9611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Личный_кабинет_аист_смарт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1" name="Picture 2" descr="https://i.mycdn.me/image?id=905384981983&amp;plc=API&amp;aid=1251240704&amp;tkn=*EJ11j6PsczyuesLXK_tuMUQKlJA&amp;fn=w_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" y="879364"/>
            <a:ext cx="3544461" cy="3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697" y="2284867"/>
            <a:ext cx="3080948" cy="3439092"/>
          </a:xfrm>
          <a:prstGeom prst="rect">
            <a:avLst/>
          </a:prstGeom>
        </p:spPr>
      </p:pic>
      <p:pic>
        <p:nvPicPr>
          <p:cNvPr id="2056" name="Picture 8" descr="https://yt3.ggpht.com/a/AATXAJwfreJxkNXpmTyDi88ivzwF1pjCMutzqKjKQFMc=s900-c-k-c0x00ffffff-no-r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10" y="1536206"/>
            <a:ext cx="2617538" cy="2617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6248" y="3535120"/>
            <a:ext cx="4752975" cy="2209800"/>
          </a:xfrm>
          <a:prstGeom prst="rect">
            <a:avLst/>
          </a:prstGeom>
        </p:spPr>
      </p:pic>
      <p:pic>
        <p:nvPicPr>
          <p:cNvPr id="18438" name="Picture 6" descr="https://i.ytimg.com/vi/CS0m1JHMpCQ/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087" y="1598061"/>
            <a:ext cx="3381952" cy="190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вно 5"/>
          <p:cNvSpPr/>
          <p:nvPr/>
        </p:nvSpPr>
        <p:spPr>
          <a:xfrm>
            <a:off x="5923876" y="2549235"/>
            <a:ext cx="1967346" cy="110836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2569" y="5746610"/>
            <a:ext cx="111629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Пациентов в АИСТ_СМАРТ – </a:t>
            </a:r>
            <a:r>
              <a:rPr lang="ru-RU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086 беременных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родильниц = </a:t>
            </a:r>
            <a:r>
              <a:rPr lang="ru-RU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каждая 3я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всему региону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Врачей в АИСТ_СМАРТ –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ru-RU" sz="20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каждый 4-5 по всему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региону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3774" y="5661883"/>
            <a:ext cx="11320299" cy="11730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23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388"/>
            <a:ext cx="6870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отзывы_аист_смарт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331" r="4603" b="3106"/>
          <a:stretch/>
        </p:blipFill>
        <p:spPr>
          <a:xfrm>
            <a:off x="546679" y="1658756"/>
            <a:ext cx="5597958" cy="1712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79" y="4219077"/>
            <a:ext cx="5597958" cy="166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237" y="1239548"/>
            <a:ext cx="5334000" cy="521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27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37" y="0"/>
            <a:ext cx="9144000" cy="6858000"/>
          </a:xfrm>
          <a:prstGeom prst="rect">
            <a:avLst/>
          </a:prstGeom>
        </p:spPr>
      </p:pic>
      <p:pic>
        <p:nvPicPr>
          <p:cNvPr id="1028" name="Picture 4" descr="https://im0-tub-ru.yandex.net/i?id=f0b9bd58175eb598c4a52ac80e3c5ef2&amp;n=33&amp;w=299&amp;h=1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180" y="4613078"/>
            <a:ext cx="708669" cy="52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2769" y="5201290"/>
            <a:ext cx="34816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79221588789@ya.ru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07580" y="539608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Анкудинов Николай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2059" y="3674732"/>
            <a:ext cx="2325832" cy="3097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http://social-geek.com/wp-content/uploads/2017/08/Instagram-promot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447" y="1350757"/>
            <a:ext cx="653781" cy="58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87273" y="1327470"/>
            <a:ext cx="2670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doc_nikol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byrich.ru/uploads/posts/2018-09/1536656005_telegra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918" y="1302519"/>
            <a:ext cx="1128318" cy="63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pbs.twimg.com/media/D1DVvz_WwAAVlM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640" y="1353848"/>
            <a:ext cx="742118" cy="58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7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836" y="1729754"/>
            <a:ext cx="1226589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«АИСТ_СМАРТ»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Комплаенс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"врач-пациент"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удовлетворенности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Автоматизированное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направлений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ктуальные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клинические протоколы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сопутствующие публикации одновременно в мобильном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медицинской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всех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уровнях.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объемов медицинской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ожидания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врачей и пациентов области в маршрутизации в МО 2-3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управленческих решений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направленных на улучшение оказания помощи женщинам в период беременности, родов и послеродовом периоде, а также их новорожденным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экстренных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счет активного выявления и своевременной госпитализации пациенток, угрожаемых на материнскую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аналитики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МО/региона.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выявления случаев среди беременных с подозрением 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</a:p>
          <a:p>
            <a:pPr marL="342900" indent="-342900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8" y="38136"/>
            <a:ext cx="3095625" cy="135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169" y="251822"/>
            <a:ext cx="3437039" cy="925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469658" y="251822"/>
            <a:ext cx="48415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 мобильных уведомлений и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кабинет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«АИСТ_СМАРТ»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8613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0969" y="0"/>
            <a:ext cx="9611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Личный_кабинет_аист_смарт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052" name="Picture 4" descr="https://cdn1.ozone.ru/s3/multimedia-n/60068921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83" y="1102220"/>
            <a:ext cx="2639333" cy="216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9830"/>
            <a:ext cx="3067716" cy="2096060"/>
          </a:xfrm>
          <a:prstGeom prst="rect">
            <a:avLst/>
          </a:prstGeom>
        </p:spPr>
      </p:pic>
      <p:pic>
        <p:nvPicPr>
          <p:cNvPr id="11" name="Picture 2" descr="https://i.mycdn.me/image?id=905384981983&amp;plc=API&amp;aid=1251240704&amp;tkn=*EJ11j6PsczyuesLXK_tuMUQKlJA&amp;fn=w_1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293" y="1413164"/>
            <a:ext cx="3814799" cy="400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larmtrade.ru/wp-content/uploads/2019/12/3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82" y="5266285"/>
            <a:ext cx="2446793" cy="141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Выноска со стрелкой вправо 9"/>
          <p:cNvSpPr/>
          <p:nvPr/>
        </p:nvSpPr>
        <p:spPr>
          <a:xfrm>
            <a:off x="260820" y="885622"/>
            <a:ext cx="4273473" cy="5934670"/>
          </a:xfrm>
          <a:prstGeom prst="rightArrowCallou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8944" y="1216058"/>
            <a:ext cx="3998993" cy="4463855"/>
          </a:xfrm>
          <a:prstGeom prst="rect">
            <a:avLst/>
          </a:prstGeom>
        </p:spPr>
      </p:pic>
      <p:pic>
        <p:nvPicPr>
          <p:cNvPr id="2056" name="Picture 8" descr="https://yt3.ggpht.com/a/AATXAJwfreJxkNXpmTyDi88ivzwF1pjCMutzqKjKQFMc=s900-c-k-c0x00ffffff-no-rj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481" y="2000423"/>
            <a:ext cx="2921103" cy="2921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1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1497" y="0"/>
            <a:ext cx="969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модуль_пациента_аист_смарт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Рисунок 4" descr="https://lh6.googleusercontent.com/i-SAZpIPWKFIkv9SuWgLfdrp8li9XSbCL0lhSlFRJ2d_Eem3VJUSBQTQJxsULuzqZ8VC1c3tvIbMk0LAO2Hv1n0EKFwsaAT0H5zxKofVRln8R1n_VvgK-Y1DFS2eIRWxjzvYVgx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544" y="2204644"/>
            <a:ext cx="2557895" cy="2660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" y="1021803"/>
            <a:ext cx="4217639" cy="5566183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4191697" y="3535052"/>
            <a:ext cx="659876" cy="374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881118" y="3551550"/>
            <a:ext cx="659876" cy="374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35694" y="923330"/>
            <a:ext cx="1001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</a:t>
            </a:r>
          </a:p>
        </p:txBody>
      </p:sp>
      <p:pic>
        <p:nvPicPr>
          <p:cNvPr id="10" name="Рисунок 9" descr="https://lh6.googleusercontent.com/i-SAZpIPWKFIkv9SuWgLfdrp8li9XSbCL0lhSlFRJ2d_Eem3VJUSBQTQJxsULuzqZ8VC1c3tvIbMk0LAO2Hv1n0EKFwsaAT0H5zxKofVRln8R1n_VvgK-Y1DFS2eIRWxjzvYVgxr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" y="1585807"/>
            <a:ext cx="874341" cy="97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r="9312"/>
          <a:stretch/>
        </p:blipFill>
        <p:spPr>
          <a:xfrm>
            <a:off x="7540994" y="1384382"/>
            <a:ext cx="4587343" cy="473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6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22" y="204206"/>
            <a:ext cx="3730214" cy="64821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51925" y="1010051"/>
            <a:ext cx="73798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личном кабинете пациента «АИСТ_СМАРТ» разработан уникальный идентификатор пациента «АИСТ ID».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нажатия кнопки «АИСТ ID» пациент получит индивидуальный QR-код для его идентификации в медицинской информационной системе "Региональный Акушерский Мониторинг".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 медицинской организации есть сканеры QR-кодов (веб-камера), то по «АИСТ ID» можно быстро и точно идентифицировать пациента в медицинской системе, что снижает процент ошибок при оказании медицинской помощи и повышает ее безопасность.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❗️Особенно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важно при часто повторяющихся фамилиях (Иванова, Кузнецова, Сидорова и так далее) и у иностранных граждан.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❗️В дальнейшем данный код пациент сможет распечатать и хранить вместе с документами, удостоверяющие личность, на случай непредвиденных обстоятельств с его здоровьем (поступление в стационар с нарушением сознания) или утери бумажных  экземпляров медицинской документации.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75934" y="86721"/>
            <a:ext cx="2731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АИСТ_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ID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35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97" y="0"/>
            <a:ext cx="969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модуль_пациента_аист_смарт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885" y="1950700"/>
            <a:ext cx="4176464" cy="47165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7" y="1929818"/>
            <a:ext cx="4592279" cy="42484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5694" y="923330"/>
            <a:ext cx="10015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 мобильных уведомлений о записи на госпитализацию/консультацию/прием врача</a:t>
            </a:r>
            <a:endParaRPr lang="ru-RU" sz="2400" b="1" dirty="0"/>
          </a:p>
        </p:txBody>
      </p:sp>
      <p:pic>
        <p:nvPicPr>
          <p:cNvPr id="6" name="Рисунок 5" descr="https://lh6.googleusercontent.com/i-SAZpIPWKFIkv9SuWgLfdrp8li9XSbCL0lhSlFRJ2d_Eem3VJUSBQTQJxsULuzqZ8VC1c3tvIbMk0LAO2Hv1n0EKFwsaAT0H5zxKofVRln8R1n_VvgK-Y1DFS2eIRWxjzvYVgxr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105" y="2407844"/>
            <a:ext cx="2557895" cy="2660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58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97" y="0"/>
            <a:ext cx="969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модуль_пациента_аист_смарт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5694" y="923330"/>
            <a:ext cx="10015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«МОИ НАПРАВЛЕНЯ»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госпитализацию/консультацию/приемы врачей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237" y="1754327"/>
            <a:ext cx="3511551" cy="4867276"/>
          </a:xfrm>
          <a:prstGeom prst="rect">
            <a:avLst/>
          </a:prstGeom>
        </p:spPr>
      </p:pic>
      <p:pic>
        <p:nvPicPr>
          <p:cNvPr id="8" name="Picture 2" descr="https://i.mycdn.me/image?id=905384981983&amp;plc=API&amp;aid=1251240704&amp;tkn=*EJ11j6PsczyuesLXK_tuMUQKlJA&amp;fn=w_1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8523"/>
            <a:ext cx="3911790" cy="410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7035" y="3823854"/>
            <a:ext cx="3857720" cy="3869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3911791" y="3859825"/>
            <a:ext cx="669446" cy="3869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8092788" y="3866098"/>
            <a:ext cx="775730" cy="3869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8518" y="2079577"/>
            <a:ext cx="2819400" cy="4200525"/>
          </a:xfrm>
          <a:prstGeom prst="rect">
            <a:avLst/>
          </a:prstGeom>
        </p:spPr>
      </p:pic>
      <p:pic>
        <p:nvPicPr>
          <p:cNvPr id="6" name="Рисунок 5" descr="https://lh6.googleusercontent.com/i-SAZpIPWKFIkv9SuWgLfdrp8li9XSbCL0lhSlFRJ2d_Eem3VJUSBQTQJxsULuzqZ8VC1c3tvIbMk0LAO2Hv1n0EKFwsaAT0H5zxKofVRln8R1n_VvgK-Y1DFS2eIRWxjzvYVgxr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" t="7414" r="5055" b="7540"/>
          <a:stretch/>
        </p:blipFill>
        <p:spPr bwMode="auto">
          <a:xfrm>
            <a:off x="8962036" y="3112656"/>
            <a:ext cx="2592654" cy="2567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0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880</Words>
  <Application>Microsoft Office PowerPoint</Application>
  <PresentationFormat>Широкоэкранный</PresentationFormat>
  <Paragraphs>152</Paragraphs>
  <Slides>39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Анкудинов</dc:creator>
  <cp:lastModifiedBy>Николай Анкудинов</cp:lastModifiedBy>
  <cp:revision>59</cp:revision>
  <dcterms:created xsi:type="dcterms:W3CDTF">2021-04-08T19:58:58Z</dcterms:created>
  <dcterms:modified xsi:type="dcterms:W3CDTF">2021-10-07T19:46:23Z</dcterms:modified>
</cp:coreProperties>
</file>