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7" r:id="rId3"/>
    <p:sldId id="258" r:id="rId4"/>
    <p:sldId id="259" r:id="rId5"/>
  </p:sldIdLst>
  <p:sldSz cx="684053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481D"/>
    <a:srgbClr val="0032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041" y="1122363"/>
            <a:ext cx="5814457" cy="2387600"/>
          </a:xfrm>
        </p:spPr>
        <p:txBody>
          <a:bodyPr anchor="b"/>
          <a:lstStyle>
            <a:lvl1pPr algn="ctr">
              <a:defRPr sz="448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5067" y="3602038"/>
            <a:ext cx="5130404" cy="1655762"/>
          </a:xfrm>
        </p:spPr>
        <p:txBody>
          <a:bodyPr/>
          <a:lstStyle>
            <a:lvl1pPr marL="0" indent="0" algn="ctr">
              <a:buNone/>
              <a:defRPr sz="1795"/>
            </a:lvl1pPr>
            <a:lvl2pPr marL="342031" indent="0" algn="ctr">
              <a:buNone/>
              <a:defRPr sz="1496"/>
            </a:lvl2pPr>
            <a:lvl3pPr marL="684063" indent="0" algn="ctr">
              <a:buNone/>
              <a:defRPr sz="1347"/>
            </a:lvl3pPr>
            <a:lvl4pPr marL="1026094" indent="0" algn="ctr">
              <a:buNone/>
              <a:defRPr sz="1197"/>
            </a:lvl4pPr>
            <a:lvl5pPr marL="1368125" indent="0" algn="ctr">
              <a:buNone/>
              <a:defRPr sz="1197"/>
            </a:lvl5pPr>
            <a:lvl6pPr marL="1710157" indent="0" algn="ctr">
              <a:buNone/>
              <a:defRPr sz="1197"/>
            </a:lvl6pPr>
            <a:lvl7pPr marL="2052188" indent="0" algn="ctr">
              <a:buNone/>
              <a:defRPr sz="1197"/>
            </a:lvl7pPr>
            <a:lvl8pPr marL="2394219" indent="0" algn="ctr">
              <a:buNone/>
              <a:defRPr sz="1197"/>
            </a:lvl8pPr>
            <a:lvl9pPr marL="2736251" indent="0" algn="ctr">
              <a:buNone/>
              <a:defRPr sz="1197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B583-8C32-42EB-93B8-C80E3B03F38F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2387-C84E-4686-BEF2-DD8599794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234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B583-8C32-42EB-93B8-C80E3B03F38F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2387-C84E-4686-BEF2-DD8599794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4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95260" y="365125"/>
            <a:ext cx="147499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0288" y="365125"/>
            <a:ext cx="4339466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B583-8C32-42EB-93B8-C80E3B03F38F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2387-C84E-4686-BEF2-DD8599794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6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B583-8C32-42EB-93B8-C80E3B03F38F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2387-C84E-4686-BEF2-DD8599794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84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1709740"/>
            <a:ext cx="5899964" cy="2852737"/>
          </a:xfrm>
        </p:spPr>
        <p:txBody>
          <a:bodyPr anchor="b"/>
          <a:lstStyle>
            <a:lvl1pPr>
              <a:defRPr sz="448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4589465"/>
            <a:ext cx="5899964" cy="1500187"/>
          </a:xfrm>
        </p:spPr>
        <p:txBody>
          <a:bodyPr/>
          <a:lstStyle>
            <a:lvl1pPr marL="0" indent="0">
              <a:buNone/>
              <a:defRPr sz="1795">
                <a:solidFill>
                  <a:schemeClr val="tx1"/>
                </a:solidFill>
              </a:defRPr>
            </a:lvl1pPr>
            <a:lvl2pPr marL="342031" indent="0">
              <a:buNone/>
              <a:defRPr sz="1496">
                <a:solidFill>
                  <a:schemeClr val="tx1">
                    <a:tint val="75000"/>
                  </a:schemeClr>
                </a:solidFill>
              </a:defRPr>
            </a:lvl2pPr>
            <a:lvl3pPr marL="684063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3pPr>
            <a:lvl4pPr marL="1026094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4pPr>
            <a:lvl5pPr marL="1368125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5pPr>
            <a:lvl6pPr marL="1710157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6pPr>
            <a:lvl7pPr marL="2052188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7pPr>
            <a:lvl8pPr marL="2394219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8pPr>
            <a:lvl9pPr marL="2736251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B583-8C32-42EB-93B8-C80E3B03F38F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2387-C84E-4686-BEF2-DD8599794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194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287" y="1825625"/>
            <a:ext cx="290722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3022" y="1825625"/>
            <a:ext cx="290722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B583-8C32-42EB-93B8-C80E3B03F38F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2387-C84E-4686-BEF2-DD8599794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86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365127"/>
            <a:ext cx="5899964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179" y="1681163"/>
            <a:ext cx="2893868" cy="823912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9" y="2505075"/>
            <a:ext cx="289386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63023" y="1681163"/>
            <a:ext cx="2908120" cy="823912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63023" y="2505075"/>
            <a:ext cx="290812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B583-8C32-42EB-93B8-C80E3B03F38F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2387-C84E-4686-BEF2-DD8599794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29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B583-8C32-42EB-93B8-C80E3B03F38F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2387-C84E-4686-BEF2-DD8599794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89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B583-8C32-42EB-93B8-C80E3B03F38F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2387-C84E-4686-BEF2-DD8599794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39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457200"/>
            <a:ext cx="2206252" cy="1600200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8120" y="987427"/>
            <a:ext cx="3463022" cy="4873625"/>
          </a:xfrm>
        </p:spPr>
        <p:txBody>
          <a:bodyPr/>
          <a:lstStyle>
            <a:lvl1pPr>
              <a:defRPr sz="2394"/>
            </a:lvl1pPr>
            <a:lvl2pPr>
              <a:defRPr sz="2095"/>
            </a:lvl2pPr>
            <a:lvl3pPr>
              <a:defRPr sz="1795"/>
            </a:lvl3pPr>
            <a:lvl4pPr>
              <a:defRPr sz="1496"/>
            </a:lvl4pPr>
            <a:lvl5pPr>
              <a:defRPr sz="1496"/>
            </a:lvl5pPr>
            <a:lvl6pPr>
              <a:defRPr sz="1496"/>
            </a:lvl6pPr>
            <a:lvl7pPr>
              <a:defRPr sz="1496"/>
            </a:lvl7pPr>
            <a:lvl8pPr>
              <a:defRPr sz="1496"/>
            </a:lvl8pPr>
            <a:lvl9pPr>
              <a:defRPr sz="149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057400"/>
            <a:ext cx="2206252" cy="3811588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B583-8C32-42EB-93B8-C80E3B03F38F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2387-C84E-4686-BEF2-DD8599794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405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457200"/>
            <a:ext cx="2206252" cy="1600200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08120" y="987427"/>
            <a:ext cx="3463022" cy="4873625"/>
          </a:xfrm>
        </p:spPr>
        <p:txBody>
          <a:bodyPr anchor="t"/>
          <a:lstStyle>
            <a:lvl1pPr marL="0" indent="0">
              <a:buNone/>
              <a:defRPr sz="2394"/>
            </a:lvl1pPr>
            <a:lvl2pPr marL="342031" indent="0">
              <a:buNone/>
              <a:defRPr sz="2095"/>
            </a:lvl2pPr>
            <a:lvl3pPr marL="684063" indent="0">
              <a:buNone/>
              <a:defRPr sz="1795"/>
            </a:lvl3pPr>
            <a:lvl4pPr marL="1026094" indent="0">
              <a:buNone/>
              <a:defRPr sz="1496"/>
            </a:lvl4pPr>
            <a:lvl5pPr marL="1368125" indent="0">
              <a:buNone/>
              <a:defRPr sz="1496"/>
            </a:lvl5pPr>
            <a:lvl6pPr marL="1710157" indent="0">
              <a:buNone/>
              <a:defRPr sz="1496"/>
            </a:lvl6pPr>
            <a:lvl7pPr marL="2052188" indent="0">
              <a:buNone/>
              <a:defRPr sz="1496"/>
            </a:lvl7pPr>
            <a:lvl8pPr marL="2394219" indent="0">
              <a:buNone/>
              <a:defRPr sz="1496"/>
            </a:lvl8pPr>
            <a:lvl9pPr marL="2736251" indent="0">
              <a:buNone/>
              <a:defRPr sz="1496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057400"/>
            <a:ext cx="2206252" cy="3811588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B583-8C32-42EB-93B8-C80E3B03F38F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2387-C84E-4686-BEF2-DD8599794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78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287" y="365127"/>
            <a:ext cx="589996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287" y="1825625"/>
            <a:ext cx="589996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0287" y="6356352"/>
            <a:ext cx="1539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BB583-8C32-42EB-93B8-C80E3B03F38F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5928" y="6356352"/>
            <a:ext cx="23086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1130" y="6356352"/>
            <a:ext cx="1539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62387-C84E-4686-BEF2-DD8599794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93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4063" rtl="0" eaLnBrk="1" latinLnBrk="0" hangingPunct="1">
        <a:lnSpc>
          <a:spcPct val="90000"/>
        </a:lnSpc>
        <a:spcBef>
          <a:spcPct val="0"/>
        </a:spcBef>
        <a:buNone/>
        <a:defRPr sz="32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016" indent="-171016" algn="l" defTabSz="684063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095" kern="1200">
          <a:solidFill>
            <a:schemeClr val="tx1"/>
          </a:solidFill>
          <a:latin typeface="+mn-lt"/>
          <a:ea typeface="+mn-ea"/>
          <a:cs typeface="+mn-cs"/>
        </a:defRPr>
      </a:lvl1pPr>
      <a:lvl2pPr marL="513047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855078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496" kern="1200">
          <a:solidFill>
            <a:schemeClr val="tx1"/>
          </a:solidFill>
          <a:latin typeface="+mn-lt"/>
          <a:ea typeface="+mn-ea"/>
          <a:cs typeface="+mn-cs"/>
        </a:defRPr>
      </a:lvl3pPr>
      <a:lvl4pPr marL="1197110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539141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881172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223204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565235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907266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1pPr>
      <a:lvl2pPr marL="34203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2pPr>
      <a:lvl3pPr marL="684063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3pPr>
      <a:lvl4pPr marL="1026094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368125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710157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052188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394219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73625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05670"/>
            <a:ext cx="6840538" cy="184665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 Black" panose="020B0A04020102020204" pitchFamily="34" charset="0"/>
                <a:ea typeface="PT Astra Serif" panose="020A0603040505020204" pitchFamily="18" charset="-52"/>
              </a:rPr>
              <a:t>КОНКУРС</a:t>
            </a:r>
          </a:p>
          <a:p>
            <a:pPr algn="ctr"/>
            <a:r>
              <a:rPr lang="ru-RU" sz="26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  <a:ea typeface="PT Astra Serif" panose="020A0603040505020204" pitchFamily="18" charset="-52"/>
              </a:rPr>
              <a:t>ПО ПРЕДОСТАВЛЕНИЮ ГРАНТОВ</a:t>
            </a:r>
          </a:p>
          <a:p>
            <a:pPr algn="ctr"/>
            <a:r>
              <a:rPr lang="ru-RU" sz="26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  <a:ea typeface="PT Astra Serif" panose="020A0603040505020204" pitchFamily="18" charset="-52"/>
              </a:rPr>
              <a:t>НА СОДЕЙСТВИЕ ЗАНЯТОСТИ ИНВАЛИДОВ</a:t>
            </a:r>
            <a:endParaRPr lang="ru-RU" sz="2600" b="1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  <a:ea typeface="PT Astra Serif" panose="020A0603040505020204" pitchFamily="18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6840538" cy="1584960"/>
          </a:xfrm>
          <a:prstGeom prst="rect">
            <a:avLst/>
          </a:prstGeom>
          <a:solidFill>
            <a:srgbClr val="0032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5273040"/>
            <a:ext cx="6840538" cy="1584960"/>
          </a:xfrm>
          <a:prstGeom prst="rect">
            <a:avLst/>
          </a:prstGeom>
          <a:solidFill>
            <a:srgbClr val="0032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9776054">
            <a:off x="409300" y="113210"/>
            <a:ext cx="1105989" cy="991578"/>
          </a:xfrm>
          <a:prstGeom prst="triangle">
            <a:avLst/>
          </a:prstGeom>
          <a:solidFill>
            <a:srgbClr val="DE48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9776054">
            <a:off x="5029197" y="5500321"/>
            <a:ext cx="1105989" cy="991578"/>
          </a:xfrm>
          <a:prstGeom prst="triangle">
            <a:avLst/>
          </a:prstGeom>
          <a:solidFill>
            <a:srgbClr val="DE48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452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6247" y="423362"/>
            <a:ext cx="59363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1400" dirty="0" err="1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Грантополучатели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-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юридические лица (за исключением государственных (муниципальных) учреждений) и индивидуальные предприниматели</a:t>
            </a:r>
            <a:endPara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участия в конкурсе необходимо представить в </a:t>
            </a:r>
            <a:r>
              <a:rPr lang="ru-RU" sz="14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департамент занятости населения ЯНАО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заявку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на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участие в конкурсе </a:t>
            </a:r>
            <a:endPara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проект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, направленный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на создание условий для обеспечения занятости инвалидов, расширение возможностей трудоустройства инвалидов на территории автономного округа 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877" y="3569437"/>
            <a:ext cx="2673985" cy="17221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4236" y="5759976"/>
            <a:ext cx="6280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8 грантов</a:t>
            </a:r>
            <a:endParaRPr lang="ru-RU" sz="20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размер одного гранта – </a:t>
            </a:r>
            <a:r>
              <a:rPr lang="ru-RU" sz="20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не более 1 500 000 рублей</a:t>
            </a:r>
            <a:endParaRPr lang="ru-RU" sz="2000" b="1" dirty="0">
              <a:solidFill>
                <a:srgbClr val="C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792723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6831" y="557349"/>
            <a:ext cx="6078469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11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- направление, которому соответствует планируемая деятельность по тематическому проекту (создание условий для обеспечения занятости инвалидов/ расширение возможностей трудоустройства инвалидов);</a:t>
            </a:r>
          </a:p>
          <a:p>
            <a:pPr>
              <a:spcBef>
                <a:spcPts val="600"/>
              </a:spcBef>
            </a:pPr>
            <a:r>
              <a:rPr lang="ru-RU" sz="11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- наименование проекта на реализацию которого запрашивается грант;</a:t>
            </a:r>
          </a:p>
          <a:p>
            <a:pPr>
              <a:spcBef>
                <a:spcPts val="600"/>
              </a:spcBef>
            </a:pPr>
            <a:r>
              <a:rPr lang="ru-RU" sz="11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- краткое описание проекта;</a:t>
            </a:r>
          </a:p>
          <a:p>
            <a:pPr>
              <a:spcBef>
                <a:spcPts val="600"/>
              </a:spcBef>
            </a:pPr>
            <a:r>
              <a:rPr lang="ru-RU" sz="11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- срок реализации проекта;</a:t>
            </a:r>
          </a:p>
          <a:p>
            <a:pPr>
              <a:spcBef>
                <a:spcPts val="600"/>
              </a:spcBef>
            </a:pPr>
            <a:r>
              <a:rPr lang="ru-RU" sz="11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- обоснование социальной значимости проекта;</a:t>
            </a:r>
          </a:p>
          <a:p>
            <a:pPr>
              <a:spcBef>
                <a:spcPts val="600"/>
              </a:spcBef>
            </a:pPr>
            <a:r>
              <a:rPr lang="ru-RU" sz="11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- целевые группы тематического проекта </a:t>
            </a:r>
            <a:r>
              <a:rPr lang="ru-RU" sz="11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(</a:t>
            </a:r>
            <a:r>
              <a:rPr lang="ru-RU" sz="11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инвалиды I, II, III групп с указанием числа граждан, планируемых к трудоустройству по каждой группе инвалидности</a:t>
            </a:r>
            <a:r>
              <a:rPr lang="ru-RU" sz="11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);</a:t>
            </a:r>
            <a:endParaRPr lang="ru-RU" sz="11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>
              <a:spcBef>
                <a:spcPts val="600"/>
              </a:spcBef>
            </a:pPr>
            <a:r>
              <a:rPr lang="ru-RU" sz="11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- привлекаемые партнеры (соисполнители), добровольцы (волонтеры) для реализации проекта;</a:t>
            </a:r>
          </a:p>
          <a:p>
            <a:pPr>
              <a:spcBef>
                <a:spcPts val="600"/>
              </a:spcBef>
            </a:pPr>
            <a:r>
              <a:rPr lang="ru-RU" sz="11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- цель (цели) и задачи проекта;</a:t>
            </a:r>
          </a:p>
          <a:p>
            <a:pPr>
              <a:spcBef>
                <a:spcPts val="600"/>
              </a:spcBef>
            </a:pPr>
            <a:r>
              <a:rPr lang="ru-RU" sz="11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- ожидаемые количественные и качественные результаты проекта;</a:t>
            </a:r>
          </a:p>
          <a:p>
            <a:pPr>
              <a:spcBef>
                <a:spcPts val="600"/>
              </a:spcBef>
            </a:pPr>
            <a:r>
              <a:rPr lang="ru-RU" sz="11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- общую сумму расходов на реализацию проекта;</a:t>
            </a:r>
          </a:p>
          <a:p>
            <a:pPr>
              <a:spcBef>
                <a:spcPts val="600"/>
              </a:spcBef>
            </a:pPr>
            <a:r>
              <a:rPr lang="ru-RU" sz="11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- запрашиваемую сумму гранта с проектом сметы расходования средств и обоснованием запрашиваемой суммы гранта;</a:t>
            </a:r>
          </a:p>
          <a:p>
            <a:pPr>
              <a:spcBef>
                <a:spcPts val="600"/>
              </a:spcBef>
            </a:pPr>
            <a:r>
              <a:rPr lang="ru-RU" sz="11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- календарный план проекта;</a:t>
            </a:r>
          </a:p>
          <a:p>
            <a:pPr>
              <a:spcBef>
                <a:spcPts val="600"/>
              </a:spcBef>
            </a:pPr>
            <a:r>
              <a:rPr lang="ru-RU" sz="11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- опыт реализации аналогичных проектов.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50080" y="112863"/>
            <a:ext cx="5571309" cy="4270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6840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8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СОДЕРЖАНИЕ ПРОЕКТА</a:t>
            </a:r>
            <a:endParaRPr lang="ru-RU" sz="2800" b="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62" y="4673130"/>
            <a:ext cx="3131382" cy="176140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1576" y="5156452"/>
            <a:ext cx="2660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к</a:t>
            </a:r>
            <a:r>
              <a:rPr lang="ru-RU" sz="12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оличество трудоустроенных</a:t>
            </a:r>
          </a:p>
          <a:p>
            <a:r>
              <a:rPr lang="ru-RU" sz="12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инвалидов – </a:t>
            </a:r>
            <a:r>
              <a:rPr lang="ru-RU" sz="12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не менее 5 человек</a:t>
            </a:r>
          </a:p>
          <a:p>
            <a:endParaRPr lang="ru-RU" sz="12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12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</a:t>
            </a:r>
            <a:r>
              <a:rPr lang="ru-RU" sz="12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ериод трудоустройства – </a:t>
            </a:r>
            <a:r>
              <a:rPr lang="ru-RU" sz="12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6 месяцев</a:t>
            </a:r>
            <a:endParaRPr lang="ru-RU" sz="1200" b="1" dirty="0">
              <a:solidFill>
                <a:srgbClr val="C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355493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42230" y="751670"/>
            <a:ext cx="60588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PT Astra Serif" panose="020A0603040505020204" pitchFamily="18" charset="-52"/>
              <a:buChar char="–"/>
            </a:pPr>
            <a:r>
              <a:rPr lang="ru-RU" sz="12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обучение </a:t>
            </a:r>
            <a:r>
              <a:rPr lang="ru-RU" sz="12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 организации, осуществляющей образовательную деятельность, инвалидов, трудоустроенных </a:t>
            </a:r>
            <a:r>
              <a:rPr lang="ru-RU" sz="1200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грантополучателем</a:t>
            </a:r>
            <a:r>
              <a:rPr lang="ru-RU" sz="12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в рамках проекта, на реализацию которого получен грант;</a:t>
            </a:r>
          </a:p>
          <a:p>
            <a:pPr marL="285750" indent="-285750">
              <a:spcBef>
                <a:spcPts val="600"/>
              </a:spcBef>
              <a:buFont typeface="PT Astra Serif" panose="020A0603040505020204" pitchFamily="18" charset="-52"/>
              <a:buChar char="–"/>
            </a:pPr>
            <a:r>
              <a:rPr lang="ru-RU" sz="12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оплата </a:t>
            </a:r>
            <a:r>
              <a:rPr lang="ru-RU" sz="12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труда инвалидов, трудоустроенных </a:t>
            </a:r>
            <a:r>
              <a:rPr lang="ru-RU" sz="1200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грантополучателем</a:t>
            </a:r>
            <a:r>
              <a:rPr lang="ru-RU" sz="12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в рамках проекта, на реализацию которого получен грант;</a:t>
            </a:r>
          </a:p>
          <a:p>
            <a:pPr marL="285750" indent="-285750">
              <a:spcBef>
                <a:spcPts val="600"/>
              </a:spcBef>
              <a:buFont typeface="PT Astra Serif" panose="020A0603040505020204" pitchFamily="18" charset="-52"/>
              <a:buChar char="–"/>
            </a:pPr>
            <a:r>
              <a:rPr lang="ru-RU" sz="12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оплата </a:t>
            </a:r>
            <a:r>
              <a:rPr lang="ru-RU" sz="12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труда трудового куратора, закрепленного за инвалидами, трудоустроенными </a:t>
            </a:r>
            <a:r>
              <a:rPr lang="ru-RU" sz="1200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грантополучателем</a:t>
            </a:r>
            <a:r>
              <a:rPr lang="ru-RU" sz="12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в рамках проекта, на реализацию которого получен грант;</a:t>
            </a:r>
          </a:p>
          <a:p>
            <a:pPr marL="285750" indent="-285750">
              <a:spcBef>
                <a:spcPts val="600"/>
              </a:spcBef>
              <a:buFont typeface="PT Astra Serif" panose="020A0603040505020204" pitchFamily="18" charset="-52"/>
              <a:buChar char="–"/>
            </a:pPr>
            <a:r>
              <a:rPr lang="ru-RU" sz="12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обеспечение трудового процесса инвалида (</a:t>
            </a:r>
            <a:r>
              <a:rPr lang="ru-RU" sz="1200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ов</a:t>
            </a:r>
            <a:r>
              <a:rPr lang="ru-RU" sz="12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), трудоустроенного (</a:t>
            </a:r>
            <a:r>
              <a:rPr lang="ru-RU" sz="1200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ыми</a:t>
            </a:r>
            <a:r>
              <a:rPr lang="ru-RU" sz="12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) </a:t>
            </a:r>
            <a:r>
              <a:rPr lang="ru-RU" sz="1200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грантополучателем</a:t>
            </a:r>
            <a:r>
              <a:rPr lang="ru-RU" sz="12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в рамках проекта, на реализацию которого получен грант (приобретение инвентаря, материалов, сырья, канцелярских товаров, автоматизированного рабочего места и компонентов к нему оплата услуг по перевозке инвалидов к месту работы и обратно и др</a:t>
            </a:r>
            <a:r>
              <a:rPr lang="ru-RU" sz="12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.);</a:t>
            </a:r>
          </a:p>
          <a:p>
            <a:pPr marL="285750" indent="-285750">
              <a:spcBef>
                <a:spcPts val="600"/>
              </a:spcBef>
              <a:buFont typeface="PT Astra Serif" panose="020A0603040505020204" pitchFamily="18" charset="-52"/>
              <a:buChar char="–"/>
            </a:pPr>
            <a:r>
              <a:rPr lang="ru-RU" sz="12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приобретение </a:t>
            </a:r>
            <a:r>
              <a:rPr lang="ru-RU" sz="12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методических и информационных материалов (разработка и изготовление наглядной информации, упрощенных инструкций и схем поэтапного выполнения трудовых операций).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26720" y="85993"/>
            <a:ext cx="6174378" cy="43652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6840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8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НАПРАВЛЕНИЯ РАСХОДОВАНИЯ ГРАНТОВ</a:t>
            </a:r>
            <a:endParaRPr lang="ru-RU" sz="3200" b="1" dirty="0">
              <a:solidFill>
                <a:schemeClr val="tx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2" name="Picture 6" descr="Graduation Cap Emoji - Шапочка Выпускника Иконка - Free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63" y="4214632"/>
            <a:ext cx="1493266" cy="875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Сколько стоит верстка? Стоимость работы верстальщика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067" y="4047801"/>
            <a:ext cx="1102352" cy="110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Фасадочка - Пиктограммы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767" y="4054052"/>
            <a:ext cx="1036508" cy="103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Поставка расходных материалов для печати ООО Альфа Компьютер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556" y="3988787"/>
            <a:ext cx="1117088" cy="111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 rot="5400000">
            <a:off x="3441684" y="1093914"/>
            <a:ext cx="0" cy="5655711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64069" y="5357561"/>
            <a:ext cx="5787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Гранты используются </a:t>
            </a:r>
            <a:r>
              <a:rPr lang="ru-RU" sz="1400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грантополучателями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в срок не более 12 месяцев со дня поступления средств на расчетный счет </a:t>
            </a:r>
            <a:r>
              <a:rPr lang="ru-RU" sz="1400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грантополучателя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34159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3932</TotalTime>
  <Words>379</Words>
  <Application>Microsoft Office PowerPoint</Application>
  <PresentationFormat>Произвольный</PresentationFormat>
  <Paragraphs>36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PT Astra Serif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рыбалов</dc:creator>
  <cp:lastModifiedBy>Квятковская Ольга Васильевна</cp:lastModifiedBy>
  <cp:revision>13</cp:revision>
  <dcterms:created xsi:type="dcterms:W3CDTF">2020-05-08T08:40:10Z</dcterms:created>
  <dcterms:modified xsi:type="dcterms:W3CDTF">2021-11-23T03:31:05Z</dcterms:modified>
</cp:coreProperties>
</file>