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59" r:id="rId5"/>
  </p:sldIdLst>
  <p:sldSz cx="68405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81D"/>
    <a:srgbClr val="0032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122363"/>
            <a:ext cx="5814457" cy="2387600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3602038"/>
            <a:ext cx="5130404" cy="1655762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3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4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365125"/>
            <a:ext cx="147499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365125"/>
            <a:ext cx="4339466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84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709740"/>
            <a:ext cx="5899964" cy="2852737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4589465"/>
            <a:ext cx="5899964" cy="150018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9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1825625"/>
            <a:ext cx="29072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1825625"/>
            <a:ext cx="29072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86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365127"/>
            <a:ext cx="5899964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1681163"/>
            <a:ext cx="2893868" cy="82391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2505075"/>
            <a:ext cx="289386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1681163"/>
            <a:ext cx="2908120" cy="82391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2505075"/>
            <a:ext cx="290812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9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89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9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7200"/>
            <a:ext cx="2206252" cy="160020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987427"/>
            <a:ext cx="3463022" cy="4873625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7400"/>
            <a:ext cx="2206252" cy="381158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0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7200"/>
            <a:ext cx="2206252" cy="160020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987427"/>
            <a:ext cx="3463022" cy="4873625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7400"/>
            <a:ext cx="2206252" cy="381158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8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365127"/>
            <a:ext cx="58999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1825625"/>
            <a:ext cx="58999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6356352"/>
            <a:ext cx="1539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6356352"/>
            <a:ext cx="23086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6356352"/>
            <a:ext cx="1539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3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05670"/>
            <a:ext cx="6840538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PT Astra Serif" panose="020A0603040505020204" pitchFamily="18" charset="-52"/>
              </a:rPr>
              <a:t>КОНКУРС</a:t>
            </a:r>
          </a:p>
          <a:p>
            <a:pPr algn="ctr"/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PT Astra Serif" panose="020A0603040505020204" pitchFamily="18" charset="-52"/>
              </a:rPr>
              <a:t>ПО ПРЕДОСТАВЛЕНИЮ ГРАНТОВ</a:t>
            </a:r>
          </a:p>
          <a:p>
            <a:pPr algn="ctr"/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PT Astra Serif" panose="020A0603040505020204" pitchFamily="18" charset="-52"/>
              </a:rPr>
              <a:t>НА СОДЕЙСТВИЕ ЗАНЯТОСТИ ИНВАЛИДОВ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PT Astra Serif" panose="020A0603040505020204" pitchFamily="18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840538" cy="1584960"/>
          </a:xfrm>
          <a:prstGeom prst="rect">
            <a:avLst/>
          </a:prstGeom>
          <a:solidFill>
            <a:srgbClr val="0032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5273040"/>
            <a:ext cx="6840538" cy="1584960"/>
          </a:xfrm>
          <a:prstGeom prst="rect">
            <a:avLst/>
          </a:prstGeom>
          <a:solidFill>
            <a:srgbClr val="0032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9776054">
            <a:off x="409300" y="113210"/>
            <a:ext cx="1105989" cy="991578"/>
          </a:xfrm>
          <a:prstGeom prst="triangle">
            <a:avLst/>
          </a:prstGeom>
          <a:solidFill>
            <a:srgbClr val="DE48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9776054">
            <a:off x="5029197" y="5500321"/>
            <a:ext cx="1105989" cy="991578"/>
          </a:xfrm>
          <a:prstGeom prst="triangle">
            <a:avLst/>
          </a:prstGeom>
          <a:solidFill>
            <a:srgbClr val="DE48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45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247" y="423362"/>
            <a:ext cx="59363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1400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Грантополучатели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- 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юридические лица (за исключением государственных (муниципальных) учреждений) и индивидуальные предприниматели</a:t>
            </a: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участия в конкурсе необходимо представить в </a:t>
            </a:r>
            <a:r>
              <a:rPr lang="ru-RU" sz="14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департамент занятости населения ЯНАО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заявку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на 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участие в конкурсе </a:t>
            </a: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проект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, направленный 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 создание условий для обеспечения занятости инвалидов, расширение возможностей трудоустройства инвалидов на территории автономного округа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77" y="3569437"/>
            <a:ext cx="2673985" cy="1722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4236" y="5759976"/>
            <a:ext cx="6280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 грантов</a:t>
            </a: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/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размер одного гранта – </a:t>
            </a:r>
            <a:r>
              <a:rPr lang="ru-RU" sz="20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 более 1 500 000 рублей</a:t>
            </a:r>
            <a:endParaRPr lang="ru-RU" sz="2000" b="1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9272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6831" y="557349"/>
            <a:ext cx="607846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направление, которому соответствует планируемая деятельность по тематическому проекту (создание условий для обеспечения занятости инвалидов/ расширение возможностей трудоустройства инвалидов);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наименование проекта на реализацию которого запрашивается грант;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краткое описание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срок реализации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обоснование социальной значимости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целевые группы тематического проекта </a:t>
            </a:r>
            <a:r>
              <a:rPr lang="ru-RU" sz="11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(</a:t>
            </a: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инвалиды I, II, III групп с указанием числа граждан, планируемых к трудоустройству по каждой группе инвалидности</a:t>
            </a:r>
            <a:r>
              <a:rPr lang="ru-RU" sz="11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);</a:t>
            </a:r>
            <a:endParaRPr lang="ru-RU" sz="11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привлекаемые партнеры (соисполнители), добровольцы (волонтеры) для реализации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цель (цели) и задачи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ожидаемые количественные и качественные результаты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общую сумму расходов на реализацию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запрашиваемую сумму гранта с проектом сметы расходования средств и обоснованием запрашиваемой суммы гранта;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календарный план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опыт реализации аналогичных проектов.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50080" y="112863"/>
            <a:ext cx="5571309" cy="4270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6840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СОДЕРЖАНИЕ ПРОЕКТА</a:t>
            </a:r>
            <a:endParaRPr lang="ru-RU" sz="2800" b="1" dirty="0">
              <a:solidFill>
                <a:schemeClr val="tx2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62" y="4673130"/>
            <a:ext cx="3131382" cy="17614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31576" y="5156452"/>
            <a:ext cx="2660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</a:t>
            </a: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оличество трудоустроенных</a:t>
            </a:r>
          </a:p>
          <a:p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инвалидов – </a:t>
            </a:r>
            <a:r>
              <a:rPr lang="ru-RU" sz="12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 менее 5 человек</a:t>
            </a:r>
          </a:p>
          <a:p>
            <a:endParaRPr lang="ru-RU" sz="12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</a:t>
            </a: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ериод трудоустройства – </a:t>
            </a:r>
            <a:r>
              <a:rPr lang="ru-RU" sz="12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6 месяцев</a:t>
            </a:r>
            <a:endParaRPr lang="ru-RU" sz="1200" b="1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5549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2230" y="751670"/>
            <a:ext cx="60588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PT Astra Serif" panose="020A0603040505020204" pitchFamily="18" charset="-52"/>
              <a:buChar char="–"/>
            </a:pP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обучение 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организации, осуществляющей образовательную деятельность, инвалидов, трудоустроенных 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грантополучателем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anose="020A0603040505020204" pitchFamily="18" charset="-52"/>
              <a:buChar char="–"/>
            </a:pP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оплата 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труда инвалидов, трудоустроенных 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грантополучателем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anose="020A0603040505020204" pitchFamily="18" charset="-52"/>
              <a:buChar char="–"/>
            </a:pP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оплата 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труда трудового куратора, закрепленного за инвалидами, трудоустроенными 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грантополучателем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anose="020A0603040505020204" pitchFamily="18" charset="-52"/>
              <a:buChar char="–"/>
            </a:pP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обеспечение трудового процесса инвалида (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ов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), трудоустроенного (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ыми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) </a:t>
            </a:r>
            <a:r>
              <a:rPr lang="ru-RU" sz="12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грантополучателем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в рамках проекта, на реализацию которого получен грант (приобретение инвентаря, материалов, сырья, канцелярских товаров, автоматизированного рабочего места и компонентов к нему оплата услуг по перевозке инвалидов к месту работы и обратно и др</a:t>
            </a: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.);</a:t>
            </a:r>
          </a:p>
          <a:p>
            <a:pPr marL="285750" indent="-285750">
              <a:spcBef>
                <a:spcPts val="600"/>
              </a:spcBef>
              <a:buFont typeface="PT Astra Serif" panose="020A0603040505020204" pitchFamily="18" charset="-52"/>
              <a:buChar char="–"/>
            </a:pPr>
            <a:r>
              <a:rPr lang="ru-RU" sz="12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приобретение </a:t>
            </a:r>
            <a:r>
              <a:rPr lang="ru-RU" sz="12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методических и информационных материалов (разработка и изготовление наглядной информации, упрощенных инструкций и схем поэтапного выполнения трудовых операций).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26720" y="85993"/>
            <a:ext cx="6174378" cy="4365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6840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НАПРАВЛЕНИЯ РАСХОДОВАНИЯ ГРАНТОВ</a:t>
            </a:r>
            <a:endParaRPr lang="ru-RU" sz="3200" b="1" dirty="0">
              <a:solidFill>
                <a:schemeClr val="tx2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2" name="Picture 6" descr="Graduation Cap Emoji - Шапочка Выпускника Иконка - Free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63" y="4214632"/>
            <a:ext cx="1493266" cy="87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Сколько стоит верстка? Стоимость работы верстальщика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67" y="4047801"/>
            <a:ext cx="1102352" cy="110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Фасадочка - Пиктограмм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767" y="4054052"/>
            <a:ext cx="1036508" cy="103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Поставка расходных материалов для печати ООО Альфа Компьютер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556" y="3988787"/>
            <a:ext cx="1117088" cy="111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 rot="5400000">
            <a:off x="3441684" y="1093914"/>
            <a:ext cx="0" cy="5655711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4069" y="5357561"/>
            <a:ext cx="5787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Гранты используются </a:t>
            </a:r>
            <a:r>
              <a:rPr lang="ru-RU" sz="14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грантополучателями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в срок не более 12 месяцев со дня поступления средств на расчетный счет </a:t>
            </a:r>
            <a:r>
              <a:rPr lang="ru-RU" sz="14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грантополучателя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3415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3932</TotalTime>
  <Words>379</Words>
  <Application>Microsoft Office PowerPoint</Application>
  <PresentationFormat>Произвольный</PresentationFormat>
  <Paragraphs>36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PT Astra Serif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рыбалов</dc:creator>
  <cp:lastModifiedBy>Квятковская Ольга Васильевна</cp:lastModifiedBy>
  <cp:revision>13</cp:revision>
  <dcterms:created xsi:type="dcterms:W3CDTF">2020-05-08T08:40:10Z</dcterms:created>
  <dcterms:modified xsi:type="dcterms:W3CDTF">2021-11-23T03:31:05Z</dcterms:modified>
</cp:coreProperties>
</file>