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5" r:id="rId1"/>
  </p:sldMasterIdLst>
  <p:notesMasterIdLst>
    <p:notesMasterId r:id="rId10"/>
  </p:notesMasterIdLst>
  <p:handoutMasterIdLst>
    <p:handoutMasterId r:id="rId11"/>
  </p:handoutMasterIdLst>
  <p:sldIdLst>
    <p:sldId id="441" r:id="rId2"/>
    <p:sldId id="449" r:id="rId3"/>
    <p:sldId id="452" r:id="rId4"/>
    <p:sldId id="451" r:id="rId5"/>
    <p:sldId id="454" r:id="rId6"/>
    <p:sldId id="453" r:id="rId7"/>
    <p:sldId id="447" r:id="rId8"/>
    <p:sldId id="455" r:id="rId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5EF"/>
    <a:srgbClr val="FF9999"/>
    <a:srgbClr val="CC0000"/>
    <a:srgbClr val="FF5050"/>
    <a:srgbClr val="C0C25E"/>
    <a:srgbClr val="8FC1D5"/>
    <a:srgbClr val="258B5A"/>
    <a:srgbClr val="663300"/>
    <a:srgbClr val="800000"/>
    <a:srgbClr val="C59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 autoAdjust="0"/>
    <p:restoredTop sz="97829" autoAdjust="0"/>
  </p:normalViewPr>
  <p:slideViewPr>
    <p:cSldViewPr>
      <p:cViewPr>
        <p:scale>
          <a:sx n="100" d="100"/>
          <a:sy n="100" d="100"/>
        </p:scale>
        <p:origin x="-8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89066386613581E-2"/>
          <c:y val="0.202041856296895"/>
          <c:w val="0.94055364816095699"/>
          <c:h val="0.65527311145864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270000"/>
                  </a:schemeClr>
                </a:gs>
                <a:gs pos="25000">
                  <a:schemeClr val="accent4">
                    <a:tint val="60000"/>
                    <a:satMod val="300000"/>
                  </a:schemeClr>
                </a:gs>
                <a:gs pos="100000">
                  <a:schemeClr val="accent4">
                    <a:tint val="29000"/>
                    <a:satMod val="40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9.5815575387619267E-3"/>
                  <c:y val="1.3947705986750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Лист1!$B$1:$K$1</c:f>
              <c:strCache>
                <c:ptCount val="10"/>
                <c:pt idx="0">
                  <c:v>до 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5.7</c:v>
                </c:pt>
                <c:pt idx="1">
                  <c:v>20.7</c:v>
                </c:pt>
                <c:pt idx="2">
                  <c:v>14</c:v>
                </c:pt>
                <c:pt idx="3">
                  <c:v>9.4</c:v>
                </c:pt>
                <c:pt idx="4">
                  <c:v>9</c:v>
                </c:pt>
                <c:pt idx="5">
                  <c:v>10.5</c:v>
                </c:pt>
                <c:pt idx="6">
                  <c:v>10.4</c:v>
                </c:pt>
                <c:pt idx="7">
                  <c:v>10.4</c:v>
                </c:pt>
                <c:pt idx="8">
                  <c:v>5.6</c:v>
                </c:pt>
                <c:pt idx="9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40512"/>
        <c:axId val="106642432"/>
      </c:barChart>
      <c:catAx>
        <c:axId val="106640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mbria" pitchFamily="18" charset="0"/>
              </a:defRPr>
            </a:pPr>
            <a:endParaRPr lang="ru-RU"/>
          </a:p>
        </c:txPr>
        <c:crossAx val="106642432"/>
        <c:crosses val="autoZero"/>
        <c:auto val="1"/>
        <c:lblAlgn val="ctr"/>
        <c:lblOffset val="100"/>
        <c:noMultiLvlLbl val="0"/>
      </c:catAx>
      <c:valAx>
        <c:axId val="1066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6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89066386613581E-2"/>
          <c:y val="0.20901570929027044"/>
          <c:w val="0.94055364816095699"/>
          <c:h val="0.64829925846526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270000"/>
                  </a:schemeClr>
                </a:gs>
                <a:gs pos="25000">
                  <a:schemeClr val="accent4">
                    <a:tint val="60000"/>
                    <a:satMod val="300000"/>
                  </a:schemeClr>
                </a:gs>
                <a:gs pos="100000">
                  <a:schemeClr val="accent4">
                    <a:tint val="29000"/>
                    <a:satMod val="40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2.789541197350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Лист1!$B$1:$K$1</c:f>
              <c:strCache>
                <c:ptCount val="10"/>
                <c:pt idx="0">
                  <c:v>до 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5.5</c:v>
                </c:pt>
                <c:pt idx="1">
                  <c:v>22.2</c:v>
                </c:pt>
                <c:pt idx="2">
                  <c:v>15.9</c:v>
                </c:pt>
                <c:pt idx="3">
                  <c:v>9.1999999999999993</c:v>
                </c:pt>
                <c:pt idx="4">
                  <c:v>12.5</c:v>
                </c:pt>
                <c:pt idx="5">
                  <c:v>9.6999999999999993</c:v>
                </c:pt>
                <c:pt idx="6">
                  <c:v>7.1</c:v>
                </c:pt>
                <c:pt idx="7">
                  <c:v>8.6</c:v>
                </c:pt>
                <c:pt idx="8">
                  <c:v>6.3</c:v>
                </c:pt>
                <c:pt idx="9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97824"/>
        <c:axId val="108024192"/>
      </c:barChart>
      <c:catAx>
        <c:axId val="10799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mbria" pitchFamily="18" charset="0"/>
              </a:defRPr>
            </a:pPr>
            <a:endParaRPr lang="ru-RU"/>
          </a:p>
        </c:txPr>
        <c:crossAx val="108024192"/>
        <c:crosses val="autoZero"/>
        <c:auto val="1"/>
        <c:lblAlgn val="ctr"/>
        <c:lblOffset val="100"/>
        <c:noMultiLvlLbl val="0"/>
      </c:catAx>
      <c:valAx>
        <c:axId val="10802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9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89066386613581E-2"/>
          <c:y val="0.22993726827039657"/>
          <c:w val="0.94055364816095699"/>
          <c:h val="0.62737769948514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270000"/>
                  </a:schemeClr>
                </a:gs>
                <a:gs pos="25000">
                  <a:schemeClr val="accent4">
                    <a:tint val="60000"/>
                    <a:satMod val="300000"/>
                  </a:schemeClr>
                </a:gs>
                <a:gs pos="100000">
                  <a:schemeClr val="accent4">
                    <a:tint val="29000"/>
                    <a:satMod val="40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Лист1!$B$1:$K$1</c:f>
              <c:strCache>
                <c:ptCount val="10"/>
                <c:pt idx="0">
                  <c:v>до 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2</c:v>
                </c:pt>
                <c:pt idx="1">
                  <c:v>18.399999999999999</c:v>
                </c:pt>
                <c:pt idx="2">
                  <c:v>18.8</c:v>
                </c:pt>
                <c:pt idx="3">
                  <c:v>13.6</c:v>
                </c:pt>
                <c:pt idx="4">
                  <c:v>12.3</c:v>
                </c:pt>
                <c:pt idx="5">
                  <c:v>11</c:v>
                </c:pt>
                <c:pt idx="6">
                  <c:v>8.4</c:v>
                </c:pt>
                <c:pt idx="7">
                  <c:v>11.8</c:v>
                </c:pt>
                <c:pt idx="8">
                  <c:v>2.7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14464"/>
        <c:axId val="119216000"/>
      </c:barChart>
      <c:catAx>
        <c:axId val="11921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mbria" pitchFamily="18" charset="0"/>
              </a:defRPr>
            </a:pPr>
            <a:endParaRPr lang="ru-RU"/>
          </a:p>
        </c:txPr>
        <c:crossAx val="119216000"/>
        <c:crosses val="autoZero"/>
        <c:auto val="1"/>
        <c:lblAlgn val="ctr"/>
        <c:lblOffset val="100"/>
        <c:noMultiLvlLbl val="0"/>
      </c:catAx>
      <c:valAx>
        <c:axId val="11921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2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849995374929942"/>
          <c:y val="8.1542409228833157E-2"/>
        </c:manualLayout>
      </c:layout>
      <c:overlay val="0"/>
      <c:txPr>
        <a:bodyPr/>
        <a:lstStyle/>
        <a:p>
          <a:pPr>
            <a:defRPr sz="900" b="0">
              <a:latin typeface="Cambria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032168722555652"/>
          <c:y val="0.15778475070079639"/>
          <c:w val="0.43138198453594223"/>
          <c:h val="0.479086014966941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30.06.2015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170360374576262"/>
                  <c:y val="-0.17681672522497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Вакансии для рабочих</c:v>
                </c:pt>
                <c:pt idx="1">
                  <c:v>Вакансии для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72.2</c:v>
                </c:pt>
                <c:pt idx="1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987719078686044E-2"/>
          <c:y val="0.6272775410525806"/>
          <c:w val="0.69373058150733746"/>
          <c:h val="0.16167151741396876"/>
        </c:manualLayout>
      </c:layout>
      <c:overlay val="0"/>
      <c:txPr>
        <a:bodyPr/>
        <a:lstStyle/>
        <a:p>
          <a:pPr>
            <a:defRPr sz="100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849995374929942"/>
          <c:y val="8.1542409228833157E-2"/>
        </c:manualLayout>
      </c:layout>
      <c:overlay val="0"/>
      <c:txPr>
        <a:bodyPr/>
        <a:lstStyle/>
        <a:p>
          <a:pPr>
            <a:defRPr sz="900" b="0">
              <a:latin typeface="Cambria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032168722555652"/>
          <c:y val="0.15778475070079639"/>
          <c:w val="0.43138198453594223"/>
          <c:h val="0.479086014966941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30.06.2017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775020268689364"/>
                  <c:y val="-5.556283676813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Вакансии для рабочих</c:v>
                </c:pt>
                <c:pt idx="1">
                  <c:v>Вакансии для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48.7</c:v>
                </c:pt>
                <c:pt idx="1">
                  <c:v>51.3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987719078686044E-2"/>
          <c:y val="0.6272775410525806"/>
          <c:w val="0.69373058150733746"/>
          <c:h val="0.16167151741396876"/>
        </c:manualLayout>
      </c:layout>
      <c:overlay val="0"/>
      <c:txPr>
        <a:bodyPr/>
        <a:lstStyle/>
        <a:p>
          <a:pPr>
            <a:defRPr sz="100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449340530807753E-2"/>
          <c:y val="5.3564636450639247E-2"/>
          <c:w val="0.93310131893838455"/>
          <c:h val="0.7167646192731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45000"/>
                    <a:satMod val="155000"/>
                  </a:schemeClr>
                </a:gs>
                <a:gs pos="60000">
                  <a:schemeClr val="accent6">
                    <a:shade val="95000"/>
                    <a:satMod val="150000"/>
                  </a:schemeClr>
                </a:gs>
                <a:gs pos="100000">
                  <a:schemeClr val="accent6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0"/>
              <c:layout>
                <c:manualLayout>
                  <c:x val="3.0408491391643411E-2"/>
                  <c:y val="0.1753024465657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6764225247907E-2"/>
                  <c:y val="0.2239971871855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01.01.2016</c:v>
                </c:pt>
                <c:pt idx="1">
                  <c:v>на 30.06.2017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65.8</c:v>
                </c:pt>
                <c:pt idx="1">
                  <c:v>71.5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538176"/>
        <c:axId val="51544064"/>
        <c:axId val="0"/>
      </c:bar3DChart>
      <c:catAx>
        <c:axId val="5153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0">
                <a:latin typeface="Cambria" pitchFamily="18" charset="0"/>
              </a:defRPr>
            </a:pPr>
            <a:endParaRPr lang="ru-RU"/>
          </a:p>
        </c:txPr>
        <c:crossAx val="51544064"/>
        <c:crosses val="autoZero"/>
        <c:auto val="1"/>
        <c:lblAlgn val="ctr"/>
        <c:lblOffset val="100"/>
        <c:noMultiLvlLbl val="0"/>
      </c:catAx>
      <c:valAx>
        <c:axId val="5154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53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A7E456-57AB-48B9-B6D3-24D97178F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0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B0C610-8759-4DCB-AC86-F336C4707DB4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E320E7-034B-4246-ADF0-A67C5437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320E7-034B-4246-ADF0-A67C543725C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2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320E7-034B-4246-ADF0-A67C543725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320E7-034B-4246-ADF0-A67C543725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33F43-E1D7-46F6-96B1-D6A5331B969A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F39961-1E70-4D21-8DF7-FB6375741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53D41-D3E3-4914-8ADB-D14390E7E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D2F2BE-0754-4CBE-B076-AF9ABDBA22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DBA5D6-B7EE-495F-B344-605E464A17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23447-1CA4-4900-B44A-B35B8134E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76C93-5D23-44EB-98F5-23F448580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5A16B6-D189-465F-BFB5-19F7E9C28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1677D3-7721-4AB6-B5F9-D747CD7869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D3F066-DDDC-42D9-A637-5DB42D53B4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D43323-DF49-41AE-B451-C07C85B83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7DDB89D-4479-41C8-9D53-3ECF5F10E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kozelb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630"/>
            <a:ext cx="12239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1117526" y="438398"/>
            <a:ext cx="7558930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>
                <a:solidFill>
                  <a:schemeClr val="tx2"/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Всероссийский конкурс </a:t>
            </a:r>
            <a:endParaRPr lang="ru-RU" altLang="ru-RU" sz="1600" b="1" dirty="0" smtClean="0">
              <a:solidFill>
                <a:schemeClr val="tx2"/>
              </a:solidFill>
              <a:latin typeface="Cambria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лучших </a:t>
            </a:r>
            <a:r>
              <a:rPr lang="ru-RU" altLang="ru-RU" sz="1600" b="1" dirty="0">
                <a:solidFill>
                  <a:schemeClr val="tx2"/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практик и инициатив социально-экономического развития субъектов Российской Федерации </a:t>
            </a:r>
            <a:r>
              <a:rPr lang="ru-RU" altLang="ru-RU" sz="1600" b="1" dirty="0" smtClean="0">
                <a:solidFill>
                  <a:schemeClr val="tx2"/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Cambria" pitchFamily="18" charset="0"/>
                <a:ea typeface="+mj-ea"/>
                <a:cs typeface="Times New Roman" panose="02020603050405020304" pitchFamily="18" charset="0"/>
              </a:rPr>
              <a:t>2017 году</a:t>
            </a:r>
          </a:p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altLang="ru-RU" sz="1600" dirty="0">
              <a:solidFill>
                <a:schemeClr val="tx2"/>
              </a:solidFill>
              <a:latin typeface="Cambria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Cambria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10" y="2636912"/>
            <a:ext cx="84566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267482"/>
            <a:ext cx="3035382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Правительство Самарской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34481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2"/>
                </a:solidFill>
                <a:latin typeface="Cambria" pitchFamily="18" charset="0"/>
                <a:cs typeface="Times New Roman" panose="02020603050405020304" pitchFamily="18" charset="0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2725760"/>
            <a:ext cx="543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Молодой. Успешный. Рабочий.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1026" name="Picture 2" descr="C:\Users\KuroshinAV\Pictures\56a5ba53039db764a79a16c4fc56a9f2308f83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07427"/>
            <a:ext cx="3911703" cy="25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2436" y="3095091"/>
            <a:ext cx="6578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itchFamily="18" charset="0"/>
              </a:rPr>
              <a:t>(практика реализации закона «О молодом специалисте в Самарской области»)</a:t>
            </a:r>
            <a:endParaRPr lang="ru-RU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roshinAV\Pictures\no-fail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63" y="1412776"/>
            <a:ext cx="2486695" cy="24866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328" y="6368747"/>
            <a:ext cx="457200" cy="365125"/>
          </a:xfrm>
        </p:spPr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2160240" cy="7694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>
                <a:solidFill>
                  <a:srgbClr val="CC0000"/>
                </a:solidFill>
                <a:latin typeface="Cambria" pitchFamily="18" charset="0"/>
              </a:rPr>
              <a:t>Недостаток молодых квалифицированных рабочих кадров на предприятиях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000" y="2803575"/>
            <a:ext cx="2448272" cy="7694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>
                <a:solidFill>
                  <a:srgbClr val="CC0000"/>
                </a:solidFill>
                <a:latin typeface="Cambria" pitchFamily="18" charset="0"/>
              </a:rPr>
              <a:t>П</a:t>
            </a:r>
            <a:r>
              <a:rPr lang="ru-RU" sz="1100" b="1" dirty="0" smtClean="0">
                <a:solidFill>
                  <a:srgbClr val="CC0000"/>
                </a:solidFill>
                <a:latin typeface="Cambria" pitchFamily="18" charset="0"/>
              </a:rPr>
              <a:t>рофессионально-квалификационное </a:t>
            </a:r>
            <a:r>
              <a:rPr lang="ru-RU" sz="1100" b="1" dirty="0">
                <a:solidFill>
                  <a:srgbClr val="CC0000"/>
                </a:solidFill>
                <a:latin typeface="Cambria" pitchFamily="18" charset="0"/>
              </a:rPr>
              <a:t>несоответствие спроса и предложения рабочей </a:t>
            </a:r>
            <a:r>
              <a:rPr lang="ru-RU" sz="1100" b="1" dirty="0" smtClean="0">
                <a:solidFill>
                  <a:srgbClr val="CC0000"/>
                </a:solidFill>
                <a:latin typeface="Cambria" pitchFamily="18" charset="0"/>
              </a:rPr>
              <a:t>силы</a:t>
            </a:r>
            <a:endParaRPr lang="ru-RU" sz="1100" b="1" dirty="0">
              <a:solidFill>
                <a:srgbClr val="CC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000" y="3573016"/>
            <a:ext cx="4476675" cy="60016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>
                <a:solidFill>
                  <a:srgbClr val="CC0000"/>
                </a:solidFill>
                <a:latin typeface="Cambria" pitchFamily="18" charset="0"/>
              </a:rPr>
              <a:t>Недостаточность собственных средств большинства предприятий региона на организацию комплексной социальной поддержки молодых специалистов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595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СОЦИАЛЬНО-ЭКОНОМИЧЕСКИЕ ПОКАЗАТЕЛИ СФЕРЫ РЫНКА ТРУДА САМАРСКОЙ ОБЛАСТИ </a:t>
            </a:r>
          </a:p>
          <a:p>
            <a:pPr algn="ctr"/>
            <a:r>
              <a:rPr lang="ru-RU" b="1" spc="-1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ЗА ПЕРИОД, ПРЕДШЕСТВУЮЩИЙ НАЧАЛУ РЕАЛИЗАЦИИ ПРОЕКТА</a:t>
            </a:r>
            <a:endParaRPr lang="ru-RU" b="1" spc="-1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00" y="2204864"/>
            <a:ext cx="2035621" cy="60016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100" b="1" dirty="0">
                <a:solidFill>
                  <a:srgbClr val="CC0000"/>
                </a:solidFill>
                <a:latin typeface="Cambria" pitchFamily="18" charset="0"/>
              </a:rPr>
              <a:t>«Непрестижность» рабочих профессий среди молодежи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0" y="1054730"/>
            <a:ext cx="4392488" cy="57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endParaRPr lang="ru-RU" sz="1100" spc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1124744"/>
            <a:ext cx="558" cy="475252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4157836"/>
            <a:ext cx="39604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405" y="764704"/>
            <a:ext cx="3888432" cy="451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 eaLnBrk="0" hangingPunct="0">
              <a:defRPr sz="1100" spc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eaLnBrk="0" hangingPunct="0"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eaLnBrk="0" hangingPunct="0"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eaLnBrk="0" hangingPunct="0"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ru-RU" sz="1200" b="1" dirty="0" smtClean="0">
                <a:latin typeface="Cambria" pitchFamily="18" charset="0"/>
              </a:rPr>
              <a:t>ПРОБЛЕМЫ РЕГИОНАЛЬНОГО РЫНКА ТРУДА</a:t>
            </a:r>
            <a:endParaRPr lang="ru-RU" sz="1200" b="1" dirty="0">
              <a:latin typeface="Cambria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85108842"/>
              </p:ext>
            </p:extLst>
          </p:nvPr>
        </p:nvGraphicFramePr>
        <p:xfrm>
          <a:off x="4572558" y="836712"/>
          <a:ext cx="3976389" cy="18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5004048" y="836712"/>
            <a:ext cx="3391528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2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СТРУКТУРА БЕЗРАБОТНЫХ ПО ВОЗРАСТУ, % </a:t>
            </a:r>
            <a:endParaRPr lang="ru-RU" sz="12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6000" y="1266810"/>
            <a:ext cx="639919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Cambria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dirty="0"/>
              <a:t>2013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43778409"/>
              </p:ext>
            </p:extLst>
          </p:nvPr>
        </p:nvGraphicFramePr>
        <p:xfrm>
          <a:off x="4572558" y="2430720"/>
          <a:ext cx="3976389" cy="18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240707774"/>
              </p:ext>
            </p:extLst>
          </p:nvPr>
        </p:nvGraphicFramePr>
        <p:xfrm>
          <a:off x="4572558" y="4106739"/>
          <a:ext cx="3976389" cy="18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76000" y="2730406"/>
            <a:ext cx="639919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Cambria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dirty="0"/>
              <a:t>2014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6000" y="4339843"/>
            <a:ext cx="639919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2015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4000" y="1196912"/>
            <a:ext cx="756000" cy="1440000"/>
          </a:xfrm>
          <a:prstGeom prst="roundRect">
            <a:avLst>
              <a:gd name="adj" fmla="val 11146"/>
            </a:avLst>
          </a:prstGeom>
          <a:ln w="15875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 algn="ctr">
              <a:buFont typeface="Wingdings" pitchFamily="2" charset="2"/>
              <a:buChar char="ü"/>
            </a:pPr>
            <a:endParaRPr 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94000" y="2781008"/>
            <a:ext cx="756000" cy="1440000"/>
          </a:xfrm>
          <a:prstGeom prst="roundRect">
            <a:avLst>
              <a:gd name="adj" fmla="val 11146"/>
            </a:avLst>
          </a:prstGeom>
          <a:ln w="15875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 algn="ctr">
              <a:buFont typeface="Wingdings" pitchFamily="2" charset="2"/>
              <a:buChar char="ü"/>
            </a:pPr>
            <a:endParaRPr 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92415" y="4339843"/>
            <a:ext cx="756000" cy="1548000"/>
          </a:xfrm>
          <a:prstGeom prst="roundRect">
            <a:avLst>
              <a:gd name="adj" fmla="val 11146"/>
            </a:avLst>
          </a:prstGeom>
          <a:ln w="15875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marL="171450" indent="-171450" algn="ctr">
              <a:buFont typeface="Wingdings" pitchFamily="2" charset="2"/>
              <a:buChar char="ü"/>
            </a:pPr>
            <a:endParaRPr 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215" y="4293096"/>
            <a:ext cx="4441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Cambria" pitchFamily="18" charset="0"/>
                <a:ea typeface="+mj-ea"/>
                <a:cs typeface="+mj-cs"/>
              </a:rPr>
              <a:t>В</a:t>
            </a:r>
            <a:r>
              <a:rPr lang="ru-RU" sz="1100" b="1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1100" b="1" dirty="0">
                <a:latin typeface="Cambria" pitchFamily="18" charset="0"/>
                <a:ea typeface="+mj-ea"/>
                <a:cs typeface="+mj-cs"/>
              </a:rPr>
              <a:t>возрастной </a:t>
            </a:r>
            <a:r>
              <a:rPr lang="ru-RU" sz="1100" b="1" dirty="0" smtClean="0">
                <a:latin typeface="Cambria" pitchFamily="18" charset="0"/>
                <a:ea typeface="+mj-ea"/>
                <a:cs typeface="+mj-cs"/>
              </a:rPr>
              <a:t>структуре рабочих кадров </a:t>
            </a:r>
            <a:r>
              <a:rPr lang="ru-RU" sz="1100" b="1" dirty="0">
                <a:latin typeface="Cambria" pitchFamily="18" charset="0"/>
                <a:ea typeface="+mj-ea"/>
                <a:cs typeface="+mj-cs"/>
              </a:rPr>
              <a:t>промышленных предприятий </a:t>
            </a:r>
            <a:r>
              <a:rPr lang="ru-RU" sz="1100" b="1" dirty="0" smtClean="0">
                <a:latin typeface="Cambria" pitchFamily="18" charset="0"/>
                <a:ea typeface="+mj-ea"/>
                <a:cs typeface="+mj-cs"/>
              </a:rPr>
              <a:t>преобладает </a:t>
            </a:r>
            <a:r>
              <a:rPr lang="ru-RU" sz="1100" b="1" dirty="0">
                <a:latin typeface="Cambria" pitchFamily="18" charset="0"/>
                <a:ea typeface="+mj-ea"/>
                <a:cs typeface="+mj-cs"/>
              </a:rPr>
              <a:t>старшая возрастная </a:t>
            </a:r>
            <a:r>
              <a:rPr lang="ru-RU" sz="1100" b="1" dirty="0" smtClean="0">
                <a:latin typeface="Cambria" pitchFamily="18" charset="0"/>
                <a:ea typeface="+mj-ea"/>
                <a:cs typeface="+mj-cs"/>
              </a:rPr>
              <a:t>группа</a:t>
            </a:r>
            <a:endParaRPr lang="ru-RU" sz="1100" b="1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5" name="Picture 3" descr="C:\Users\KuroshinAV\Pictures\6238614_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71" y="4869160"/>
            <a:ext cx="1472201" cy="8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roshinAV\Pictures\-pensionery-1_1394631847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638"/>
          <a:stretch/>
        </p:blipFill>
        <p:spPr bwMode="auto">
          <a:xfrm>
            <a:off x="3491880" y="4869160"/>
            <a:ext cx="936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uroshinAV\Pictures\10162824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28280"/>
          <a:stretch/>
        </p:blipFill>
        <p:spPr bwMode="auto">
          <a:xfrm>
            <a:off x="611560" y="4869798"/>
            <a:ext cx="1271181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3"/>
          <p:cNvSpPr txBox="1">
            <a:spLocks/>
          </p:cNvSpPr>
          <p:nvPr/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0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нутый угол 53"/>
          <p:cNvSpPr/>
          <p:nvPr/>
        </p:nvSpPr>
        <p:spPr>
          <a:xfrm>
            <a:off x="4932040" y="3780000"/>
            <a:ext cx="1710000" cy="1919868"/>
          </a:xfrm>
          <a:prstGeom prst="foldedCorner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2615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 spc="-10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ЗАКОН </a:t>
            </a:r>
            <a:r>
              <a:rPr lang="ru-RU" spc="0" dirty="0" smtClean="0"/>
              <a:t>О МОЛОДОМ </a:t>
            </a:r>
            <a:r>
              <a:rPr lang="ru-RU" spc="0" dirty="0"/>
              <a:t>СПЕЦИАЛИСТЕ В САМАРСКОЙ 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951111"/>
            <a:ext cx="251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ЭТАПЫ РЕАЛИЗАЦИИ ПРОЕКТА ПО ГОДАМ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AutoShape 4" descr="http://vsun.org.ua/wp-content/uploads/2016/04/file1_html_5f252b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92051" y="1353436"/>
            <a:ext cx="2253681" cy="1453211"/>
            <a:chOff x="483699" y="4396324"/>
            <a:chExt cx="2253681" cy="14532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67648" y="4565600"/>
              <a:ext cx="2104710" cy="12839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1" name="Picture 5" descr="C:\Users\KuroshinAV\Pictures\niki-1569-600x31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8" r="10912"/>
            <a:stretch/>
          </p:blipFill>
          <p:spPr bwMode="auto">
            <a:xfrm>
              <a:off x="1201287" y="4624964"/>
              <a:ext cx="982327" cy="72491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31200" y="5292497"/>
              <a:ext cx="2206180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Разработка проекта закона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3699" y="4396324"/>
              <a:ext cx="671979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  <a:latin typeface="Cambria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76000" y="3007896"/>
            <a:ext cx="2123792" cy="1285200"/>
            <a:chOff x="3607527" y="2775062"/>
            <a:chExt cx="2123792" cy="12852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07527" y="2775062"/>
              <a:ext cx="2104710" cy="1285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4766" y="3376998"/>
              <a:ext cx="2096553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Принятие закона и подзаконных актов</a:t>
              </a:r>
            </a:p>
          </p:txBody>
        </p:sp>
        <p:pic>
          <p:nvPicPr>
            <p:cNvPr id="49" name="Picture 2" descr="C:\Users\KuroshinAV\Pictures\do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123" y="2908134"/>
              <a:ext cx="651132" cy="54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492051" y="2916493"/>
            <a:ext cx="671979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Cambria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3200" y="4421066"/>
            <a:ext cx="2278600" cy="1362341"/>
            <a:chOff x="3469806" y="1722294"/>
            <a:chExt cx="2278600" cy="13623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552606" y="1799435"/>
              <a:ext cx="2104710" cy="1285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0999" y="2582326"/>
              <a:ext cx="2227407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Начало реализации закона</a:t>
              </a:r>
            </a:p>
          </p:txBody>
        </p:sp>
        <p:pic>
          <p:nvPicPr>
            <p:cNvPr id="1026" name="Picture 2" descr="C:\Users\KuroshinAV\Pictures\imgID2237867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34" b="100000" l="8876" r="899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73" y="1898571"/>
              <a:ext cx="501032" cy="751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469806" y="1722294"/>
              <a:ext cx="671979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  <a:latin typeface="Cambria" pitchFamily="18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2016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Стрелка вправо 10"/>
          <p:cNvSpPr/>
          <p:nvPr/>
        </p:nvSpPr>
        <p:spPr>
          <a:xfrm rot="5400000">
            <a:off x="1532504" y="4223608"/>
            <a:ext cx="365079" cy="360040"/>
          </a:xfrm>
          <a:prstGeom prst="rightArrow">
            <a:avLst>
              <a:gd name="adj1" fmla="val 50000"/>
              <a:gd name="adj2" fmla="val 73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1540856" y="2742927"/>
            <a:ext cx="365079" cy="360040"/>
          </a:xfrm>
          <a:prstGeom prst="rightArrow">
            <a:avLst>
              <a:gd name="adj1" fmla="val 50000"/>
              <a:gd name="adj2" fmla="val 73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43808" y="1052736"/>
            <a:ext cx="0" cy="47525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нутый угол 17"/>
          <p:cNvSpPr/>
          <p:nvPr/>
        </p:nvSpPr>
        <p:spPr>
          <a:xfrm>
            <a:off x="2932930" y="1368000"/>
            <a:ext cx="3151238" cy="214715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32931" y="1772816"/>
            <a:ext cx="30792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1" spc="-30" dirty="0" smtClean="0">
                <a:latin typeface="Cambria" pitchFamily="18" charset="0"/>
              </a:rPr>
              <a:t>Гражданство РФ </a:t>
            </a:r>
            <a:endParaRPr lang="ru-RU" sz="1100" b="1" spc="-30" dirty="0">
              <a:latin typeface="Cambria" pitchFamily="18" charset="0"/>
            </a:endParaRP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1" spc="-30" dirty="0" smtClean="0">
                <a:latin typeface="Cambria" pitchFamily="18" charset="0"/>
              </a:rPr>
              <a:t>Возраст </a:t>
            </a:r>
            <a:r>
              <a:rPr lang="ru-RU" sz="1100" b="1" spc="-30" dirty="0">
                <a:latin typeface="Cambria" pitchFamily="18" charset="0"/>
              </a:rPr>
              <a:t>до 30 лет </a:t>
            </a:r>
            <a:r>
              <a:rPr lang="ru-RU" sz="1100" b="1" spc="-30" dirty="0" smtClean="0">
                <a:latin typeface="Cambria" pitchFamily="18" charset="0"/>
              </a:rPr>
              <a:t>включительно </a:t>
            </a:r>
            <a:endParaRPr lang="ru-RU" sz="1100" b="1" spc="-30" dirty="0">
              <a:latin typeface="Cambria" pitchFamily="18" charset="0"/>
            </a:endParaRP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1" spc="-30" dirty="0" smtClean="0">
                <a:latin typeface="Cambria" pitchFamily="18" charset="0"/>
              </a:rPr>
              <a:t>Проживание в Самарской области</a:t>
            </a:r>
            <a:endParaRPr lang="ru-RU" sz="1100" b="1" spc="-30" dirty="0">
              <a:latin typeface="Cambria" pitchFamily="18" charset="0"/>
            </a:endParaRPr>
          </a:p>
          <a:p>
            <a:pPr lvl="0" indent="180975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1" spc="-30" dirty="0" smtClean="0">
                <a:latin typeface="Cambria" pitchFamily="18" charset="0"/>
              </a:rPr>
              <a:t>Завершение обучения </a:t>
            </a:r>
            <a:r>
              <a:rPr lang="ru-RU" sz="1100" b="1" spc="-30" dirty="0">
                <a:latin typeface="Cambria" pitchFamily="18" charset="0"/>
              </a:rPr>
              <a:t>по </a:t>
            </a:r>
            <a:r>
              <a:rPr lang="ru-RU" sz="1100" b="1" spc="-30" dirty="0" smtClean="0">
                <a:latin typeface="Cambria" pitchFamily="18" charset="0"/>
              </a:rPr>
              <a:t>программам </a:t>
            </a:r>
            <a:r>
              <a:rPr lang="ru-RU" sz="1100" b="1" spc="-30" dirty="0">
                <a:latin typeface="Cambria" pitchFamily="18" charset="0"/>
              </a:rPr>
              <a:t>среднего или высшего </a:t>
            </a:r>
            <a:r>
              <a:rPr lang="ru-RU" sz="1100" b="1" spc="-30" dirty="0" smtClean="0">
                <a:latin typeface="Cambria" pitchFamily="18" charset="0"/>
              </a:rPr>
              <a:t>профобразования</a:t>
            </a:r>
            <a:endParaRPr lang="ru-RU" sz="1100" b="1" spc="-30" dirty="0">
              <a:latin typeface="Cambria" pitchFamily="18" charset="0"/>
            </a:endParaRPr>
          </a:p>
          <a:p>
            <a:pPr indent="180975">
              <a:buFont typeface="Wingdings" pitchFamily="2" charset="2"/>
              <a:buChar char="ü"/>
            </a:pPr>
            <a:r>
              <a:rPr lang="ru-RU" sz="1100" b="1" spc="-30" dirty="0">
                <a:latin typeface="Cambria" pitchFamily="18" charset="0"/>
              </a:rPr>
              <a:t>Т</a:t>
            </a:r>
            <a:r>
              <a:rPr lang="ru-RU" sz="1100" b="1" spc="-30" dirty="0" smtClean="0">
                <a:latin typeface="Cambria" pitchFamily="18" charset="0"/>
              </a:rPr>
              <a:t>рудоустройство </a:t>
            </a:r>
            <a:r>
              <a:rPr lang="ru-RU" sz="1100" b="1" spc="-30" dirty="0">
                <a:latin typeface="Cambria" pitchFamily="18" charset="0"/>
              </a:rPr>
              <a:t>по полученной профессии, входящей в перечень востребованных </a:t>
            </a:r>
            <a:r>
              <a:rPr lang="ru-RU" sz="1100" b="1" spc="-30" dirty="0" smtClean="0">
                <a:latin typeface="Cambria" pitchFamily="18" charset="0"/>
              </a:rPr>
              <a:t>профессий</a:t>
            </a:r>
            <a:endParaRPr lang="ru-RU" sz="1100" b="1" spc="-3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649" y="951111"/>
            <a:ext cx="3852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АЛГОРИТМ ПОЛУЧЕНИЯ МЕР ПОДДЕРЖКИ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6361" y="1323220"/>
            <a:ext cx="336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40" dirty="0" smtClean="0">
                <a:solidFill>
                  <a:srgbClr val="C00000"/>
                </a:solidFill>
                <a:latin typeface="Cambria" pitchFamily="18" charset="0"/>
              </a:rPr>
              <a:t>1.</a:t>
            </a:r>
            <a:r>
              <a:rPr lang="ru-RU" sz="1200" b="1" spc="-40" dirty="0" smtClean="0">
                <a:latin typeface="Cambria" pitchFamily="18" charset="0"/>
              </a:rPr>
              <a:t> Соответствие соискателя </a:t>
            </a:r>
            <a:r>
              <a:rPr lang="ru-RU" sz="1200" b="1" spc="-40" dirty="0">
                <a:latin typeface="Cambria" pitchFamily="18" charset="0"/>
              </a:rPr>
              <a:t>установленным </a:t>
            </a:r>
            <a:r>
              <a:rPr lang="ru-RU" sz="1200" b="1" spc="-40" dirty="0" smtClean="0">
                <a:latin typeface="Cambria" pitchFamily="18" charset="0"/>
              </a:rPr>
              <a:t>критериям понятия «молодой специалист»:</a:t>
            </a:r>
            <a:endParaRPr lang="ru-RU" sz="1200" b="1" spc="-40" dirty="0">
              <a:latin typeface="Cambria" pitchFamily="18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6516215" y="1368000"/>
            <a:ext cx="2076728" cy="2147157"/>
          </a:xfrm>
          <a:prstGeom prst="foldedCorner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16216" y="136627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40" dirty="0">
                <a:solidFill>
                  <a:srgbClr val="C00000"/>
                </a:solidFill>
                <a:latin typeface="Cambria" pitchFamily="18" charset="0"/>
              </a:rPr>
              <a:t>2</a:t>
            </a:r>
            <a:r>
              <a:rPr lang="ru-RU" b="1" spc="-40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ru-RU" sz="1200" b="1" spc="-40" dirty="0" smtClean="0">
                <a:latin typeface="Cambria" pitchFamily="18" charset="0"/>
              </a:rPr>
              <a:t>Обращение </a:t>
            </a:r>
            <a:r>
              <a:rPr lang="ru-RU" sz="1200" b="1" spc="-40" dirty="0">
                <a:latin typeface="Cambria" pitchFamily="18" charset="0"/>
              </a:rPr>
              <a:t>соискателя в Центр занятости населения</a:t>
            </a:r>
          </a:p>
        </p:txBody>
      </p:sp>
      <p:pic>
        <p:nvPicPr>
          <p:cNvPr id="2050" name="Picture 2" descr="C:\Users\KuroshinAV\Pictures\58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68" y="2196153"/>
            <a:ext cx="1331935" cy="9989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6763251" y="3780000"/>
            <a:ext cx="1954202" cy="1919868"/>
            <a:chOff x="6475219" y="3804348"/>
            <a:chExt cx="1954202" cy="1919868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6588224" y="3804348"/>
              <a:ext cx="1710836" cy="1919868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pic>
          <p:nvPicPr>
            <p:cNvPr id="2051" name="Picture 3" descr="C:\Users\KuroshinAV\Pictures\1-18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9" t="8976" r="15307" b="5516"/>
            <a:stretch/>
          </p:blipFill>
          <p:spPr bwMode="auto">
            <a:xfrm>
              <a:off x="6897225" y="4842731"/>
              <a:ext cx="1020826" cy="81202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475219" y="3807577"/>
              <a:ext cx="195420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spc="-40" dirty="0">
                  <a:solidFill>
                    <a:srgbClr val="C00000"/>
                  </a:solidFill>
                  <a:latin typeface="Cambria" pitchFamily="18" charset="0"/>
                </a:rPr>
                <a:t>3. </a:t>
              </a:r>
              <a:r>
                <a:rPr lang="ru-RU" sz="1200" b="1" spc="-40" dirty="0">
                  <a:latin typeface="Cambria" pitchFamily="18" charset="0"/>
                </a:rPr>
                <a:t>Включение соискателя в реестр молодых специалистов Самарской области</a:t>
              </a:r>
            </a:p>
          </p:txBody>
        </p:sp>
      </p:grpSp>
      <p:sp>
        <p:nvSpPr>
          <p:cNvPr id="48" name="Загнутый угол 47"/>
          <p:cNvSpPr/>
          <p:nvPr/>
        </p:nvSpPr>
        <p:spPr>
          <a:xfrm>
            <a:off x="2957286" y="3780000"/>
            <a:ext cx="1710000" cy="1919868"/>
          </a:xfrm>
          <a:prstGeom prst="foldedCorner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5531" y="3869163"/>
            <a:ext cx="217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40" dirty="0">
                <a:solidFill>
                  <a:srgbClr val="C00000"/>
                </a:solidFill>
                <a:latin typeface="Cambria" pitchFamily="18" charset="0"/>
              </a:rPr>
              <a:t>5</a:t>
            </a:r>
            <a:r>
              <a:rPr lang="ru-RU" b="1" spc="-40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ru-RU" sz="1200" b="1" spc="-40" dirty="0">
                <a:latin typeface="Cambria" pitchFamily="18" charset="0"/>
              </a:rPr>
              <a:t>Получение молодым специалистом мер социальной поддержки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012160" y="2097526"/>
            <a:ext cx="576064" cy="539386"/>
          </a:xfrm>
          <a:prstGeom prst="rightArrow">
            <a:avLst>
              <a:gd name="adj1" fmla="val 50000"/>
              <a:gd name="adj2" fmla="val 611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7182626" y="3303323"/>
            <a:ext cx="576064" cy="539386"/>
          </a:xfrm>
          <a:prstGeom prst="rightArrow">
            <a:avLst>
              <a:gd name="adj1" fmla="val 50000"/>
              <a:gd name="adj2" fmla="val 611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KuroshinAV\Pictures\cal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10437" r="21655" b="10822"/>
          <a:stretch/>
        </p:blipFill>
        <p:spPr bwMode="auto">
          <a:xfrm>
            <a:off x="5257959" y="4853910"/>
            <a:ext cx="880009" cy="85437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932040" y="3789818"/>
            <a:ext cx="1709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40" dirty="0">
                <a:solidFill>
                  <a:srgbClr val="C00000"/>
                </a:solidFill>
                <a:latin typeface="Cambria" pitchFamily="18" charset="0"/>
              </a:rPr>
              <a:t>4. </a:t>
            </a:r>
            <a:r>
              <a:rPr lang="ru-RU" sz="1200" b="1" spc="-40" dirty="0" smtClean="0">
                <a:latin typeface="Cambria" pitchFamily="18" charset="0"/>
              </a:rPr>
              <a:t>Определение  молодым </a:t>
            </a:r>
            <a:r>
              <a:rPr lang="ru-RU" sz="1200" b="1" spc="-40" dirty="0">
                <a:latin typeface="Cambria" pitchFamily="18" charset="0"/>
              </a:rPr>
              <a:t>специалистом </a:t>
            </a:r>
            <a:r>
              <a:rPr lang="ru-RU" sz="1200" b="1" spc="-40" dirty="0" smtClean="0">
                <a:latin typeface="Cambria" pitchFamily="18" charset="0"/>
              </a:rPr>
              <a:t>вида социальной </a:t>
            </a:r>
            <a:r>
              <a:rPr lang="ru-RU" sz="1200" b="1" spc="-40" dirty="0">
                <a:latin typeface="Cambria" pitchFamily="18" charset="0"/>
              </a:rPr>
              <a:t>поддержки</a:t>
            </a:r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6441245" y="4597343"/>
            <a:ext cx="576064" cy="539386"/>
          </a:xfrm>
          <a:prstGeom prst="rightArrow">
            <a:avLst>
              <a:gd name="adj1" fmla="val 50000"/>
              <a:gd name="adj2" fmla="val 611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10800000">
            <a:off x="4452787" y="4597343"/>
            <a:ext cx="576064" cy="539386"/>
          </a:xfrm>
          <a:prstGeom prst="rightArrow">
            <a:avLst>
              <a:gd name="adj1" fmla="val 50000"/>
              <a:gd name="adj2" fmla="val 611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KuroshinAV\Pictures\ps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2348" r="10028" b="7480"/>
          <a:stretch/>
        </p:blipFill>
        <p:spPr bwMode="auto">
          <a:xfrm>
            <a:off x="3410611" y="4624964"/>
            <a:ext cx="808287" cy="10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46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485800" y="908720"/>
            <a:ext cx="8190656" cy="1872208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12160" y="1124744"/>
            <a:ext cx="2610544" cy="1512168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chemeClr val="bg1"/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75856" y="1124744"/>
            <a:ext cx="2610544" cy="1512168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chemeClr val="bg1"/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39552" y="1124744"/>
            <a:ext cx="2610544" cy="1512168"/>
          </a:xfrm>
          <a:prstGeom prst="roundRect">
            <a:avLst/>
          </a:prstGeom>
          <a:gradFill>
            <a:gsLst>
              <a:gs pos="0">
                <a:schemeClr val="bg1"/>
              </a:gs>
              <a:gs pos="20000">
                <a:schemeClr val="bg1"/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7624" y="42615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 spc="-10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pc="0" dirty="0" smtClean="0"/>
              <a:t>ВИДЫ ГОСУДАРСТВЕННОЙ ПОДДЕРЖКИ</a:t>
            </a:r>
            <a:endParaRPr lang="ru-RU" spc="0" dirty="0"/>
          </a:p>
        </p:txBody>
      </p:sp>
      <p:sp>
        <p:nvSpPr>
          <p:cNvPr id="30" name="AutoShape 4" descr="http://vsun.org.ua/wp-content/uploads/2016/04/file1_html_5f252b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KuroshinAV\Pictures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6759"/>
            <a:ext cx="657200" cy="8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roshinAV\Pictures\Calenda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1" y="1905221"/>
            <a:ext cx="962118" cy="7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roshinAV\Pictures\2017_06_29_94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22260"/>
            <a:ext cx="899592" cy="8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47656" y="1154216"/>
            <a:ext cx="25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30" dirty="0">
                <a:latin typeface="Cambria" pitchFamily="18" charset="0"/>
              </a:rPr>
              <a:t>Компенсация затрат по временному найму жилого помещения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19675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30" dirty="0">
                <a:latin typeface="Cambria" pitchFamily="18" charset="0"/>
              </a:rPr>
              <a:t>Ежегодная денежная выплата за каждый отработанный год </a:t>
            </a:r>
            <a:endParaRPr lang="ru-RU" sz="1400" b="1" spc="-30" dirty="0" smtClean="0">
              <a:latin typeface="Cambria" pitchFamily="18" charset="0"/>
            </a:endParaRPr>
          </a:p>
          <a:p>
            <a:pPr algn="ctr"/>
            <a:r>
              <a:rPr lang="ru-RU" sz="1400" b="1" spc="-30" dirty="0" smtClean="0">
                <a:latin typeface="Cambria" pitchFamily="18" charset="0"/>
              </a:rPr>
              <a:t>(</a:t>
            </a:r>
            <a:r>
              <a:rPr lang="ru-RU" sz="1400" b="1" spc="-30" dirty="0">
                <a:latin typeface="Cambria" pitchFamily="18" charset="0"/>
              </a:rPr>
              <a:t>на протяжении </a:t>
            </a:r>
            <a:r>
              <a:rPr lang="ru-RU" sz="1400" b="1" spc="-30" dirty="0" smtClean="0">
                <a:latin typeface="Cambria" pitchFamily="18" charset="0"/>
              </a:rPr>
              <a:t>трех </a:t>
            </a:r>
            <a:r>
              <a:rPr lang="ru-RU" sz="1400" b="1" spc="-30" dirty="0">
                <a:latin typeface="Cambria" pitchFamily="18" charset="0"/>
              </a:rPr>
              <a:t>лет)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85592" y="1196752"/>
            <a:ext cx="2826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30" dirty="0">
                <a:latin typeface="Cambria" pitchFamily="18" charset="0"/>
              </a:rPr>
              <a:t>Компенсация затрат на </a:t>
            </a:r>
            <a:endParaRPr lang="ru-RU" sz="1400" b="1" spc="-30" dirty="0" smtClean="0">
              <a:latin typeface="Cambria" pitchFamily="18" charset="0"/>
            </a:endParaRPr>
          </a:p>
          <a:p>
            <a:pPr algn="ctr"/>
            <a:r>
              <a:rPr lang="ru-RU" sz="1400" b="1" spc="-30" dirty="0" smtClean="0">
                <a:latin typeface="Cambria" pitchFamily="18" charset="0"/>
              </a:rPr>
              <a:t>научно-исследовательскую </a:t>
            </a:r>
            <a:r>
              <a:rPr lang="ru-RU" sz="1400" b="1" spc="-30" dirty="0">
                <a:latin typeface="Cambria" pitchFamily="18" charset="0"/>
              </a:rPr>
              <a:t>и инновационную деятельность</a:t>
            </a:r>
          </a:p>
        </p:txBody>
      </p:sp>
      <p:pic>
        <p:nvPicPr>
          <p:cNvPr id="3077" name="Picture 5" descr="C:\Users\KuroshinAV\Pictures\ca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1" y="3645024"/>
            <a:ext cx="2901255" cy="2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5948" y="2852936"/>
            <a:ext cx="2919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Максимальный размер государственной поддержки для молодых специалистов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в 2017 году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9646578">
            <a:off x="784653" y="4739951"/>
            <a:ext cx="208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127 704 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руб.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6879" y="3068960"/>
            <a:ext cx="5040560" cy="2301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24844" y="3068960"/>
            <a:ext cx="3445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Меры поддержки работодателей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8" name="Picture 6" descr="C:\Users\KuroshinAV\Pictures\9428821_xxl_OrangeT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3" b="93544" l="2165" r="96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645024"/>
            <a:ext cx="1813685" cy="17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526879" y="33569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Работодателям предоставляются субсидии 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целях возмещения понесенных ими затрат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на: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48572" y="3861048"/>
            <a:ext cx="2303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Организацию дополнительного профессионального образования и профессионального обучения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576414" y="3857496"/>
            <a:ext cx="157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Организацию наставничества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7808" y="2852936"/>
            <a:ext cx="2718048" cy="2952328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78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404664"/>
            <a:ext cx="546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cap="all" spc="-1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Полученные </a:t>
            </a:r>
            <a:r>
              <a:rPr lang="ru-RU" sz="1800" b="1" cap="all" spc="-1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  </a:t>
            </a:r>
            <a:r>
              <a:rPr lang="ru-RU" sz="1800" b="1" cap="all" spc="-1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результаты реализации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08331"/>
              </p:ext>
            </p:extLst>
          </p:nvPr>
        </p:nvGraphicFramePr>
        <p:xfrm>
          <a:off x="539552" y="1292123"/>
          <a:ext cx="7992887" cy="25129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6037"/>
                <a:gridCol w="2782315"/>
                <a:gridCol w="1440160"/>
                <a:gridCol w="1432419"/>
                <a:gridCol w="195195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Наименование специальности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Подано заявлений на обучение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в </a:t>
                      </a: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2014 году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Подано заявлений на обучение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в </a:t>
                      </a: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2016 году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Процент увеличения количества поданных заявлений в 2016 году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Радиоэлектронные приборные устройства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25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68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172,0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Литейное производство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металлов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25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78,6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Химическая технология органических веществ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132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203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53,8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Технология машиностроения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574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876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52,6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Монтаж и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тех. эксплуатация </a:t>
                      </a:r>
                      <a:r>
                        <a:rPr lang="ru-RU" sz="900" dirty="0" err="1" smtClean="0">
                          <a:effectLst/>
                          <a:latin typeface="Cambria" pitchFamily="18" charset="0"/>
                        </a:rPr>
                        <a:t>промоборудования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320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476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48,8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15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Сварочное производство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383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543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41,8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176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Обработка металлов давлением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26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36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38,5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19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Автоматизация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техпроцессов </a:t>
                      </a: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и </a:t>
                      </a:r>
                      <a:r>
                        <a:rPr lang="ru-RU" sz="900" dirty="0" smtClean="0">
                          <a:effectLst/>
                          <a:latin typeface="Cambria" pitchFamily="18" charset="0"/>
                        </a:rPr>
                        <a:t>производств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381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497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30,4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15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Переработка нефти и газа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293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364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24,2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  <a:tr h="176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itchFamily="18" charset="0"/>
                        </a:rPr>
                        <a:t>Автоматические системы управления</a:t>
                      </a:r>
                      <a:endParaRPr lang="ru-RU" sz="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55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mbria" pitchFamily="18" charset="0"/>
                        </a:rPr>
                        <a:t>64</a:t>
                      </a:r>
                      <a:endParaRPr lang="ru-RU" sz="900" b="1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mbria" pitchFamily="18" charset="0"/>
                        </a:rPr>
                        <a:t>16,4</a:t>
                      </a:r>
                      <a:endParaRPr lang="ru-RU" sz="9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248" marR="44248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740604"/>
            <a:ext cx="8172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100" b="1" dirty="0">
                <a:latin typeface="Cambria" pitchFamily="18" charset="0"/>
              </a:rPr>
              <a:t>1. </a:t>
            </a:r>
            <a:r>
              <a:rPr lang="ru-RU" sz="1100" b="1" dirty="0" smtClean="0">
                <a:latin typeface="Cambria" pitchFamily="18" charset="0"/>
              </a:rPr>
              <a:t>Повышение </a:t>
            </a:r>
            <a:r>
              <a:rPr lang="ru-RU" sz="1100" b="1" dirty="0">
                <a:latin typeface="Cambria" pitchFamily="18" charset="0"/>
              </a:rPr>
              <a:t>интереса молодежи к востребованным на рынке труда рабочим профессиям</a:t>
            </a:r>
            <a:r>
              <a:rPr lang="ru-RU" sz="1100" b="1" dirty="0" smtClean="0">
                <a:latin typeface="Cambria" pitchFamily="18" charset="0"/>
              </a:rPr>
              <a:t>, исходя из количества </a:t>
            </a:r>
            <a:r>
              <a:rPr lang="ru-RU" sz="1100" b="1" dirty="0">
                <a:latin typeface="Cambria" pitchFamily="18" charset="0"/>
              </a:rPr>
              <a:t>поданных заявлений на обучение в образовательные организации региона по </a:t>
            </a:r>
            <a:r>
              <a:rPr lang="ru-RU" sz="1100" b="1" dirty="0" smtClean="0">
                <a:latin typeface="Cambria" pitchFamily="18" charset="0"/>
              </a:rPr>
              <a:t>специальностям, включенным </a:t>
            </a:r>
            <a:r>
              <a:rPr lang="ru-RU" sz="1100" b="1" dirty="0">
                <a:latin typeface="Cambria" pitchFamily="18" charset="0"/>
              </a:rPr>
              <a:t>в перечень востребованных </a:t>
            </a:r>
            <a:r>
              <a:rPr lang="ru-RU" sz="1100" b="1" dirty="0" smtClean="0">
                <a:latin typeface="Cambria" pitchFamily="18" charset="0"/>
              </a:rPr>
              <a:t>: </a:t>
            </a:r>
            <a:endParaRPr lang="ru-RU" sz="1100" b="1" dirty="0">
              <a:latin typeface="Cambria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76908072"/>
              </p:ext>
            </p:extLst>
          </p:nvPr>
        </p:nvGraphicFramePr>
        <p:xfrm>
          <a:off x="0" y="4077652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152298638"/>
              </p:ext>
            </p:extLst>
          </p:nvPr>
        </p:nvGraphicFramePr>
        <p:xfrm>
          <a:off x="1691680" y="4077652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23921145"/>
              </p:ext>
            </p:extLst>
          </p:nvPr>
        </p:nvGraphicFramePr>
        <p:xfrm>
          <a:off x="4272955" y="3645024"/>
          <a:ext cx="4176465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067944" y="387533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smtClean="0">
                <a:latin typeface="Cambria" pitchFamily="18" charset="0"/>
              </a:rPr>
              <a:t>3. Уровень </a:t>
            </a:r>
            <a:r>
              <a:rPr lang="ru-RU" sz="1100" b="1" dirty="0">
                <a:latin typeface="Cambria" pitchFamily="18" charset="0"/>
              </a:rPr>
              <a:t>трудоустройства молодых людей от общего числа молодых людей, обратившихся в службу </a:t>
            </a:r>
            <a:r>
              <a:rPr lang="ru-RU" sz="1100" b="1" dirty="0" smtClean="0">
                <a:latin typeface="Cambria" pitchFamily="18" charset="0"/>
              </a:rPr>
              <a:t>занятости, %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740604"/>
            <a:ext cx="8172400" cy="3134732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3933056"/>
            <a:ext cx="3600400" cy="1872208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917229"/>
            <a:ext cx="374441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>
              <a:lnSpc>
                <a:spcPct val="80000"/>
              </a:lnSpc>
            </a:pPr>
            <a:r>
              <a:rPr lang="ru-RU" sz="1100" b="1" dirty="0" smtClean="0">
                <a:latin typeface="Cambria" pitchFamily="18" charset="0"/>
              </a:rPr>
              <a:t>2. Уменьшение доли открытых вакансий для рабочих в общем количестве открытых вакансий, % </a:t>
            </a:r>
            <a:endParaRPr lang="ru-RU" sz="1100" b="1" dirty="0">
              <a:latin typeface="Cambr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39952" y="3933056"/>
            <a:ext cx="4499992" cy="1872208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7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57" y="1215087"/>
            <a:ext cx="7916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создание дополнительных стимулов для молодежи к выбору профессий, востребованных на рынке труда Самарской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области</a:t>
            </a:r>
          </a:p>
          <a:p>
            <a:pPr algn="just">
              <a:spcAft>
                <a:spcPts val="0"/>
              </a:spcAft>
            </a:pPr>
            <a:endPara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b="1" dirty="0" smtClean="0">
                <a:latin typeface="Cambria" pitchFamily="18" charset="0"/>
                <a:ea typeface="Calibri"/>
                <a:cs typeface="Times New Roman"/>
              </a:rPr>
              <a:t>обеспечение </a:t>
            </a:r>
            <a:r>
              <a:rPr lang="ru-RU" sz="1500" b="1" dirty="0">
                <a:latin typeface="Cambria" pitchFamily="18" charset="0"/>
                <a:ea typeface="Calibri"/>
                <a:cs typeface="Times New Roman"/>
              </a:rPr>
              <a:t>условий для трудоустройства выпускников по полученной </a:t>
            </a:r>
            <a:r>
              <a:rPr lang="ru-RU" sz="1500" b="1" dirty="0" smtClean="0">
                <a:latin typeface="Cambria" pitchFamily="18" charset="0"/>
                <a:ea typeface="Calibri"/>
                <a:cs typeface="Times New Roman"/>
              </a:rPr>
              <a:t>профессии</a:t>
            </a: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создание условий для решения задач по своевременному обеспечению предприятий региона работниками заданной квалификации и в необходимом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количестве</a:t>
            </a:r>
          </a:p>
          <a:p>
            <a:pPr algn="just">
              <a:spcAft>
                <a:spcPts val="0"/>
              </a:spcAft>
            </a:pP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Cambria" pitchFamily="18" charset="0"/>
                <a:ea typeface="Calibri"/>
                <a:cs typeface="Times New Roman"/>
              </a:rPr>
              <a:t>создание дополнительных оснований для формирования в обществе представления о рабочем классе, как об успешном и динамичном социальном слое</a:t>
            </a:r>
            <a:endParaRPr lang="ru-RU" sz="1500" b="1" dirty="0" smtClean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951" y="45091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 все это в конечном итоге позволит повысить привлекательность региона для студентов, обеспечит необходимыми кадровыми ресурсами экономику региона и придаст стимул инновационному развитию Самарской области, опыт которой может быть транслирован на другие регионы Российской Федерации</a:t>
            </a:r>
            <a:endParaRPr lang="ru-RU" b="1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611558" y="4221087"/>
            <a:ext cx="7623695" cy="494278"/>
          </a:xfrm>
          <a:prstGeom prst="triangle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73996"/>
            <a:ext cx="6200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Дальнейшая реализация закона позволит обеспечить: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7704" y="404664"/>
            <a:ext cx="546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cap="all" spc="-1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Ожидаемые   результаты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44156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4EAB6-5FC4-4CDB-B372-9978E6AE62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58044"/>
            <a:ext cx="219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cap="all" spc="-1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Команда проекта</a:t>
            </a:r>
          </a:p>
        </p:txBody>
      </p:sp>
      <p:pic>
        <p:nvPicPr>
          <p:cNvPr id="2050" name="Picture 2" descr="C:\Users\KuroshinAV\Desktop\Курошин\Конференция Спрос и предложение на рынке труда и рынке и рынке обр услуг\Фото Талбацкий Я.П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8633" r="24639" b="26582"/>
          <a:stretch/>
        </p:blipFill>
        <p:spPr bwMode="auto">
          <a:xfrm>
            <a:off x="689205" y="3128392"/>
            <a:ext cx="1337388" cy="12415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9552" y="4397328"/>
            <a:ext cx="170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46040" y="3140968"/>
            <a:ext cx="0" cy="125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46040" y="3140968"/>
            <a:ext cx="237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2996952"/>
            <a:ext cx="6156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Талбацкий Ян Петрович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– </a:t>
            </a:r>
            <a:r>
              <a:rPr lang="ru-RU" sz="1400" dirty="0" smtClean="0">
                <a:latin typeface="Cambria" pitchFamily="18" charset="0"/>
              </a:rPr>
              <a:t>руководитель управления </a:t>
            </a:r>
            <a:r>
              <a:rPr lang="ru-RU" sz="1400" dirty="0">
                <a:latin typeface="Cambria" pitchFamily="18" charset="0"/>
              </a:rPr>
              <a:t>стратегического развития‚ информационных услуг и взаимодействия с гражданским обществом министерства труда, занятости и миграционной </a:t>
            </a:r>
            <a:r>
              <a:rPr lang="ru-RU" sz="1400" dirty="0" smtClean="0">
                <a:latin typeface="Cambria" pitchFamily="18" charset="0"/>
              </a:rPr>
              <a:t>политики Самарской </a:t>
            </a:r>
            <a:r>
              <a:rPr lang="ru-RU" sz="1400" dirty="0">
                <a:latin typeface="Cambria" pitchFamily="18" charset="0"/>
              </a:rPr>
              <a:t>области</a:t>
            </a:r>
          </a:p>
          <a:p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2051" name="Picture 3" descr="C:\Users\KUROSH~1\AppData\Local\Temp\notesFFF692\IMG_76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b="10206"/>
          <a:stretch/>
        </p:blipFill>
        <p:spPr bwMode="auto">
          <a:xfrm>
            <a:off x="717523" y="1252085"/>
            <a:ext cx="1291239" cy="145683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9552" y="2708920"/>
            <a:ext cx="170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46040" y="1452560"/>
            <a:ext cx="0" cy="125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46040" y="1452560"/>
            <a:ext cx="237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768" y="1338511"/>
            <a:ext cx="572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Никишина Ирина Владимировна</a:t>
            </a:r>
            <a:r>
              <a:rPr lang="ru-RU" sz="1400" dirty="0" smtClean="0">
                <a:latin typeface="Cambria" pitchFamily="18" charset="0"/>
              </a:rPr>
              <a:t> – </a:t>
            </a:r>
            <a:r>
              <a:rPr lang="ru-RU" sz="1400" dirty="0" err="1" smtClean="0">
                <a:latin typeface="Cambria" pitchFamily="18" charset="0"/>
              </a:rPr>
              <a:t>врио</a:t>
            </a:r>
            <a:r>
              <a:rPr lang="ru-RU" sz="1400" dirty="0" smtClean="0">
                <a:latin typeface="Cambria" pitchFamily="18" charset="0"/>
              </a:rPr>
              <a:t> министра труда, занятости и миграционной политики Самарской области</a:t>
            </a:r>
            <a:endParaRPr lang="ru-RU" sz="1400" dirty="0">
              <a:latin typeface="Cambria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9552" y="5765480"/>
            <a:ext cx="170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46040" y="4653136"/>
            <a:ext cx="0" cy="1112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46040" y="4653136"/>
            <a:ext cx="237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55776" y="4509120"/>
            <a:ext cx="5940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Бренер Юлия Геннадьевна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– </a:t>
            </a:r>
            <a:r>
              <a:rPr lang="ru-RU" sz="1400" dirty="0" smtClean="0">
                <a:latin typeface="Cambria" pitchFamily="18" charset="0"/>
              </a:rPr>
              <a:t>главный консультант управления </a:t>
            </a:r>
            <a:r>
              <a:rPr lang="ru-RU" sz="1400" dirty="0">
                <a:latin typeface="Cambria" pitchFamily="18" charset="0"/>
              </a:rPr>
              <a:t>стратегического развития‚ информационных услуг и взаимодействия с гражданским обществом министерства труда, занятости и миграционной </a:t>
            </a:r>
            <a:r>
              <a:rPr lang="ru-RU" sz="1400" dirty="0" smtClean="0">
                <a:latin typeface="Cambria" pitchFamily="18" charset="0"/>
              </a:rPr>
              <a:t>политики Самарской </a:t>
            </a:r>
            <a:r>
              <a:rPr lang="ru-RU" sz="1400" dirty="0">
                <a:latin typeface="Cambria" pitchFamily="18" charset="0"/>
              </a:rPr>
              <a:t>области</a:t>
            </a:r>
          </a:p>
          <a:p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6146" name="Picture 2" descr="F:\Юлек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4" y="4459515"/>
            <a:ext cx="1000684" cy="12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86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idx="1"/>
          </p:nvPr>
        </p:nvSpPr>
        <p:spPr>
          <a:xfrm>
            <a:off x="395536" y="2636912"/>
            <a:ext cx="8001000" cy="1820862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200" b="1" cap="all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Благодарим </a:t>
            </a:r>
            <a:r>
              <a:rPr lang="ru-RU" altLang="ru-RU" sz="3200" b="1" cap="all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+mj-ea"/>
                <a:cs typeface="+mj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2298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20793</TotalTime>
  <Words>659</Words>
  <Application>Microsoft Office PowerPoint</Application>
  <PresentationFormat>Экран (4:3)</PresentationFormat>
  <Paragraphs>146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sobes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«Руководстве по гигиенической оценке факторов рабочей среды, тяжести и напряженности трудового процесса. Критерии и классификация условий труда» Р2.2.2006-05</dc:title>
  <dc:creator>USER</dc:creator>
  <cp:lastModifiedBy>Паркаева Наталья Владимировна</cp:lastModifiedBy>
  <cp:revision>871</cp:revision>
  <cp:lastPrinted>2016-07-25T12:10:36Z</cp:lastPrinted>
  <dcterms:created xsi:type="dcterms:W3CDTF">2006-01-26T11:21:24Z</dcterms:created>
  <dcterms:modified xsi:type="dcterms:W3CDTF">2021-12-06T10:34:45Z</dcterms:modified>
</cp:coreProperties>
</file>