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  <p:sldMasterId id="2147483655" r:id="rId3"/>
  </p:sldMasterIdLst>
  <p:notesMasterIdLst>
    <p:notesMasterId r:id="rId10"/>
  </p:notesMasterIdLst>
  <p:sldIdLst>
    <p:sldId id="278" r:id="rId4"/>
    <p:sldId id="1186" r:id="rId5"/>
    <p:sldId id="1187" r:id="rId6"/>
    <p:sldId id="1188" r:id="rId7"/>
    <p:sldId id="1165" r:id="rId8"/>
    <p:sldId id="1154" r:id="rId9"/>
  </p:sldIdLst>
  <p:sldSz cx="9144000" cy="5143500" type="screen16x9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58">
          <p15:clr>
            <a:srgbClr val="A4A3A4"/>
          </p15:clr>
        </p15:guide>
        <p15:guide id="2" pos="3198">
          <p15:clr>
            <a:srgbClr val="A4A3A4"/>
          </p15:clr>
        </p15:guide>
        <p15:guide id="3" orient="horz" pos="2709">
          <p15:clr>
            <a:srgbClr val="A4A3A4"/>
          </p15:clr>
        </p15:guide>
        <p15:guide id="4" orient="horz" pos="3239">
          <p15:clr>
            <a:srgbClr val="A4A3A4"/>
          </p15:clr>
        </p15:guide>
        <p15:guide id="5" pos="9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222"/>
    <a:srgbClr val="C0504D"/>
    <a:srgbClr val="A6C36B"/>
    <a:srgbClr val="91C36E"/>
    <a:srgbClr val="FF5050"/>
    <a:srgbClr val="D7FAB8"/>
    <a:srgbClr val="C0FAB8"/>
    <a:srgbClr val="92C56E"/>
    <a:srgbClr val="E9EDF4"/>
    <a:srgbClr val="334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3707" autoAdjust="0"/>
  </p:normalViewPr>
  <p:slideViewPr>
    <p:cSldViewPr showGuides="1">
      <p:cViewPr>
        <p:scale>
          <a:sx n="125" d="100"/>
          <a:sy n="125" d="100"/>
        </p:scale>
        <p:origin x="-82" y="82"/>
      </p:cViewPr>
      <p:guideLst>
        <p:guide orient="horz" pos="758"/>
        <p:guide orient="horz" pos="2709"/>
        <p:guide orient="horz" pos="3239"/>
        <p:guide pos="3198"/>
        <p:guide pos="9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A7BD949-D385-4488-967F-62A7FE589B5B}" type="datetimeFigureOut">
              <a:rPr lang="ru-RU" smtClean="0"/>
              <a:pPr/>
              <a:t>09.12.2021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0069"/>
            <a:ext cx="5438775" cy="444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6979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6979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7891BE5-F236-4748-B215-E54D544ED29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006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8994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itchFamily="34" charset="0"/>
              </a:defRPr>
            </a:lvl1pPr>
          </a:lstStyle>
          <a:p>
            <a:fld id="{D9573647-4E3C-45B4-8238-42110C74494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object 4"/>
          <p:cNvGrpSpPr/>
          <p:nvPr userDrawn="1"/>
        </p:nvGrpSpPr>
        <p:grpSpPr>
          <a:xfrm>
            <a:off x="-32" y="-18"/>
            <a:ext cx="5572131" cy="500047"/>
            <a:chOff x="0" y="0"/>
            <a:chExt cx="6976109" cy="935355"/>
          </a:xfrm>
        </p:grpSpPr>
        <p:sp>
          <p:nvSpPr>
            <p:cNvPr id="8" name="object 5"/>
            <p:cNvSpPr/>
            <p:nvPr/>
          </p:nvSpPr>
          <p:spPr>
            <a:xfrm>
              <a:off x="0" y="0"/>
              <a:ext cx="6860921" cy="9353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  <p:sp>
          <p:nvSpPr>
            <p:cNvPr id="9" name="object 6"/>
            <p:cNvSpPr/>
            <p:nvPr/>
          </p:nvSpPr>
          <p:spPr>
            <a:xfrm>
              <a:off x="6710426" y="0"/>
              <a:ext cx="266065" cy="575945"/>
            </a:xfrm>
            <a:custGeom>
              <a:avLst/>
              <a:gdLst/>
              <a:ahLst/>
              <a:cxnLst/>
              <a:rect l="l" t="t" r="r" b="b"/>
              <a:pathLst>
                <a:path w="266065" h="575945">
                  <a:moveTo>
                    <a:pt x="265556" y="0"/>
                  </a:moveTo>
                  <a:lnTo>
                    <a:pt x="211963" y="0"/>
                  </a:lnTo>
                  <a:lnTo>
                    <a:pt x="0" y="575944"/>
                  </a:lnTo>
                  <a:lnTo>
                    <a:pt x="51307" y="575944"/>
                  </a:lnTo>
                  <a:lnTo>
                    <a:pt x="265556" y="0"/>
                  </a:lnTo>
                  <a:close/>
                </a:path>
              </a:pathLst>
            </a:custGeom>
            <a:solidFill>
              <a:srgbClr val="92C56D"/>
            </a:solid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</p:grpSp>
      <p:sp>
        <p:nvSpPr>
          <p:cNvPr id="10" name="object 8"/>
          <p:cNvSpPr/>
          <p:nvPr userDrawn="1"/>
        </p:nvSpPr>
        <p:spPr>
          <a:xfrm>
            <a:off x="0" y="4979295"/>
            <a:ext cx="9144000" cy="1642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11" name="object 9"/>
          <p:cNvSpPr/>
          <p:nvPr userDrawn="1"/>
        </p:nvSpPr>
        <p:spPr>
          <a:xfrm>
            <a:off x="214282" y="32610"/>
            <a:ext cx="288000" cy="39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4"/>
          <p:cNvGrpSpPr/>
          <p:nvPr userDrawn="1"/>
        </p:nvGrpSpPr>
        <p:grpSpPr>
          <a:xfrm>
            <a:off x="-32" y="-18"/>
            <a:ext cx="5572131" cy="500047"/>
            <a:chOff x="0" y="0"/>
            <a:chExt cx="6976109" cy="935355"/>
          </a:xfrm>
        </p:grpSpPr>
        <p:sp>
          <p:nvSpPr>
            <p:cNvPr id="8" name="object 5"/>
            <p:cNvSpPr/>
            <p:nvPr/>
          </p:nvSpPr>
          <p:spPr>
            <a:xfrm>
              <a:off x="0" y="0"/>
              <a:ext cx="6860921" cy="9353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  <p:sp>
          <p:nvSpPr>
            <p:cNvPr id="9" name="object 6"/>
            <p:cNvSpPr/>
            <p:nvPr/>
          </p:nvSpPr>
          <p:spPr>
            <a:xfrm>
              <a:off x="6710426" y="0"/>
              <a:ext cx="266065" cy="575945"/>
            </a:xfrm>
            <a:custGeom>
              <a:avLst/>
              <a:gdLst/>
              <a:ahLst/>
              <a:cxnLst/>
              <a:rect l="l" t="t" r="r" b="b"/>
              <a:pathLst>
                <a:path w="266065" h="575945">
                  <a:moveTo>
                    <a:pt x="265556" y="0"/>
                  </a:moveTo>
                  <a:lnTo>
                    <a:pt x="211963" y="0"/>
                  </a:lnTo>
                  <a:lnTo>
                    <a:pt x="0" y="575944"/>
                  </a:lnTo>
                  <a:lnTo>
                    <a:pt x="51307" y="575944"/>
                  </a:lnTo>
                  <a:lnTo>
                    <a:pt x="265556" y="0"/>
                  </a:lnTo>
                  <a:close/>
                </a:path>
              </a:pathLst>
            </a:custGeom>
            <a:solidFill>
              <a:srgbClr val="92C56D"/>
            </a:solid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</p:grpSp>
      <p:sp>
        <p:nvSpPr>
          <p:cNvPr id="10" name="object 8"/>
          <p:cNvSpPr/>
          <p:nvPr userDrawn="1"/>
        </p:nvSpPr>
        <p:spPr>
          <a:xfrm>
            <a:off x="0" y="4979295"/>
            <a:ext cx="9144000" cy="1642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11" name="object 9"/>
          <p:cNvSpPr/>
          <p:nvPr userDrawn="1"/>
        </p:nvSpPr>
        <p:spPr>
          <a:xfrm>
            <a:off x="214282" y="32610"/>
            <a:ext cx="288000" cy="39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8994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itchFamily="34" charset="0"/>
              </a:defRPr>
            </a:lvl1pPr>
          </a:lstStyle>
          <a:p>
            <a:fld id="{D9573647-4E3C-45B4-8238-42110C744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38994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Calibri" pitchFamily="34" charset="0"/>
              </a:defRPr>
            </a:lvl1pPr>
          </a:lstStyle>
          <a:p>
            <a:fld id="{D9573647-4E3C-45B4-8238-42110C74494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9" name="object 4"/>
          <p:cNvGrpSpPr/>
          <p:nvPr userDrawn="1"/>
        </p:nvGrpSpPr>
        <p:grpSpPr>
          <a:xfrm>
            <a:off x="-32" y="-18"/>
            <a:ext cx="5572131" cy="500047"/>
            <a:chOff x="0" y="0"/>
            <a:chExt cx="6976109" cy="935355"/>
          </a:xfrm>
        </p:grpSpPr>
        <p:sp>
          <p:nvSpPr>
            <p:cNvPr id="10" name="object 5"/>
            <p:cNvSpPr/>
            <p:nvPr/>
          </p:nvSpPr>
          <p:spPr>
            <a:xfrm>
              <a:off x="0" y="0"/>
              <a:ext cx="6860921" cy="93535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  <p:sp>
          <p:nvSpPr>
            <p:cNvPr id="11" name="object 6"/>
            <p:cNvSpPr/>
            <p:nvPr/>
          </p:nvSpPr>
          <p:spPr>
            <a:xfrm>
              <a:off x="6710426" y="0"/>
              <a:ext cx="266065" cy="575945"/>
            </a:xfrm>
            <a:custGeom>
              <a:avLst/>
              <a:gdLst/>
              <a:ahLst/>
              <a:cxnLst/>
              <a:rect l="l" t="t" r="r" b="b"/>
              <a:pathLst>
                <a:path w="266065" h="575945">
                  <a:moveTo>
                    <a:pt x="265556" y="0"/>
                  </a:moveTo>
                  <a:lnTo>
                    <a:pt x="211963" y="0"/>
                  </a:lnTo>
                  <a:lnTo>
                    <a:pt x="0" y="575944"/>
                  </a:lnTo>
                  <a:lnTo>
                    <a:pt x="51307" y="575944"/>
                  </a:lnTo>
                  <a:lnTo>
                    <a:pt x="265556" y="0"/>
                  </a:lnTo>
                  <a:close/>
                </a:path>
              </a:pathLst>
            </a:custGeom>
            <a:solidFill>
              <a:srgbClr val="92C56D"/>
            </a:solidFill>
          </p:spPr>
          <p:txBody>
            <a:bodyPr wrap="square" lIns="0" tIns="0" rIns="0" bIns="0" rtlCol="0"/>
            <a:lstStyle/>
            <a:p>
              <a:endParaRPr>
                <a:latin typeface="Calibri" pitchFamily="34" charset="0"/>
              </a:endParaRPr>
            </a:p>
          </p:txBody>
        </p:sp>
      </p:grpSp>
      <p:sp>
        <p:nvSpPr>
          <p:cNvPr id="12" name="object 8"/>
          <p:cNvSpPr/>
          <p:nvPr userDrawn="1"/>
        </p:nvSpPr>
        <p:spPr>
          <a:xfrm>
            <a:off x="0" y="4979295"/>
            <a:ext cx="9144000" cy="1642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13" name="object 9"/>
          <p:cNvSpPr/>
          <p:nvPr userDrawn="1"/>
        </p:nvSpPr>
        <p:spPr>
          <a:xfrm>
            <a:off x="214282" y="32610"/>
            <a:ext cx="288000" cy="396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/>
        </p:nvSpPr>
        <p:spPr>
          <a:xfrm>
            <a:off x="-32" y="0"/>
            <a:ext cx="9144032" cy="5143500"/>
          </a:xfrm>
          <a:custGeom>
            <a:avLst/>
            <a:gdLst/>
            <a:ahLst/>
            <a:cxnLst/>
            <a:rect l="l" t="t" r="r" b="b"/>
            <a:pathLst>
              <a:path w="7560309" h="7560309">
                <a:moveTo>
                  <a:pt x="7559929" y="0"/>
                </a:moveTo>
                <a:lnTo>
                  <a:pt x="0" y="0"/>
                </a:lnTo>
                <a:lnTo>
                  <a:pt x="0" y="7559929"/>
                </a:lnTo>
                <a:lnTo>
                  <a:pt x="7559929" y="7559929"/>
                </a:lnTo>
                <a:lnTo>
                  <a:pt x="7559929" y="0"/>
                </a:lnTo>
                <a:close/>
              </a:path>
            </a:pathLst>
          </a:custGeom>
          <a:solidFill>
            <a:srgbClr val="92C56D"/>
          </a:solid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9" name="object 4"/>
          <p:cNvSpPr/>
          <p:nvPr/>
        </p:nvSpPr>
        <p:spPr>
          <a:xfrm>
            <a:off x="149713" y="3392083"/>
            <a:ext cx="4570464" cy="1751365"/>
          </a:xfrm>
          <a:custGeom>
            <a:avLst/>
            <a:gdLst/>
            <a:ahLst/>
            <a:cxnLst/>
            <a:rect l="l" t="t" r="r" b="b"/>
            <a:pathLst>
              <a:path w="7560309" h="2574290">
                <a:moveTo>
                  <a:pt x="7560056" y="0"/>
                </a:moveTo>
                <a:lnTo>
                  <a:pt x="3438016" y="0"/>
                </a:lnTo>
                <a:lnTo>
                  <a:pt x="0" y="2573985"/>
                </a:lnTo>
                <a:lnTo>
                  <a:pt x="7560056" y="2573985"/>
                </a:lnTo>
                <a:lnTo>
                  <a:pt x="7560056" y="0"/>
                </a:lnTo>
                <a:close/>
              </a:path>
            </a:pathLst>
          </a:custGeom>
          <a:solidFill>
            <a:srgbClr val="3A737C"/>
          </a:solid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AF355E0-165F-406E-945B-EE670BFCC86F}"/>
              </a:ext>
            </a:extLst>
          </p:cNvPr>
          <p:cNvSpPr/>
          <p:nvPr userDrawn="1"/>
        </p:nvSpPr>
        <p:spPr>
          <a:xfrm>
            <a:off x="4572000" y="3394141"/>
            <a:ext cx="4572000" cy="1749359"/>
          </a:xfrm>
          <a:prstGeom prst="rect">
            <a:avLst/>
          </a:prstGeom>
          <a:solidFill>
            <a:srgbClr val="3A7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561" tIns="28781" rIns="57561" bIns="28781" rtlCol="0" anchor="ctr"/>
          <a:lstStyle/>
          <a:p>
            <a:pPr algn="ctr"/>
            <a:endParaRPr lang="ru-RU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ep.mosreg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slugi.mosreg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="" xmlns:a16="http://schemas.microsoft.com/office/drawing/2014/main" id="{371E6170-AB6A-43E5-B879-B110513D61BA}"/>
              </a:ext>
            </a:extLst>
          </p:cNvPr>
          <p:cNvSpPr txBox="1">
            <a:spLocks/>
          </p:cNvSpPr>
          <p:nvPr/>
        </p:nvSpPr>
        <p:spPr>
          <a:xfrm>
            <a:off x="2643174" y="3643320"/>
            <a:ext cx="3136370" cy="315446"/>
          </a:xfrm>
          <a:prstGeom prst="rect">
            <a:avLst/>
          </a:prstGeom>
        </p:spPr>
        <p:txBody>
          <a:bodyPr vert="horz" wrap="square" lIns="0" tIns="7595" rIns="0" bIns="0" rtlCol="0">
            <a:spAutoFit/>
          </a:bodyPr>
          <a:lstStyle>
            <a:lvl1pPr>
              <a:defRPr sz="1700" b="0" i="0">
                <a:solidFill>
                  <a:srgbClr val="3A737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Министерство экологии </a:t>
            </a:r>
          </a:p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и природопользования Московской области</a:t>
            </a:r>
          </a:p>
        </p:txBody>
      </p:sp>
      <p:sp>
        <p:nvSpPr>
          <p:cNvPr id="5" name="object 5"/>
          <p:cNvSpPr/>
          <p:nvPr/>
        </p:nvSpPr>
        <p:spPr>
          <a:xfrm>
            <a:off x="2280802" y="3492605"/>
            <a:ext cx="290934" cy="436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1203598"/>
            <a:ext cx="6752928" cy="175432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обращения </a:t>
            </a: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строительными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отходами </a:t>
            </a: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Московской области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blob:https://web.telegram.org/5b8a3572-4af6-47a4-b086-3678fa63d67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3647-4E3C-45B4-8238-42110C74494E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307D4FB-DEFE-47E2-80BB-46E736A85ED9}"/>
              </a:ext>
            </a:extLst>
          </p:cNvPr>
          <p:cNvSpPr/>
          <p:nvPr/>
        </p:nvSpPr>
        <p:spPr>
          <a:xfrm>
            <a:off x="683568" y="73844"/>
            <a:ext cx="758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«Контроль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 со строительными отходами»</a:t>
            </a:r>
            <a:endParaRPr lang="ru-RU" sz="18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9B42C8-1221-4A2E-B24B-1CEB3657D9B3}"/>
              </a:ext>
            </a:extLst>
          </p:cNvPr>
          <p:cNvSpPr txBox="1"/>
          <p:nvPr/>
        </p:nvSpPr>
        <p:spPr>
          <a:xfrm>
            <a:off x="96347" y="487928"/>
            <a:ext cx="90146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цивилизованной системы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 со строительными отходами,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которой их большая часть должна переработаться во вторсырье, а не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захораниваться</a:t>
            </a:r>
            <a:endParaRPr lang="ru-RU" sz="1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BF9499-94AA-4A3D-8D1E-72CC78F78E59}"/>
              </a:ext>
            </a:extLst>
          </p:cNvPr>
          <p:cNvSpPr txBox="1"/>
          <p:nvPr/>
        </p:nvSpPr>
        <p:spPr>
          <a:xfrm>
            <a:off x="96347" y="1024292"/>
            <a:ext cx="894863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000" b="1">
                <a:solidFill>
                  <a:srgbClr val="0070B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just"/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Задачи: </a:t>
            </a:r>
            <a:endParaRPr lang="ru-RU" sz="1400" b="0" dirty="0">
              <a:solidFill>
                <a:srgbClr val="00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b="0" dirty="0" smtClean="0">
                <a:solidFill>
                  <a:srgbClr val="000000"/>
                </a:solidFill>
              </a:rPr>
              <a:t>Учет </a:t>
            </a:r>
            <a:r>
              <a:rPr lang="ru-RU" sz="1400" b="0" dirty="0">
                <a:solidFill>
                  <a:srgbClr val="000000"/>
                </a:solidFill>
              </a:rPr>
              <a:t>специализированных объектов по переработке строительных отходов, которые соответствуют действующему в Московской области экологическому стандарту и имеют современное технологическое оборудование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b="0" dirty="0" smtClean="0">
                <a:solidFill>
                  <a:srgbClr val="000000"/>
                </a:solidFill>
              </a:rPr>
              <a:t>Выдача </a:t>
            </a:r>
            <a:r>
              <a:rPr lang="ru-RU" sz="1400" b="0" dirty="0" err="1" smtClean="0">
                <a:solidFill>
                  <a:srgbClr val="000000"/>
                </a:solidFill>
              </a:rPr>
              <a:t>отходопроизводителям</a:t>
            </a:r>
            <a:r>
              <a:rPr lang="ru-RU" sz="1400" b="0" dirty="0" smtClean="0">
                <a:solidFill>
                  <a:srgbClr val="000000"/>
                </a:solidFill>
              </a:rPr>
              <a:t> разрешений на перемещение строительных отходов на специализированные объекты по переработке строительных отходов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b="0" dirty="0" smtClean="0">
                <a:solidFill>
                  <a:srgbClr val="000000"/>
                </a:solidFill>
              </a:rPr>
              <a:t>Контроль </a:t>
            </a:r>
            <a:r>
              <a:rPr lang="ru-RU" sz="1400" b="0" dirty="0">
                <a:solidFill>
                  <a:srgbClr val="000000"/>
                </a:solidFill>
              </a:rPr>
              <a:t>за перемещением строительных отходов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047DAC5-EC7D-43C4-80FD-829FD980E371}"/>
              </a:ext>
            </a:extLst>
          </p:cNvPr>
          <p:cNvSpPr txBox="1"/>
          <p:nvPr/>
        </p:nvSpPr>
        <p:spPr>
          <a:xfrm>
            <a:off x="96347" y="2571750"/>
            <a:ext cx="902293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«Контроль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 со строительными отходами»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представляет собой следующий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действий: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Отходопроизводители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подают в электронном виде через портал 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uslugi.mosreg.ru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заявку на получение разрешения на перемещение строительных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отходов на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специализированные объекты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автоматизированной системе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 со строительными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отходами на портале grunt.rm.mosreg.ru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отходопроизводители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отходоперевозчики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производят регистрацию, вносят сведения об объектах образования строительных отходов и формируют электронные талоны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Перемещение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ОССиГ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территории Московской области должно сопровождаться электронным талоном и производиться на транспортных средствах, подключенных к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РНИС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Московской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области,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оборудованных системой глобальной спутниковой навигации, позволяющей позиционировать (идентифицировать) транспортное средство в реальном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времени</a:t>
            </a:r>
          </a:p>
        </p:txBody>
      </p:sp>
    </p:spTree>
    <p:extLst>
      <p:ext uri="{BB962C8B-B14F-4D97-AF65-F5344CB8AC3E}">
        <p14:creationId xmlns:p14="http://schemas.microsoft.com/office/powerpoint/2010/main" val="338682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3647-4E3C-45B4-8238-42110C74494E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7155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Созданы специальные каналы в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мессенджере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которых можно задать интересующий вопрос и оперативно получить ответ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официальном сайте Минэкологии МО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http://mep.mosreg.ru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размещены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 материалы о системе обращения со строительными отходами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за перемещением строительных отходов на территории Московской области организован с использованием работающих в автоматическом режиме дорожных комплексов фото-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видеофиксации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Целевая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аудитория: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застройщики (подрядчики), в результате деятельности которых образуются строительные отходы,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отходоперевозчики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организации, осуществляющие обращение со строительными отходами</a:t>
            </a:r>
          </a:p>
          <a:p>
            <a:pPr algn="just"/>
            <a:endParaRPr lang="en-US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Предназначение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практики:</a:t>
            </a:r>
            <a:r>
              <a:rPr lang="ru-RU" b="1" dirty="0">
                <a:solidFill>
                  <a:srgbClr val="0070B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Минимизация недобросовестных действий в сфере обращения со строительными отходами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73"/>
          <p:cNvSpPr txBox="1"/>
          <p:nvPr/>
        </p:nvSpPr>
        <p:spPr>
          <a:xfrm>
            <a:off x="710206" y="142858"/>
            <a:ext cx="4504735" cy="284668"/>
          </a:xfrm>
          <a:prstGeom prst="rect">
            <a:avLst/>
          </a:prstGeom>
        </p:spPr>
        <p:txBody>
          <a:bodyPr vert="horz" wrap="square" lIns="0" tIns="7595" rIns="0" bIns="0" rtlCol="0">
            <a:spAutoFit/>
          </a:bodyPr>
          <a:lstStyle/>
          <a:p>
            <a:pPr marL="7995" marR="3198">
              <a:spcBef>
                <a:spcPts val="60"/>
              </a:spcBef>
              <a:tabLst>
                <a:tab pos="342970" algn="l"/>
              </a:tabLst>
            </a:pPr>
            <a:r>
              <a:rPr lang="ru-RU" b="1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Информирование и контроль</a:t>
            </a:r>
          </a:p>
        </p:txBody>
      </p:sp>
    </p:spTree>
    <p:extLst>
      <p:ext uri="{BB962C8B-B14F-4D97-AF65-F5344CB8AC3E}">
        <p14:creationId xmlns:p14="http://schemas.microsoft.com/office/powerpoint/2010/main" val="388300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3647-4E3C-45B4-8238-42110C74494E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757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 01.06.2021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портале государственных и муниципальных услуг Московской области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http://uslugi.mosreg.ru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более 600 разрешений на перемещение отходов строительства, сноса зданий и сооружений, в том числе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грунтов;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апущен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промышленную эксплуатацию электронный сервис формирования талонов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портале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http://grunt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mosreg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Пользователями указанного сервиса уже являются около 4000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пользователей.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сегодняшний день в системе сформировано более 550 000 электронных талонов на объем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строительных отходов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свыше 11 млн куб. м. </a:t>
            </a:r>
          </a:p>
        </p:txBody>
      </p:sp>
      <p:sp>
        <p:nvSpPr>
          <p:cNvPr id="4" name="object 73"/>
          <p:cNvSpPr txBox="1"/>
          <p:nvPr/>
        </p:nvSpPr>
        <p:spPr>
          <a:xfrm>
            <a:off x="710206" y="142858"/>
            <a:ext cx="4504735" cy="284668"/>
          </a:xfrm>
          <a:prstGeom prst="rect">
            <a:avLst/>
          </a:prstGeom>
        </p:spPr>
        <p:txBody>
          <a:bodyPr vert="horz" wrap="square" lIns="0" tIns="7595" rIns="0" bIns="0" rtlCol="0">
            <a:spAutoFit/>
          </a:bodyPr>
          <a:lstStyle/>
          <a:p>
            <a:pPr marL="7995" marR="3198">
              <a:spcBef>
                <a:spcPts val="60"/>
              </a:spcBef>
              <a:tabLst>
                <a:tab pos="342970" algn="l"/>
              </a:tabLst>
            </a:pPr>
            <a:r>
              <a:rPr lang="ru-RU" b="1" spc="1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Статистические данные</a:t>
            </a:r>
            <a:endParaRPr lang="ru-RU" b="1" spc="1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5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73"/>
          <p:cNvSpPr txBox="1"/>
          <p:nvPr/>
        </p:nvSpPr>
        <p:spPr>
          <a:xfrm>
            <a:off x="710206" y="142858"/>
            <a:ext cx="4504735" cy="253890"/>
          </a:xfrm>
          <a:prstGeom prst="rect">
            <a:avLst/>
          </a:prstGeom>
        </p:spPr>
        <p:txBody>
          <a:bodyPr vert="horz" wrap="square" lIns="0" tIns="7595" rIns="0" bIns="0" rtlCol="0">
            <a:spAutoFit/>
          </a:bodyPr>
          <a:lstStyle/>
          <a:p>
            <a:pPr marL="7995" marR="3198">
              <a:spcBef>
                <a:spcPts val="60"/>
              </a:spcBef>
              <a:tabLst>
                <a:tab pos="342970" algn="l"/>
              </a:tabLst>
            </a:pPr>
            <a:r>
              <a:rPr lang="ru-RU" sz="1600" spc="1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Информирование и контроль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578489"/>
            <a:ext cx="3600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с </a:t>
            </a:r>
            <a:r>
              <a:rPr lang="ru-RU" sz="1600" b="1" dirty="0">
                <a:solidFill>
                  <a:srgbClr val="429222"/>
                </a:solidFill>
                <a:latin typeface="Calibri" pitchFamily="34" charset="0"/>
                <a:cs typeface="Calibri" pitchFamily="34" charset="0"/>
              </a:rPr>
              <a:t>1 сентября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штрафы на </a:t>
            </a:r>
            <a:r>
              <a:rPr lang="ru-RU" sz="1600" b="1" dirty="0">
                <a:solidFill>
                  <a:srgbClr val="429222"/>
                </a:solidFill>
                <a:latin typeface="Calibri" pitchFamily="34" charset="0"/>
                <a:cs typeface="Calibri" pitchFamily="34" charset="0"/>
              </a:rPr>
              <a:t>82,8 млн. руб.</a:t>
            </a:r>
          </a:p>
        </p:txBody>
      </p:sp>
      <p:sp>
        <p:nvSpPr>
          <p:cNvPr id="3" name="AutoShape 2" descr="blob:https://web-telegramm.org/07a11bb3-04fc-4134-b7de-29cf1718b1e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" name="AutoShape 4" descr="blob:https://web-telegramm.org/07a11bb3-04fc-4134-b7de-29cf1718b1e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5" name="AutoShape 8" descr="[Фотография]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latin typeface="Calibr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07211"/>
              </p:ext>
            </p:extLst>
          </p:nvPr>
        </p:nvGraphicFramePr>
        <p:xfrm>
          <a:off x="179073" y="1162647"/>
          <a:ext cx="5328592" cy="3229930"/>
        </p:xfrm>
        <a:graphic>
          <a:graphicData uri="http://schemas.openxmlformats.org/drawingml/2006/table">
            <a:tbl>
              <a:tblPr/>
              <a:tblGrid>
                <a:gridCol w="35055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3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1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Постановления на физ. лиц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 шт.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Постановления на юр. лиц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824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шт.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Общая сумма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штрафов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82,8 млн. руб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Выявлено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свалок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Изъято техники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шт.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Проверено стройплощадок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 шт.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47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Составлено протоколов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шт.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9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47614"/>
            <a:ext cx="2016224" cy="297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48" y="1549762"/>
            <a:ext cx="1746952" cy="284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73647-4E3C-45B4-8238-42110C74494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36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5988"/>
            <a:ext cx="1718513" cy="162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6">
            <a:extLst>
              <a:ext uri="{FF2B5EF4-FFF2-40B4-BE49-F238E27FC236}">
                <a16:creationId xmlns="" xmlns:a16="http://schemas.microsoft.com/office/drawing/2014/main" id="{371E6170-AB6A-43E5-B879-B110513D61BA}"/>
              </a:ext>
            </a:extLst>
          </p:cNvPr>
          <p:cNvSpPr txBox="1">
            <a:spLocks/>
          </p:cNvSpPr>
          <p:nvPr/>
        </p:nvSpPr>
        <p:spPr>
          <a:xfrm>
            <a:off x="2643174" y="3643320"/>
            <a:ext cx="3136370" cy="315446"/>
          </a:xfrm>
          <a:prstGeom prst="rect">
            <a:avLst/>
          </a:prstGeom>
        </p:spPr>
        <p:txBody>
          <a:bodyPr vert="horz" wrap="square" lIns="0" tIns="7595" rIns="0" bIns="0" rtlCol="0">
            <a:spAutoFit/>
          </a:bodyPr>
          <a:lstStyle>
            <a:lvl1pPr>
              <a:defRPr sz="1700" b="0" i="0">
                <a:solidFill>
                  <a:srgbClr val="3A737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Министерство экологии </a:t>
            </a:r>
          </a:p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и природопользования Московской области</a:t>
            </a:r>
          </a:p>
        </p:txBody>
      </p:sp>
      <p:sp>
        <p:nvSpPr>
          <p:cNvPr id="5" name="object 5"/>
          <p:cNvSpPr/>
          <p:nvPr/>
        </p:nvSpPr>
        <p:spPr>
          <a:xfrm>
            <a:off x="2280802" y="3492605"/>
            <a:ext cx="290934" cy="4364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299" y="1209700"/>
            <a:ext cx="1825498" cy="16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466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15660</TotalTime>
  <Words>429</Words>
  <Application>Microsoft Office PowerPoint</Application>
  <PresentationFormat>Экран (16:9)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Специальное оформление</vt:lpstr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Marina</dc:creator>
  <cp:lastModifiedBy>Пользователь Windows</cp:lastModifiedBy>
  <cp:revision>1626</cp:revision>
  <cp:lastPrinted>2021-11-16T12:05:22Z</cp:lastPrinted>
  <dcterms:created xsi:type="dcterms:W3CDTF">2021-02-11T18:59:22Z</dcterms:created>
  <dcterms:modified xsi:type="dcterms:W3CDTF">2021-12-09T20:57:37Z</dcterms:modified>
</cp:coreProperties>
</file>