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71" r:id="rId4"/>
    <p:sldId id="258" r:id="rId5"/>
    <p:sldId id="272" r:id="rId6"/>
    <p:sldId id="267" r:id="rId7"/>
    <p:sldId id="269" r:id="rId8"/>
    <p:sldId id="275" r:id="rId9"/>
    <p:sldId id="270" r:id="rId10"/>
    <p:sldId id="284" r:id="rId11"/>
    <p:sldId id="285" r:id="rId12"/>
    <p:sldId id="259" r:id="rId13"/>
    <p:sldId id="260" r:id="rId14"/>
    <p:sldId id="263" r:id="rId15"/>
    <p:sldId id="264" r:id="rId16"/>
    <p:sldId id="287" r:id="rId17"/>
    <p:sldId id="26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E0CA3E6-46A8-C34E-8CA2-94F7199464A4}">
          <p14:sldIdLst>
            <p14:sldId id="256"/>
            <p14:sldId id="266"/>
            <p14:sldId id="271"/>
            <p14:sldId id="258"/>
            <p14:sldId id="272"/>
            <p14:sldId id="267"/>
            <p14:sldId id="269"/>
            <p14:sldId id="275"/>
          </p14:sldIdLst>
        </p14:section>
        <p14:section name="Раздел без заголовка" id="{9F4882E7-F588-42F6-B506-8F0158BC4F2F}">
          <p14:sldIdLst>
            <p14:sldId id="270"/>
            <p14:sldId id="284"/>
            <p14:sldId id="285"/>
            <p14:sldId id="259"/>
            <p14:sldId id="260"/>
            <p14:sldId id="263"/>
            <p14:sldId id="264"/>
            <p14:sldId id="28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72"/>
    <p:restoredTop sz="93195"/>
  </p:normalViewPr>
  <p:slideViewPr>
    <p:cSldViewPr snapToGrid="0" snapToObjects="1">
      <p:cViewPr varScale="1">
        <p:scale>
          <a:sx n="80" d="100"/>
          <a:sy n="80" d="100"/>
        </p:scale>
        <p:origin x="8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01T12:02:25.94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63 0,'-5'0,"-9"0,-8 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14E8D-5613-B843-B059-B51BD8EF2A8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C436B-6B30-DC43-A334-4520736669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6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C436B-6B30-DC43-A334-45207366696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91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86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7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0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66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2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5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9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86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4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46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7C331-4F39-B741-AAFB-831C764F221E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8F9B-87D3-1E45-A36F-DBF2A2CC0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48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26241"/>
            <a:ext cx="12192000" cy="2387600"/>
          </a:xfrm>
        </p:spPr>
        <p:txBody>
          <a:bodyPr>
            <a:noAutofit/>
          </a:bodyPr>
          <a:lstStyle/>
          <a:p>
            <a:r>
              <a:rPr lang="ru-RU" sz="4400" dirty="0"/>
              <a:t>Процедура подачи заявки на субсидию для субъектов малого и среднего предпринимательства Московской области в электронном виде</a:t>
            </a: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09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817845" y="1265562"/>
            <a:ext cx="8983764" cy="11086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 Заявлении заполните значения показателей 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8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BE1E606-A093-420B-80AD-B2DCC69BE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992" y="2464836"/>
            <a:ext cx="703897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987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817845" y="1265562"/>
            <a:ext cx="8983764" cy="11086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Заполните Информацию о заявителе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9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B3E1476-1E5C-4E6C-86CF-E1ADD3818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483" y="2347331"/>
            <a:ext cx="6713034" cy="216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86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180914"/>
            <a:ext cx="9228556" cy="881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Внесите данные о затратах, заявляемых к субсидированию</a:t>
            </a:r>
          </a:p>
        </p:txBody>
      </p:sp>
      <p:sp>
        <p:nvSpPr>
          <p:cNvPr id="8" name="Овал 7"/>
          <p:cNvSpPr/>
          <p:nvPr/>
        </p:nvSpPr>
        <p:spPr>
          <a:xfrm>
            <a:off x="718458" y="1490796"/>
            <a:ext cx="1600329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10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4600D43-096C-42F9-B389-94B298B7B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0174" y="2062065"/>
            <a:ext cx="5325491" cy="4446311"/>
          </a:xfrm>
          <a:prstGeom prst="rect">
            <a:avLst/>
          </a:prstGeom>
        </p:spPr>
      </p:pic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A4FA7376-AF0B-4885-9123-EB3FAA418AAF}"/>
              </a:ext>
            </a:extLst>
          </p:cNvPr>
          <p:cNvCxnSpPr/>
          <p:nvPr/>
        </p:nvCxnSpPr>
        <p:spPr>
          <a:xfrm>
            <a:off x="2344271" y="3722914"/>
            <a:ext cx="56688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xmlns="" id="{8FE75496-9A41-4A10-9641-E5ABA50FE000}"/>
                  </a:ext>
                </a:extLst>
              </p14:cNvPr>
              <p14:cNvContentPartPr/>
              <p14:nvPr/>
            </p14:nvContentPartPr>
            <p14:xfrm>
              <a:off x="2860398" y="4058471"/>
              <a:ext cx="22680" cy="36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8FE75496-9A41-4A10-9641-E5ABA50FE00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51398" y="4049471"/>
                <a:ext cx="4032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7426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046447"/>
            <a:ext cx="9228556" cy="9784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dirty="0"/>
          </a:p>
          <a:p>
            <a:endParaRPr lang="ru-RU" sz="2400" dirty="0"/>
          </a:p>
          <a:p>
            <a:r>
              <a:rPr lang="ru-RU" sz="2400" dirty="0"/>
              <a:t>В разделе «Документы» прикрепите скачанные бланки Заявления, Информации о Заявителе,  электронные образы документов, обязательных для предоставления независимо от вида затрат.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/>
              <a:t>11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15CE0D87-1D3D-4D5A-B284-79FC6E438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356" y="2610770"/>
            <a:ext cx="5614740" cy="37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13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652937"/>
            <a:ext cx="9228556" cy="1968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800" dirty="0"/>
              <a:t>Проверьте полноту заполнения данных и отправьте заявку на конкурс. Электронные образы документов подписываются усиленной квалифицированной электронной подписью.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/>
              <a:t>12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57286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452" y="2800868"/>
            <a:ext cx="4166467" cy="3024199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046447"/>
            <a:ext cx="9228556" cy="1968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Отслеживайте статус рассмотрения вашей заявки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/>
              <a:t>13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320973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490795"/>
            <a:ext cx="9228556" cy="2325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800" dirty="0"/>
              <a:t>Документы, подтверждающие фактическое осуществление затрат, направляются Победителями Конкурса посредством портала РПГУ после утверждения итогов конкурсного отбора.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/>
              <a:t>14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2260396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7" y="1618193"/>
            <a:ext cx="6380879" cy="1853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/>
              <a:t>Спасибо за внимание и успехов в делах!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72134" y="5435164"/>
            <a:ext cx="348835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b="1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284879" y="3412690"/>
            <a:ext cx="6380879" cy="1853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B03CE4-C638-4C9B-B2A1-BF87CD767F44}"/>
              </a:ext>
            </a:extLst>
          </p:cNvPr>
          <p:cNvSpPr txBox="1"/>
          <p:nvPr/>
        </p:nvSpPr>
        <p:spPr>
          <a:xfrm>
            <a:off x="875869" y="5838575"/>
            <a:ext cx="62421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i="1" dirty="0"/>
              <a:t>Поддержка:</a:t>
            </a:r>
          </a:p>
          <a:p>
            <a:r>
              <a:rPr lang="ru-RU" sz="1800" b="1" i="1" dirty="0"/>
              <a:t>8 (495) 109-07-07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6655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105360"/>
            <a:ext cx="9228556" cy="2539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Войдите на Портал государственных и муниципальных услуг Московской области (далее – РПГУ) под учетной записью физического либо юридического лица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82450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/>
              <a:t>1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975" y="3516502"/>
            <a:ext cx="6860358" cy="1457512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631724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i="1" dirty="0"/>
              <a:t>Поддержка:</a:t>
            </a:r>
          </a:p>
          <a:p>
            <a:r>
              <a:rPr lang="ru-RU" sz="2400" i="1" dirty="0"/>
              <a:t>8 (495) 109-07-07</a:t>
            </a:r>
          </a:p>
        </p:txBody>
      </p:sp>
    </p:spTree>
    <p:extLst>
      <p:ext uri="{BB962C8B-B14F-4D97-AF65-F5344CB8AC3E}">
        <p14:creationId xmlns:p14="http://schemas.microsoft.com/office/powerpoint/2010/main" val="45904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63975" y="3892202"/>
            <a:ext cx="11715301" cy="13016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3975" y="1528949"/>
            <a:ext cx="11756123" cy="73993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975" y="2398156"/>
            <a:ext cx="11715301" cy="13074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6122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55172" y="370575"/>
            <a:ext cx="11187344" cy="1703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/>
              <a:t>Варианты авторизации на РПГУ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63325" y="1554400"/>
            <a:ext cx="6656601" cy="12296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charset="0"/>
              <a:buChar char="•"/>
            </a:pPr>
            <a:r>
              <a:rPr lang="ru-RU" sz="2400" dirty="0"/>
              <a:t>подача из личного кабинета юридического лица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14340" y="2421279"/>
            <a:ext cx="6705586" cy="15928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charset="0"/>
              <a:buChar char="•"/>
            </a:pPr>
            <a:r>
              <a:rPr lang="ru-RU" sz="2400" dirty="0"/>
              <a:t>подача из личного кабинета физического лица – Индивидуального предпринимателя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364865" y="1550891"/>
            <a:ext cx="4301219" cy="8377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>
                <a:solidFill>
                  <a:srgbClr val="FF0000"/>
                </a:solidFill>
              </a:rPr>
              <a:t>Необходима подтвержденная учетная запись юр. лица в ЕСИА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353300" y="2400083"/>
            <a:ext cx="4514850" cy="2534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>
                <a:solidFill>
                  <a:srgbClr val="FF0000"/>
                </a:solidFill>
              </a:rPr>
              <a:t>Необходима подтвержденная учетная запись физ. лица (после процедуры проверки данных и подтверждения личности) в ЕСИА</a:t>
            </a:r>
          </a:p>
          <a:p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325" y="383488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ru-RU" sz="2400" dirty="0">
                <a:latin typeface="+mj-lt"/>
              </a:rPr>
              <a:t>подача из личного кабинета физического лица, руководителя юр. лица, имеющего право действовать без доверенности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7332198" y="3841655"/>
            <a:ext cx="5094066" cy="2534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>
                <a:solidFill>
                  <a:srgbClr val="FF0000"/>
                </a:solidFill>
              </a:rPr>
              <a:t>Необходима подтвержденная учетная запись физ. лица в ЕСИА и документ, подтверждающий назначение на должность руководителя</a:t>
            </a:r>
          </a:p>
        </p:txBody>
      </p:sp>
    </p:spTree>
    <p:extLst>
      <p:ext uri="{BB962C8B-B14F-4D97-AF65-F5344CB8AC3E}">
        <p14:creationId xmlns:p14="http://schemas.microsoft.com/office/powerpoint/2010/main" val="9280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684497"/>
            <a:ext cx="9228556" cy="185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 строке поиска введите слово «субсидия», выберите необходимую услугу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2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387" y="2205238"/>
            <a:ext cx="7873207" cy="296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04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48021"/>
            <a:ext cx="8010525" cy="371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758888" y="732122"/>
            <a:ext cx="9228556" cy="185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Выберите необходимые параметры, затем нажмите «заполнить форму»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3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27791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890254" y="1147482"/>
            <a:ext cx="9105062" cy="522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Согласитесь с условиями конкурса, поставив «галочки» в чек-боксах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4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3C9947E-A839-45F6-8F27-B582845CB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131" y="1762125"/>
            <a:ext cx="4638675" cy="50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7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677886" y="1368449"/>
            <a:ext cx="9228556" cy="782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 случае подачи Заявления Представителем юридического лица (руководитель) внесите данные о Представителе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5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55E36C40-88FD-4723-B5C6-96D6F3EC3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885" y="2418417"/>
            <a:ext cx="6036907" cy="307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399" y="2347757"/>
            <a:ext cx="8871632" cy="3353795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046448"/>
            <a:ext cx="9228556" cy="1407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Внесите данные о Заявителе (Юридическое лицо/ИП)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6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20254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2796988" y="1046447"/>
            <a:ext cx="9228556" cy="1968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/>
              <a:t>Заполните заявление </a:t>
            </a:r>
          </a:p>
        </p:txBody>
      </p:sp>
      <p:sp>
        <p:nvSpPr>
          <p:cNvPr id="8" name="Овал 7"/>
          <p:cNvSpPr/>
          <p:nvPr/>
        </p:nvSpPr>
        <p:spPr>
          <a:xfrm>
            <a:off x="838200" y="1490796"/>
            <a:ext cx="1506071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/>
              <a:t>7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052" y="5399742"/>
            <a:ext cx="3658492" cy="110863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357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Процедура подачи заявки на субсидию для субъектов МСП Московской области в электронном виде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38200" y="5701552"/>
            <a:ext cx="3249706" cy="806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i="1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A60CAF4-9836-4FCC-B1B2-CBCAD729C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853" y="2665141"/>
            <a:ext cx="6765453" cy="231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71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504</Words>
  <Application>Microsoft Office PowerPoint</Application>
  <PresentationFormat>Широкоэкранный</PresentationFormat>
  <Paragraphs>60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Процедура подачи заявки на субсидию для субъектов малого и среднего предпринимательства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 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  <vt:lpstr>Процедура подачи заявки на субсидию для субъектов МСП Московской области в электронном виде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Процедура подачи заявки на субсидию для субъектов малого и среднего предпринимательства Московской области в электронном виде</dc:title>
  <dc:creator>Пользователь Microsoft Office</dc:creator>
  <cp:lastModifiedBy>user</cp:lastModifiedBy>
  <cp:revision>50</cp:revision>
  <dcterms:created xsi:type="dcterms:W3CDTF">2018-08-29T13:35:48Z</dcterms:created>
  <dcterms:modified xsi:type="dcterms:W3CDTF">2021-11-11T14:44:30Z</dcterms:modified>
</cp:coreProperties>
</file>