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</p:sldMasterIdLst>
  <p:sldIdLst>
    <p:sldId id="259" r:id="rId6"/>
    <p:sldId id="266" r:id="rId7"/>
    <p:sldId id="262" r:id="rId8"/>
    <p:sldId id="263" r:id="rId9"/>
    <p:sldId id="330" r:id="rId10"/>
    <p:sldId id="331" r:id="rId11"/>
    <p:sldId id="269" r:id="rId12"/>
    <p:sldId id="312" r:id="rId13"/>
    <p:sldId id="318" r:id="rId14"/>
    <p:sldId id="320" r:id="rId15"/>
    <p:sldId id="324" r:id="rId16"/>
    <p:sldId id="325" r:id="rId17"/>
    <p:sldId id="329" r:id="rId18"/>
    <p:sldId id="327" r:id="rId19"/>
    <p:sldId id="328" r:id="rId20"/>
    <p:sldId id="323" r:id="rId21"/>
    <p:sldId id="32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006600"/>
    <a:srgbClr val="9900FF"/>
    <a:srgbClr val="0033CC"/>
    <a:srgbClr val="000099"/>
    <a:srgbClr val="800000"/>
    <a:srgbClr val="3333FF"/>
    <a:srgbClr val="66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4" autoAdjust="0"/>
    <p:restoredTop sz="94660"/>
  </p:normalViewPr>
  <p:slideViewPr>
    <p:cSldViewPr>
      <p:cViewPr>
        <p:scale>
          <a:sx n="69" d="100"/>
          <a:sy n="69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76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6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3E05-95F7-4DE9-A196-3080E935D2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6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1FF0-87D7-458A-9416-8601E49EC8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2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521B8-444E-4841-986E-78280E1660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1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7330-66C3-4E52-B2CC-A4E462305D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D62C-D2BF-42CC-A033-EC6B202CAE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91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5B92-A043-49EF-9AB2-AA5248E48B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2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AF15-A017-42A6-8E0F-3C52927584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7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54EB7-BD99-44D7-B0E8-C4F9D4A516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7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17FE8-1E5E-4631-A581-E479B292A1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45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55863-7108-4679-964B-F152F357EA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92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0AB4B-460C-462D-9079-AA7FA8BA5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3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1EB0A-ED99-493C-9521-AED3382B7D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58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0FE6-8905-462C-8BE2-DFC820F681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75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64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2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02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8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7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65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69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44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61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4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50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0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0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25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89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76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74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67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69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77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09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42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4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8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13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85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75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60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197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32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0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F7B7B1-BFD5-47CC-835B-537BD89187F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6656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6657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666699"/>
                </a:solidFill>
              </a:endParaRPr>
            </a:p>
          </p:txBody>
        </p:sp>
        <p:sp>
          <p:nvSpPr>
            <p:cNvPr id="6657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57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  <p:sp>
          <p:nvSpPr>
            <p:cNvPr id="6657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7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14.02.2022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3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2.hqtexture.com/103/10277/1458551615-amazing-abstract-backgrounds-collection-9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2" y="-5712"/>
            <a:ext cx="9171752" cy="68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МУНИЦИПАЛЬНОГО ОБРАЗОВАНИЯ ГОРОД КРАСНОДАР </a:t>
            </a:r>
            <a: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№ 87 </a:t>
            </a:r>
            <a:b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СОЮЗА</a:t>
            </a:r>
            <a:b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ЕМЕЛЬЯНА ГЕРАСИМЕНКО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928802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«</a:t>
            </a:r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Модель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профессионально-ориентированного самоопределения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учащихся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в сфере </a:t>
            </a:r>
            <a:r>
              <a:rPr lang="en-US" sz="3200" dirty="0" smtClean="0">
                <a:solidFill>
                  <a:srgbClr val="7030A0"/>
                </a:solidFill>
                <a:latin typeface="Century" pitchFamily="18" charset="0"/>
              </a:rPr>
              <a:t>IT </a:t>
            </a:r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технологий»</a:t>
            </a:r>
            <a:endParaRPr lang="ru-RU" sz="3200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622349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Краснодар, 2022г.</a:t>
            </a:r>
            <a:endParaRPr lang="ru-RU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1"/>
          <p:cNvSpPr>
            <a:spLocks noGrp="1"/>
          </p:cNvSpPr>
          <p:nvPr>
            <p:ph type="title"/>
          </p:nvPr>
        </p:nvSpPr>
        <p:spPr>
          <a:xfrm>
            <a:off x="3500430" y="1214422"/>
            <a:ext cx="5372080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3333FF"/>
                </a:solidFill>
                <a:latin typeface="Book Antiqua" pitchFamily="18" charset="0"/>
              </a:rPr>
              <a:t>На обучение по программам Центра цифрового образования детей «</a:t>
            </a:r>
            <a:r>
              <a:rPr lang="en-US" sz="2800" b="1" dirty="0">
                <a:solidFill>
                  <a:srgbClr val="3333FF"/>
                </a:solidFill>
                <a:latin typeface="Book Antiqua" pitchFamily="18" charset="0"/>
              </a:rPr>
              <a:t>IT</a:t>
            </a:r>
            <a:r>
              <a:rPr lang="ru-RU" sz="2800" b="1" dirty="0">
                <a:solidFill>
                  <a:srgbClr val="3333FF"/>
                </a:solidFill>
                <a:latin typeface="Book Antiqua" pitchFamily="18" charset="0"/>
              </a:rPr>
              <a:t>-куб» при МОУ гимназия № 87 г. Краснодара на 2021-2022г набрано 204 учащихся </a:t>
            </a:r>
            <a:r>
              <a:rPr lang="ru-RU" sz="2800" b="1" dirty="0" smtClean="0">
                <a:solidFill>
                  <a:srgbClr val="3333FF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3333FF"/>
                </a:solidFill>
                <a:latin typeface="Book Antiqua" pitchFamily="18" charset="0"/>
              </a:rPr>
            </a:br>
            <a:r>
              <a:rPr lang="ru-RU" sz="2800" b="1" u="sng" dirty="0" smtClean="0">
                <a:solidFill>
                  <a:srgbClr val="000099"/>
                </a:solidFill>
                <a:latin typeface="Book Antiqua" pitchFamily="18" charset="0"/>
              </a:rPr>
              <a:t>по </a:t>
            </a:r>
            <a:r>
              <a:rPr lang="ru-RU" sz="2800" b="1" u="sng" dirty="0">
                <a:solidFill>
                  <a:srgbClr val="000099"/>
                </a:solidFill>
                <a:latin typeface="Book Antiqua" pitchFamily="18" charset="0"/>
              </a:rPr>
              <a:t>6 </a:t>
            </a:r>
            <a:r>
              <a:rPr lang="ru-RU" sz="2800" b="1" u="sng" dirty="0" smtClean="0">
                <a:solidFill>
                  <a:srgbClr val="000099"/>
                </a:solidFill>
                <a:latin typeface="Book Antiqua" pitchFamily="18" charset="0"/>
              </a:rPr>
              <a:t>направлениям:</a:t>
            </a:r>
            <a:endParaRPr lang="ru-RU" sz="2800" b="1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1" name="Объект 1"/>
          <p:cNvSpPr>
            <a:spLocks noGrp="1"/>
          </p:cNvSpPr>
          <p:nvPr>
            <p:ph idx="1"/>
          </p:nvPr>
        </p:nvSpPr>
        <p:spPr>
          <a:xfrm>
            <a:off x="571472" y="3214686"/>
            <a:ext cx="7408333" cy="3417243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Программирование </a:t>
            </a:r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роботов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Программирование на </a:t>
            </a:r>
            <a:r>
              <a:rPr lang="en-US" sz="2800" b="1" i="1" dirty="0" smtClean="0">
                <a:solidFill>
                  <a:srgbClr val="000099"/>
                </a:solidFill>
                <a:latin typeface="Book Antiqua" pitchFamily="18" charset="0"/>
              </a:rPr>
              <a:t>Python</a:t>
            </a:r>
            <a:endParaRPr lang="ru-RU" sz="2800" b="1" i="1" dirty="0">
              <a:solidFill>
                <a:srgbClr val="000099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Программирование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на </a:t>
            </a:r>
            <a:r>
              <a:rPr lang="en-US" sz="2800" b="1" i="1" dirty="0" smtClean="0">
                <a:solidFill>
                  <a:srgbClr val="000099"/>
                </a:solidFill>
                <a:latin typeface="Book Antiqua" pitchFamily="18" charset="0"/>
              </a:rPr>
              <a:t>Java</a:t>
            </a:r>
            <a:endParaRPr lang="ru-RU" sz="2800" b="1" i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Системное </a:t>
            </a:r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администрирование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Мобильная </a:t>
            </a:r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разработка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 Antiqua" pitchFamily="18" charset="0"/>
              </a:rPr>
              <a:t>Кибергигиена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 и работа с большими данными</a:t>
            </a:r>
          </a:p>
        </p:txBody>
      </p:sp>
      <p:pic>
        <p:nvPicPr>
          <p:cNvPr id="12" name="Рисунок 11" descr="C:\Documents and Settings\Администратор\Рабочий стол\cube-logo-959x1024_0.png"/>
          <p:cNvPicPr/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357158" y="0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4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АПРОБАЦИЯ И ДИССЕМИНАЦИЯ РЕЗУЛЬТАТОВ ДЕЯТЕЛЬНОСТИ КИП на ОСНОВЕ СЕТЕВОГО ВЗАИОДЕЙСТВИЯ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561" y="1772816"/>
            <a:ext cx="8784976" cy="4846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	</a:t>
            </a:r>
            <a:r>
              <a:rPr lang="ru-RU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течение 2021 года в рамках сетевого взаимодействия на базе гимназии были проведены следующие методические мероприятия по теме проекта: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мастер – класс (он-</a:t>
            </a:r>
            <a:r>
              <a:rPr lang="ru-RU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лайн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по теме  «3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моделирование в школьных курсах технологии» для слушателей школ города Краснодара (май);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15-20 ноября на базе ЦЦОД «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-куб» 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участием преподавателей Центра и учителей МОУ гимназия № 87 проведена Неделя </a:t>
            </a:r>
            <a:r>
              <a:rPr lang="ru-RU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профориентационной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работы «Знакомство с </a:t>
            </a:r>
            <a:r>
              <a:rPr lang="en-US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-специальностями. В мероприятии приняли участие 625 учащихся 7-9 классов гимназии;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3) 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 ноября педагоги и администрация ЦЦОД "IT-куб" приняли участие в краевом семинаре (в форме </a:t>
            </a:r>
            <a:r>
              <a:rPr lang="ru-RU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вебинара</a:t>
            </a:r>
            <a:r>
              <a:rPr lang="ru-RU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по теме "Мастерская по разработке и внедрению проекта IT-куб". С докладом о деятельности IT-куба выступила директор МОУ гимназия № 87 А.Г. Ботвиновская. В рамках мероприятия педагог Шалимов Иван Валерьевич  провел мастер-класс по теме "Программирование роботов - первые шаги в IT-технологии". </a:t>
            </a:r>
            <a:endParaRPr lang="ru-RU" dirty="0">
              <a:solidFill>
                <a:srgbClr val="0000FF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0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935" y="18331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>АПРОБАЦИЯ И ДИССЕМИНАЦИЯ РЕЗУЛЬТАТОВ ДЕЯТЕЛЬНОСТИ КИП на ОСНОВЕ СЕТЕВОГО ВЗАИОДЕЙСТВИЯ</a:t>
            </a:r>
            <a:endParaRPr lang="ru-RU" sz="2800" b="1" dirty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935" y="1568311"/>
            <a:ext cx="8136904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4) методический семинар для педагогических работников образовательных организаций </a:t>
            </a:r>
            <a:r>
              <a:rPr lang="ru-RU" sz="2200" dirty="0" err="1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Тимашевского</a:t>
            </a:r>
            <a:r>
              <a:rPr lang="ru-RU" sz="2200" dirty="0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района (октябрь</a:t>
            </a:r>
            <a:r>
              <a:rPr lang="ru-RU" sz="2200" dirty="0" smtClean="0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);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sz="2200" dirty="0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) для 150 учеников МОУ гимназия № 87  проведены мастер-классы по 6 направлениям: Системное администрирование, Мобильная разработка, Программирование на </a:t>
            </a:r>
            <a:r>
              <a:rPr lang="en-US" sz="2200" dirty="0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Java</a:t>
            </a:r>
            <a:r>
              <a:rPr lang="ru-RU" sz="2200" dirty="0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 Программирование  на </a:t>
            </a:r>
            <a:r>
              <a:rPr lang="en-US" sz="2200" dirty="0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Python</a:t>
            </a:r>
            <a:r>
              <a:rPr lang="ru-RU" sz="2200" dirty="0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 Программирование роботов, </a:t>
            </a:r>
            <a:r>
              <a:rPr lang="ru-RU" sz="2200" dirty="0" err="1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Кибергигиена</a:t>
            </a:r>
            <a:r>
              <a:rPr lang="ru-RU" sz="2200" dirty="0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и работа с большими данными;</a:t>
            </a:r>
          </a:p>
          <a:p>
            <a:pPr algn="just">
              <a:spcAft>
                <a:spcPts val="750"/>
              </a:spcAft>
            </a:pPr>
            <a:r>
              <a:rPr lang="ru-RU" sz="2200" dirty="0">
                <a:solidFill>
                  <a:srgbClr val="0000FF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6) с  06 декабря 2021 г. по 06 января 2022 г. ЦЦОД «IT-куб» для учащихся 3-4 классов МОУ гимназия № 87 проводил олимпиаду по информатике «Шаги в IT». Олимпиада проводилась онлайн в два этапа. Первый этап (отборочный).  </a:t>
            </a:r>
            <a:endParaRPr lang="ru-RU" sz="2200" dirty="0">
              <a:solidFill>
                <a:srgbClr val="0000FF"/>
              </a:solidFill>
              <a:effectLst/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5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Гимназия87\Рабочий стол\IT куб\мероприятия\25.11.21\отчет\Новая папк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360000" cy="23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Гимназия87\Рабочий стол\IT куб\мероприятия\25.11.21\отчет\Новая папка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78" y="1700808"/>
            <a:ext cx="3360000" cy="23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Гимназия87\Рабочий стол\IT куб\мероприятия\25.11.21\отчет\Новая папка\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18" y="421192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Гимназия87\Рабочий стол\IT куб\мероприятия\25.11.21\отчет\Новая папка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90" y="4221088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476250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  <a:t>МЕРОПРИЯТИЯ</a:t>
            </a:r>
            <a:b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</a:br>
            <a:r>
              <a:rPr lang="ru-RU" sz="2700" b="1" dirty="0" smtClean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Краевой семинар (</a:t>
            </a:r>
            <a:r>
              <a:rPr lang="ru-RU" sz="2700" b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в форме </a:t>
            </a:r>
            <a:r>
              <a:rPr lang="ru-RU" sz="2700" b="1" dirty="0" err="1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вебинара</a:t>
            </a:r>
            <a:r>
              <a:rPr lang="ru-RU" sz="2700" b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) по теме "Мастерская по разработке и внедрению проекта </a:t>
            </a:r>
            <a:r>
              <a:rPr lang="ru-RU" sz="2700" b="1" dirty="0" smtClean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IT-куб</a:t>
            </a:r>
            <a:r>
              <a:rPr lang="ru-RU" sz="2700" b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"</a:t>
            </a:r>
            <a: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80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6250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</a:br>
            <a: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  <a:t>МЕРОПРИЯТИЯ</a:t>
            </a:r>
            <a:b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Мастер-классы </a:t>
            </a:r>
            <a:r>
              <a:rPr lang="ru-RU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по 6 направлениям: Системное администрирование, Мобильная разработка, Программирование на </a:t>
            </a:r>
            <a:r>
              <a:rPr lang="en-US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Java</a:t>
            </a:r>
            <a:r>
              <a:rPr lang="ru-RU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, Программирование  на </a:t>
            </a:r>
            <a:r>
              <a:rPr lang="en-US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Python</a:t>
            </a:r>
            <a:r>
              <a:rPr lang="ru-RU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, Программирование роботов, </a:t>
            </a:r>
            <a:r>
              <a:rPr lang="ru-RU" sz="2400" b="1" i="1" dirty="0" err="1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Кибергигиена</a:t>
            </a:r>
            <a:r>
              <a:rPr lang="ru-RU" sz="2400" b="1" i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 и работа с большим</a:t>
            </a:r>
            <a:r>
              <a:rPr lang="ru-RU" sz="2400" b="1" dirty="0">
                <a:solidFill>
                  <a:srgbClr val="073E87"/>
                </a:solidFill>
                <a:latin typeface="Century" pitchFamily="18" charset="0"/>
                <a:ea typeface="+mn-ea"/>
                <a:cs typeface="+mn-cs"/>
              </a:rPr>
              <a:t>и данным</a:t>
            </a: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5" name="Picture 3" descr="D:\Гимназия87\Рабочий стол\IT куб\сайт\КГ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36912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Гимназия87\Рабочий стол\IT куб\сайт\МР.jpe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43657"/>
            <a:ext cx="2640294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Гимназия87\Рабочий стол\IT куб\сайт\Р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5655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Гимназия87\Рабочий стол\IT куб\сайт\СА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60" y="443711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Гимназия87\Рабочий стол\IT куб\сайт\Я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22257"/>
            <a:ext cx="2794992" cy="20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Гимназия87\Рабочий стол\IT куб\мероприятия\25.11.21\1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763144" cy="21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Гимназия87\Рабочий стол\IT куб\мероприятия\25.11.21\WhatsApp Image 2021-11-23 at 13.59.4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64526"/>
            <a:ext cx="3835152" cy="21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Гимназия87\Рабочий стол\IT куб\мероприятия\25.11.21\WhatsApp Image 2021-11-24 at 17.34.3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835152" cy="21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Гимназия87\Рабочий стол\IT куб\мероприятия\25.11.21\20211125_1121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64526"/>
            <a:ext cx="3744416" cy="21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" pitchFamily="18" charset="0"/>
                <a:ea typeface="Batang" pitchFamily="18" charset="-127"/>
              </a:rPr>
              <a:t>МЕРОПРИЯТИЯ</a:t>
            </a: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700" dirty="0" smtClean="0">
                <a:solidFill>
                  <a:srgbClr val="0000FF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Неделя </a:t>
            </a:r>
            <a:r>
              <a:rPr lang="ru-RU" sz="2700" dirty="0" err="1">
                <a:solidFill>
                  <a:srgbClr val="0000FF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профориентационной</a:t>
            </a:r>
            <a:r>
              <a:rPr lang="ru-RU" sz="2700" dirty="0">
                <a:solidFill>
                  <a:srgbClr val="0000FF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700" dirty="0" smtClean="0">
                <a:solidFill>
                  <a:srgbClr val="0000FF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  <a:t>работы</a:t>
            </a:r>
            <a:br>
              <a:rPr lang="ru-RU" sz="2700" dirty="0" smtClean="0">
                <a:solidFill>
                  <a:srgbClr val="0000FF"/>
                </a:solidFill>
                <a:latin typeface="Century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rgbClr val="073E87"/>
                </a:solidFill>
                <a:latin typeface="Cambria" pitchFamily="18" charset="0"/>
                <a:ea typeface="+mn-ea"/>
                <a:cs typeface="+mn-cs"/>
              </a:rPr>
              <a:t>«</a:t>
            </a:r>
            <a:r>
              <a:rPr lang="ru-RU" sz="2400" b="1" dirty="0">
                <a:solidFill>
                  <a:srgbClr val="073E87"/>
                </a:solidFill>
                <a:latin typeface="Cambria" pitchFamily="18" charset="0"/>
                <a:ea typeface="+mn-ea"/>
                <a:cs typeface="+mn-cs"/>
              </a:rPr>
              <a:t>Знакомство с </a:t>
            </a:r>
            <a:r>
              <a:rPr lang="en-US" sz="2400" b="1" dirty="0">
                <a:solidFill>
                  <a:srgbClr val="073E87"/>
                </a:solidFill>
                <a:latin typeface="Cambria" pitchFamily="18" charset="0"/>
                <a:ea typeface="+mn-ea"/>
                <a:cs typeface="+mn-cs"/>
              </a:rPr>
              <a:t>IT</a:t>
            </a:r>
            <a:r>
              <a:rPr lang="ru-RU" sz="2400" b="1" dirty="0">
                <a:solidFill>
                  <a:srgbClr val="073E87"/>
                </a:solidFill>
                <a:latin typeface="Cambria" pitchFamily="18" charset="0"/>
                <a:ea typeface="+mn-ea"/>
                <a:cs typeface="+mn-cs"/>
              </a:rPr>
              <a:t>-специальностями»</a:t>
            </a:r>
            <a:r>
              <a:rPr lang="ru-RU" sz="2700" dirty="0">
                <a:latin typeface="Century" pitchFamily="18" charset="0"/>
              </a:rPr>
              <a:t/>
            </a:r>
            <a:br>
              <a:rPr lang="ru-RU" sz="2700" dirty="0">
                <a:latin typeface="Century" pitchFamily="18" charset="0"/>
              </a:rPr>
            </a:br>
            <a:endParaRPr lang="ru-RU" sz="27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4978" name="Picture 2" descr="https://upload-ca0451ed212bdd32f8d9e1cd64bf8c77.hb.bizmrg.com/iblock/981/9817e5d2a15aa598db6cc4b22c2281d4/03e60d157dc38a7ef2fa985c5e6f5f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3116"/>
            <a:ext cx="2609856" cy="2651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2362200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КУБГУ</a:t>
            </a:r>
            <a:endParaRPr lang="ru-RU" sz="20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124200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A8AB9">
                    <a:lumMod val="75000"/>
                  </a:srgbClr>
                </a:solidFill>
                <a:latin typeface="Century" pitchFamily="18" charset="0"/>
              </a:rPr>
              <a:t>МБОУ</a:t>
            </a:r>
            <a:r>
              <a:rPr lang="ru-RU" b="1" dirty="0" smtClean="0">
                <a:solidFill>
                  <a:srgbClr val="8A8AB9">
                    <a:lumMod val="75000"/>
                  </a:srgbClr>
                </a:solidFill>
              </a:rPr>
              <a:t> ЛИЦЕЙ № 4</a:t>
            </a:r>
            <a:endParaRPr lang="ru-RU" b="1" dirty="0">
              <a:solidFill>
                <a:srgbClr val="8A8AB9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03860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МБОУ </a:t>
            </a:r>
            <a:r>
              <a:rPr lang="ru-RU" sz="2000" b="1" dirty="0" smtClean="0">
                <a:solidFill>
                  <a:srgbClr val="0070C0"/>
                </a:solidFill>
                <a:latin typeface="Century" pitchFamily="18" charset="0"/>
              </a:rPr>
              <a:t>ЛИЦЕЙ</a:t>
            </a:r>
            <a:r>
              <a:rPr lang="ru-RU" b="1" dirty="0" smtClean="0">
                <a:solidFill>
                  <a:srgbClr val="0070C0"/>
                </a:solidFill>
                <a:latin typeface="Garamond" pitchFamily="18" charset="0"/>
              </a:rPr>
              <a:t> № 90</a:t>
            </a:r>
            <a:endParaRPr lang="ru-RU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1438" y="5000636"/>
            <a:ext cx="3972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ГБПОУ "КРАСНОДАРСКИЙ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МАШИНОСТРОИТЕЛЬНЫЙ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00"/>
                </a:solidFill>
              </a:rPr>
              <a:t> КОЛЛЕДЖ"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4953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60033"/>
                </a:solidFill>
              </a:rPr>
              <a:t>ФГБОУ ВО «САНКТ-ПЕТЕРБУРГСКИЙ </a:t>
            </a:r>
            <a:r>
              <a:rPr lang="ru-RU" b="1" dirty="0" smtClean="0">
                <a:solidFill>
                  <a:srgbClr val="660033"/>
                </a:solidFill>
                <a:latin typeface="Century" pitchFamily="18" charset="0"/>
              </a:rPr>
              <a:t>ГОСУДАРСТВЕННЫЙ</a:t>
            </a:r>
            <a:r>
              <a:rPr lang="ru-RU" b="1" dirty="0" smtClean="0">
                <a:solidFill>
                  <a:srgbClr val="660033"/>
                </a:solidFill>
              </a:rPr>
              <a:t> </a:t>
            </a:r>
            <a:r>
              <a:rPr lang="ru-RU" sz="2000" b="1" dirty="0" smtClean="0">
                <a:solidFill>
                  <a:srgbClr val="660033"/>
                </a:solidFill>
                <a:latin typeface="Century" pitchFamily="18" charset="0"/>
              </a:rPr>
              <a:t>МОРСКОЙ</a:t>
            </a:r>
            <a:r>
              <a:rPr lang="ru-RU" b="1" dirty="0" smtClean="0">
                <a:solidFill>
                  <a:srgbClr val="660033"/>
                </a:solidFill>
              </a:rPr>
              <a:t> ТЕХНИЧЕСКИЙ УНИВЕРСИТЕТ» 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0600" y="4267200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</a:rPr>
              <a:t>МБОУ </a:t>
            </a:r>
            <a:r>
              <a:rPr lang="ru-RU" sz="2000" b="1" dirty="0" smtClean="0">
                <a:solidFill>
                  <a:srgbClr val="7030A0"/>
                </a:solidFill>
                <a:latin typeface="Century" pitchFamily="18" charset="0"/>
              </a:rPr>
              <a:t>СОШ</a:t>
            </a:r>
            <a:r>
              <a:rPr lang="ru-RU" sz="2000" b="1" dirty="0" smtClean="0">
                <a:solidFill>
                  <a:srgbClr val="7030A0"/>
                </a:solidFill>
              </a:rPr>
              <a:t> № 41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1816568"/>
            <a:ext cx="2585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Century" pitchFamily="18" charset="0"/>
              </a:rPr>
              <a:t>МБОУ СОШ № 101</a:t>
            </a:r>
            <a:endParaRPr lang="ru-RU" sz="2000" b="1" dirty="0">
              <a:solidFill>
                <a:srgbClr val="800000"/>
              </a:solidFill>
              <a:latin typeface="Century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3972" y="737678"/>
            <a:ext cx="5000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>
                    <a:lumMod val="50000"/>
                  </a:srgbClr>
                </a:solidFill>
                <a:latin typeface="Century" pitchFamily="18" charset="0"/>
              </a:rPr>
              <a:t>АВТОНОМНАЯ НЕКОММЕРЧЕСКАЯ ОРГАНИЗАЦИЯ ДОПОЛНИТЕЛЬНОГО ПРОФЕССИОНАЛЬНОГО ОБРАЗОВАНИЯ  «ШКОЛА АНАЛИЗА ДАННЫХ»</a:t>
            </a:r>
            <a:endParaRPr lang="ru-RU" sz="1600" b="1" dirty="0">
              <a:solidFill>
                <a:srgbClr val="000000">
                  <a:lumMod val="50000"/>
                </a:srgbClr>
              </a:solidFill>
              <a:latin typeface="Century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186545"/>
            <a:ext cx="2817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Garamond" pitchFamily="18" charset="0"/>
              </a:rPr>
              <a:t>ГБУ ДО КК "ЦЕНТР </a:t>
            </a:r>
            <a:r>
              <a:rPr lang="ru-RU" sz="2000" b="1" dirty="0" smtClean="0">
                <a:solidFill>
                  <a:srgbClr val="006600"/>
                </a:solidFill>
                <a:latin typeface="Century" pitchFamily="18" charset="0"/>
              </a:rPr>
              <a:t>РАЗВИТИЯ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Garamond" pitchFamily="18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Century" pitchFamily="18" charset="0"/>
              </a:rPr>
              <a:t>ОДАРЕННОСТИ</a:t>
            </a:r>
            <a:r>
              <a:rPr lang="ru-RU" sz="2000" b="1" dirty="0" smtClean="0">
                <a:solidFill>
                  <a:srgbClr val="006600"/>
                </a:solidFill>
                <a:latin typeface="Garamond" pitchFamily="18" charset="0"/>
              </a:rPr>
              <a:t>"</a:t>
            </a:r>
            <a:endParaRPr lang="ru-RU" sz="2000" b="1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41446" y="845241"/>
            <a:ext cx="2819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60066"/>
                </a:solidFill>
                <a:latin typeface="Century" pitchFamily="18" charset="0"/>
              </a:rPr>
              <a:t>МОУДОД ЦДОД "</a:t>
            </a:r>
            <a:r>
              <a:rPr lang="ru-RU" sz="2000" b="1" dirty="0" smtClean="0">
                <a:solidFill>
                  <a:srgbClr val="660066"/>
                </a:solidFill>
                <a:latin typeface="Century" pitchFamily="18" charset="0"/>
              </a:rPr>
              <a:t>МАЛАЯ</a:t>
            </a:r>
            <a:r>
              <a:rPr lang="ru-RU" b="1" dirty="0" smtClean="0">
                <a:solidFill>
                  <a:srgbClr val="660066"/>
                </a:solidFill>
                <a:latin typeface="Century" pitchFamily="18" charset="0"/>
              </a:rPr>
              <a:t> АКАДЕМИЯ</a:t>
            </a:r>
            <a:r>
              <a:rPr lang="ru-RU" b="1" dirty="0" smtClean="0">
                <a:solidFill>
                  <a:srgbClr val="660066"/>
                </a:solidFill>
                <a:latin typeface="Garamond" pitchFamily="18" charset="0"/>
              </a:rPr>
              <a:t>"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14282" y="214290"/>
            <a:ext cx="9144000" cy="6096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СЕТЕВОЕ ВЗАИМОДЕЙСТВИЕ</a:t>
            </a:r>
            <a:endParaRPr lang="ru-RU" sz="2800" b="1" kern="0" dirty="0">
              <a:solidFill>
                <a:srgbClr val="993300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1791" y="5907107"/>
            <a:ext cx="485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КРАСНОДАРСКИЙ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</a:rPr>
              <a:t>МОНТАЖНЫЙ ТЕХНИКУМ</a:t>
            </a:r>
            <a:endParaRPr lang="ru-RU" sz="2000" b="1" dirty="0" smtClean="0">
              <a:solidFill>
                <a:srgbClr val="0000FF"/>
              </a:solidFill>
              <a:latin typeface="Century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endParaRPr lang="ru-RU" sz="2000" b="1" dirty="0">
              <a:solidFill>
                <a:srgbClr val="003300"/>
              </a:solidFill>
            </a:endParaRPr>
          </a:p>
        </p:txBody>
      </p:sp>
      <p:pic>
        <p:nvPicPr>
          <p:cNvPr id="21" name="Picture 2" descr="D:\Гимназия87\Рабочий стол\IT куб\мероприятия\25.11.21\d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" y="658938"/>
            <a:ext cx="1469252" cy="10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Гимназия87\Рабочий стол\IT куб\мероприятия\25.11.21\par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r="17890"/>
          <a:stretch/>
        </p:blipFill>
        <p:spPr bwMode="auto">
          <a:xfrm>
            <a:off x="353291" y="1863387"/>
            <a:ext cx="1274618" cy="12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188640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FF"/>
                </a:solidFill>
                <a:latin typeface="Georgia" pitchFamily="18" charset="0"/>
              </a:rPr>
              <a:t>ПЕРСПЕКТИВЫ НА 2022 г.</a:t>
            </a:r>
            <a:endParaRPr lang="ru-RU" sz="3200" b="1" dirty="0">
              <a:solidFill>
                <a:srgbClr val="9900FF"/>
              </a:solidFill>
              <a:latin typeface="Georgia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83568" y="813866"/>
            <a:ext cx="8215370" cy="546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Сотрудничество с </a:t>
            </a:r>
            <a:r>
              <a:rPr lang="en-US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 </a:t>
            </a: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Академией </a:t>
            </a:r>
            <a:r>
              <a:rPr lang="en-US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</a:t>
            </a: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(преподаватели проходят обучение)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Проведение онлайн мероприятий по различным направлениям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Открытие  новых направлений обучения: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Веб-дизайн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D-</a:t>
            </a: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моделирование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Работа на станках с ЧПУ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Администрирование 1-С (ведутся переговоры с дистрибьютором компании 1С)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Minecraft</a:t>
            </a: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основы программирования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sz="2400" b="1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Программирование на языке </a:t>
            </a:r>
            <a:r>
              <a:rPr lang="ru-RU" sz="2400" b="1" dirty="0" err="1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Scratch</a:t>
            </a:r>
            <a:endParaRPr lang="ru-RU" sz="24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18864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ЦЕЛЕВЫЕ  УСТАНОВКИ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88" y="3433762"/>
            <a:ext cx="800102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17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cs typeface="Times New Roman" pitchFamily="18" charset="0"/>
              </a:rPr>
              <a:t>Целевым назначением проекта является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cs typeface="Times New Roman" pitchFamily="18" charset="0"/>
              </a:rPr>
              <a:t>: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cs typeface="Times New Roman" pitchFamily="18" charset="0"/>
              </a:rPr>
              <a:t>формирование профессионального сознания учащихся в соответствии с выбранной будущей профессией с учетом актуальных и перспективных потребностей рынка труда.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00100" y="1124744"/>
            <a:ext cx="707236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17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cs typeface="Times New Roman" pitchFamily="18" charset="0"/>
              </a:rPr>
              <a:t>Цель: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entury" pitchFamily="18" charset="0"/>
                <a:cs typeface="Times New Roman" pitchFamily="18" charset="0"/>
              </a:rPr>
              <a:t>создание новой технологической модели образовательной деятельности с ориентацией на профессии будущего, использующие IT- технологии.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579" y="224093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/>
              </a:rPr>
              <a:t>ОБОСНОВАНИЕ ПРОЕКТА/ЕЁ ЗНАЧИМОСТИ ДЛЯ РАЗВИТИЯ СИСТЕМЫ ОБРАЗОВАНИЯ КРАСНОДАРСКОГО КРАЯ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7625" y="3861048"/>
            <a:ext cx="878684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Реализация нашего проекта позволит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сформировать и развить у учащихся ценностные ориентации в сфере профессиональной деятельности, творческую самостоятельность, активность, исследовательские компетенции, что обеспечит выпускнику возможность жить, трудиться, непрерывно совершенствоваться, быть конкурентоспособным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современном рынке труда.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4766" y="1844824"/>
            <a:ext cx="857256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Создание новой технологической модели 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образовательной деятельности с ориентацией на профессии будущего, использующие </a:t>
            </a:r>
            <a:r>
              <a:rPr kumimoji="0" lang="en-US" sz="220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IT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 технологии,  и новых механизмов профессиональной ориентации и </a:t>
            </a:r>
            <a:r>
              <a:rPr kumimoji="0" lang="ru-RU" sz="2200" i="1" u="none" strike="noStrike" cap="none" normalizeH="0" baseline="0" dirty="0" err="1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предпрофессиональной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Georgia" pitchFamily="18" charset="0"/>
                <a:ea typeface="Times New Roman" pitchFamily="18" charset="0"/>
              </a:rPr>
              <a:t> подготовки даст нам возможность повысить качество образования.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394116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 Antiqua" pitchFamily="18" charset="0"/>
              </a:rPr>
              <a:t>НОВИЗНА</a:t>
            </a:r>
            <a:endParaRPr lang="ru-RU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/>
          <a:srcRect l="25641" t="21094" r="25000" b="8832"/>
          <a:stretch/>
        </p:blipFill>
        <p:spPr bwMode="auto">
          <a:xfrm>
            <a:off x="429487" y="2714620"/>
            <a:ext cx="428628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548680"/>
            <a:ext cx="85725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 smtClean="0">
                <a:solidFill>
                  <a:srgbClr val="C00000"/>
                </a:solidFill>
                <a:latin typeface="Georgia" pitchFamily="18" charset="0"/>
              </a:rPr>
              <a:t>СОЗДАНА И ВНЕДРЕНА </a:t>
            </a:r>
          </a:p>
          <a:p>
            <a:pPr algn="ctr"/>
            <a:r>
              <a:rPr lang="ru-RU" sz="2300" b="1" dirty="0" smtClean="0">
                <a:solidFill>
                  <a:srgbClr val="7030A0"/>
                </a:solidFill>
                <a:latin typeface="Georgia" pitchFamily="18" charset="0"/>
              </a:rPr>
              <a:t>ТЕХНОЛОГИЧЕСКАЯ МОДЕЛЬ ОБРАЗОВАТЕЛЬНОЙ ДЕЯТЕЛЬНОСТИ С ОРИЕНТАЦИЕЙ НА ПРОФЕССИИ БУДУЩЕГО, ИСПОЛЬЗУЮЩИЕ </a:t>
            </a:r>
            <a:r>
              <a:rPr lang="en-US" sz="2300" b="1" dirty="0" smtClean="0">
                <a:solidFill>
                  <a:srgbClr val="7030A0"/>
                </a:solidFill>
                <a:latin typeface="Georgia" pitchFamily="18" charset="0"/>
              </a:rPr>
              <a:t>IT</a:t>
            </a:r>
            <a:r>
              <a:rPr lang="ru-RU" sz="2300" b="1" dirty="0" smtClean="0">
                <a:solidFill>
                  <a:srgbClr val="7030A0"/>
                </a:solidFill>
                <a:latin typeface="Georgia" pitchFamily="18" charset="0"/>
              </a:rPr>
              <a:t> - ТЕХНОЛОГИИ</a:t>
            </a:r>
            <a:endParaRPr lang="ru-RU" sz="23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43" y="2473681"/>
            <a:ext cx="44291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C00000"/>
                </a:solidFill>
                <a:latin typeface="Georgia" pitchFamily="18" charset="0"/>
              </a:rPr>
              <a:t>ВВЕДЕНЫ И АПРОБИРОВАНЫ АВТОРСКИЕ КУРСЫ </a:t>
            </a:r>
          </a:p>
          <a:p>
            <a:pPr algn="ctr"/>
            <a:r>
              <a:rPr lang="ru-RU" sz="2000" b="1" i="1" u="sng" dirty="0" smtClean="0">
                <a:solidFill>
                  <a:srgbClr val="C00000"/>
                </a:solidFill>
                <a:latin typeface="Georgia" pitchFamily="18" charset="0"/>
              </a:rPr>
              <a:t>«ОСНОВЫ </a:t>
            </a:r>
            <a:r>
              <a:rPr lang="en-US" sz="2000" b="1" i="1" u="sng" dirty="0" smtClean="0">
                <a:solidFill>
                  <a:srgbClr val="C00000"/>
                </a:solidFill>
                <a:latin typeface="Georgia" pitchFamily="18" charset="0"/>
              </a:rPr>
              <a:t> IT-</a:t>
            </a:r>
            <a:r>
              <a:rPr lang="ru-RU" sz="2000" b="1" i="1" u="sng" dirty="0" smtClean="0">
                <a:solidFill>
                  <a:srgbClr val="C00000"/>
                </a:solidFill>
                <a:latin typeface="Georgia" pitchFamily="18" charset="0"/>
              </a:rPr>
              <a:t>ТЕХНОЛОГИИ»</a:t>
            </a:r>
          </a:p>
          <a:p>
            <a:pPr lvl="0" algn="ctr"/>
            <a:r>
              <a:rPr lang="ru-RU" sz="2000" b="1" i="1" u="sng" dirty="0" smtClean="0">
                <a:solidFill>
                  <a:srgbClr val="C00000"/>
                </a:solidFill>
                <a:latin typeface="Georgia" pitchFamily="18" charset="0"/>
              </a:rPr>
              <a:t>«3 </a:t>
            </a:r>
            <a:r>
              <a:rPr lang="en-US" sz="2000" b="1" i="1" u="sng" dirty="0" smtClean="0">
                <a:solidFill>
                  <a:srgbClr val="C00000"/>
                </a:solidFill>
                <a:latin typeface="Georgia" pitchFamily="18" charset="0"/>
              </a:rPr>
              <a:t>D </a:t>
            </a:r>
            <a:r>
              <a:rPr lang="ru-RU" sz="2000" b="1" i="1" u="sng" dirty="0" smtClean="0">
                <a:solidFill>
                  <a:srgbClr val="C00000"/>
                </a:solidFill>
                <a:latin typeface="Georgia" pitchFamily="18" charset="0"/>
              </a:rPr>
              <a:t>МОДЕЛИРОВАНИЕ»</a:t>
            </a:r>
            <a:r>
              <a:rPr lang="ru-RU" sz="2000" b="1" i="1" dirty="0">
                <a:solidFill>
                  <a:srgbClr val="C00000"/>
                </a:solidFill>
                <a:latin typeface="Century" pitchFamily="18" charset="0"/>
              </a:rPr>
              <a:t> «СЕТЕВОЕ АДМИНИСТРИРОВАНИЕ» </a:t>
            </a:r>
            <a:r>
              <a:rPr lang="ru-RU" sz="2000" b="1" i="1" dirty="0" smtClean="0">
                <a:solidFill>
                  <a:srgbClr val="C00000"/>
                </a:solidFill>
                <a:latin typeface="Century" pitchFamily="18" charset="0"/>
              </a:rPr>
              <a:t>«</a:t>
            </a:r>
            <a:r>
              <a:rPr lang="ru-RU" sz="2000" b="1" i="1" dirty="0">
                <a:solidFill>
                  <a:srgbClr val="C00000"/>
                </a:solidFill>
                <a:latin typeface="Century" pitchFamily="18" charset="0"/>
              </a:rPr>
              <a:t>СИСТЕМНОЕ АДМИНИСТРИРОВАНИЕ» </a:t>
            </a:r>
          </a:p>
          <a:p>
            <a:pPr algn="ctr"/>
            <a:endParaRPr lang="ru-RU" sz="2000" b="1" i="1" u="sng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6799" y="0"/>
            <a:ext cx="7256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Cambria Math" pitchFamily="18" charset="0"/>
                <a:ea typeface="Cambria Math" pitchFamily="18" charset="0"/>
              </a:rPr>
              <a:t>НАШИ ИННОВАЦИОННЫЕ  ПРОДУКТЫ</a:t>
            </a:r>
            <a:endParaRPr lang="ru-RU" sz="3200" b="1" dirty="0">
              <a:solidFill>
                <a:srgbClr val="0033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8654" y="5157192"/>
            <a:ext cx="4032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00"/>
                </a:solidFill>
              </a:rPr>
              <a:t>Публикации в сборнике  ООО «Межрегиональная Академия  Профессионального Роста»</a:t>
            </a:r>
            <a:endParaRPr lang="ru-RU" sz="2400" b="1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850" y="188640"/>
            <a:ext cx="80745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Century" pitchFamily="18" charset="0"/>
              </a:rPr>
              <a:t>Курс «</a:t>
            </a:r>
            <a:r>
              <a:rPr lang="en-US" sz="2400" b="1" i="1" dirty="0" smtClean="0">
                <a:solidFill>
                  <a:srgbClr val="C00000"/>
                </a:solidFill>
                <a:latin typeface="Century" pitchFamily="18" charset="0"/>
              </a:rPr>
              <a:t>3 D</a:t>
            </a:r>
            <a:r>
              <a:rPr lang="ru-RU" sz="2400" b="1" i="1" dirty="0" smtClean="0">
                <a:solidFill>
                  <a:srgbClr val="C00000"/>
                </a:solidFill>
                <a:latin typeface="Century" pitchFamily="18" charset="0"/>
              </a:rPr>
              <a:t> МОДЕЛИРОВАНИЕ»  </a:t>
            </a:r>
            <a:r>
              <a:rPr lang="ru-RU" sz="2400" i="1" dirty="0" smtClean="0">
                <a:solidFill>
                  <a:srgbClr val="002060"/>
                </a:solidFill>
                <a:latin typeface="Century" pitchFamily="18" charset="0"/>
              </a:rPr>
              <a:t>нацелен на изучение учащимися </a:t>
            </a:r>
            <a:r>
              <a:rPr lang="ru-RU" sz="2400" b="1" i="1" dirty="0" smtClean="0">
                <a:solidFill>
                  <a:srgbClr val="C00000"/>
                </a:solidFill>
                <a:latin typeface="Century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Century" pitchFamily="18" charset="0"/>
              </a:rPr>
              <a:t>прогрессивной отрасли </a:t>
            </a:r>
            <a:r>
              <a:rPr lang="ru-RU" sz="2400" i="1" dirty="0">
                <a:solidFill>
                  <a:srgbClr val="002060"/>
                </a:solidFill>
                <a:latin typeface="Century" pitchFamily="18" charset="0"/>
              </a:rPr>
              <a:t>мультимедиа, </a:t>
            </a:r>
            <a:r>
              <a:rPr lang="ru-RU" sz="2400" i="1" dirty="0" smtClean="0">
                <a:solidFill>
                  <a:srgbClr val="002060"/>
                </a:solidFill>
                <a:latin typeface="Century" pitchFamily="18" charset="0"/>
              </a:rPr>
              <a:t>позволяющий </a:t>
            </a:r>
            <a:r>
              <a:rPr lang="ru-RU" sz="2400" i="1" dirty="0">
                <a:solidFill>
                  <a:srgbClr val="002060"/>
                </a:solidFill>
                <a:latin typeface="Century" pitchFamily="18" charset="0"/>
              </a:rPr>
              <a:t>осуществлять процесс создания трехмерной модели объекта при помощи специальных компьютерных программ. В процессе создания моделей обучающиеся научатся объединять реальный мир с виртуальным, что позволяет повысить уровень пространственного мышления и воображения.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5658" y="3379644"/>
            <a:ext cx="81283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Century" pitchFamily="18" charset="0"/>
              </a:rPr>
              <a:t>Программа курса </a:t>
            </a:r>
            <a:r>
              <a:rPr lang="ru-RU" sz="2400" i="1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entury" pitchFamily="18" charset="0"/>
              </a:rPr>
              <a:t>«ОСНОВЫ  </a:t>
            </a:r>
            <a:r>
              <a:rPr lang="en-US" sz="2400" b="1" i="1" dirty="0" smtClean="0">
                <a:solidFill>
                  <a:srgbClr val="C00000"/>
                </a:solidFill>
                <a:latin typeface="Century" pitchFamily="18" charset="0"/>
              </a:rPr>
              <a:t>IT</a:t>
            </a:r>
            <a:r>
              <a:rPr lang="ru-RU" sz="2400" b="1" i="1" dirty="0" smtClean="0">
                <a:solidFill>
                  <a:srgbClr val="C00000"/>
                </a:solidFill>
                <a:latin typeface="Century" pitchFamily="18" charset="0"/>
              </a:rPr>
              <a:t> -ТЕХНОЛОГИЙ»</a:t>
            </a:r>
            <a:r>
              <a:rPr lang="en-US" sz="2400" i="1" dirty="0" smtClean="0">
                <a:latin typeface="Century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Century" pitchFamily="18" charset="0"/>
              </a:rPr>
              <a:t>является </a:t>
            </a:r>
            <a:r>
              <a:rPr lang="ru-RU" sz="2400" i="1" dirty="0">
                <a:solidFill>
                  <a:srgbClr val="002060"/>
                </a:solidFill>
                <a:latin typeface="Century" pitchFamily="18" charset="0"/>
              </a:rPr>
              <a:t>частью примерной основной профессиональной образовательной программы в соответствии с ФГОС по профессии (профессиям) НПО 230103.02 Мастер по обработке цифровой информации, входящей в укрупнённую группу профессий 230000 Информатика и вычислительная техника, по направлению </a:t>
            </a:r>
            <a:r>
              <a:rPr lang="ru-RU" sz="2400" i="1" dirty="0" smtClean="0">
                <a:solidFill>
                  <a:srgbClr val="002060"/>
                </a:solidFill>
                <a:latin typeface="Century" pitchFamily="18" charset="0"/>
              </a:rPr>
              <a:t> (230100 </a:t>
            </a:r>
            <a:r>
              <a:rPr lang="ru-RU" sz="2400" i="1" dirty="0">
                <a:solidFill>
                  <a:srgbClr val="002060"/>
                </a:solidFill>
                <a:latin typeface="Century" pitchFamily="18" charset="0"/>
              </a:rPr>
              <a:t>Информатика и вычислительная </a:t>
            </a:r>
            <a:r>
              <a:rPr lang="ru-RU" sz="2400" i="1" dirty="0" smtClean="0">
                <a:solidFill>
                  <a:srgbClr val="002060"/>
                </a:solidFill>
                <a:latin typeface="Century" pitchFamily="18" charset="0"/>
              </a:rPr>
              <a:t>техника) </a:t>
            </a:r>
            <a:endParaRPr lang="ru-RU" sz="2400" i="1" dirty="0">
              <a:solidFill>
                <a:srgbClr val="00206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5846"/>
            <a:ext cx="8496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entury" pitchFamily="18" charset="0"/>
              </a:rPr>
              <a:t>ОСВОЕНИЕ КУРСОВ  «СЕТЕВОЕ АДМИНИСТРИРОВАНИЕ»  И «СИСТЕМНОЕ АДМИНИСТРИРОВАНИЕ» </a:t>
            </a: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Century" pitchFamily="18" charset="0"/>
              </a:rPr>
              <a:t>идет </a:t>
            </a:r>
            <a:r>
              <a:rPr lang="ru-RU" sz="2200" b="1" i="1" dirty="0">
                <a:solidFill>
                  <a:srgbClr val="002060"/>
                </a:solidFill>
                <a:latin typeface="Century" pitchFamily="18" charset="0"/>
              </a:rPr>
              <a:t>в контексте воспитания логического мышления, объективности, развития навыков планирования и прогнозирования. </a:t>
            </a:r>
            <a:r>
              <a:rPr lang="ru-RU" sz="2200" b="1" i="1" dirty="0" smtClean="0">
                <a:solidFill>
                  <a:srgbClr val="002060"/>
                </a:solidFill>
                <a:latin typeface="Century" pitchFamily="18" charset="0"/>
              </a:rPr>
              <a:t>Данные курсы носят </a:t>
            </a:r>
            <a:r>
              <a:rPr lang="ru-RU" sz="2200" b="1" i="1" dirty="0">
                <a:solidFill>
                  <a:srgbClr val="002060"/>
                </a:solidFill>
                <a:latin typeface="Century" pitchFamily="18" charset="0"/>
              </a:rPr>
              <a:t>практико-ориентированный характер и </a:t>
            </a:r>
            <a:r>
              <a:rPr lang="ru-RU" sz="2200" b="1" i="1" dirty="0" smtClean="0">
                <a:solidFill>
                  <a:srgbClr val="002060"/>
                </a:solidFill>
                <a:latin typeface="Century" pitchFamily="18" charset="0"/>
              </a:rPr>
              <a:t>направлены </a:t>
            </a:r>
            <a:r>
              <a:rPr lang="ru-RU" sz="2200" b="1" i="1" dirty="0">
                <a:solidFill>
                  <a:srgbClr val="002060"/>
                </a:solidFill>
                <a:latin typeface="Century" pitchFamily="18" charset="0"/>
              </a:rPr>
              <a:t>на овладение учащимися основных техник, навыков и приемов построения, обслуживания локальных вычислительных </a:t>
            </a:r>
            <a:r>
              <a:rPr lang="ru-RU" sz="2200" b="1" i="1" dirty="0" smtClean="0">
                <a:solidFill>
                  <a:srgbClr val="002060"/>
                </a:solidFill>
                <a:latin typeface="Century" pitchFamily="18" charset="0"/>
              </a:rPr>
              <a:t>сетей, </a:t>
            </a:r>
            <a:r>
              <a:rPr lang="ru-RU" sz="2200" b="1" i="1" dirty="0">
                <a:solidFill>
                  <a:srgbClr val="002060"/>
                </a:solidFill>
                <a:latin typeface="Century" pitchFamily="18" charset="0"/>
              </a:rPr>
              <a:t>построенных по технологиям LAN, WLAN с использованием профессиональных сетевых технологий. Обучение по данной </a:t>
            </a:r>
            <a:r>
              <a:rPr lang="ru-RU" sz="2200" b="1" i="1" dirty="0" smtClean="0">
                <a:solidFill>
                  <a:srgbClr val="002060"/>
                </a:solidFill>
                <a:latin typeface="Century" pitchFamily="18" charset="0"/>
              </a:rPr>
              <a:t>программе создает </a:t>
            </a:r>
            <a:r>
              <a:rPr lang="ru-RU" sz="2200" b="1" i="1" dirty="0">
                <a:solidFill>
                  <a:srgbClr val="002060"/>
                </a:solidFill>
                <a:latin typeface="Century" pitchFamily="18" charset="0"/>
              </a:rPr>
              <a:t>благоприятные условия для интеллектуального и </a:t>
            </a:r>
            <a:r>
              <a:rPr lang="ru-RU" sz="2200" b="1" i="1" dirty="0" smtClean="0">
                <a:solidFill>
                  <a:srgbClr val="002060"/>
                </a:solidFill>
                <a:latin typeface="Century" pitchFamily="18" charset="0"/>
              </a:rPr>
              <a:t>духовно-нравственного </a:t>
            </a:r>
            <a:r>
              <a:rPr lang="ru-RU" sz="2200" b="1" i="1" dirty="0">
                <a:solidFill>
                  <a:srgbClr val="002060"/>
                </a:solidFill>
                <a:latin typeface="Century" pitchFamily="18" charset="0"/>
              </a:rPr>
              <a:t>воспитания личности ребенка, профессионального самоопределения, развития познавательной активности и творческой самореализации. </a:t>
            </a:r>
          </a:p>
        </p:txBody>
      </p:sp>
    </p:spTree>
    <p:extLst>
      <p:ext uri="{BB962C8B-B14F-4D97-AF65-F5344CB8AC3E}">
        <p14:creationId xmlns:p14="http://schemas.microsoft.com/office/powerpoint/2010/main" val="966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763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30493" y="3710761"/>
            <a:ext cx="821537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Глобальная компьютеризация, ведущая к необходимости создания качественного программного обеспечения, его тестирование и оптимизация, регулярного обслуживания серверов, разработки программ для борьбы с хищением конфиденциальной информации приводит к тому, что специалисты в сфере IT  становятся чуть ли не самыми востребованными. Спрос на специалистов в области IT - технологий будет расти, как и требования, предъявляемые к уровню их подготовки.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493" y="2780928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00FF"/>
                </a:solidFill>
                <a:latin typeface="Century" pitchFamily="18" charset="0"/>
              </a:rPr>
              <a:t>А</a:t>
            </a:r>
            <a:r>
              <a:rPr lang="ru-RU" sz="2800" b="1" i="1" dirty="0" smtClean="0">
                <a:solidFill>
                  <a:srgbClr val="0000FF"/>
                </a:solidFill>
                <a:latin typeface="Century" pitchFamily="18" charset="0"/>
              </a:rPr>
              <a:t>ктуальность</a:t>
            </a:r>
            <a:endParaRPr lang="ru-RU" sz="2800" b="1" i="1" dirty="0">
              <a:solidFill>
                <a:srgbClr val="0000FF"/>
              </a:solidFill>
              <a:latin typeface="Century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0455" y="975211"/>
            <a:ext cx="8286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Полученные в процессе реализации нашего проекта продукты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программы курсов, диагностические инструменты, публикации, учебно-методические пособия, технологические карты, компьютерные программы)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будут универсальными и могут быть использованы образовательными организациями любого уровня.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88640"/>
            <a:ext cx="45720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00FF"/>
                </a:solidFill>
                <a:latin typeface="Century" pitchFamily="18" charset="0"/>
              </a:rPr>
              <a:t>Практическая  значимость</a:t>
            </a:r>
            <a:endParaRPr lang="ru-RU" sz="2800" b="1" i="1" dirty="0">
              <a:solidFill>
                <a:srgbClr val="0000FF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ДИАГНОСТИЧЕСКИЕ МЕТОДИКИ В ПРОЕКТЕ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1142984"/>
            <a:ext cx="85011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 результате внедрения проекта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во внеурочную деятельность вовлечено 92 % старшеклассников. Значительно повысился процент выпускников, связывающих свое будущее с перспективными профессиями, связанных с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технологиями.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entury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В ходе реализации проекта в параллели 9-11 классов была проведена психолого-диагностическая работа.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entury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Цель: определить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предпрофильность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и направленность интересов школьников во внеурочной деятельности.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entury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4480" y="4786322"/>
          <a:ext cx="5760720" cy="1214445"/>
        </p:xfrm>
        <a:graphic>
          <a:graphicData uri="http://schemas.openxmlformats.org/drawingml/2006/table">
            <a:tbl>
              <a:tblPr/>
              <a:tblGrid>
                <a:gridCol w="4770120"/>
                <a:gridCol w="990600"/>
              </a:tblGrid>
              <a:tr h="40481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Да, в полном объёме 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87%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Да, но не совсем то, что я хотел(а)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8%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Нет 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60066"/>
                          </a:solidFill>
                          <a:latin typeface="Times New Roman"/>
                          <a:ea typeface="Calibri"/>
                        </a:rPr>
                        <a:t>5%</a:t>
                      </a:r>
                      <a:endParaRPr lang="ru-RU" sz="1600" b="1" dirty="0">
                        <a:solidFill>
                          <a:srgbClr val="660066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00034" y="3429000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РЕЗУЛЬТАТЫ ИССЛЕДОВАНИЯ АНКЕТИРОВАНИЯ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Удалось ли вам найти внеурочные курсы в гимназии, которые бы соответствовали вашим интересам и потребностям?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85728"/>
            <a:ext cx="6072198" cy="49292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Создание и работа ЦЦОД "IT-куб" в рамках регионального проекта "Цифровая образовательная среда" национального проекта "Образование "</a:t>
            </a:r>
          </a:p>
        </p:txBody>
      </p:sp>
      <p:pic>
        <p:nvPicPr>
          <p:cNvPr id="6" name="Рисунок 5" descr="C:\Documents and Settings\Администратор\Рабочий стол\cube-logo-959x1024_0.png"/>
          <p:cNvPicPr/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214282" y="500042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6872" y="5301208"/>
            <a:ext cx="85083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ВПЕРВЫЕ  В КРАСНОДАРСКОМ КРАЕ НА БАЗЕ ОО</a:t>
            </a:r>
            <a:endParaRPr lang="ru-RU" sz="3000" b="1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719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 Office</vt:lpstr>
      <vt:lpstr>Пиксел</vt:lpstr>
      <vt:lpstr>Волна</vt:lpstr>
      <vt:lpstr>1_Волна</vt:lpstr>
      <vt:lpstr>2_Волна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и работа ЦЦОД "IT-куб" в рамках регионального проекта "Цифровая образовательная среда" национального проекта "Образование "</vt:lpstr>
      <vt:lpstr>На обучение по программам Центра цифрового образования детей «IT-куб» при МОУ гимназия № 87 г. Краснодара на 2021-2022г набрано 204 учащихся  по 6 направлениям:</vt:lpstr>
      <vt:lpstr>Презентация PowerPoint</vt:lpstr>
      <vt:lpstr>Презентация PowerPoint</vt:lpstr>
      <vt:lpstr>МЕРОПРИЯТИЯ Краевой семинар (в форме вебинара) по теме "Мастерская по разработке и внедрению проекта  IT-куб"  </vt:lpstr>
      <vt:lpstr> МЕРОПРИЯТИЯ Мастер-классы по 6 направлениям: Системное администрирование, Мобильная разработка, Программирование на Java, Программирование  на Python, Программирование роботов, Кибергигиена и работа с большими данным  </vt:lpstr>
      <vt:lpstr>МЕРОПРИЯТИЯ Неделя профориентационной работы «Знакомство с IT-специальностями»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Гимназия-87</dc:creator>
  <cp:lastModifiedBy>Гимназия-87</cp:lastModifiedBy>
  <cp:revision>128</cp:revision>
  <dcterms:created xsi:type="dcterms:W3CDTF">2021-02-24T12:29:04Z</dcterms:created>
  <dcterms:modified xsi:type="dcterms:W3CDTF">2022-02-14T15:29:10Z</dcterms:modified>
</cp:coreProperties>
</file>