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57" r:id="rId4"/>
    <p:sldId id="258" r:id="rId5"/>
    <p:sldId id="262" r:id="rId6"/>
    <p:sldId id="263" r:id="rId7"/>
    <p:sldId id="264" r:id="rId8"/>
    <p:sldId id="265" r:id="rId9"/>
    <p:sldId id="266" r:id="rId10"/>
    <p:sldId id="275" r:id="rId11"/>
    <p:sldId id="267" r:id="rId12"/>
    <p:sldId id="269" r:id="rId13"/>
    <p:sldId id="270" r:id="rId14"/>
    <p:sldId id="271" r:id="rId15"/>
    <p:sldId id="273" r:id="rId16"/>
    <p:sldId id="272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67609" autoAdjust="0"/>
  </p:normalViewPr>
  <p:slideViewPr>
    <p:cSldViewPr>
      <p:cViewPr varScale="1">
        <p:scale>
          <a:sx n="33" d="100"/>
          <a:sy n="33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32494-A78C-49F5-9AD2-9314D4EC29AE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981218-ADA8-456B-8CF8-5C98CA19F5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4975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kern="1200" dirty="0" smtClean="0">
                <a:effectLst/>
                <a:latin typeface="Times New Roman"/>
                <a:ea typeface="+mn-ea"/>
                <a:cs typeface="Times New Roman"/>
              </a:rPr>
              <a:t>Детский сад № 183  Планета детства создан в 2011 году, имеет три корпуса, два из них действующих. На сегодняшний день учреждение посещают 1263 ребенка в возрасте от 2-7 лет (в том числе в режиме кратковременного пребывания).</a:t>
            </a: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81218-ADA8-456B-8CF8-5C98CA19F52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36919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/>
                <a:ea typeface="Calibri"/>
                <a:cs typeface="Times New Roman"/>
              </a:rPr>
              <a:t>Количество работников, необходимых для реализации  Программы определяется ее целями и задачами, а так же особенностями развития детей. В штате детского сада будут работать воспитатели, медицинские сестры, врачи-педиатры, младшие воспитатели.</a:t>
            </a: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/>
                <a:ea typeface="Calibri"/>
                <a:cs typeface="Times New Roman"/>
              </a:rPr>
              <a:t>Мы уже отобрали   воспитателей и младших воспитателей, желающих работать с маленькими детьми из имеющихся сотрудников  двух корпусов. Они составят своеобразный «костяк» нового коллектива.</a:t>
            </a:r>
            <a:r>
              <a:rPr lang="ru-RU" sz="1050" dirty="0" smtClean="0">
                <a:effectLst/>
                <a:latin typeface="Times New Roman"/>
                <a:ea typeface="Calibri"/>
                <a:cs typeface="Times New Roman"/>
              </a:rPr>
              <a:t> На протяжении года педагоги</a:t>
            </a:r>
            <a:r>
              <a:rPr lang="ru-RU" sz="1050" baseline="0" dirty="0" smtClean="0">
                <a:effectLst/>
                <a:latin typeface="Times New Roman"/>
                <a:ea typeface="Calibri"/>
                <a:cs typeface="Times New Roman"/>
              </a:rPr>
              <a:t> уже </a:t>
            </a:r>
            <a:r>
              <a:rPr lang="ru-RU" sz="1050" dirty="0" smtClean="0">
                <a:effectLst/>
                <a:latin typeface="Times New Roman"/>
                <a:ea typeface="Calibri"/>
                <a:cs typeface="Times New Roman"/>
              </a:rPr>
              <a:t>работают с детьми раннего возраста в рамках субботнего  детского клуба «Лига карапузов».</a:t>
            </a:r>
            <a:endParaRPr lang="ru-RU" sz="900" dirty="0" smtClean="0">
              <a:effectLst/>
              <a:latin typeface="+mn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50" dirty="0" smtClean="0">
                <a:effectLst/>
                <a:latin typeface="+mn-lt"/>
                <a:ea typeface="Calibri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effectLst/>
                <a:latin typeface="Times New Roman"/>
                <a:ea typeface="Calibri"/>
                <a:cs typeface="Times New Roman"/>
              </a:rPr>
              <a:t>В настоящее время  направлена заявка в ТОГИРРО для организации курсовой подготовки воспитателей детей младенческого и раннего возраста.</a:t>
            </a: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81218-ADA8-456B-8CF8-5C98CA19F52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Программа прошла апробацию</a:t>
            </a:r>
            <a:r>
              <a:rPr lang="ru-RU" baseline="0" dirty="0" smtClean="0"/>
              <a:t> </a:t>
            </a:r>
            <a:r>
              <a:rPr lang="ru-RU" dirty="0" smtClean="0"/>
              <a:t> в действующих группах кратковременного пребывания и стала частью</a:t>
            </a:r>
            <a:r>
              <a:rPr lang="ru-RU" baseline="0" dirty="0" smtClean="0"/>
              <a:t> основной общеобразовательной программы Учреждения, </a:t>
            </a:r>
            <a:r>
              <a:rPr lang="ru-RU" b="0" baseline="0" dirty="0" smtClean="0"/>
              <a:t>разработанной на основе нашей региональной программы «Мозаика».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81218-ADA8-456B-8CF8-5C98CA19F52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34755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1050" dirty="0" smtClean="0">
                <a:effectLst/>
                <a:latin typeface="+mn-lt"/>
                <a:ea typeface="Calibri"/>
                <a:cs typeface="Times New Roman"/>
              </a:rPr>
              <a:t> </a:t>
            </a:r>
          </a:p>
          <a:p>
            <a:r>
              <a:rPr lang="ru-RU" sz="1200" dirty="0" smtClean="0">
                <a:effectLst/>
                <a:latin typeface="Times New Roman"/>
                <a:ea typeface="Calibri"/>
              </a:rPr>
              <a:t>Работа с малышами  начинается задолго до того как они переступят порог детского сада. В рамках реализации проекта «Университет детства», который уже начал работать на базе первого корпуса, мы оказываем консультационно-методическую помощь родителям детей от 0-3 лет.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81218-ADA8-456B-8CF8-5C98CA19F52D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92376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Основной идеей проекта является развитие родительской компетенции в вопросах воспитания и развития детей ясельного возраста. </a:t>
            </a:r>
            <a:r>
              <a:rPr lang="ru-RU" sz="1200" dirty="0" smtClean="0">
                <a:effectLst/>
                <a:latin typeface="Times New Roman"/>
                <a:ea typeface="Calibri"/>
              </a:rPr>
              <a:t>Приглашаем родителей детей от 2 месяцев до 3 лет на обучающие сессии, мастер классы, тренинги, которые проводят медицинские работники детского сада, воспитатели, психолог, логопед.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81218-ADA8-456B-8CF8-5C98CA19F52D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48961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effectLst/>
                <a:latin typeface="Times New Roman"/>
                <a:ea typeface="Calibri"/>
                <a:cs typeface="Times New Roman"/>
              </a:rPr>
              <a:t>Такие встречи стали регулярными и пользуются большой популярностью среди родителей.</a:t>
            </a: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81218-ADA8-456B-8CF8-5C98CA19F52D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68670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effectLst/>
                <a:latin typeface="Times New Roman"/>
                <a:ea typeface="Calibri"/>
                <a:cs typeface="Times New Roman"/>
              </a:rPr>
              <a:t> Опыт, полученный нами в рамках проекта «Университет детства», мы смело сможем использовать для  создания городского  Центра родительской компетенции на базе нашего сада.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81218-ADA8-456B-8CF8-5C98CA19F52D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45654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/>
                <a:ea typeface="Calibri"/>
                <a:cs typeface="Times New Roman"/>
              </a:rPr>
              <a:t>Проект «</a:t>
            </a:r>
            <a:r>
              <a:rPr lang="ru-RU" sz="1200" dirty="0" err="1" smtClean="0">
                <a:effectLst/>
                <a:latin typeface="Times New Roman"/>
                <a:ea typeface="Calibri"/>
                <a:cs typeface="Times New Roman"/>
              </a:rPr>
              <a:t>Яслеград</a:t>
            </a:r>
            <a:r>
              <a:rPr lang="ru-RU" sz="1200" dirty="0" smtClean="0">
                <a:effectLst/>
                <a:latin typeface="Times New Roman"/>
                <a:ea typeface="Calibri"/>
                <a:cs typeface="Times New Roman"/>
              </a:rPr>
              <a:t>» является пилотным, пробным, однако его успешная реализация  обеспечит качественное предоставление услуг дошкольного образования для самых маленьких  Тюменцев </a:t>
            </a:r>
            <a:r>
              <a:rPr lang="ru-RU" sz="1200" b="1" dirty="0" smtClean="0">
                <a:effectLst/>
                <a:latin typeface="Times New Roman"/>
                <a:ea typeface="Calibri"/>
                <a:cs typeface="Times New Roman"/>
              </a:rPr>
              <a:t>и позволит сконцентрировать методический ресурс по работе с детьми ясельного возраста.</a:t>
            </a:r>
            <a:endParaRPr lang="ru-RU" sz="1050" b="1" dirty="0" smtClean="0">
              <a:effectLst/>
              <a:latin typeface="+mn-lt"/>
              <a:ea typeface="Calibri"/>
              <a:cs typeface="Times New Roman"/>
            </a:endParaRPr>
          </a:p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81218-ADA8-456B-8CF8-5C98CA19F52D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1510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kern="1200" dirty="0" smtClean="0">
                <a:effectLst/>
                <a:latin typeface="Times New Roman"/>
                <a:ea typeface="+mn-ea"/>
              </a:rPr>
              <a:t>Не секрет, что все дети старше трех лет обеспечены местами в детских садах. Однако запрос родителей на предоставление услуг дошкольного образования  для детей до трех лет очень актуален.</a:t>
            </a:r>
            <a:r>
              <a:rPr lang="ru-RU" sz="1200" kern="1200" dirty="0" smtClean="0">
                <a:effectLst/>
                <a:latin typeface="Times New Roman"/>
                <a:ea typeface="+mn-ea"/>
                <a:cs typeface="Times New Roman"/>
              </a:rPr>
              <a:t> Именно поэтому  в сентябре 2019 года мы планируем открытие третьего корпуса, где будет реализован проект «</a:t>
            </a:r>
            <a:r>
              <a:rPr lang="ru-RU" sz="1200" kern="1200" dirty="0" err="1" smtClean="0">
                <a:effectLst/>
                <a:latin typeface="Times New Roman"/>
                <a:ea typeface="+mn-ea"/>
                <a:cs typeface="Times New Roman"/>
              </a:rPr>
              <a:t>Яслеград</a:t>
            </a:r>
            <a:r>
              <a:rPr lang="ru-RU" sz="1200" kern="1200" dirty="0" smtClean="0">
                <a:effectLst/>
                <a:latin typeface="Times New Roman"/>
                <a:ea typeface="+mn-ea"/>
                <a:cs typeface="Times New Roman"/>
              </a:rPr>
              <a:t>» для детей в возрасте до 3 лет. </a:t>
            </a: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81218-ADA8-456B-8CF8-5C98CA19F52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8462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90170" algn="just">
              <a:lnSpc>
                <a:spcPct val="115000"/>
              </a:lnSpc>
              <a:spcAft>
                <a:spcPts val="0"/>
              </a:spcAft>
            </a:pPr>
            <a:r>
              <a:rPr lang="ru-RU" sz="1200" kern="1200" dirty="0" smtClean="0">
                <a:effectLst/>
                <a:latin typeface="Times New Roman"/>
                <a:ea typeface="+mn-ea"/>
                <a:cs typeface="Times New Roman"/>
              </a:rPr>
              <a:t>В детском саду будут открыты 13 групп. Это</a:t>
            </a:r>
            <a:r>
              <a:rPr lang="ru-RU" sz="1200" kern="1200" dirty="0" smtClean="0">
                <a:effectLst/>
                <a:latin typeface="Times New Roman"/>
                <a:ea typeface="Times New Roman"/>
                <a:cs typeface="Times New Roman"/>
              </a:rPr>
              <a:t> группы для детей младенческого, раннего и младшего дошкольного возраста до 3 лет.</a:t>
            </a: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kern="1200" dirty="0" smtClean="0">
                <a:effectLst/>
                <a:latin typeface="Times New Roman"/>
                <a:ea typeface="+mn-ea"/>
                <a:cs typeface="Times New Roman"/>
              </a:rPr>
              <a:t>Для эффективной реализации нашего проекта еще до открытия корпуса  мы построили работу в нескольких направлениях.</a:t>
            </a: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81218-ADA8-456B-8CF8-5C98CA19F52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8661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kern="1200" dirty="0" smtClean="0">
                <a:effectLst/>
                <a:latin typeface="Times New Roman"/>
                <a:ea typeface="+mn-ea"/>
                <a:cs typeface="Times New Roman"/>
              </a:rPr>
              <a:t>Первое с чего мы начали свою работу это создание дизайн проекта развивающей среды </a:t>
            </a:r>
            <a:r>
              <a:rPr lang="ru-RU" sz="1200" b="1" kern="1200" dirty="0" smtClean="0">
                <a:solidFill>
                  <a:srgbClr val="FF0000"/>
                </a:solidFill>
                <a:effectLst/>
                <a:latin typeface="Times New Roman"/>
                <a:ea typeface="+mn-ea"/>
                <a:cs typeface="Times New Roman"/>
              </a:rPr>
              <a:t>с учетом рекомендаций Департамента образования и науки Тюменской области</a:t>
            </a:r>
            <a:r>
              <a:rPr lang="ru-RU" sz="1200" kern="1200" dirty="0" smtClean="0">
                <a:effectLst/>
                <a:latin typeface="Times New Roman"/>
                <a:ea typeface="+mn-ea"/>
                <a:cs typeface="Times New Roman"/>
              </a:rPr>
              <a:t>.</a:t>
            </a: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effectLst/>
                <a:latin typeface="Times New Roman"/>
                <a:ea typeface="Calibri"/>
                <a:cs typeface="Times New Roman"/>
              </a:rPr>
              <a:t>Развивающая  предметно пространственная среда должна быть содержательно-насыщенной, трансформируемой, вариативной, доступной и безопасной.  А для детей раннего возраста она должна предоставлять необходимые и достаточные условия для движения и предметной деятельности.</a:t>
            </a: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endParaRPr lang="ru-RU" b="0" u="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81218-ADA8-456B-8CF8-5C98CA19F52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/>
                <a:ea typeface="Calibri"/>
                <a:cs typeface="Times New Roman"/>
              </a:rPr>
              <a:t>Мы постарались создать условия, чтобы ребенок попадал в благоприятное психологически комфортное пространство с первых минут прихода в детский сад. </a:t>
            </a:r>
            <a:r>
              <a:rPr lang="ru-RU" sz="1200" kern="1200" dirty="0" smtClean="0">
                <a:solidFill>
                  <a:srgbClr val="000000"/>
                </a:solidFill>
                <a:effectLst/>
                <a:latin typeface="Times New Roman"/>
                <a:ea typeface="+mn-ea"/>
                <a:cs typeface="Times New Roman"/>
              </a:rPr>
              <a:t>Наш проект называется «</a:t>
            </a:r>
            <a:r>
              <a:rPr lang="ru-RU" sz="1200" kern="1200" dirty="0" err="1" smtClean="0">
                <a:solidFill>
                  <a:srgbClr val="000000"/>
                </a:solidFill>
                <a:effectLst/>
                <a:latin typeface="Times New Roman"/>
                <a:ea typeface="+mn-ea"/>
                <a:cs typeface="Times New Roman"/>
              </a:rPr>
              <a:t>Яслеград</a:t>
            </a:r>
            <a:r>
              <a:rPr lang="ru-RU" sz="1200" kern="1200" dirty="0" smtClean="0">
                <a:solidFill>
                  <a:srgbClr val="000000"/>
                </a:solidFill>
                <a:effectLst/>
                <a:latin typeface="Times New Roman"/>
                <a:ea typeface="+mn-ea"/>
                <a:cs typeface="Times New Roman"/>
              </a:rPr>
              <a:t>», поэтому все помещения оформлены в этом стиле. В приемной малышей встре</a:t>
            </a:r>
            <a:r>
              <a:rPr lang="ru-RU" sz="1200" b="0" kern="1200" dirty="0" smtClean="0">
                <a:solidFill>
                  <a:srgbClr val="000000"/>
                </a:solidFill>
                <a:effectLst/>
                <a:latin typeface="Times New Roman"/>
                <a:ea typeface="+mn-ea"/>
                <a:cs typeface="Times New Roman"/>
              </a:rPr>
              <a:t>тят</a:t>
            </a:r>
            <a:r>
              <a:rPr lang="ru-RU" sz="1200" kern="1200" dirty="0" smtClean="0">
                <a:solidFill>
                  <a:srgbClr val="000000"/>
                </a:solidFill>
                <a:effectLst/>
                <a:latin typeface="Times New Roman"/>
                <a:ea typeface="+mn-ea"/>
                <a:cs typeface="Times New Roman"/>
              </a:rPr>
              <a:t> яркие и необычные шкафы-домики, стационарные и откидные </a:t>
            </a:r>
            <a:r>
              <a:rPr lang="ru-RU" sz="1200" kern="1200" dirty="0" err="1" smtClean="0">
                <a:solidFill>
                  <a:srgbClr val="000000"/>
                </a:solidFill>
                <a:effectLst/>
                <a:latin typeface="Times New Roman"/>
                <a:ea typeface="+mn-ea"/>
                <a:cs typeface="Times New Roman"/>
              </a:rPr>
              <a:t>пеленальные</a:t>
            </a:r>
            <a:r>
              <a:rPr lang="ru-RU" sz="1200" kern="1200" dirty="0" smtClean="0">
                <a:solidFill>
                  <a:srgbClr val="000000"/>
                </a:solidFill>
                <a:effectLst/>
                <a:latin typeface="Times New Roman"/>
                <a:ea typeface="+mn-ea"/>
                <a:cs typeface="Times New Roman"/>
              </a:rPr>
              <a:t> столики-машинки, диванчик для родителей и даже телефонная будка-шкаф для одежды персонала.   </a:t>
            </a: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1200" kern="1200" dirty="0" smtClean="0">
                <a:solidFill>
                  <a:srgbClr val="000000"/>
                </a:solidFill>
                <a:effectLst/>
                <a:latin typeface="Times New Roman"/>
                <a:ea typeface="+mn-ea"/>
                <a:cs typeface="Times New Roman"/>
              </a:rPr>
              <a:t>Также предусмотрена  возможность  присутствия мамы рядом с ребенком,  комната для грудного кормления.</a:t>
            </a: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endParaRPr lang="ru-RU" sz="1200" b="0" u="non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81218-ADA8-456B-8CF8-5C98CA19F52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/>
                <a:ea typeface="Calibri"/>
                <a:cs typeface="Times New Roman"/>
              </a:rPr>
              <a:t>  </a:t>
            </a: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r>
              <a:rPr lang="ru-RU" sz="1200" dirty="0" smtClean="0">
                <a:effectLst/>
                <a:latin typeface="Times New Roman"/>
                <a:ea typeface="Calibri"/>
              </a:rPr>
              <a:t>  В игровой   мы предусмотрели  максимальное высвобождение площадей для движения и игр, использование </a:t>
            </a:r>
            <a:r>
              <a:rPr lang="ru-RU" sz="1200" dirty="0" err="1" smtClean="0">
                <a:effectLst/>
                <a:latin typeface="Times New Roman"/>
                <a:ea typeface="Calibri"/>
              </a:rPr>
              <a:t>бизибордов</a:t>
            </a:r>
            <a:r>
              <a:rPr lang="ru-RU" sz="1200" dirty="0" smtClean="0">
                <a:effectLst/>
                <a:latin typeface="Times New Roman"/>
                <a:ea typeface="Calibri"/>
              </a:rPr>
              <a:t> , ходунков, сенсорных ковриков и другого современного оборудования, наличие стульчиков-</a:t>
            </a:r>
            <a:r>
              <a:rPr lang="ru-RU" sz="1200" dirty="0" err="1" smtClean="0">
                <a:effectLst/>
                <a:latin typeface="Times New Roman"/>
                <a:ea typeface="Calibri"/>
              </a:rPr>
              <a:t>трансформеров</a:t>
            </a:r>
            <a:r>
              <a:rPr lang="ru-RU" sz="1200" dirty="0" smtClean="0">
                <a:effectLst/>
                <a:latin typeface="Times New Roman"/>
                <a:ea typeface="Calibri"/>
              </a:rPr>
              <a:t> для кормления, которые смогут в дальнейшем использоваться детьми для рисования или лепки, и  откидных </a:t>
            </a:r>
            <a:r>
              <a:rPr lang="ru-RU" sz="1200" dirty="0" err="1" smtClean="0">
                <a:effectLst/>
                <a:latin typeface="Times New Roman"/>
                <a:ea typeface="Calibri"/>
              </a:rPr>
              <a:t>пеленальных</a:t>
            </a:r>
            <a:r>
              <a:rPr lang="ru-RU" sz="1200" dirty="0" smtClean="0">
                <a:effectLst/>
                <a:latin typeface="Times New Roman"/>
                <a:ea typeface="Calibri"/>
              </a:rPr>
              <a:t> столиков, мягких кресел-мешков, мобильной дидактической тумбы, зеркальных вставок и подсветки  на стенах. </a:t>
            </a:r>
            <a:endParaRPr lang="ru-RU" b="0" u="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81218-ADA8-456B-8CF8-5C98CA19F52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/>
                <a:ea typeface="Calibri"/>
                <a:cs typeface="Times New Roman"/>
              </a:rPr>
              <a:t>По периметру группы сделаны перила, держась за которые наши дети смогут учиться ходить и осваивать пространство.</a:t>
            </a: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81218-ADA8-456B-8CF8-5C98CA19F52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804545" indent="-804545" algn="just">
              <a:lnSpc>
                <a:spcPct val="115000"/>
              </a:lnSpc>
              <a:spcAft>
                <a:spcPts val="0"/>
              </a:spcAft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dirty="0" smtClean="0">
                <a:effectLst/>
                <a:latin typeface="Times New Roman"/>
                <a:ea typeface="Calibri"/>
                <a:cs typeface="Times New Roman"/>
              </a:rPr>
              <a:t>Дизайн помещения спальни выполнен в спокойных тонах, оборудование максимально приближено к домашнему. Есть трансформируемые кроватки, кресло-качалка для укачивания детей, звуковой дизайн (детские песенки, колыбельные, фрагменты классических произведений, шум моря, шелест листвы).</a:t>
            </a: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81218-ADA8-456B-8CF8-5C98CA19F52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51E505-A58B-436D-9DA7-4988F63D0A3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4384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2188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4205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1035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F48E80FE-D831-49B9-9DA1-B7960CB51B7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45FFA059-8619-4118-84C7-8D9A7CF21B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339384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E80FE-D831-49B9-9DA1-B7960CB51B7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FA059-8619-4118-84C7-8D9A7CF21B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455500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F48E80FE-D831-49B9-9DA1-B7960CB51B7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45FFA059-8619-4118-84C7-8D9A7CF21B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287148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E80FE-D831-49B9-9DA1-B7960CB51B7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FA059-8619-4118-84C7-8D9A7CF21B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4265240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E80FE-D831-49B9-9DA1-B7960CB51B7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FA059-8619-4118-84C7-8D9A7CF21B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62206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E80FE-D831-49B9-9DA1-B7960CB51B7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FA059-8619-4118-84C7-8D9A7CF21B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7083453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E80FE-D831-49B9-9DA1-B7960CB51B7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FA059-8619-4118-84C7-8D9A7CF21B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8044905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E80FE-D831-49B9-9DA1-B7960CB51B7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FA059-8619-4118-84C7-8D9A7CF21B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756726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96343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E80FE-D831-49B9-9DA1-B7960CB51B7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FA059-8619-4118-84C7-8D9A7CF21B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6204967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E80FE-D831-49B9-9DA1-B7960CB51B7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FA059-8619-4118-84C7-8D9A7CF21B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9932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E80FE-D831-49B9-9DA1-B7960CB51B7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FA059-8619-4118-84C7-8D9A7CF21B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16284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0993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3106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1110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3450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38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0636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3994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327DD-385C-473C-8D54-170291047E37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EDA8C-99EC-4B2C-9938-C3C18B66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4394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48E80FE-D831-49B9-9DA1-B7960CB51B7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5FFA059-8619-4118-84C7-8D9A7CF21B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4185037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«ЯСЛЕГРАД»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84984"/>
            <a:ext cx="6656784" cy="2808312"/>
          </a:xfrm>
        </p:spPr>
        <p:txBody>
          <a:bodyPr>
            <a:normAutofit fontScale="62500" lnSpcReduction="20000"/>
          </a:bodyPr>
          <a:lstStyle/>
          <a:p>
            <a:r>
              <a:rPr lang="ru-RU" sz="5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проект детского сада для детей в возрасте до 3 лет</a:t>
            </a: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r"/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r"/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Сафина А.В.,</a:t>
            </a:r>
          </a:p>
          <a:p>
            <a:pPr algn="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заведующий МАДОУ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/с№183 г. Тюмени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733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Кадровое обеспечение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5856" y="2636912"/>
            <a:ext cx="5698976" cy="2664296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Воспитатель –  22 ставки</a:t>
            </a:r>
          </a:p>
          <a:p>
            <a:pPr lvl="0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Младший воспитатель – 20 ставок</a:t>
            </a:r>
          </a:p>
          <a:p>
            <a:pPr lvl="0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Медицинская сестра – 3,5 ставки</a:t>
            </a:r>
          </a:p>
          <a:p>
            <a:pPr lvl="0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Врач-педиатр – 2 ставки</a:t>
            </a:r>
          </a:p>
          <a:p>
            <a:endParaRPr lang="ru-RU" dirty="0"/>
          </a:p>
        </p:txBody>
      </p:sp>
      <p:pic>
        <p:nvPicPr>
          <p:cNvPr id="2052" name="Picture 4" descr="http://sacmisink.com/img/pro/2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4864"/>
            <a:ext cx="3515710" cy="2996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740352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</a:t>
            </a:r>
            <a:r>
              <a:rPr lang="ru-RU" sz="2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Особенности образовательной программы для детей ясельного возраста </a:t>
            </a:r>
            <a:endParaRPr lang="ru-RU" sz="2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Пять «портретов»</a:t>
            </a:r>
          </a:p>
          <a:p>
            <a:pPr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• Портрет современного ребенка</a:t>
            </a:r>
          </a:p>
          <a:p>
            <a:pPr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• Портрет современной семьи </a:t>
            </a:r>
          </a:p>
          <a:p>
            <a:pPr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• Портрет современного детского сада </a:t>
            </a:r>
          </a:p>
          <a:p>
            <a:pPr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• Портрет современного педагога </a:t>
            </a:r>
          </a:p>
          <a:p>
            <a:pPr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• Портрет (образ) современного мира </a:t>
            </a:r>
          </a:p>
          <a:p>
            <a:pPr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Вариативная модель организации образовательной среды. Модель развития взаимоотношений педагога с детьми.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Университет детства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1540394085 (2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0" y="3933056"/>
            <a:ext cx="4427984" cy="2370133"/>
          </a:xfrm>
        </p:spPr>
      </p:pic>
      <p:sp>
        <p:nvSpPr>
          <p:cNvPr id="8" name="Прямоугольник 7"/>
          <p:cNvSpPr/>
          <p:nvPr/>
        </p:nvSpPr>
        <p:spPr>
          <a:xfrm>
            <a:off x="323528" y="1484784"/>
            <a:ext cx="882047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Задачи </a:t>
            </a:r>
            <a:endParaRPr lang="ru-RU" sz="9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изучение смысла и особенностей младенчества и раннего возраста;</a:t>
            </a:r>
            <a:endParaRPr lang="ru-RU" sz="9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анализ родительских опасений и ожиданий по отношению к детям 0-3 лет; </a:t>
            </a:r>
            <a:endParaRPr lang="ru-RU" sz="9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освоение конструктивных путей взаимодействия с ребенком; </a:t>
            </a:r>
            <a:endParaRPr lang="ru-RU" sz="9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повышение осознанности собственных чувств по отношению к ребенку, </a:t>
            </a:r>
            <a:endParaRPr lang="ru-RU" sz="9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формирование умений распределять собственное время, расставлять свои приоритеты, критически осмысливать социальные требования к </a:t>
            </a:r>
            <a:r>
              <a:rPr lang="ru-RU" sz="1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родительству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и рекомендации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по  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воспитанию,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содержащиеся  в СМИ и других источниках.</a:t>
            </a:r>
            <a:endParaRPr lang="ru-RU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3688" y="1196752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Цель   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формирование родительских компетенций  в вопросах развития и воспитания детей ясельного возраста.</a:t>
            </a:r>
            <a:endParaRPr lang="ru-RU" sz="9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Университет детства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</a:t>
            </a:r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Три направления: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 Занятия по субботам в клубе «Лига карапузов»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Практические семинары и тренинги  для родителей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 Консультации специалистов, в том числе в дистанционном формате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SC001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196752"/>
            <a:ext cx="4221915" cy="282157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Университет детства</a:t>
            </a:r>
            <a:endParaRPr lang="ru-RU" sz="4000" dirty="0"/>
          </a:p>
        </p:txBody>
      </p:sp>
      <p:pic>
        <p:nvPicPr>
          <p:cNvPr id="6" name="Содержимое 5" descr="DSC00109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52588" y="2996952"/>
            <a:ext cx="4652896" cy="310960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Университет детства</a:t>
            </a:r>
            <a:endParaRPr lang="ru-RU" sz="4000" dirty="0"/>
          </a:p>
        </p:txBody>
      </p:sp>
      <p:pic>
        <p:nvPicPr>
          <p:cNvPr id="4" name="Содержимое 3" descr="У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83968" y="1340768"/>
            <a:ext cx="4680520" cy="312644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 descr="У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2852936"/>
            <a:ext cx="4752231" cy="317434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0609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«ЯСЛЕГРАД»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паспорт объект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62681" r="790"/>
          <a:stretch>
            <a:fillRect/>
          </a:stretch>
        </p:blipFill>
        <p:spPr>
          <a:xfrm>
            <a:off x="323528" y="1700808"/>
            <a:ext cx="8517564" cy="34172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создание условий для полноценного развития детей младенческого и раннего возраста в рамках государственных гарантий на получение дошкольного образования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ЗАДАЧИ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ru-RU" dirty="0" smtClean="0"/>
              <a:t>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Открытие на базе третьего  корпуса детского сада № 183 города Тюмени по адресу: ул. Мурманская,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13  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групп: </a:t>
            </a:r>
          </a:p>
          <a:p>
            <a: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для детей </a:t>
            </a:r>
            <a:r>
              <a:rPr lang="ru-RU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младенческого</a:t>
            </a:r>
            <a: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возраста  (до 1 года);</a:t>
            </a:r>
          </a:p>
          <a:p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</a:t>
            </a:r>
            <a: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ля детей </a:t>
            </a:r>
            <a:r>
              <a:rPr lang="ru-RU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раннего</a:t>
            </a:r>
            <a: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возраста (от 1 года до 2 лет);</a:t>
            </a:r>
          </a:p>
          <a:p>
            <a: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для детей </a:t>
            </a:r>
            <a:r>
              <a:rPr lang="ru-RU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младшего</a:t>
            </a:r>
            <a: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дошкольного возраста (от 2 до 3 лет).</a:t>
            </a:r>
          </a:p>
          <a:p>
            <a:pPr>
              <a:buNone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Создание предметно пространственной развивающей среды, соответствующей возрастным особенностям детей, специфике раннего развития</a:t>
            </a:r>
          </a:p>
          <a:p>
            <a:pPr lvl="0">
              <a:buNone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  Специализированная подготовка кадров для работы с детьми младенческого и раннего возраста</a:t>
            </a:r>
          </a:p>
          <a:p>
            <a:pPr lvl="0">
              <a:buNone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4.  Реализация комплексной образовательной программы на основе программы «Мозаика» для детей до 3 лет</a:t>
            </a:r>
          </a:p>
          <a:p>
            <a:pPr lvl="0">
              <a:buNone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5.  Вовлечение родителей в образование детей на ранних этапах их развития, повышение родительской компетентности и ответственности в вопросах воспитания детей младенческого и раннего возраста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8388424" cy="126876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</a:t>
            </a:r>
            <a:b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Предметно </a:t>
            </a:r>
            <a:b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пространственная среда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49294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/>
              <a:t>            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состав групповой  ячейки входят:</a:t>
            </a:r>
          </a:p>
          <a:p>
            <a:pPr>
              <a:buNone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Игровая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Приемная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Спальня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Туалетная комната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Буфетная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3" cstate="print"/>
          <a:srcRect l="15351" t="939" r="15350" b="-1291"/>
          <a:stretch>
            <a:fillRect/>
          </a:stretch>
        </p:blipFill>
        <p:spPr>
          <a:xfrm>
            <a:off x="5076056" y="2204864"/>
            <a:ext cx="3661207" cy="37444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60648"/>
            <a:ext cx="6264696" cy="57606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Предметно 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пространственная среда</a:t>
            </a:r>
            <a:endParaRPr lang="ru-RU" sz="3200" dirty="0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8587" r="499" b="10272"/>
          <a:stretch>
            <a:fillRect/>
          </a:stretch>
        </p:blipFill>
        <p:spPr>
          <a:xfrm>
            <a:off x="4139952" y="1196752"/>
            <a:ext cx="4870146" cy="280831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 descr="1_1.jpg"/>
          <p:cNvPicPr>
            <a:picLocks noChangeAspect="1"/>
          </p:cNvPicPr>
          <p:nvPr/>
        </p:nvPicPr>
        <p:blipFill>
          <a:blip r:embed="rId4" cstate="print"/>
          <a:srcRect t="9908" b="11022"/>
          <a:stretch>
            <a:fillRect/>
          </a:stretch>
        </p:blipFill>
        <p:spPr>
          <a:xfrm>
            <a:off x="179512" y="3859609"/>
            <a:ext cx="4896544" cy="273774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755576" y="2420888"/>
            <a:ext cx="3312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Приемная</a:t>
            </a:r>
            <a:endParaRPr lang="ru-RU" sz="4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6552728" cy="79208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Предметно 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пространственная среда</a:t>
            </a:r>
            <a:endParaRPr lang="ru-RU" sz="3200" dirty="0"/>
          </a:p>
        </p:txBody>
      </p:sp>
      <p:pic>
        <p:nvPicPr>
          <p:cNvPr id="5" name="Рисунок 4" descr="2_1.jpg"/>
          <p:cNvPicPr>
            <a:picLocks noChangeAspect="1"/>
          </p:cNvPicPr>
          <p:nvPr/>
        </p:nvPicPr>
        <p:blipFill>
          <a:blip r:embed="rId3" cstate="print"/>
          <a:srcRect t="9908" b="9908"/>
          <a:stretch>
            <a:fillRect/>
          </a:stretch>
        </p:blipFill>
        <p:spPr>
          <a:xfrm>
            <a:off x="323528" y="3501008"/>
            <a:ext cx="5461000" cy="309634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499992" y="1196752"/>
            <a:ext cx="4424436" cy="312858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1403648" y="1988840"/>
            <a:ext cx="25932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Игровая</a:t>
            </a:r>
            <a:endParaRPr lang="ru-RU" sz="4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7355160" cy="86895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Предметно 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пространственная среда</a:t>
            </a:r>
            <a:endParaRPr lang="ru-RU" sz="3200" dirty="0"/>
          </a:p>
        </p:txBody>
      </p:sp>
      <p:pic>
        <p:nvPicPr>
          <p:cNvPr id="4" name="Содержимое 3" descr="2_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0178" r="499" b="10272"/>
          <a:stretch>
            <a:fillRect/>
          </a:stretch>
        </p:blipFill>
        <p:spPr>
          <a:xfrm>
            <a:off x="4211960" y="1268760"/>
            <a:ext cx="4680520" cy="264604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 descr="2_3.jpg"/>
          <p:cNvPicPr>
            <a:picLocks noChangeAspect="1"/>
          </p:cNvPicPr>
          <p:nvPr/>
        </p:nvPicPr>
        <p:blipFill>
          <a:blip r:embed="rId4" cstate="print"/>
          <a:srcRect t="9908" b="9908"/>
          <a:stretch>
            <a:fillRect/>
          </a:stretch>
        </p:blipFill>
        <p:spPr>
          <a:xfrm>
            <a:off x="179512" y="3429000"/>
            <a:ext cx="5337944" cy="302657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1187624" y="2204864"/>
            <a:ext cx="27372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Игровая</a:t>
            </a:r>
            <a:endParaRPr lang="ru-RU" sz="4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Предметно 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пространственная среда</a:t>
            </a:r>
            <a:endParaRPr lang="ru-RU" sz="2800" dirty="0"/>
          </a:p>
        </p:txBody>
      </p:sp>
      <p:pic>
        <p:nvPicPr>
          <p:cNvPr id="4" name="Содержимое 3" descr="3_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0178" r="499" b="10272"/>
          <a:stretch>
            <a:fillRect/>
          </a:stretch>
        </p:blipFill>
        <p:spPr>
          <a:xfrm>
            <a:off x="4067944" y="1268760"/>
            <a:ext cx="4784476" cy="270481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4" cstate="print"/>
          <a:srcRect t="9908" b="9908"/>
          <a:stretch>
            <a:fillRect/>
          </a:stretch>
        </p:blipFill>
        <p:spPr>
          <a:xfrm>
            <a:off x="251520" y="3429000"/>
            <a:ext cx="5461000" cy="309634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683568" y="2204864"/>
            <a:ext cx="3096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Спальня</a:t>
            </a:r>
            <a:endParaRPr lang="ru-RU" sz="4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152620"/>
            <a:ext cx="6160669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dirty="0" smtClean="0">
              <a:solidFill>
                <a:srgbClr val="4F81BD">
                  <a:lumMod val="50000"/>
                </a:srgbClr>
              </a:solidFill>
              <a:latin typeface="Comic Sans MS" panose="030F0702030302020204" pitchFamily="66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0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М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ногофункциональность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и безопасность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помещений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и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оборудования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Развивающий характер предметной наполняемости групп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0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И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спользование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 современного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здоровьесберегающего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 оборудования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0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Создание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условий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для получения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при необходимости ранней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коррекционной помощи с привлечением узких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специалистов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0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О</a:t>
            </a:r>
            <a:r>
              <a:rPr lang="ru-RU" sz="20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бустройство прогулочной территории по принципу «Территория-парк»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0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П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роведение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обучающих занятий с родителями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в целях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формирования навыков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обустройства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жизненного пространства детей в домашних условиях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sng" strike="noStrike" kern="1200" cap="none" spc="0" normalizeH="0" baseline="0" noProof="0" dirty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81784" y="6489198"/>
            <a:ext cx="621432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0231" y="44624"/>
            <a:ext cx="8760943" cy="1107996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Ключевые принципы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обустройства пространства для развития и воспитания детей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ясельного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возраста</a:t>
            </a:r>
          </a:p>
        </p:txBody>
      </p:sp>
      <p:pic>
        <p:nvPicPr>
          <p:cNvPr id="12290" name="Picture 2" descr="ÐÐ°ÑÑÐ¸Ð½ÐºÐ¸ Ð¿Ð¾ Ð·Ð°Ð¿ÑÐ¾ÑÑ INFANT &amp; BABY CAREcent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240104"/>
            <a:ext cx="2188252" cy="16128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fb.ru/misc/i/gallery/27191/18670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054529"/>
            <a:ext cx="2166927" cy="15583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www.sdn-uk.com/wp-content/uploads/2018/03/Mums-Group-1024x68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811495"/>
            <a:ext cx="2195833" cy="15698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7806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</TotalTime>
  <Words>993</Words>
  <Application>Microsoft Office PowerPoint</Application>
  <PresentationFormat>Экран (4:3)</PresentationFormat>
  <Paragraphs>119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Начальная</vt:lpstr>
      <vt:lpstr>«ЯСЛЕГРАД»</vt:lpstr>
      <vt:lpstr>ЦЕЛЬ</vt:lpstr>
      <vt:lpstr>ЗАДАЧИ</vt:lpstr>
      <vt:lpstr>            Предметно  пространственная среда </vt:lpstr>
      <vt:lpstr>Предметно  пространственная среда</vt:lpstr>
      <vt:lpstr>Предметно  пространственная среда</vt:lpstr>
      <vt:lpstr>Предметно  пространственная среда</vt:lpstr>
      <vt:lpstr>Предметно  пространственная среда</vt:lpstr>
      <vt:lpstr>Слайд 9</vt:lpstr>
      <vt:lpstr>Кадровое обеспечение</vt:lpstr>
      <vt:lpstr>     Особенности образовательной программы для детей ясельного возраста </vt:lpstr>
      <vt:lpstr>  Университет детства</vt:lpstr>
      <vt:lpstr>          Университет детства</vt:lpstr>
      <vt:lpstr>       Университет детства</vt:lpstr>
      <vt:lpstr>Университет детства</vt:lpstr>
      <vt:lpstr>«ЯСЛЕГРАД»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Пашкова</dc:creator>
  <cp:lastModifiedBy>HP</cp:lastModifiedBy>
  <cp:revision>57</cp:revision>
  <dcterms:created xsi:type="dcterms:W3CDTF">2013-08-01T08:17:42Z</dcterms:created>
  <dcterms:modified xsi:type="dcterms:W3CDTF">2022-02-16T06:04:41Z</dcterms:modified>
</cp:coreProperties>
</file>