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6"/>
  </p:notesMasterIdLst>
  <p:handoutMasterIdLst>
    <p:handoutMasterId r:id="rId37"/>
  </p:handoutMasterIdLst>
  <p:sldIdLst>
    <p:sldId id="256" r:id="rId3"/>
    <p:sldId id="303" r:id="rId4"/>
    <p:sldId id="305" r:id="rId5"/>
    <p:sldId id="307" r:id="rId6"/>
    <p:sldId id="309" r:id="rId7"/>
    <p:sldId id="306" r:id="rId8"/>
    <p:sldId id="308" r:id="rId9"/>
    <p:sldId id="284" r:id="rId10"/>
    <p:sldId id="283" r:id="rId11"/>
    <p:sldId id="310" r:id="rId12"/>
    <p:sldId id="302" r:id="rId13"/>
    <p:sldId id="293" r:id="rId14"/>
    <p:sldId id="294" r:id="rId15"/>
    <p:sldId id="295" r:id="rId16"/>
    <p:sldId id="289" r:id="rId17"/>
    <p:sldId id="290" r:id="rId18"/>
    <p:sldId id="296" r:id="rId19"/>
    <p:sldId id="297" r:id="rId20"/>
    <p:sldId id="324" r:id="rId21"/>
    <p:sldId id="325" r:id="rId22"/>
    <p:sldId id="318" r:id="rId23"/>
    <p:sldId id="311" r:id="rId24"/>
    <p:sldId id="312" r:id="rId25"/>
    <p:sldId id="313" r:id="rId26"/>
    <p:sldId id="315" r:id="rId27"/>
    <p:sldId id="316" r:id="rId28"/>
    <p:sldId id="317" r:id="rId29"/>
    <p:sldId id="314" r:id="rId30"/>
    <p:sldId id="320" r:id="rId31"/>
    <p:sldId id="322" r:id="rId32"/>
    <p:sldId id="321" r:id="rId33"/>
    <p:sldId id="323" r:id="rId34"/>
    <p:sldId id="326" r:id="rId35"/>
  </p:sldIdLst>
  <p:sldSz cx="9906000" cy="6858000" type="A4"/>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autoAdjust="0"/>
  </p:normalViewPr>
  <p:slideViewPr>
    <p:cSldViewPr snapToGrid="0" showGuides="1">
      <p:cViewPr varScale="1">
        <p:scale>
          <a:sx n="114" d="100"/>
          <a:sy n="114" d="100"/>
        </p:scale>
        <p:origin x="1230" y="114"/>
      </p:cViewPr>
      <p:guideLst>
        <p:guide orient="horz" pos="2160"/>
        <p:guide pos="3840"/>
        <p:guide pos="312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76" d="100"/>
          <a:sy n="76" d="100"/>
        </p:scale>
        <p:origin x="123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23CEAAF3-9831-450B-8D59-2C09DB96C8FC}" type="datetimeFigureOut">
              <a:rPr lang="ru-RU" smtClean="0"/>
              <a:t>04.02.2022</a:t>
            </a:fld>
            <a:endParaRPr lang="ru-RU" dirty="0"/>
          </a:p>
        </p:txBody>
      </p:sp>
      <p:sp>
        <p:nvSpPr>
          <p:cNvPr id="4" name="Нижний колонтитул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6834459-7356-44BF-850D-8B30C4FB3B6B}" type="slidenum">
              <a:rPr lang="ru-RU" smtClean="0"/>
              <a:t>‹#›</a:t>
            </a:fld>
            <a:endParaRPr lang="ru-RU" dirty="0"/>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D50CD79-FC16-4410-AB61-17F26E6D3BC8}" type="datetimeFigureOut">
              <a:rPr lang="ru-RU" smtClean="0"/>
              <a:t>04.02.2022</a:t>
            </a:fld>
            <a:endParaRPr lang="ru-RU" dirty="0"/>
          </a:p>
        </p:txBody>
      </p:sp>
      <p:sp>
        <p:nvSpPr>
          <p:cNvPr id="4" name="Образ слайда 3"/>
          <p:cNvSpPr>
            <a:spLocks noGrp="1" noRot="1" noChangeAspect="1"/>
          </p:cNvSpPr>
          <p:nvPr>
            <p:ph type="sldImg" idx="2"/>
          </p:nvPr>
        </p:nvSpPr>
        <p:spPr>
          <a:xfrm>
            <a:off x="979488" y="1241425"/>
            <a:ext cx="4838700" cy="3349625"/>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A3C37BE-C303-496D-B5CD-85F2937540FC}" type="slidenum">
              <a:rPr lang="ru-RU" smtClean="0"/>
              <a:t>‹#›</a:t>
            </a:fld>
            <a:endParaRPr lang="ru-RU"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оугольник 6"/>
          <p:cNvSpPr/>
          <p:nvPr/>
        </p:nvSpPr>
        <p:spPr>
          <a:xfrm>
            <a:off x="0" y="5778124"/>
            <a:ext cx="9906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p:nvSpPr>
        <p:spPr>
          <a:xfrm>
            <a:off x="0" y="0"/>
            <a:ext cx="9906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897731" y="2292095"/>
            <a:ext cx="8203406" cy="2219691"/>
          </a:xfrm>
        </p:spPr>
        <p:txBody>
          <a:bodyPr anchor="ctr">
            <a:normAutofit/>
          </a:bodyPr>
          <a:lstStyle>
            <a:lvl1pPr algn="l">
              <a:defRPr sz="4400" cap="all" baseline="0"/>
            </a:lvl1pPr>
          </a:lstStyle>
          <a:p>
            <a:r>
              <a:rPr lang="ru-RU"/>
              <a:t>Образец заголовка</a:t>
            </a:r>
            <a:endParaRPr lang="ru-RU" dirty="0"/>
          </a:p>
        </p:txBody>
      </p:sp>
      <p:sp>
        <p:nvSpPr>
          <p:cNvPr id="3" name="Подзаголовок 2"/>
          <p:cNvSpPr>
            <a:spLocks noGrp="1"/>
          </p:cNvSpPr>
          <p:nvPr>
            <p:ph type="subTitle" idx="1"/>
          </p:nvPr>
        </p:nvSpPr>
        <p:spPr>
          <a:xfrm>
            <a:off x="897730" y="4511785"/>
            <a:ext cx="8203407"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RU" dirty="0"/>
          </a:p>
        </p:txBody>
      </p:sp>
      <p:sp>
        <p:nvSpPr>
          <p:cNvPr id="4" name="Дата 3"/>
          <p:cNvSpPr>
            <a:spLocks noGrp="1"/>
          </p:cNvSpPr>
          <p:nvPr>
            <p:ph type="dt" sz="half" idx="10"/>
          </p:nvPr>
        </p:nvSpPr>
        <p:spPr/>
        <p:txBody>
          <a:bodyPr/>
          <a:lstStyle/>
          <a:p>
            <a:fld id="{402B9795-92DC-40DC-A1CA-9A4B349D7824}" type="datetimeFigureOut">
              <a:rPr lang="ru-RU" smtClean="0"/>
              <a:t>04.02.2022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FF54DE5-C571-48E8-A5BC-B369434E2F44}" type="slidenum">
              <a:rPr lang="ru-RU" smtClean="0"/>
              <a:t>‹#›</a:t>
            </a:fld>
            <a:endParaRPr lang="ru-RU" dirty="0"/>
          </a:p>
        </p:txBody>
      </p:sp>
      <p:pic>
        <p:nvPicPr>
          <p:cNvPr id="11" name="Рисунок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076112" y="0"/>
            <a:ext cx="1419863" cy="2292094"/>
          </a:xfrm>
          <a:prstGeom prst="rect">
            <a:avLst/>
          </a:prstGeom>
        </p:spPr>
      </p:pic>
    </p:spTree>
    <p:extLst>
      <p:ext uri="{BB962C8B-B14F-4D97-AF65-F5344CB8AC3E}">
        <p14:creationId xmlns:p14="http://schemas.microsoft.com/office/powerpoint/2010/main" val="165975651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chor="b"/>
          <a:lstStyle>
            <a:lvl1pPr>
              <a:defRPr sz="3200"/>
            </a:lvl1pPr>
          </a:lstStyle>
          <a:p>
            <a:r>
              <a:rPr lang="ru-RU"/>
              <a:t>Образец заголовка</a:t>
            </a:r>
            <a:endParaRPr lang="ru-RU" dirty="0"/>
          </a:p>
        </p:txBody>
      </p:sp>
      <p:sp>
        <p:nvSpPr>
          <p:cNvPr id="3" name="Рисунок 2"/>
          <p:cNvSpPr>
            <a:spLocks noGrp="1"/>
          </p:cNvSpPr>
          <p:nvPr>
            <p:ph type="pic" idx="1"/>
          </p:nvPr>
        </p:nvSpPr>
        <p:spPr>
          <a:xfrm>
            <a:off x="3781920" y="1600200"/>
            <a:ext cx="5225116"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ru-RU" dirty="0"/>
          </a:p>
        </p:txBody>
      </p:sp>
      <p:sp>
        <p:nvSpPr>
          <p:cNvPr id="4" name="Текст 3"/>
          <p:cNvSpPr>
            <a:spLocks noGrp="1"/>
          </p:cNvSpPr>
          <p:nvPr>
            <p:ph type="body" sz="half" idx="2"/>
          </p:nvPr>
        </p:nvSpPr>
        <p:spPr>
          <a:xfrm>
            <a:off x="897731" y="1600200"/>
            <a:ext cx="2760059"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402B9795-92DC-40DC-A1CA-9A4B349D7824}" type="datetimeFigureOut">
              <a:rPr lang="ru-RU" smtClean="0"/>
              <a:t>04.02.2022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FF54DE5-C571-48E8-A5BC-B369434E2F44}" type="slidenum">
              <a:rPr lang="ru-RU" smtClean="0"/>
              <a:t>‹#›</a:t>
            </a:fld>
            <a:endParaRPr lang="ru-RU" dirty="0"/>
          </a:p>
        </p:txBody>
      </p:sp>
    </p:spTree>
    <p:extLst>
      <p:ext uri="{BB962C8B-B14F-4D97-AF65-F5344CB8AC3E}">
        <p14:creationId xmlns:p14="http://schemas.microsoft.com/office/powerpoint/2010/main" val="76963709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Дата 3"/>
          <p:cNvSpPr>
            <a:spLocks noGrp="1"/>
          </p:cNvSpPr>
          <p:nvPr>
            <p:ph type="dt" sz="half" idx="10"/>
          </p:nvPr>
        </p:nvSpPr>
        <p:spPr/>
        <p:txBody>
          <a:bodyPr/>
          <a:lstStyle/>
          <a:p>
            <a:fld id="{402B9795-92DC-40DC-A1CA-9A4B349D7824}" type="datetimeFigureOut">
              <a:rPr lang="ru-RU" smtClean="0"/>
              <a:t>04.02.2022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FF54DE5-C571-48E8-A5BC-B369434E2F44}" type="slidenum">
              <a:rPr lang="ru-RU" smtClean="0"/>
              <a:t>‹#›</a:t>
            </a:fld>
            <a:endParaRPr lang="ru-RU" dirty="0"/>
          </a:p>
        </p:txBody>
      </p:sp>
    </p:spTree>
    <p:extLst>
      <p:ext uri="{BB962C8B-B14F-4D97-AF65-F5344CB8AC3E}">
        <p14:creationId xmlns:p14="http://schemas.microsoft.com/office/powerpoint/2010/main" val="201207670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615238" y="365125"/>
            <a:ext cx="1393031" cy="5811838"/>
          </a:xfrm>
        </p:spPr>
        <p:txBody>
          <a:bodyPr vert="eaVert"/>
          <a:lstStyle/>
          <a:p>
            <a:r>
              <a:rPr lang="ru-RU"/>
              <a:t>Образец заголовка</a:t>
            </a:r>
            <a:endParaRPr lang="ru-RU" dirty="0"/>
          </a:p>
        </p:txBody>
      </p:sp>
      <p:sp>
        <p:nvSpPr>
          <p:cNvPr id="3" name="Вертикальный текст 2"/>
          <p:cNvSpPr>
            <a:spLocks noGrp="1"/>
          </p:cNvSpPr>
          <p:nvPr>
            <p:ph type="body" orient="vert" idx="1"/>
          </p:nvPr>
        </p:nvSpPr>
        <p:spPr>
          <a:xfrm>
            <a:off x="897731" y="365125"/>
            <a:ext cx="6580353"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Дата 3"/>
          <p:cNvSpPr>
            <a:spLocks noGrp="1"/>
          </p:cNvSpPr>
          <p:nvPr>
            <p:ph type="dt" sz="half" idx="10"/>
          </p:nvPr>
        </p:nvSpPr>
        <p:spPr/>
        <p:txBody>
          <a:bodyPr/>
          <a:lstStyle/>
          <a:p>
            <a:fld id="{402B9795-92DC-40DC-A1CA-9A4B349D7824}" type="datetimeFigureOut">
              <a:rPr lang="ru-RU" smtClean="0"/>
              <a:t>04.02.2022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FF54DE5-C571-48E8-A5BC-B369434E2F44}" type="slidenum">
              <a:rPr lang="ru-RU" smtClean="0"/>
              <a:t>‹#›</a:t>
            </a:fld>
            <a:endParaRPr lang="ru-RU" dirty="0"/>
          </a:p>
        </p:txBody>
      </p:sp>
      <p:grpSp>
        <p:nvGrpSpPr>
          <p:cNvPr id="7" name="Группа 6"/>
          <p:cNvGrpSpPr/>
          <p:nvPr/>
        </p:nvGrpSpPr>
        <p:grpSpPr>
          <a:xfrm rot="5400000">
            <a:off x="4764597" y="3236757"/>
            <a:ext cx="5632704" cy="68577"/>
            <a:chOff x="1073150" y="1219201"/>
            <a:chExt cx="10058400" cy="63125"/>
          </a:xfrm>
        </p:grpSpPr>
        <p:cxnSp>
          <p:nvCxnSpPr>
            <p:cNvPr id="8" name="Прямая соединительная линия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dirty="0"/>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Дата 3"/>
          <p:cNvSpPr>
            <a:spLocks noGrp="1"/>
          </p:cNvSpPr>
          <p:nvPr>
            <p:ph type="dt" sz="half" idx="10"/>
          </p:nvPr>
        </p:nvSpPr>
        <p:spPr/>
        <p:txBody>
          <a:bodyPr/>
          <a:lstStyle/>
          <a:p>
            <a:fld id="{402B9795-92DC-40DC-A1CA-9A4B349D7824}" type="datetimeFigureOut">
              <a:rPr lang="ru-RU" smtClean="0"/>
              <a:t>04.02.2022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FF54DE5-C571-48E8-A5BC-B369434E2F44}" type="slidenum">
              <a:rPr lang="ru-RU" smtClean="0"/>
              <a:t>‹#›</a:t>
            </a:fld>
            <a:endParaRPr lang="ru-RU" dirty="0"/>
          </a:p>
        </p:txBody>
      </p:sp>
    </p:spTree>
    <p:extLst>
      <p:ext uri="{BB962C8B-B14F-4D97-AF65-F5344CB8AC3E}">
        <p14:creationId xmlns:p14="http://schemas.microsoft.com/office/powerpoint/2010/main" val="378687682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Титульный слайд с рисунком">
    <p:spTree>
      <p:nvGrpSpPr>
        <p:cNvPr id="1" name=""/>
        <p:cNvGrpSpPr/>
        <p:nvPr/>
      </p:nvGrpSpPr>
      <p:grpSpPr>
        <a:xfrm>
          <a:off x="0" y="0"/>
          <a:ext cx="0" cy="0"/>
          <a:chOff x="0" y="0"/>
          <a:chExt cx="0" cy="0"/>
        </a:xfrm>
      </p:grpSpPr>
      <p:grpSp>
        <p:nvGrpSpPr>
          <p:cNvPr id="13" name="Группа 12"/>
          <p:cNvGrpSpPr/>
          <p:nvPr/>
        </p:nvGrpSpPr>
        <p:grpSpPr>
          <a:xfrm rot="10800000">
            <a:off x="0" y="5645511"/>
            <a:ext cx="9906000" cy="63125"/>
            <a:chOff x="507492" y="1501519"/>
            <a:chExt cx="8129016" cy="63125"/>
          </a:xfrm>
        </p:grpSpPr>
        <p:cxnSp>
          <p:nvCxnSpPr>
            <p:cNvPr id="17" name="Прямая соединительная линия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Группа 13"/>
          <p:cNvGrpSpPr/>
          <p:nvPr/>
        </p:nvGrpSpPr>
        <p:grpSpPr>
          <a:xfrm>
            <a:off x="0" y="1143001"/>
            <a:ext cx="9906000" cy="63125"/>
            <a:chOff x="507492" y="1501519"/>
            <a:chExt cx="8129016" cy="63125"/>
          </a:xfrm>
        </p:grpSpPr>
        <p:cxnSp>
          <p:nvCxnSpPr>
            <p:cNvPr id="15" name="Прямая соединительная линия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Прямоугольник 6"/>
          <p:cNvSpPr/>
          <p:nvPr/>
        </p:nvSpPr>
        <p:spPr>
          <a:xfrm>
            <a:off x="0" y="5778124"/>
            <a:ext cx="9906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p:nvSpPr>
        <p:spPr>
          <a:xfrm>
            <a:off x="0" y="0"/>
            <a:ext cx="9906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897731" y="2292095"/>
            <a:ext cx="4658916" cy="2219691"/>
          </a:xfrm>
        </p:spPr>
        <p:txBody>
          <a:bodyPr anchor="ctr">
            <a:normAutofit/>
          </a:bodyPr>
          <a:lstStyle>
            <a:lvl1pPr algn="l">
              <a:defRPr sz="4400" cap="all" baseline="0"/>
            </a:lvl1pPr>
          </a:lstStyle>
          <a:p>
            <a:r>
              <a:rPr lang="ru-RU"/>
              <a:t>Образец заголовка</a:t>
            </a:r>
            <a:endParaRPr lang="ru-RU" dirty="0"/>
          </a:p>
        </p:txBody>
      </p:sp>
      <p:sp>
        <p:nvSpPr>
          <p:cNvPr id="3" name="Подзаголовок 2"/>
          <p:cNvSpPr>
            <a:spLocks noGrp="1"/>
          </p:cNvSpPr>
          <p:nvPr>
            <p:ph type="subTitle" idx="1"/>
          </p:nvPr>
        </p:nvSpPr>
        <p:spPr>
          <a:xfrm>
            <a:off x="897731" y="4511785"/>
            <a:ext cx="4658916"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RU" dirty="0"/>
          </a:p>
        </p:txBody>
      </p:sp>
      <p:pic>
        <p:nvPicPr>
          <p:cNvPr id="10" name="Рисунок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077278" y="0"/>
            <a:ext cx="1419863" cy="2292094"/>
          </a:xfrm>
          <a:prstGeom prst="rect">
            <a:avLst/>
          </a:prstGeom>
        </p:spPr>
      </p:pic>
      <p:sp>
        <p:nvSpPr>
          <p:cNvPr id="11" name="Рисунок 10"/>
          <p:cNvSpPr>
            <a:spLocks noGrp="1"/>
          </p:cNvSpPr>
          <p:nvPr>
            <p:ph type="pic" sz="quarter" idx="13"/>
          </p:nvPr>
        </p:nvSpPr>
        <p:spPr>
          <a:xfrm>
            <a:off x="5672114" y="1310656"/>
            <a:ext cx="4233886" cy="4208604"/>
          </a:xfrm>
          <a:solidFill>
            <a:schemeClr val="tx1">
              <a:lumMod val="20000"/>
              <a:lumOff val="80000"/>
            </a:schemeClr>
          </a:solidFill>
        </p:spPr>
        <p:txBody>
          <a:bodyPr tIns="1005840"/>
          <a:lstStyle>
            <a:lvl1pPr marL="0" indent="0" algn="ctr">
              <a:buNone/>
              <a:defRPr/>
            </a:lvl1pPr>
          </a:lstStyle>
          <a:p>
            <a:r>
              <a:rPr lang="ru-RU"/>
              <a:t>Вставка рисунка</a:t>
            </a:r>
            <a:endParaRPr lang="ru-RU" dirty="0"/>
          </a:p>
        </p:txBody>
      </p:sp>
      <p:sp>
        <p:nvSpPr>
          <p:cNvPr id="19" name="Инструкции"/>
          <p:cNvSpPr/>
          <p:nvPr/>
        </p:nvSpPr>
        <p:spPr>
          <a:xfrm>
            <a:off x="10029825" y="0"/>
            <a:ext cx="1052513"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a:buNone/>
            </a:pPr>
            <a:r>
              <a:rPr lang="ru-RU" sz="1200" b="1" i="1" dirty="0">
                <a:solidFill>
                  <a:schemeClr val="lt1"/>
                </a:solidFill>
                <a:latin typeface="Arial"/>
                <a:ea typeface="+mn-ea"/>
                <a:cs typeface="Arial"/>
              </a:rPr>
              <a:t>ПРИМЕЧАНИЕ.</a:t>
            </a:r>
          </a:p>
          <a:p>
            <a:pPr algn="l" defTabSz="914400">
              <a:buNone/>
            </a:pPr>
            <a:r>
              <a:rPr lang="ru-RU" sz="1200" b="0" i="1" dirty="0">
                <a:solidFill>
                  <a:schemeClr val="lt1"/>
                </a:solidFill>
                <a:latin typeface="Arial"/>
                <a:ea typeface="+mn-ea"/>
                <a:cs typeface="Arial"/>
              </a:rPr>
              <a:t>Чтобы изменить изображение на этом слайде, выделите рисунок и удалите его. Затем щелкните значок "Рисунки" в заполнителе и вставьте свое изображение.</a:t>
            </a:r>
          </a:p>
        </p:txBody>
      </p:sp>
    </p:spTree>
    <p:extLst>
      <p:ext uri="{BB962C8B-B14F-4D97-AF65-F5344CB8AC3E}">
        <p14:creationId xmlns:p14="http://schemas.microsoft.com/office/powerpoint/2010/main" val="267394360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8" name="Группа 7"/>
          <p:cNvGrpSpPr/>
          <p:nvPr/>
        </p:nvGrpSpPr>
        <p:grpSpPr>
          <a:xfrm>
            <a:off x="0" y="2514601"/>
            <a:ext cx="9906000" cy="3194035"/>
            <a:chOff x="647402" y="2514600"/>
            <a:chExt cx="10838688" cy="3194035"/>
          </a:xfrm>
        </p:grpSpPr>
        <p:grpSp>
          <p:nvGrpSpPr>
            <p:cNvPr id="9" name="Группа 8"/>
            <p:cNvGrpSpPr/>
            <p:nvPr/>
          </p:nvGrpSpPr>
          <p:grpSpPr>
            <a:xfrm>
              <a:off x="647402" y="2514600"/>
              <a:ext cx="10838688" cy="63125"/>
              <a:chOff x="507492" y="1501519"/>
              <a:chExt cx="8129016" cy="63125"/>
            </a:xfrm>
          </p:grpSpPr>
          <p:cxnSp>
            <p:nvCxnSpPr>
              <p:cNvPr id="14" name="Прямая соединительная линия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Прямоугольник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11" name="Группа 10"/>
            <p:cNvGrpSpPr/>
            <p:nvPr/>
          </p:nvGrpSpPr>
          <p:grpSpPr>
            <a:xfrm rot="10800000">
              <a:off x="647402" y="5645510"/>
              <a:ext cx="10838688" cy="63125"/>
              <a:chOff x="507492" y="1501519"/>
              <a:chExt cx="8129016" cy="63125"/>
            </a:xfrm>
          </p:grpSpPr>
          <p:cxnSp>
            <p:nvCxnSpPr>
              <p:cNvPr id="12" name="Прямая соединительная линия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Заголовок 1"/>
          <p:cNvSpPr>
            <a:spLocks noGrp="1"/>
          </p:cNvSpPr>
          <p:nvPr>
            <p:ph type="title"/>
          </p:nvPr>
        </p:nvSpPr>
        <p:spPr>
          <a:xfrm>
            <a:off x="897731" y="2971806"/>
            <a:ext cx="8182768" cy="1684150"/>
          </a:xfrm>
        </p:spPr>
        <p:txBody>
          <a:bodyPr anchor="ctr">
            <a:normAutofit/>
          </a:bodyPr>
          <a:lstStyle>
            <a:lvl1pPr>
              <a:defRPr sz="4400" cap="all" baseline="0">
                <a:solidFill>
                  <a:schemeClr val="bg1"/>
                </a:solidFill>
              </a:defRPr>
            </a:lvl1pPr>
          </a:lstStyle>
          <a:p>
            <a:r>
              <a:rPr lang="ru-RU"/>
              <a:t>Образец заголовка</a:t>
            </a:r>
            <a:endParaRPr lang="ru-RU" dirty="0"/>
          </a:p>
        </p:txBody>
      </p:sp>
      <p:sp>
        <p:nvSpPr>
          <p:cNvPr id="3" name="Текст 2"/>
          <p:cNvSpPr>
            <a:spLocks noGrp="1"/>
          </p:cNvSpPr>
          <p:nvPr>
            <p:ph type="body" idx="1"/>
          </p:nvPr>
        </p:nvSpPr>
        <p:spPr>
          <a:xfrm>
            <a:off x="897731" y="4655956"/>
            <a:ext cx="8182768"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02B9795-92DC-40DC-A1CA-9A4B349D7824}" type="datetimeFigureOut">
              <a:rPr lang="ru-RU" smtClean="0"/>
              <a:t>04.02.2022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0FF54DE5-C571-48E8-A5BC-B369434E2F44}" type="slidenum">
              <a:rPr lang="ru-RU" smtClean="0"/>
              <a:t>‹#›</a:t>
            </a:fld>
            <a:endParaRPr lang="ru-RU" dirty="0"/>
          </a:p>
        </p:txBody>
      </p:sp>
      <p:pic>
        <p:nvPicPr>
          <p:cNvPr id="7" name="Рисунок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77278" y="0"/>
            <a:ext cx="1448840" cy="2971806"/>
          </a:xfrm>
          <a:prstGeom prst="rect">
            <a:avLst/>
          </a:prstGeom>
        </p:spPr>
      </p:pic>
    </p:spTree>
    <p:extLst>
      <p:ext uri="{BB962C8B-B14F-4D97-AF65-F5344CB8AC3E}">
        <p14:creationId xmlns:p14="http://schemas.microsoft.com/office/powerpoint/2010/main" val="360267880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dirty="0"/>
          </a:p>
        </p:txBody>
      </p:sp>
      <p:sp>
        <p:nvSpPr>
          <p:cNvPr id="3" name="Объект 2"/>
          <p:cNvSpPr>
            <a:spLocks noGrp="1"/>
          </p:cNvSpPr>
          <p:nvPr>
            <p:ph sz="half" idx="1"/>
          </p:nvPr>
        </p:nvSpPr>
        <p:spPr>
          <a:xfrm>
            <a:off x="897731" y="1600201"/>
            <a:ext cx="3993356" cy="4571999"/>
          </a:xfrm>
        </p:spPr>
        <p:txBody>
          <a:bodyPr/>
          <a:lstStyle>
            <a:lvl5pPr>
              <a:defRPr/>
            </a:lvl5pPr>
            <a:lvl6pPr>
              <a:defRPr/>
            </a:lvl6pPr>
            <a:lvl7pPr>
              <a:defRPr/>
            </a:lvl7pPr>
            <a:lvl8pPr>
              <a:defRPr/>
            </a:lvl8pPr>
            <a:lvl9pP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5014913" y="1600201"/>
            <a:ext cx="3993356" cy="4571999"/>
          </a:xfrm>
        </p:spPr>
        <p:txBody>
          <a:bodyPr/>
          <a:lstStyle>
            <a:lvl5pPr>
              <a:defRPr/>
            </a:lvl5pPr>
            <a:lvl6pPr>
              <a:defRPr/>
            </a:lvl6pPr>
            <a:lvl7pPr>
              <a:defRPr/>
            </a:lvl7pPr>
            <a:lvl8pPr>
              <a:defRPr/>
            </a:lvl8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5" name="Дата 4"/>
          <p:cNvSpPr>
            <a:spLocks noGrp="1"/>
          </p:cNvSpPr>
          <p:nvPr>
            <p:ph type="dt" sz="half" idx="10"/>
          </p:nvPr>
        </p:nvSpPr>
        <p:spPr/>
        <p:txBody>
          <a:bodyPr/>
          <a:lstStyle/>
          <a:p>
            <a:fld id="{402B9795-92DC-40DC-A1CA-9A4B349D7824}" type="datetimeFigureOut">
              <a:rPr lang="ru-RU" smtClean="0"/>
              <a:t>04.02.2022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FF54DE5-C571-48E8-A5BC-B369434E2F44}" type="slidenum">
              <a:rPr lang="ru-RU" smtClean="0"/>
              <a:t>‹#›</a:t>
            </a:fld>
            <a:endParaRPr lang="ru-RU" dirty="0"/>
          </a:p>
        </p:txBody>
      </p:sp>
    </p:spTree>
    <p:extLst>
      <p:ext uri="{BB962C8B-B14F-4D97-AF65-F5344CB8AC3E}">
        <p14:creationId xmlns:p14="http://schemas.microsoft.com/office/powerpoint/2010/main" val="352779106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dirty="0"/>
          </a:p>
        </p:txBody>
      </p:sp>
      <p:sp>
        <p:nvSpPr>
          <p:cNvPr id="3" name="Текст 2"/>
          <p:cNvSpPr>
            <a:spLocks noGrp="1"/>
          </p:cNvSpPr>
          <p:nvPr>
            <p:ph type="body" idx="1"/>
          </p:nvPr>
        </p:nvSpPr>
        <p:spPr>
          <a:xfrm>
            <a:off x="897731" y="1600200"/>
            <a:ext cx="3997071"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97731" y="2424112"/>
            <a:ext cx="3997071" cy="37480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5" name="Текст 4"/>
          <p:cNvSpPr>
            <a:spLocks noGrp="1"/>
          </p:cNvSpPr>
          <p:nvPr>
            <p:ph type="body" sz="quarter" idx="3"/>
          </p:nvPr>
        </p:nvSpPr>
        <p:spPr>
          <a:xfrm>
            <a:off x="5009964" y="1600200"/>
            <a:ext cx="3997071"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5009964" y="2424112"/>
            <a:ext cx="3997071" cy="37480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7" name="Дата 6"/>
          <p:cNvSpPr>
            <a:spLocks noGrp="1"/>
          </p:cNvSpPr>
          <p:nvPr>
            <p:ph type="dt" sz="half" idx="10"/>
          </p:nvPr>
        </p:nvSpPr>
        <p:spPr/>
        <p:txBody>
          <a:bodyPr/>
          <a:lstStyle/>
          <a:p>
            <a:fld id="{402B9795-92DC-40DC-A1CA-9A4B349D7824}" type="datetimeFigureOut">
              <a:rPr lang="ru-RU" smtClean="0"/>
              <a:t>04.02.2022</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0FF54DE5-C571-48E8-A5BC-B369434E2F44}" type="slidenum">
              <a:rPr lang="ru-RU" smtClean="0"/>
              <a:t>‹#›</a:t>
            </a:fld>
            <a:endParaRPr lang="ru-RU" dirty="0"/>
          </a:p>
        </p:txBody>
      </p:sp>
    </p:spTree>
    <p:extLst>
      <p:ext uri="{BB962C8B-B14F-4D97-AF65-F5344CB8AC3E}">
        <p14:creationId xmlns:p14="http://schemas.microsoft.com/office/powerpoint/2010/main" val="397101610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dirty="0"/>
          </a:p>
        </p:txBody>
      </p:sp>
      <p:sp>
        <p:nvSpPr>
          <p:cNvPr id="3" name="Дата 2"/>
          <p:cNvSpPr>
            <a:spLocks noGrp="1"/>
          </p:cNvSpPr>
          <p:nvPr>
            <p:ph type="dt" sz="half" idx="10"/>
          </p:nvPr>
        </p:nvSpPr>
        <p:spPr/>
        <p:txBody>
          <a:bodyPr/>
          <a:lstStyle/>
          <a:p>
            <a:fld id="{402B9795-92DC-40DC-A1CA-9A4B349D7824}" type="datetimeFigureOut">
              <a:rPr lang="ru-RU" smtClean="0"/>
              <a:t>04.02.2022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0FF54DE5-C571-48E8-A5BC-B369434E2F44}" type="slidenum">
              <a:rPr lang="ru-RU" smtClean="0"/>
              <a:t>‹#›</a:t>
            </a:fld>
            <a:endParaRPr lang="ru-RU" dirty="0"/>
          </a:p>
        </p:txBody>
      </p:sp>
    </p:spTree>
    <p:extLst>
      <p:ext uri="{BB962C8B-B14F-4D97-AF65-F5344CB8AC3E}">
        <p14:creationId xmlns:p14="http://schemas.microsoft.com/office/powerpoint/2010/main" val="175811152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02B9795-92DC-40DC-A1CA-9A4B349D7824}" type="datetimeFigureOut">
              <a:rPr lang="ru-RU" smtClean="0"/>
              <a:t>04.02.2022</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0FF54DE5-C571-48E8-A5BC-B369434E2F44}" type="slidenum">
              <a:rPr lang="ru-RU" smtClean="0"/>
              <a:t>‹#›</a:t>
            </a:fld>
            <a:endParaRPr lang="ru-RU" dirty="0"/>
          </a:p>
        </p:txBody>
      </p:sp>
    </p:spTree>
    <p:extLst>
      <p:ext uri="{BB962C8B-B14F-4D97-AF65-F5344CB8AC3E}">
        <p14:creationId xmlns:p14="http://schemas.microsoft.com/office/powerpoint/2010/main" val="30241692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chor="b"/>
          <a:lstStyle>
            <a:lvl1pPr>
              <a:defRPr sz="3200"/>
            </a:lvl1pPr>
          </a:lstStyle>
          <a:p>
            <a:r>
              <a:rPr lang="ru-RU"/>
              <a:t>Образец заголовка</a:t>
            </a:r>
            <a:endParaRPr lang="ru-RU" dirty="0"/>
          </a:p>
        </p:txBody>
      </p:sp>
      <p:sp>
        <p:nvSpPr>
          <p:cNvPr id="3" name="Объект 2"/>
          <p:cNvSpPr>
            <a:spLocks noGrp="1"/>
          </p:cNvSpPr>
          <p:nvPr>
            <p:ph idx="1"/>
          </p:nvPr>
        </p:nvSpPr>
        <p:spPr>
          <a:xfrm>
            <a:off x="4584002" y="1600200"/>
            <a:ext cx="4424267"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Текст 3"/>
          <p:cNvSpPr>
            <a:spLocks noGrp="1"/>
          </p:cNvSpPr>
          <p:nvPr>
            <p:ph type="body" sz="half" idx="2"/>
          </p:nvPr>
        </p:nvSpPr>
        <p:spPr>
          <a:xfrm>
            <a:off x="897731" y="1600200"/>
            <a:ext cx="3562445"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402B9795-92DC-40DC-A1CA-9A4B349D7824}" type="datetimeFigureOut">
              <a:rPr lang="ru-RU" smtClean="0"/>
              <a:t>04.02.2022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FF54DE5-C571-48E8-A5BC-B369434E2F44}" type="slidenum">
              <a:rPr lang="ru-RU" smtClean="0"/>
              <a:t>‹#›</a:t>
            </a:fld>
            <a:endParaRPr lang="ru-RU" dirty="0"/>
          </a:p>
        </p:txBody>
      </p:sp>
    </p:spTree>
    <p:extLst>
      <p:ext uri="{BB962C8B-B14F-4D97-AF65-F5344CB8AC3E}">
        <p14:creationId xmlns:p14="http://schemas.microsoft.com/office/powerpoint/2010/main" val="376976468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7731" y="76200"/>
            <a:ext cx="8109304" cy="1096962"/>
          </a:xfrm>
          <a:prstGeom prst="rect">
            <a:avLst/>
          </a:prstGeom>
        </p:spPr>
        <p:txBody>
          <a:bodyPr vert="horz" lIns="0" tIns="45720" rIns="0" bIns="45720" rtlCol="0" anchor="b">
            <a:normAutofit/>
          </a:bodyPr>
          <a:lstStyle/>
          <a:p>
            <a:r>
              <a:rPr lang="ru-RU" dirty="0"/>
              <a:t>Образец заголовка</a:t>
            </a:r>
          </a:p>
        </p:txBody>
      </p:sp>
      <p:sp>
        <p:nvSpPr>
          <p:cNvPr id="3" name="Текст 2"/>
          <p:cNvSpPr>
            <a:spLocks noGrp="1"/>
          </p:cNvSpPr>
          <p:nvPr>
            <p:ph type="body" idx="1"/>
          </p:nvPr>
        </p:nvSpPr>
        <p:spPr>
          <a:xfrm>
            <a:off x="897731" y="1600200"/>
            <a:ext cx="8110538" cy="4572000"/>
          </a:xfrm>
          <a:prstGeom prst="rect">
            <a:avLst/>
          </a:prstGeom>
        </p:spPr>
        <p:txBody>
          <a:bodyPr vert="horz" lIns="0" tIns="45720" rIns="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a:p>
            <a:pPr lvl="5"/>
            <a:r>
              <a:rPr lang="ru-RU" dirty="0"/>
              <a:t>Шестой уровень</a:t>
            </a:r>
          </a:p>
          <a:p>
            <a:pPr lvl="6"/>
            <a:r>
              <a:rPr lang="ru-RU" dirty="0"/>
              <a:t>Седьмой уровень</a:t>
            </a:r>
          </a:p>
          <a:p>
            <a:pPr lvl="7"/>
            <a:r>
              <a:rPr lang="ru-RU" dirty="0"/>
              <a:t>Восьмой уровень</a:t>
            </a:r>
          </a:p>
          <a:p>
            <a:pPr lvl="8"/>
            <a:r>
              <a:rPr lang="ru-RU" dirty="0"/>
              <a:t>Девятый уровень</a:t>
            </a:r>
          </a:p>
        </p:txBody>
      </p:sp>
      <p:sp>
        <p:nvSpPr>
          <p:cNvPr id="4" name="Дата 3"/>
          <p:cNvSpPr>
            <a:spLocks noGrp="1"/>
          </p:cNvSpPr>
          <p:nvPr>
            <p:ph type="dt" sz="half" idx="2"/>
          </p:nvPr>
        </p:nvSpPr>
        <p:spPr>
          <a:xfrm>
            <a:off x="897731" y="6356352"/>
            <a:ext cx="1486517" cy="365125"/>
          </a:xfrm>
          <a:prstGeom prst="rect">
            <a:avLst/>
          </a:prstGeom>
        </p:spPr>
        <p:txBody>
          <a:bodyPr vert="horz" lIns="0" tIns="45720" rIns="0" bIns="45720" rtlCol="0" anchor="ctr"/>
          <a:lstStyle>
            <a:lvl1pPr algn="l">
              <a:defRPr sz="1200">
                <a:solidFill>
                  <a:schemeClr val="tx1">
                    <a:lumMod val="60000"/>
                    <a:lumOff val="40000"/>
                  </a:schemeClr>
                </a:solidFill>
              </a:defRPr>
            </a:lvl1pPr>
          </a:lstStyle>
          <a:p>
            <a:fld id="{402B9795-92DC-40DC-A1CA-9A4B349D7824}" type="datetimeFigureOut">
              <a:rPr lang="ru-RU" smtClean="0"/>
              <a:pPr/>
              <a:t>04.02.2022</a:t>
            </a:fld>
            <a:endParaRPr lang="ru-RU" dirty="0"/>
          </a:p>
        </p:txBody>
      </p:sp>
      <p:sp>
        <p:nvSpPr>
          <p:cNvPr id="5" name="Нижний колонтитул 4"/>
          <p:cNvSpPr>
            <a:spLocks noGrp="1"/>
          </p:cNvSpPr>
          <p:nvPr>
            <p:ph type="ftr" sz="quarter" idx="3"/>
          </p:nvPr>
        </p:nvSpPr>
        <p:spPr>
          <a:xfrm>
            <a:off x="2384248" y="6356350"/>
            <a:ext cx="5137504" cy="365126"/>
          </a:xfrm>
          <a:prstGeom prst="rect">
            <a:avLst/>
          </a:prstGeom>
        </p:spPr>
        <p:txBody>
          <a:bodyPr vert="horz" lIns="0" tIns="45720" rIns="0" bIns="45720" rtlCol="0" anchor="ctr"/>
          <a:lstStyle>
            <a:lvl1pPr algn="ctr">
              <a:defRPr sz="1200">
                <a:solidFill>
                  <a:schemeClr val="tx1">
                    <a:lumMod val="60000"/>
                    <a:lumOff val="40000"/>
                  </a:schemeClr>
                </a:solidFill>
              </a:defRPr>
            </a:lvl1pPr>
          </a:lstStyle>
          <a:p>
            <a:endParaRPr lang="ru-RU" dirty="0"/>
          </a:p>
        </p:txBody>
      </p:sp>
      <p:sp>
        <p:nvSpPr>
          <p:cNvPr id="6" name="Номер слайда 5"/>
          <p:cNvSpPr>
            <a:spLocks noGrp="1"/>
          </p:cNvSpPr>
          <p:nvPr>
            <p:ph type="sldNum" sz="quarter" idx="4"/>
          </p:nvPr>
        </p:nvSpPr>
        <p:spPr>
          <a:xfrm>
            <a:off x="7521135" y="6356352"/>
            <a:ext cx="1485900" cy="365125"/>
          </a:xfrm>
          <a:prstGeom prst="rect">
            <a:avLst/>
          </a:prstGeom>
        </p:spPr>
        <p:txBody>
          <a:bodyPr vert="horz" lIns="0" tIns="45720" rIns="0" bIns="45720" rtlCol="0" anchor="ctr"/>
          <a:lstStyle>
            <a:lvl1pPr algn="r">
              <a:defRPr sz="1200">
                <a:solidFill>
                  <a:schemeClr val="tx1">
                    <a:lumMod val="60000"/>
                    <a:lumOff val="40000"/>
                  </a:schemeClr>
                </a:solidFill>
              </a:defRPr>
            </a:lvl1pPr>
          </a:lstStyle>
          <a:p>
            <a:fld id="{0FF54DE5-C571-48E8-A5BC-B369434E2F44}" type="slidenum">
              <a:rPr lang="ru-RU" smtClean="0"/>
              <a:pPr/>
              <a:t>‹#›</a:t>
            </a:fld>
            <a:endParaRPr lang="ru-RU" dirty="0"/>
          </a:p>
        </p:txBody>
      </p:sp>
      <p:grpSp>
        <p:nvGrpSpPr>
          <p:cNvPr id="15" name="Группа 14"/>
          <p:cNvGrpSpPr/>
          <p:nvPr/>
        </p:nvGrpSpPr>
        <p:grpSpPr>
          <a:xfrm>
            <a:off x="896493" y="1219202"/>
            <a:ext cx="8113014" cy="84403"/>
            <a:chOff x="1073150" y="1219201"/>
            <a:chExt cx="10058400" cy="63125"/>
          </a:xfrm>
        </p:grpSpPr>
        <p:cxnSp>
          <p:nvCxnSpPr>
            <p:cNvPr id="13" name="Прямая соединительная линия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spd="slow">
    <p:fade/>
  </p:transition>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uristdo.ru/siroty-v-rossii-statistika-2020.html"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127363" y="2244437"/>
            <a:ext cx="5767994" cy="2624445"/>
          </a:xfrm>
        </p:spPr>
        <p:txBody>
          <a:bodyPr anchor="ctr">
            <a:normAutofit/>
          </a:bodyPr>
          <a:lstStyle/>
          <a:p>
            <a:r>
              <a:rPr lang="ru-RU" sz="2400" b="1" dirty="0">
                <a:latin typeface="Times New Roman" panose="02020603050405020304" pitchFamily="18" charset="0"/>
                <a:cs typeface="Times New Roman" panose="02020603050405020304" pitchFamily="18" charset="0"/>
              </a:rPr>
              <a:t>социально-педагогический проект «успешность жизненной перспективы» </a:t>
            </a:r>
          </a:p>
        </p:txBody>
      </p:sp>
      <p:sp>
        <p:nvSpPr>
          <p:cNvPr id="7" name="Подзаголовок 6"/>
          <p:cNvSpPr>
            <a:spLocks noGrp="1"/>
          </p:cNvSpPr>
          <p:nvPr>
            <p:ph type="subTitle" idx="1"/>
          </p:nvPr>
        </p:nvSpPr>
        <p:spPr>
          <a:xfrm>
            <a:off x="127363" y="4629852"/>
            <a:ext cx="5808517" cy="1120534"/>
          </a:xfrm>
        </p:spPr>
        <p:txBody>
          <a:bodyPr>
            <a:noAutofit/>
          </a:bodyPr>
          <a:lstStyle/>
          <a:p>
            <a:pPr marL="0" indent="0">
              <a:spcBef>
                <a:spcPts val="0"/>
              </a:spcBef>
              <a:buNone/>
            </a:pPr>
            <a:r>
              <a:rPr lang="ru-RU" sz="1400" b="1" dirty="0" err="1">
                <a:latin typeface="Times New Roman" panose="02020603050405020304" pitchFamily="18" charset="0"/>
                <a:cs typeface="Times New Roman" panose="02020603050405020304" pitchFamily="18" charset="0"/>
              </a:rPr>
              <a:t>Бухаров</a:t>
            </a:r>
            <a:r>
              <a:rPr lang="ru-RU" sz="1400" b="1" dirty="0">
                <a:latin typeface="Times New Roman" panose="02020603050405020304" pitchFamily="18" charset="0"/>
                <a:cs typeface="Times New Roman" panose="02020603050405020304" pitchFamily="18" charset="0"/>
              </a:rPr>
              <a:t> Денис Валерьевич, </a:t>
            </a:r>
            <a:r>
              <a:rPr lang="ru-RU" sz="1400" b="1" dirty="0" err="1">
                <a:latin typeface="Times New Roman" panose="02020603050405020304" pitchFamily="18" charset="0"/>
                <a:cs typeface="Times New Roman" panose="02020603050405020304" pitchFamily="18" charset="0"/>
              </a:rPr>
              <a:t>к.п.н</a:t>
            </a:r>
            <a:r>
              <a:rPr lang="ru-RU" sz="1400" b="1" dirty="0">
                <a:latin typeface="Times New Roman" panose="02020603050405020304" pitchFamily="18" charset="0"/>
                <a:cs typeface="Times New Roman" panose="02020603050405020304" pitchFamily="18" charset="0"/>
              </a:rPr>
              <a:t>,</a:t>
            </a:r>
          </a:p>
          <a:p>
            <a:pPr marL="0" indent="0">
              <a:spcBef>
                <a:spcPts val="0"/>
              </a:spcBef>
              <a:buNone/>
            </a:pPr>
            <a:r>
              <a:rPr lang="ru-RU" sz="1400" b="1" dirty="0">
                <a:latin typeface="Times New Roman" panose="02020603050405020304" pitchFamily="18" charset="0"/>
                <a:cs typeface="Times New Roman" panose="02020603050405020304" pitchFamily="18" charset="0"/>
              </a:rPr>
              <a:t>д</a:t>
            </a:r>
            <a:r>
              <a:rPr lang="ru-RU" sz="1400" b="1" i="0" dirty="0">
                <a:latin typeface="Times New Roman" panose="02020603050405020304" pitchFamily="18" charset="0"/>
                <a:cs typeface="Times New Roman" panose="02020603050405020304" pitchFamily="18" charset="0"/>
              </a:rPr>
              <a:t>иректор СПб ГБУ «Центр содействия семейному воспитанию № 3»</a:t>
            </a:r>
          </a:p>
          <a:p>
            <a:r>
              <a:rPr lang="ru-RU" sz="1400" b="1" dirty="0">
                <a:latin typeface="Times New Roman" panose="02020603050405020304" pitchFamily="18" charset="0"/>
                <a:cs typeface="Times New Roman" panose="02020603050405020304" pitchFamily="18" charset="0"/>
              </a:rPr>
              <a:t>Ермилов Валерий Владимирович, </a:t>
            </a:r>
            <a:r>
              <a:rPr lang="ru-RU" sz="1400" b="1" dirty="0" err="1">
                <a:latin typeface="Times New Roman" panose="02020603050405020304" pitchFamily="18" charset="0"/>
                <a:cs typeface="Times New Roman" panose="02020603050405020304" pitchFamily="18" charset="0"/>
              </a:rPr>
              <a:t>к.п.н</a:t>
            </a:r>
            <a:r>
              <a:rPr lang="ru-RU" sz="1400" b="1" dirty="0">
                <a:latin typeface="Times New Roman" panose="02020603050405020304" pitchFamily="18" charset="0"/>
                <a:cs typeface="Times New Roman" panose="02020603050405020304" pitchFamily="18" charset="0"/>
              </a:rPr>
              <a:t>., методист СПб ГБУ «Центр содействия семейному воспитанию № 3»</a:t>
            </a:r>
            <a:endParaRPr lang="ru-RU" sz="1400" b="1" i="0" dirty="0">
              <a:latin typeface="Times New Roman" panose="02020603050405020304" pitchFamily="18" charset="0"/>
              <a:cs typeface="Times New Roman" panose="02020603050405020304" pitchFamily="18" charset="0"/>
            </a:endParaRPr>
          </a:p>
        </p:txBody>
      </p:sp>
      <p:sp>
        <p:nvSpPr>
          <p:cNvPr id="5" name="Заголовок 5"/>
          <p:cNvSpPr txBox="1">
            <a:spLocks/>
          </p:cNvSpPr>
          <p:nvPr/>
        </p:nvSpPr>
        <p:spPr>
          <a:xfrm>
            <a:off x="2393521" y="380009"/>
            <a:ext cx="7071855" cy="909144"/>
          </a:xfrm>
          <a:prstGeom prst="rect">
            <a:avLst/>
          </a:prstGeom>
        </p:spPr>
        <p:txBody>
          <a:bodyPr vert="horz" lIns="0" tIns="45720" rIns="0" bIns="45720" rtlCol="0" anchor="ctr">
            <a:normAutofit fontScale="92500" lnSpcReduction="20000"/>
          </a:bodyPr>
          <a:lst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a:lstStyle>
          <a:p>
            <a:pPr algn="ctr">
              <a:spcBef>
                <a:spcPts val="1"/>
              </a:spcBef>
            </a:pPr>
            <a:endParaRPr lang="ru-RU" sz="1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spcBef>
                <a:spcPts val="1"/>
              </a:spcBef>
            </a:pPr>
            <a:r>
              <a:rPr lang="ru-RU"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Комитет по социальной  политике Санкт-Петербурга</a:t>
            </a:r>
            <a:r>
              <a:rPr lang="ru-RU" sz="1200" b="1" dirty="0">
                <a:solidFill>
                  <a:srgbClr val="51484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spcBef>
                <a:spcPts val="1"/>
              </a:spcBef>
            </a:pPr>
            <a:endParaRPr lang="ru-RU"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spcBef>
                <a:spcPts val="1"/>
              </a:spcBef>
            </a:pPr>
            <a:r>
              <a:rPr lang="ru-RU"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Санкт-Петербургское государственное бюджетное учреждение центр для детей-сирот и детей, оставшихся без попечения родителей «Центр содействия семейному воспитанию № 3»</a:t>
            </a:r>
          </a:p>
          <a:p>
            <a:pPr>
              <a:spcBef>
                <a:spcPts val="1"/>
              </a:spcBef>
            </a:pPr>
            <a:endParaRPr lang="ru-RU" sz="2000" b="1" dirty="0">
              <a:solidFill>
                <a:srgbClr val="51484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Заголовок 5"/>
          <p:cNvSpPr txBox="1">
            <a:spLocks/>
          </p:cNvSpPr>
          <p:nvPr/>
        </p:nvSpPr>
        <p:spPr>
          <a:xfrm>
            <a:off x="2393521" y="1289152"/>
            <a:ext cx="7269093" cy="1222035"/>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a:lstStyle>
          <a:p>
            <a:pPr algn="ctr">
              <a:spcBef>
                <a:spcPts val="1"/>
              </a:spcBef>
            </a:pPr>
            <a:endParaRPr lang="ru-RU" sz="1600" b="1" dirty="0">
              <a:solidFill>
                <a:srgbClr val="51484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8" name="Picture 4" descr="https://upload.wikimedia.org/wikipedia/commons/thumb/0/07/Coat_of_Arms_of_Saint_Petersburg_%282003%29.svg/839px-Coat_of_Arms_of_Saint_Petersburg_%282003%29.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3696" y="51256"/>
            <a:ext cx="415753" cy="369589"/>
          </a:xfrm>
          <a:prstGeom prst="rect">
            <a:avLst/>
          </a:prstGeom>
          <a:noFill/>
          <a:extLst>
            <a:ext uri="{909E8E84-426E-40DD-AFC4-6F175D3DCCD1}">
              <a14:hiddenFill xmlns:a14="http://schemas.microsoft.com/office/drawing/2010/main">
                <a:solidFill>
                  <a:srgbClr val="FFFFFF"/>
                </a:solidFill>
              </a14:hiddenFill>
            </a:ext>
          </a:extLst>
        </p:spPr>
      </p:pic>
      <p:sp>
        <p:nvSpPr>
          <p:cNvPr id="9" name="Подзаголовок 6"/>
          <p:cNvSpPr txBox="1">
            <a:spLocks/>
          </p:cNvSpPr>
          <p:nvPr/>
        </p:nvSpPr>
        <p:spPr>
          <a:xfrm>
            <a:off x="2103739" y="5981512"/>
            <a:ext cx="5808517" cy="612014"/>
          </a:xfrm>
          <a:prstGeom prst="rect">
            <a:avLst/>
          </a:prstGeom>
        </p:spPr>
        <p:txBody>
          <a:bodyPr vert="horz" lIns="0" tIns="45720" rIns="0" bIns="45720" rtlCol="0">
            <a:no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pPr algn="ct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1F51A5D-8DAE-46CF-AB35-1D58726BD3AC}"/>
              </a:ext>
            </a:extLst>
          </p:cNvPr>
          <p:cNvSpPr txBox="1"/>
          <p:nvPr/>
        </p:nvSpPr>
        <p:spPr>
          <a:xfrm>
            <a:off x="4739780" y="1265221"/>
            <a:ext cx="4848336" cy="646331"/>
          </a:xfrm>
          <a:prstGeom prst="rect">
            <a:avLst/>
          </a:prstGeom>
          <a:noFill/>
        </p:spPr>
        <p:txBody>
          <a:bodyPr wrap="square" rtlCol="0">
            <a:spAutoFit/>
          </a:bodyPr>
          <a:lstStyle/>
          <a:p>
            <a:r>
              <a:rPr lang="ru-RU" sz="1200" b="1" dirty="0">
                <a:solidFill>
                  <a:schemeClr val="tx2"/>
                </a:solidFill>
                <a:latin typeface="Times New Roman" panose="02020603050405020304" pitchFamily="18" charset="0"/>
                <a:cs typeface="Times New Roman" panose="02020603050405020304" pitchFamily="18" charset="0"/>
              </a:rPr>
              <a:t>АСИ </a:t>
            </a:r>
            <a:r>
              <a:rPr lang="ru-RU" sz="1200" b="1" dirty="0" err="1">
                <a:solidFill>
                  <a:schemeClr val="tx2"/>
                </a:solidFill>
                <a:latin typeface="Times New Roman" panose="02020603050405020304" pitchFamily="18" charset="0"/>
                <a:cs typeface="Times New Roman" panose="02020603050405020304" pitchFamily="18" charset="0"/>
              </a:rPr>
              <a:t>Смартека</a:t>
            </a:r>
            <a:r>
              <a:rPr lang="ru-RU" sz="1200" b="1" dirty="0">
                <a:solidFill>
                  <a:schemeClr val="tx2"/>
                </a:solidFill>
                <a:latin typeface="Times New Roman" panose="02020603050405020304" pitchFamily="18" charset="0"/>
                <a:cs typeface="Times New Roman" panose="02020603050405020304" pitchFamily="18" charset="0"/>
              </a:rPr>
              <a:t> </a:t>
            </a:r>
          </a:p>
          <a:p>
            <a:r>
              <a:rPr lang="ru-RU" sz="1200" b="1" dirty="0">
                <a:solidFill>
                  <a:schemeClr val="tx2"/>
                </a:solidFill>
                <a:latin typeface="Times New Roman" panose="02020603050405020304" pitchFamily="18" charset="0"/>
                <a:cs typeface="Times New Roman" panose="02020603050405020304" pitchFamily="18" charset="0"/>
              </a:rPr>
              <a:t>Конкурс «Десятилетие детства 2021» </a:t>
            </a:r>
          </a:p>
          <a:p>
            <a:r>
              <a:rPr lang="ru-RU" sz="1200" b="1" dirty="0">
                <a:solidFill>
                  <a:schemeClr val="tx2"/>
                </a:solidFill>
                <a:latin typeface="Times New Roman" panose="02020603050405020304" pitchFamily="18" charset="0"/>
                <a:cs typeface="Times New Roman" panose="02020603050405020304" pitchFamily="18" charset="0"/>
              </a:rPr>
              <a:t>Номинация «Защита детей, оставшихся без попечения родителей»</a:t>
            </a:r>
          </a:p>
        </p:txBody>
      </p:sp>
      <p:pic>
        <p:nvPicPr>
          <p:cNvPr id="11" name="Рисунок 10">
            <a:extLst>
              <a:ext uri="{FF2B5EF4-FFF2-40B4-BE49-F238E27FC236}">
                <a16:creationId xmlns:a16="http://schemas.microsoft.com/office/drawing/2014/main" id="{4C9CD3A9-C032-423F-84AA-541267EA687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300" b="300"/>
          <a:stretch>
            <a:fillRect/>
          </a:stretch>
        </p:blipFill>
        <p:spPr>
          <a:xfrm>
            <a:off x="6132288" y="2081064"/>
            <a:ext cx="3320642" cy="3300813"/>
          </a:xfrm>
        </p:spPr>
      </p:pic>
    </p:spTree>
    <p:extLst>
      <p:ext uri="{BB962C8B-B14F-4D97-AF65-F5344CB8AC3E}">
        <p14:creationId xmlns:p14="http://schemas.microsoft.com/office/powerpoint/2010/main" val="165213399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1E8225F1-9775-451C-9D17-921AAE973963}"/>
              </a:ext>
            </a:extLst>
          </p:cNvPr>
          <p:cNvSpPr>
            <a:spLocks noGrp="1"/>
          </p:cNvSpPr>
          <p:nvPr>
            <p:ph type="subTitle" idx="1"/>
          </p:nvPr>
        </p:nvSpPr>
        <p:spPr>
          <a:xfrm>
            <a:off x="431800" y="2919462"/>
            <a:ext cx="5410200" cy="2630438"/>
          </a:xfrm>
        </p:spPr>
        <p:txBody>
          <a:bodyPr>
            <a:noAutofit/>
          </a:bodyPr>
          <a:lstStyle/>
          <a:p>
            <a:r>
              <a:rPr lang="ru-RU" sz="1600" dirty="0">
                <a:solidFill>
                  <a:srgbClr val="000000"/>
                </a:solidFill>
                <a:latin typeface="Times New Roman" panose="02020603050405020304" pitchFamily="18" charset="0"/>
                <a:cs typeface="Times New Roman" panose="02020603050405020304" pitchFamily="18" charset="0"/>
              </a:rPr>
              <a:t>  Это совокупность обстоятельств и условий жизни, </a:t>
            </a:r>
          </a:p>
          <a:p>
            <a:r>
              <a:rPr lang="ru-RU" sz="1600" dirty="0">
                <a:solidFill>
                  <a:srgbClr val="000000"/>
                </a:solidFill>
                <a:latin typeface="Times New Roman" panose="02020603050405020304" pitchFamily="18" charset="0"/>
                <a:cs typeface="Times New Roman" panose="02020603050405020304" pitchFamily="18" charset="0"/>
              </a:rPr>
              <a:t>которые при прочих равных условиях создают</a:t>
            </a:r>
          </a:p>
          <a:p>
            <a:r>
              <a:rPr lang="ru-RU" sz="1600" dirty="0">
                <a:solidFill>
                  <a:srgbClr val="000000"/>
                </a:solidFill>
                <a:latin typeface="Times New Roman" panose="02020603050405020304" pitchFamily="18" charset="0"/>
                <a:cs typeface="Times New Roman" panose="02020603050405020304" pitchFamily="18" charset="0"/>
              </a:rPr>
              <a:t>человеку возможность для оптимального жизненного </a:t>
            </a:r>
          </a:p>
          <a:p>
            <a:r>
              <a:rPr lang="ru-RU" sz="1600" dirty="0">
                <a:solidFill>
                  <a:srgbClr val="000000"/>
                </a:solidFill>
                <a:latin typeface="Times New Roman" panose="02020603050405020304" pitchFamily="18" charset="0"/>
                <a:cs typeface="Times New Roman" panose="02020603050405020304" pitchFamily="18" charset="0"/>
              </a:rPr>
              <a:t>продвижения.</a:t>
            </a:r>
          </a:p>
          <a:p>
            <a:r>
              <a:rPr lang="ru-RU" sz="1600" dirty="0">
                <a:solidFill>
                  <a:srgbClr val="000000"/>
                </a:solidFill>
                <a:latin typeface="Times New Roman" panose="02020603050405020304" pitchFamily="18" charset="0"/>
                <a:cs typeface="Times New Roman" panose="02020603050405020304" pitchFamily="18" charset="0"/>
              </a:rPr>
              <a:t>  В жизненной перспективе человека на каждом этапе жизни является актуальным вопрос о связи свойств личности</a:t>
            </a:r>
          </a:p>
          <a:p>
            <a:r>
              <a:rPr lang="ru-RU" sz="1600" dirty="0">
                <a:solidFill>
                  <a:srgbClr val="000000"/>
                </a:solidFill>
                <a:latin typeface="Times New Roman" panose="02020603050405020304" pitchFamily="18" charset="0"/>
                <a:cs typeface="Times New Roman" panose="02020603050405020304" pitchFamily="18" charset="0"/>
              </a:rPr>
              <a:t> подростка или юноши с будущей профессией определяет</a:t>
            </a:r>
          </a:p>
          <a:p>
            <a:r>
              <a:rPr lang="ru-RU" sz="1600" dirty="0">
                <a:solidFill>
                  <a:srgbClr val="000000"/>
                </a:solidFill>
                <a:latin typeface="Times New Roman" panose="02020603050405020304" pitchFamily="18" charset="0"/>
                <a:cs typeface="Times New Roman" panose="02020603050405020304" pitchFamily="18" charset="0"/>
              </a:rPr>
              <a:t> и удовлетворенность его учебой, и жизнью в целом</a:t>
            </a:r>
          </a:p>
          <a:p>
            <a:r>
              <a:rPr lang="ru-RU" sz="1600" dirty="0">
                <a:solidFill>
                  <a:srgbClr val="000000"/>
                </a:solidFill>
                <a:latin typeface="Times New Roman" panose="02020603050405020304" pitchFamily="18" charset="0"/>
                <a:cs typeface="Times New Roman" panose="02020603050405020304" pitchFamily="18" charset="0"/>
              </a:rPr>
              <a:t> в настоящем, и перспективу становления его как</a:t>
            </a:r>
          </a:p>
          <a:p>
            <a:r>
              <a:rPr lang="ru-RU" sz="1600" dirty="0">
                <a:solidFill>
                  <a:srgbClr val="000000"/>
                </a:solidFill>
                <a:latin typeface="Times New Roman" panose="02020603050405020304" pitchFamily="18" charset="0"/>
                <a:cs typeface="Times New Roman" panose="02020603050405020304" pitchFamily="18" charset="0"/>
              </a:rPr>
              <a:t> индивидуальности, и ретроспективу его как индивида,</a:t>
            </a:r>
          </a:p>
          <a:p>
            <a:r>
              <a:rPr lang="ru-RU" sz="1600" dirty="0">
                <a:solidFill>
                  <a:srgbClr val="000000"/>
                </a:solidFill>
                <a:latin typeface="Times New Roman" panose="02020603050405020304" pitchFamily="18" charset="0"/>
                <a:cs typeface="Times New Roman" panose="02020603050405020304" pitchFamily="18" charset="0"/>
              </a:rPr>
              <a:t> свойства которого адресуются им в будущее.</a:t>
            </a:r>
            <a:endParaRPr lang="ru-RU" sz="1600" dirty="0">
              <a:latin typeface="Times New Roman" panose="02020603050405020304" pitchFamily="18" charset="0"/>
              <a:cs typeface="Times New Roman" panose="02020603050405020304" pitchFamily="18" charset="0"/>
            </a:endParaRPr>
          </a:p>
        </p:txBody>
      </p:sp>
      <p:sp>
        <p:nvSpPr>
          <p:cNvPr id="5" name="Rectangle 1">
            <a:extLst>
              <a:ext uri="{FF2B5EF4-FFF2-40B4-BE49-F238E27FC236}">
                <a16:creationId xmlns:a16="http://schemas.microsoft.com/office/drawing/2014/main" id="{2AF4910B-6A15-4526-A2CA-97EDFE4F2239}"/>
              </a:ext>
            </a:extLst>
          </p:cNvPr>
          <p:cNvSpPr>
            <a:spLocks noGrp="1" noChangeArrowheads="1"/>
          </p:cNvSpPr>
          <p:nvPr>
            <p:ph type="ctrTitle"/>
          </p:nvPr>
        </p:nvSpPr>
        <p:spPr bwMode="auto">
          <a:xfrm>
            <a:off x="40956" y="1195913"/>
            <a:ext cx="5801044" cy="17235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6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ru-RU" altLang="ru-RU" sz="160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ЖИЗНЕННАЯ ПЕРСПЕКТИВА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ru-RU" altLang="ru-RU" sz="160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это целостная картина будущего в сложной, противоречивой</a:t>
            </a:r>
            <a:br>
              <a:rPr kumimoji="0" lang="ru-RU" altLang="ru-RU" sz="160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br>
            <a:r>
              <a:rPr kumimoji="0" lang="ru-RU" altLang="ru-RU" sz="160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взаимосвязи программируемых и ожидаемых событий, от которых, по мнению индивида, зависит его </a:t>
            </a:r>
            <a:br>
              <a:rPr kumimoji="0" lang="ru-RU" altLang="ru-RU" sz="160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br>
            <a:r>
              <a:rPr kumimoji="0" lang="ru-RU" altLang="ru-RU" sz="160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социальная ценность и смысл жизни.</a:t>
            </a:r>
            <a:endParaRPr kumimoji="0" lang="ru-RU" altLang="ru-RU" sz="1800" i="0" u="none" strike="noStrike" cap="none" normalizeH="0" baseline="0" dirty="0">
              <a:ln>
                <a:noFill/>
              </a:ln>
              <a:solidFill>
                <a:schemeClr val="tx2"/>
              </a:solidFill>
              <a:effectLst/>
              <a:latin typeface="Arial" panose="020B0604020202020204" pitchFamily="34" charset="0"/>
            </a:endParaRPr>
          </a:p>
        </p:txBody>
      </p:sp>
      <p:sp>
        <p:nvSpPr>
          <p:cNvPr id="6" name="TextBox 5">
            <a:extLst>
              <a:ext uri="{FF2B5EF4-FFF2-40B4-BE49-F238E27FC236}">
                <a16:creationId xmlns:a16="http://schemas.microsoft.com/office/drawing/2014/main" id="{B0C673E0-09C0-4A6B-83F2-D60990E17757}"/>
              </a:ext>
            </a:extLst>
          </p:cNvPr>
          <p:cNvSpPr txBox="1"/>
          <p:nvPr/>
        </p:nvSpPr>
        <p:spPr>
          <a:xfrm>
            <a:off x="3251200" y="195640"/>
            <a:ext cx="4873450" cy="584775"/>
          </a:xfrm>
          <a:prstGeom prst="rect">
            <a:avLst/>
          </a:prstGeom>
          <a:noFill/>
        </p:spPr>
        <p:txBody>
          <a:bodyPr wrap="none" rtlCol="0">
            <a:spAutoFit/>
          </a:bodyPr>
          <a:lstStyle/>
          <a:p>
            <a:r>
              <a:rPr lang="ru-RU" sz="3200" b="1" dirty="0">
                <a:solidFill>
                  <a:schemeClr val="bg1"/>
                </a:solidFill>
                <a:latin typeface="Times New Roman" panose="02020603050405020304" pitchFamily="18" charset="0"/>
                <a:cs typeface="Times New Roman" panose="02020603050405020304" pitchFamily="18" charset="0"/>
              </a:rPr>
              <a:t>Жизненная </a:t>
            </a:r>
            <a:r>
              <a:rPr lang="ru-RU" sz="3200" b="1" dirty="0" err="1">
                <a:solidFill>
                  <a:schemeClr val="bg1"/>
                </a:solidFill>
                <a:latin typeface="Times New Roman" panose="02020603050405020304" pitchFamily="18" charset="0"/>
                <a:cs typeface="Times New Roman" panose="02020603050405020304" pitchFamily="18" charset="0"/>
              </a:rPr>
              <a:t>перспектива</a:t>
            </a:r>
            <a:r>
              <a:rPr lang="ru-RU" dirty="0" err="1">
                <a:latin typeface="Times New Roman" panose="02020603050405020304" pitchFamily="18" charset="0"/>
                <a:cs typeface="Times New Roman" panose="02020603050405020304" pitchFamily="18" charset="0"/>
              </a:rPr>
              <a:t>а</a:t>
            </a:r>
            <a:endParaRPr lang="ru-RU" dirty="0">
              <a:latin typeface="Times New Roman" panose="02020603050405020304" pitchFamily="18" charset="0"/>
              <a:cs typeface="Times New Roman" panose="02020603050405020304" pitchFamily="18" charset="0"/>
            </a:endParaRPr>
          </a:p>
        </p:txBody>
      </p:sp>
      <p:pic>
        <p:nvPicPr>
          <p:cNvPr id="6147" name="Picture 3" descr="https://www.kleo.ru/img/articles/Businessman-choosing-his-way.jpg">
            <a:extLst>
              <a:ext uri="{FF2B5EF4-FFF2-40B4-BE49-F238E27FC236}">
                <a16:creationId xmlns:a16="http://schemas.microsoft.com/office/drawing/2014/main" id="{24ADCA8B-C18C-4C41-8669-745291A8B1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2000" y="2322562"/>
            <a:ext cx="3782473" cy="2630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51692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46062" y="1310658"/>
            <a:ext cx="7294663" cy="714086"/>
          </a:xfrm>
        </p:spPr>
        <p:txBody>
          <a:bodyPr>
            <a:normAutofit fontScale="90000"/>
          </a:bodyPr>
          <a:lstStyle/>
          <a:p>
            <a:pPr algn="ctr"/>
            <a:r>
              <a:rPr lang="ru-RU"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уровень СОЦИАЛИЗАЦИИ – социально-бытовой</a:t>
            </a:r>
          </a:p>
        </p:txBody>
      </p:sp>
      <p:sp>
        <p:nvSpPr>
          <p:cNvPr id="5" name="Текст 4"/>
          <p:cNvSpPr>
            <a:spLocks noGrp="1"/>
          </p:cNvSpPr>
          <p:nvPr>
            <p:ph type="subTitle" idx="1"/>
          </p:nvPr>
        </p:nvSpPr>
        <p:spPr>
          <a:xfrm>
            <a:off x="133315" y="2228039"/>
            <a:ext cx="1828673" cy="958003"/>
          </a:xfrm>
        </p:spPr>
        <p:txBody>
          <a:bodyPr>
            <a:noAutofit/>
          </a:bodyPr>
          <a:lstStyle/>
          <a:p>
            <a:r>
              <a:rPr lang="ru-RU" sz="2400" dirty="0">
                <a:latin typeface="Times New Roman" panose="02020603050405020304" pitchFamily="18" charset="0"/>
                <a:cs typeface="Times New Roman" panose="02020603050405020304" pitchFamily="18" charset="0"/>
              </a:rPr>
              <a:t>Проживание в групповых «квартирах»</a:t>
            </a:r>
          </a:p>
        </p:txBody>
      </p:sp>
      <p:pic>
        <p:nvPicPr>
          <p:cNvPr id="7" name="Рисунок 6"/>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3574" r="3574"/>
          <a:stretch>
            <a:fillRect/>
          </a:stretch>
        </p:blipFill>
        <p:spPr>
          <a:xfrm>
            <a:off x="174132" y="3357349"/>
            <a:ext cx="2157859" cy="2182682"/>
          </a:xfrm>
        </p:spPr>
      </p:pic>
      <p:sp>
        <p:nvSpPr>
          <p:cNvPr id="8" name="Текст 4"/>
          <p:cNvSpPr txBox="1">
            <a:spLocks/>
          </p:cNvSpPr>
          <p:nvPr/>
        </p:nvSpPr>
        <p:spPr>
          <a:xfrm>
            <a:off x="3104378" y="2349319"/>
            <a:ext cx="2259191" cy="1027642"/>
          </a:xfrm>
          <a:prstGeom prst="rect">
            <a:avLst/>
          </a:prstGeom>
        </p:spPr>
        <p:txBody>
          <a:bodyPr vert="horz" lIns="0" tIns="45720" rIns="0" bIns="45720" rtlCol="0">
            <a:no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ru-RU" sz="2800" dirty="0">
                <a:latin typeface="Times New Roman" panose="02020603050405020304" pitchFamily="18" charset="0"/>
                <a:cs typeface="Times New Roman" panose="02020603050405020304" pitchFamily="18" charset="0"/>
              </a:rPr>
              <a:t>Воспитатель -  «родители»</a:t>
            </a: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rcRect l="7288" r="7288"/>
          <a:stretch>
            <a:fillRect/>
          </a:stretch>
        </p:blipFill>
        <p:spPr>
          <a:xfrm>
            <a:off x="3008844" y="3376961"/>
            <a:ext cx="2097316" cy="2084792"/>
          </a:xfrm>
          <a:prstGeom prst="rect">
            <a:avLst/>
          </a:prstGeom>
          <a:solidFill>
            <a:schemeClr val="tx1">
              <a:lumMod val="20000"/>
              <a:lumOff val="80000"/>
            </a:schemeClr>
          </a:solidFill>
        </p:spPr>
      </p:pic>
      <p:sp>
        <p:nvSpPr>
          <p:cNvPr id="10" name="Текст 4"/>
          <p:cNvSpPr txBox="1">
            <a:spLocks/>
          </p:cNvSpPr>
          <p:nvPr/>
        </p:nvSpPr>
        <p:spPr>
          <a:xfrm>
            <a:off x="5513696" y="2371324"/>
            <a:ext cx="4285397" cy="1136151"/>
          </a:xfrm>
          <a:prstGeom prst="rect">
            <a:avLst/>
          </a:prstGeom>
        </p:spPr>
        <p:txBody>
          <a:bodyPr vert="horz" lIns="0" tIns="45720" rIns="0" bIns="45720" rtlCol="0">
            <a:no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pPr algn="ctr"/>
            <a:r>
              <a:rPr lang="ru-RU" sz="2400" dirty="0">
                <a:latin typeface="Times New Roman" panose="02020603050405020304" pitchFamily="18" charset="0"/>
                <a:cs typeface="Times New Roman" panose="02020603050405020304" pitchFamily="18" charset="0"/>
              </a:rPr>
              <a:t>Формируемый содержанием деятельности  «профессиональный спектр»</a:t>
            </a:r>
          </a:p>
        </p:txBody>
      </p:sp>
      <p:pic>
        <p:nvPicPr>
          <p:cNvPr id="3074" name="Picture 2" descr="https://im0-tub-ru.yandex.net/i?id=7c85d2b8356e3570f78d3535f4457662-l&amp;n=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8418" y="3875005"/>
            <a:ext cx="1437582" cy="14375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m0-tub-ru.yandex.net/i?id=27afab65f4b86249bf87ded062f28416-l&amp;n=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825" y="3725839"/>
            <a:ext cx="1400941" cy="17359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im0-tub-ru.yandex.net/i?id=f5ea420fcf299d764eace95fd5dd6798-l&amp;n=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4763" y="3556039"/>
            <a:ext cx="1425232" cy="190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97432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46062" y="1310657"/>
            <a:ext cx="7294663" cy="1306238"/>
          </a:xfrm>
        </p:spPr>
        <p:txBody>
          <a:bodyPr>
            <a:normAutofit fontScale="90000"/>
          </a:bodyPr>
          <a:lstStyle/>
          <a:p>
            <a:pPr algn="ctr"/>
            <a:r>
              <a:rPr lang="ru-RU"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уровень социализации – КОММУНИКАТИВНО-ИДЕНТИФИЦИРУЮЩИЙ</a:t>
            </a:r>
          </a:p>
        </p:txBody>
      </p:sp>
      <p:sp>
        <p:nvSpPr>
          <p:cNvPr id="5" name="Текст 4"/>
          <p:cNvSpPr>
            <a:spLocks noGrp="1"/>
          </p:cNvSpPr>
          <p:nvPr>
            <p:ph type="subTitle" idx="1"/>
          </p:nvPr>
        </p:nvSpPr>
        <p:spPr>
          <a:xfrm>
            <a:off x="48795" y="2262640"/>
            <a:ext cx="1957426" cy="1435904"/>
          </a:xfrm>
        </p:spPr>
        <p:txBody>
          <a:bodyPr>
            <a:noAutofit/>
          </a:bodyPr>
          <a:lstStyle/>
          <a:p>
            <a:r>
              <a:rPr lang="ru-RU" sz="2400" dirty="0">
                <a:latin typeface="Times New Roman" panose="02020603050405020304" pitchFamily="18" charset="0"/>
                <a:cs typeface="Times New Roman" panose="02020603050405020304" pitchFamily="18" charset="0"/>
              </a:rPr>
              <a:t>Проживание в подгрупповых (однополых) «квартирах» </a:t>
            </a:r>
          </a:p>
        </p:txBody>
      </p:sp>
      <p:sp>
        <p:nvSpPr>
          <p:cNvPr id="8" name="Текст 4"/>
          <p:cNvSpPr txBox="1">
            <a:spLocks/>
          </p:cNvSpPr>
          <p:nvPr/>
        </p:nvSpPr>
        <p:spPr>
          <a:xfrm>
            <a:off x="2306471" y="2572528"/>
            <a:ext cx="2505755" cy="1245421"/>
          </a:xfrm>
          <a:prstGeom prst="rect">
            <a:avLst/>
          </a:prstGeom>
        </p:spPr>
        <p:txBody>
          <a:bodyPr vert="horz" lIns="0" tIns="45720" rIns="0" bIns="45720" rtlCol="0">
            <a:no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ru-RU" sz="2800" dirty="0">
                <a:latin typeface="Times New Roman" panose="02020603050405020304" pitchFamily="18" charset="0"/>
                <a:cs typeface="Times New Roman" panose="02020603050405020304" pitchFamily="18" charset="0"/>
              </a:rPr>
              <a:t>Воспитатель – наставник, друг</a:t>
            </a: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575" y="3930554"/>
            <a:ext cx="2004969" cy="1612699"/>
          </a:xfrm>
          <a:prstGeom prst="rect">
            <a:avLst/>
          </a:prstGeom>
        </p:spPr>
      </p:pic>
      <p:sp>
        <p:nvSpPr>
          <p:cNvPr id="4" name="AutoShape 2" descr="http://www.nb-forum.ru/userfiles/file/%D0%BC%D0%B5%D0%BD%D1%82%D0%BE%D1%80%D1%81%D1%82%D0%B2%D0%BE.jpg"/>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4" descr="http://www.nb-forum.ru/userfiles/file/%D0%BC%D0%B5%D0%BD%D1%82%D0%BE%D1%80%D1%81%D1%82%D0%B2%D0%BE.jpg"/>
          <p:cNvSpPr>
            <a:spLocks noChangeAspect="1" noChangeArrowheads="1"/>
          </p:cNvSpPr>
          <p:nvPr/>
        </p:nvSpPr>
        <p:spPr bwMode="auto">
          <a:xfrm>
            <a:off x="307975" y="158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6" descr="http://www.nb-forum.ru/userfiles/file/%D0%BC%D0%B5%D0%BD%D1%82%D0%BE%D1%80%D1%81%D1%82%D0%B2%D0%BE.jpg"/>
          <p:cNvSpPr>
            <a:spLocks noChangeAspect="1" noChangeArrowheads="1"/>
          </p:cNvSpPr>
          <p:nvPr/>
        </p:nvSpPr>
        <p:spPr bwMode="auto">
          <a:xfrm>
            <a:off x="460375" y="1682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AutoShape 8" descr="http://www.nb-forum.ru/userfiles/file/%D0%BC%D0%B5%D0%BD%D1%82%D0%BE%D1%80%D1%81%D1%82%D0%B2%D0%BE.jpg"/>
          <p:cNvSpPr>
            <a:spLocks noChangeAspect="1" noChangeArrowheads="1"/>
          </p:cNvSpPr>
          <p:nvPr/>
        </p:nvSpPr>
        <p:spPr bwMode="auto">
          <a:xfrm>
            <a:off x="612775" y="3206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81" name="Picture 9" descr="C:\Users\User\Desktop\business-partn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6471" y="3817949"/>
            <a:ext cx="2581204" cy="172983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812226" y="2572528"/>
            <a:ext cx="4953000" cy="707886"/>
          </a:xfrm>
          <a:prstGeom prst="rect">
            <a:avLst/>
          </a:prstGeom>
        </p:spPr>
        <p:txBody>
          <a:bodyPr>
            <a:spAutoFit/>
          </a:bodyPr>
          <a:lstStyle/>
          <a:p>
            <a:pPr algn="ctr"/>
            <a:r>
              <a:rPr lang="ru-RU" sz="2000" dirty="0">
                <a:latin typeface="Times New Roman" panose="02020603050405020304" pitchFamily="18" charset="0"/>
                <a:cs typeface="Times New Roman" panose="02020603050405020304" pitchFamily="18" charset="0"/>
              </a:rPr>
              <a:t>Формируемый содержанием деятельности  «профессиональный спектр»</a:t>
            </a:r>
          </a:p>
        </p:txBody>
      </p:sp>
      <p:pic>
        <p:nvPicPr>
          <p:cNvPr id="4098" name="Picture 2" descr="https://im0-tub-ru.yandex.net/i?id=db50c1620584cbf0e7830cec28401282-l&amp;n=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8365" y="3280414"/>
            <a:ext cx="1497635" cy="19264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im0-tub-ru.yandex.net/i?id=943cd6cb688319ad2f2bdd9193221caf-l&amp;n=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5181" y="3589361"/>
            <a:ext cx="1573729" cy="195841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im0-tub-ru.yandex.net/i?id=8407c5059c92b6d59a9ad7701150844b-l&amp;n=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3290" y="3698544"/>
            <a:ext cx="1265075" cy="184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26040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46062" y="1310658"/>
            <a:ext cx="7294663" cy="714086"/>
          </a:xfrm>
        </p:spPr>
        <p:txBody>
          <a:bodyPr>
            <a:normAutofit fontScale="90000"/>
          </a:bodyPr>
          <a:lstStyle/>
          <a:p>
            <a:pPr algn="ctr"/>
            <a:r>
              <a:rPr lang="ru-RU"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уровень социализации – УПРАВЛЯЕМАЯ ПРАКТИКА</a:t>
            </a:r>
          </a:p>
        </p:txBody>
      </p:sp>
      <p:sp>
        <p:nvSpPr>
          <p:cNvPr id="5" name="Текст 4"/>
          <p:cNvSpPr>
            <a:spLocks noGrp="1"/>
          </p:cNvSpPr>
          <p:nvPr>
            <p:ph type="subTitle" idx="1"/>
          </p:nvPr>
        </p:nvSpPr>
        <p:spPr>
          <a:xfrm>
            <a:off x="142268" y="2316388"/>
            <a:ext cx="2737410" cy="1272973"/>
          </a:xfrm>
        </p:spPr>
        <p:txBody>
          <a:bodyPr>
            <a:noAutofit/>
          </a:bodyPr>
          <a:lstStyle/>
          <a:p>
            <a:r>
              <a:rPr lang="ru-RU" sz="2000" dirty="0">
                <a:latin typeface="Times New Roman" panose="02020603050405020304" pitchFamily="18" charset="0"/>
                <a:cs typeface="Times New Roman" panose="02020603050405020304" pitchFamily="18" charset="0"/>
              </a:rPr>
              <a:t>Проживание в подгрупповых (однополых)</a:t>
            </a:r>
          </a:p>
          <a:p>
            <a:r>
              <a:rPr lang="ru-RU" sz="2000" dirty="0">
                <a:latin typeface="Times New Roman" panose="02020603050405020304" pitchFamily="18" charset="0"/>
                <a:cs typeface="Times New Roman" panose="02020603050405020304" pitchFamily="18" charset="0"/>
              </a:rPr>
              <a:t>«коммунальных квартирах» </a:t>
            </a:r>
          </a:p>
        </p:txBody>
      </p:sp>
      <p:sp>
        <p:nvSpPr>
          <p:cNvPr id="8" name="Текст 4"/>
          <p:cNvSpPr txBox="1">
            <a:spLocks/>
          </p:cNvSpPr>
          <p:nvPr/>
        </p:nvSpPr>
        <p:spPr>
          <a:xfrm>
            <a:off x="2301304" y="2471335"/>
            <a:ext cx="2260094" cy="1027642"/>
          </a:xfrm>
          <a:prstGeom prst="rect">
            <a:avLst/>
          </a:prstGeom>
        </p:spPr>
        <p:txBody>
          <a:bodyPr vert="horz" lIns="0" tIns="45720" rIns="0" bIns="45720" rtlCol="0">
            <a:no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ru-RU" sz="2800" dirty="0">
                <a:latin typeface="Times New Roman" panose="02020603050405020304" pitchFamily="18" charset="0"/>
                <a:cs typeface="Times New Roman" panose="02020603050405020304" pitchFamily="18" charset="0"/>
              </a:rPr>
              <a:t>Воспитатель – куратор</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252" y="3920958"/>
            <a:ext cx="1353094" cy="1665346"/>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656" y="3498977"/>
            <a:ext cx="2247534" cy="1928038"/>
          </a:xfrm>
          <a:prstGeom prst="rect">
            <a:avLst/>
          </a:prstGeom>
        </p:spPr>
      </p:pic>
      <p:sp>
        <p:nvSpPr>
          <p:cNvPr id="9" name="Прямоугольник 8"/>
          <p:cNvSpPr/>
          <p:nvPr/>
        </p:nvSpPr>
        <p:spPr>
          <a:xfrm>
            <a:off x="4812226" y="2572528"/>
            <a:ext cx="4953000" cy="707886"/>
          </a:xfrm>
          <a:prstGeom prst="rect">
            <a:avLst/>
          </a:prstGeom>
        </p:spPr>
        <p:txBody>
          <a:bodyPr>
            <a:spAutoFit/>
          </a:bodyPr>
          <a:lstStyle/>
          <a:p>
            <a:pPr algn="ctr"/>
            <a:r>
              <a:rPr lang="ru-RU" sz="2000" dirty="0">
                <a:latin typeface="Times New Roman" panose="02020603050405020304" pitchFamily="18" charset="0"/>
                <a:cs typeface="Times New Roman" panose="02020603050405020304" pitchFamily="18" charset="0"/>
              </a:rPr>
              <a:t>Формируемый содержанием деятельности  «профессиональный спектр»</a:t>
            </a:r>
          </a:p>
        </p:txBody>
      </p:sp>
      <p:pic>
        <p:nvPicPr>
          <p:cNvPr id="5124" name="Picture 4" descr="https://im0-tub-ru.yandex.net/i?id=02352ccb0939f6f1a7e9c428d136dcbd-l&amp;n=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8727" y="3280414"/>
            <a:ext cx="4476467" cy="224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24870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46062" y="1310658"/>
            <a:ext cx="7294663" cy="714086"/>
          </a:xfrm>
        </p:spPr>
        <p:txBody>
          <a:bodyPr>
            <a:normAutofit fontScale="90000"/>
          </a:bodyPr>
          <a:lstStyle/>
          <a:p>
            <a:pPr algn="ctr"/>
            <a:r>
              <a:rPr lang="ru-RU"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уровень социализации – САМОСТОЯТЕЛЬНАЯ ПРОБА</a:t>
            </a:r>
          </a:p>
        </p:txBody>
      </p:sp>
      <p:sp>
        <p:nvSpPr>
          <p:cNvPr id="5" name="Текст 4"/>
          <p:cNvSpPr>
            <a:spLocks noGrp="1"/>
          </p:cNvSpPr>
          <p:nvPr>
            <p:ph type="subTitle" idx="1"/>
          </p:nvPr>
        </p:nvSpPr>
        <p:spPr>
          <a:xfrm>
            <a:off x="119666" y="2283466"/>
            <a:ext cx="2447091" cy="1688034"/>
          </a:xfrm>
        </p:spPr>
        <p:txBody>
          <a:bodyPr>
            <a:noAutofit/>
          </a:bodyPr>
          <a:lstStyle/>
          <a:p>
            <a:r>
              <a:rPr lang="ru-RU" sz="2400" dirty="0">
                <a:latin typeface="Times New Roman" panose="02020603050405020304" pitchFamily="18" charset="0"/>
                <a:cs typeface="Times New Roman" panose="02020603050405020304" pitchFamily="18" charset="0"/>
              </a:rPr>
              <a:t>Проживание в «тренировочной» квартире в многоквартирном доме</a:t>
            </a:r>
          </a:p>
        </p:txBody>
      </p:sp>
      <p:sp>
        <p:nvSpPr>
          <p:cNvPr id="8" name="Текст 4"/>
          <p:cNvSpPr txBox="1">
            <a:spLocks/>
          </p:cNvSpPr>
          <p:nvPr/>
        </p:nvSpPr>
        <p:spPr>
          <a:xfrm>
            <a:off x="2876023" y="2426315"/>
            <a:ext cx="2059033" cy="740254"/>
          </a:xfrm>
          <a:prstGeom prst="rect">
            <a:avLst/>
          </a:prstGeom>
        </p:spPr>
        <p:txBody>
          <a:bodyPr vert="horz" lIns="0" tIns="45720" rIns="0" bIns="45720" rtlCol="0">
            <a:no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ru-RU" sz="2400" dirty="0">
                <a:latin typeface="Times New Roman" panose="02020603050405020304" pitchFamily="18" charset="0"/>
                <a:cs typeface="Times New Roman" panose="02020603050405020304" pitchFamily="18" charset="0"/>
              </a:rPr>
              <a:t>Воспитатель – консультант</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638" y="4204584"/>
            <a:ext cx="1382497" cy="113491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6023" y="3372359"/>
            <a:ext cx="2396276" cy="1967135"/>
          </a:xfrm>
          <a:prstGeom prst="rect">
            <a:avLst/>
          </a:prstGeom>
        </p:spPr>
      </p:pic>
      <p:sp>
        <p:nvSpPr>
          <p:cNvPr id="7" name="Текст 4"/>
          <p:cNvSpPr txBox="1">
            <a:spLocks/>
          </p:cNvSpPr>
          <p:nvPr/>
        </p:nvSpPr>
        <p:spPr>
          <a:xfrm>
            <a:off x="5730679" y="2293474"/>
            <a:ext cx="3713571" cy="1078885"/>
          </a:xfrm>
          <a:prstGeom prst="rect">
            <a:avLst/>
          </a:prstGeom>
        </p:spPr>
        <p:txBody>
          <a:bodyPr vert="horz" lIns="0" tIns="45720" rIns="0" bIns="45720" rtlCol="0">
            <a:no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ru-RU" sz="2400" dirty="0">
                <a:latin typeface="Times New Roman" panose="02020603050405020304" pitchFamily="18" charset="0"/>
                <a:cs typeface="Times New Roman" panose="02020603050405020304" pitchFamily="18" charset="0"/>
              </a:rPr>
              <a:t>Профессиональное образование, профессиональная проба</a:t>
            </a:r>
          </a:p>
        </p:txBody>
      </p:sp>
      <p:pic>
        <p:nvPicPr>
          <p:cNvPr id="6146" name="Picture 2" descr="https://im0-tub-ru.yandex.net/i?id=e6406933c14093bcdc937c296f870189-l&amp;n=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7849" y="3367509"/>
            <a:ext cx="3959232" cy="2055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86611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92824" y="1310657"/>
            <a:ext cx="7547902" cy="941223"/>
          </a:xfrm>
        </p:spPr>
        <p:txBody>
          <a:bodyPr>
            <a:noAutofit/>
          </a:bodyPr>
          <a:lstStyle/>
          <a:p>
            <a:pPr algn="ct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ОТДЕЛЕНИЕ ПРОФЕССИОНАЛЬНОГО ОБУЧЕНИЯ НА БАЗЕ ЦССВ №3</a:t>
            </a:r>
          </a:p>
        </p:txBody>
      </p:sp>
      <p:sp>
        <p:nvSpPr>
          <p:cNvPr id="3" name="Подзаголовок 2"/>
          <p:cNvSpPr>
            <a:spLocks noGrp="1"/>
          </p:cNvSpPr>
          <p:nvPr>
            <p:ph type="subTitle" idx="1"/>
          </p:nvPr>
        </p:nvSpPr>
        <p:spPr>
          <a:xfrm>
            <a:off x="368490" y="2292823"/>
            <a:ext cx="9537510" cy="3174527"/>
          </a:xfrm>
        </p:spPr>
        <p:txBody>
          <a:bodyPr>
            <a:noAutofit/>
          </a:bodyPr>
          <a:lstStyle/>
          <a:p>
            <a:pPr marL="342900" indent="-342900">
              <a:buAutoNum type="arabicPeriod"/>
            </a:pPr>
            <a:r>
              <a:rPr lang="ru-RU" sz="2800" dirty="0">
                <a:latin typeface="Times New Roman" panose="02020603050405020304" pitchFamily="18" charset="0"/>
                <a:cs typeface="Times New Roman" panose="02020603050405020304" pitchFamily="18" charset="0"/>
              </a:rPr>
              <a:t>Материально-техническое оснащение с учетом базовых возможностей (с участием спонсоров): сентябрь – декабрь 2021;</a:t>
            </a:r>
          </a:p>
          <a:p>
            <a:pPr marL="342900" indent="-342900">
              <a:buAutoNum type="arabicPeriod"/>
            </a:pPr>
            <a:r>
              <a:rPr lang="ru-RU" sz="2800" dirty="0">
                <a:latin typeface="Times New Roman" panose="02020603050405020304" pitchFamily="18" charset="0"/>
                <a:cs typeface="Times New Roman" panose="02020603050405020304" pitchFamily="18" charset="0"/>
              </a:rPr>
              <a:t>Дополнение перечня ОКВЭД: октябрь 2021;</a:t>
            </a:r>
          </a:p>
          <a:p>
            <a:pPr marL="342900" indent="-342900">
              <a:buAutoNum type="arabicPeriod"/>
            </a:pPr>
            <a:r>
              <a:rPr lang="ru-RU" sz="2800" dirty="0">
                <a:latin typeface="Times New Roman" panose="02020603050405020304" pitchFamily="18" charset="0"/>
                <a:cs typeface="Times New Roman" panose="02020603050405020304" pitchFamily="18" charset="0"/>
              </a:rPr>
              <a:t>Подготовка и оформление лицензионного пакета октябрь – декабрь 2021;</a:t>
            </a:r>
          </a:p>
          <a:p>
            <a:pPr marL="342900" indent="-342900">
              <a:buAutoNum type="arabicPeriod"/>
            </a:pPr>
            <a:r>
              <a:rPr lang="ru-RU" sz="2800" dirty="0">
                <a:latin typeface="Times New Roman" panose="02020603050405020304" pitchFamily="18" charset="0"/>
                <a:cs typeface="Times New Roman" panose="02020603050405020304" pitchFamily="18" charset="0"/>
              </a:rPr>
              <a:t>Лицензирование: декабрь 2021;</a:t>
            </a:r>
          </a:p>
          <a:p>
            <a:pPr marL="342900" indent="-342900">
              <a:buAutoNum type="arabicPeriod"/>
            </a:pPr>
            <a:r>
              <a:rPr lang="ru-RU" sz="2800" dirty="0">
                <a:latin typeface="Times New Roman" panose="02020603050405020304" pitchFamily="18" charset="0"/>
                <a:cs typeface="Times New Roman" panose="02020603050405020304" pitchFamily="18" charset="0"/>
              </a:rPr>
              <a:t>Открытие: 27декабря 2021 года</a:t>
            </a:r>
          </a:p>
          <a:p>
            <a:pPr marL="342900" indent="-342900">
              <a:buAutoNum type="arabicPeriod"/>
            </a:pPr>
            <a:endParaRPr lang="ru-RU" sz="2800" dirty="0"/>
          </a:p>
          <a:p>
            <a:pPr marL="342900" indent="-342900">
              <a:buAutoNum type="arabicPeriod"/>
            </a:pPr>
            <a:endParaRPr lang="ru-RU" sz="2800" dirty="0"/>
          </a:p>
        </p:txBody>
      </p:sp>
    </p:spTree>
    <p:extLst>
      <p:ext uri="{BB962C8B-B14F-4D97-AF65-F5344CB8AC3E}">
        <p14:creationId xmlns:p14="http://schemas.microsoft.com/office/powerpoint/2010/main" val="282948150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74710" y="1310657"/>
            <a:ext cx="7466015" cy="1159587"/>
          </a:xfrm>
        </p:spPr>
        <p:txBody>
          <a:bodyPr>
            <a:noAutofit/>
          </a:bodyPr>
          <a:lstStyle/>
          <a:p>
            <a:pPr algn="ctr"/>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ОСНОВНЫЕ ОТЛИЧИЯ РЕАЛИЗУЕМОЙ ПРАКТИКИ ОТ традиционных практик СИСТЕМЫ ПРОФЕССИОНАЛЬНОГО ОБРАЗОВАНИЯ</a:t>
            </a:r>
          </a:p>
        </p:txBody>
      </p:sp>
      <p:sp>
        <p:nvSpPr>
          <p:cNvPr id="5" name="Текст 4"/>
          <p:cNvSpPr>
            <a:spLocks noGrp="1"/>
          </p:cNvSpPr>
          <p:nvPr>
            <p:ph type="subTitle" idx="1"/>
          </p:nvPr>
        </p:nvSpPr>
        <p:spPr>
          <a:xfrm>
            <a:off x="245660" y="2483893"/>
            <a:ext cx="9553433" cy="2838734"/>
          </a:xfrm>
        </p:spPr>
        <p:txBody>
          <a:bodyPr>
            <a:noAutofit/>
          </a:bodyPr>
          <a:lstStyle/>
          <a:p>
            <a:r>
              <a:rPr lang="ru-RU" sz="2300" dirty="0">
                <a:latin typeface="Times New Roman" panose="02020603050405020304" pitchFamily="18" charset="0"/>
                <a:cs typeface="Times New Roman" panose="02020603050405020304" pitchFamily="18" charset="0"/>
              </a:rPr>
              <a:t>1. Выбор на основе практической деятельности с участием представителей профессиональных сообществ;</a:t>
            </a:r>
          </a:p>
          <a:p>
            <a:r>
              <a:rPr lang="ru-RU" sz="2300" dirty="0">
                <a:latin typeface="Times New Roman" panose="02020603050405020304" pitchFamily="18" charset="0"/>
                <a:cs typeface="Times New Roman" panose="02020603050405020304" pitchFamily="18" charset="0"/>
              </a:rPr>
              <a:t>2. Возможность предварительной пробы по разным направлениям;</a:t>
            </a:r>
          </a:p>
          <a:p>
            <a:r>
              <a:rPr lang="ru-RU" sz="2300" dirty="0">
                <a:latin typeface="Times New Roman" panose="02020603050405020304" pitchFamily="18" charset="0"/>
                <a:cs typeface="Times New Roman" panose="02020603050405020304" pitchFamily="18" charset="0"/>
              </a:rPr>
              <a:t>3. Особенности структуры и содержания программ профессионального обучения (ориентация на инвариантную социально-педагогическую составляющую, вариативность периодов и продолжительности обучения);</a:t>
            </a:r>
          </a:p>
          <a:p>
            <a:r>
              <a:rPr lang="ru-RU" sz="2300" dirty="0">
                <a:latin typeface="Times New Roman" panose="02020603050405020304" pitchFamily="18" charset="0"/>
                <a:cs typeface="Times New Roman" panose="02020603050405020304" pitchFamily="18" charset="0"/>
              </a:rPr>
              <a:t>4. Получение профессии(й) одновременно с получением основного общего образования;</a:t>
            </a:r>
          </a:p>
          <a:p>
            <a:r>
              <a:rPr lang="ru-RU" sz="2300" dirty="0">
                <a:latin typeface="Times New Roman" panose="02020603050405020304" pitchFamily="18" charset="0"/>
                <a:cs typeface="Times New Roman" panose="02020603050405020304" pitchFamily="18" charset="0"/>
              </a:rPr>
              <a:t>5. Практика в организациях преподавателей, перспектива трудоустройства </a:t>
            </a:r>
          </a:p>
          <a:p>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20249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92824" y="1310657"/>
            <a:ext cx="7547902" cy="941223"/>
          </a:xfrm>
        </p:spPr>
        <p:txBody>
          <a:bodyPr>
            <a:noAutofit/>
          </a:bodyPr>
          <a:lstStyle/>
          <a:p>
            <a:pPr algn="ct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ПРОФОРИЕНТАЦИЯ И ПРОФЕССИОАНЛЬНОЕ ОБУЧЕНИЕ (ЭТАПЫ)</a:t>
            </a:r>
          </a:p>
        </p:txBody>
      </p:sp>
      <p:sp>
        <p:nvSpPr>
          <p:cNvPr id="3" name="Подзаголовок 2"/>
          <p:cNvSpPr>
            <a:spLocks noGrp="1"/>
          </p:cNvSpPr>
          <p:nvPr>
            <p:ph type="subTitle" idx="1"/>
          </p:nvPr>
        </p:nvSpPr>
        <p:spPr>
          <a:xfrm>
            <a:off x="368490" y="2292823"/>
            <a:ext cx="9537510" cy="3174527"/>
          </a:xfrm>
        </p:spPr>
        <p:txBody>
          <a:bodyPr>
            <a:noAutofit/>
          </a:bodyPr>
          <a:lstStyle/>
          <a:p>
            <a:pPr marL="342900" indent="-342900">
              <a:buAutoNum type="arabicPeriod"/>
            </a:pPr>
            <a:r>
              <a:rPr lang="ru-RU" sz="2800" dirty="0">
                <a:latin typeface="Times New Roman" panose="02020603050405020304" pitchFamily="18" charset="0"/>
                <a:cs typeface="Times New Roman" panose="02020603050405020304" pitchFamily="18" charset="0"/>
              </a:rPr>
              <a:t>Диагностика потенциала (здоровье, социальный опыт, мотивация)</a:t>
            </a:r>
          </a:p>
          <a:p>
            <a:pPr marL="342900" indent="-342900">
              <a:buAutoNum type="arabicPeriod"/>
            </a:pPr>
            <a:r>
              <a:rPr lang="ru-RU" sz="2800" dirty="0">
                <a:latin typeface="Times New Roman" panose="02020603050405020304" pitchFamily="18" charset="0"/>
                <a:cs typeface="Times New Roman" panose="02020603050405020304" pitchFamily="18" charset="0"/>
              </a:rPr>
              <a:t>Выбор спектра интересов (из представленных направлений)</a:t>
            </a:r>
          </a:p>
          <a:p>
            <a:pPr marL="342900" indent="-342900">
              <a:buAutoNum type="arabicPeriod"/>
            </a:pPr>
            <a:r>
              <a:rPr lang="ru-RU" sz="2800" dirty="0">
                <a:latin typeface="Times New Roman" panose="02020603050405020304" pitchFamily="18" charset="0"/>
                <a:cs typeface="Times New Roman" panose="02020603050405020304" pitchFamily="18" charset="0"/>
              </a:rPr>
              <a:t>Предварительная проба</a:t>
            </a:r>
          </a:p>
          <a:p>
            <a:pPr marL="342900" indent="-342900">
              <a:buAutoNum type="arabicPeriod"/>
            </a:pPr>
            <a:r>
              <a:rPr lang="ru-RU" sz="2800" dirty="0">
                <a:latin typeface="Times New Roman" panose="02020603050405020304" pitchFamily="18" charset="0"/>
                <a:cs typeface="Times New Roman" panose="02020603050405020304" pitchFamily="18" charset="0"/>
              </a:rPr>
              <a:t>Выбор профессии (в выбранном направлении)</a:t>
            </a:r>
          </a:p>
          <a:p>
            <a:pPr marL="342900" indent="-342900">
              <a:buAutoNum type="arabicPeriod"/>
            </a:pPr>
            <a:r>
              <a:rPr lang="ru-RU" sz="2800" dirty="0">
                <a:latin typeface="Times New Roman" panose="02020603050405020304" pitchFamily="18" charset="0"/>
                <a:cs typeface="Times New Roman" panose="02020603050405020304" pitchFamily="18" charset="0"/>
              </a:rPr>
              <a:t>Обучение по выбранной профессии</a:t>
            </a:r>
          </a:p>
          <a:p>
            <a:pPr marL="342900" indent="-342900">
              <a:buAutoNum type="arabicPeriod"/>
            </a:pPr>
            <a:r>
              <a:rPr lang="ru-RU" sz="2800" dirty="0">
                <a:latin typeface="Times New Roman" panose="02020603050405020304" pitchFamily="18" charset="0"/>
                <a:cs typeface="Times New Roman" panose="02020603050405020304" pitchFamily="18" charset="0"/>
              </a:rPr>
              <a:t>Практика</a:t>
            </a:r>
          </a:p>
          <a:p>
            <a:pPr marL="342900" indent="-342900">
              <a:buAutoNum type="arabicPeriod"/>
            </a:pPr>
            <a:r>
              <a:rPr lang="ru-RU" sz="2800" dirty="0">
                <a:latin typeface="Times New Roman" panose="02020603050405020304" pitchFamily="18" charset="0"/>
                <a:cs typeface="Times New Roman" panose="02020603050405020304" pitchFamily="18" charset="0"/>
              </a:rPr>
              <a:t>Трудоустройство</a:t>
            </a:r>
          </a:p>
          <a:p>
            <a:pPr marL="342900" indent="-342900">
              <a:buAutoNum type="arabicPeriod"/>
            </a:pPr>
            <a:endParaRPr lang="ru-RU" sz="2800" dirty="0"/>
          </a:p>
          <a:p>
            <a:pPr marL="342900" indent="-342900">
              <a:buAutoNum type="arabicPeriod"/>
            </a:pPr>
            <a:endParaRPr lang="ru-RU" sz="2800" dirty="0"/>
          </a:p>
        </p:txBody>
      </p:sp>
    </p:spTree>
    <p:extLst>
      <p:ext uri="{BB962C8B-B14F-4D97-AF65-F5344CB8AC3E}">
        <p14:creationId xmlns:p14="http://schemas.microsoft.com/office/powerpoint/2010/main" val="220544856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74710" y="1310657"/>
            <a:ext cx="7466015" cy="1159587"/>
          </a:xfrm>
        </p:spPr>
        <p:txBody>
          <a:bodyPr>
            <a:noAutofit/>
          </a:bodyPr>
          <a:lstStyle/>
          <a:p>
            <a:pPr algn="ct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ЭТАПЫ РЕАЛИЗАЦИИ ПРОЕКТА </a:t>
            </a:r>
            <a:b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2022 году</a:t>
            </a:r>
          </a:p>
        </p:txBody>
      </p:sp>
      <p:sp>
        <p:nvSpPr>
          <p:cNvPr id="5" name="Текст 4"/>
          <p:cNvSpPr>
            <a:spLocks noGrp="1"/>
          </p:cNvSpPr>
          <p:nvPr>
            <p:ph type="subTitle" idx="1"/>
          </p:nvPr>
        </p:nvSpPr>
        <p:spPr>
          <a:xfrm>
            <a:off x="177421" y="2511188"/>
            <a:ext cx="9553433" cy="3084394"/>
          </a:xfrm>
        </p:spPr>
        <p:txBody>
          <a:bodyPr>
            <a:noAutofit/>
          </a:bodyPr>
          <a:lstStyle/>
          <a:p>
            <a:r>
              <a:rPr lang="ru-RU" sz="2800" dirty="0">
                <a:latin typeface="Times New Roman" panose="02020603050405020304" pitchFamily="18" charset="0"/>
                <a:cs typeface="Times New Roman" panose="02020603050405020304" pitchFamily="18" charset="0"/>
              </a:rPr>
              <a:t>Январь – февраль 2022 года: мастер-классы, выбор направления, выбор программы;</a:t>
            </a:r>
          </a:p>
          <a:p>
            <a:r>
              <a:rPr lang="ru-RU" sz="2800" dirty="0">
                <a:latin typeface="Times New Roman" panose="02020603050405020304" pitchFamily="18" charset="0"/>
                <a:cs typeface="Times New Roman" panose="02020603050405020304" pitchFamily="18" charset="0"/>
              </a:rPr>
              <a:t>Март 2022 года: разработка, принятие и утверждение программ, комплектование групп, начало обучения;</a:t>
            </a:r>
          </a:p>
          <a:p>
            <a:r>
              <a:rPr lang="ru-RU" sz="2800" dirty="0">
                <a:latin typeface="Times New Roman" panose="02020603050405020304" pitchFamily="18" charset="0"/>
                <a:cs typeface="Times New Roman" panose="02020603050405020304" pitchFamily="18" charset="0"/>
              </a:rPr>
              <a:t>Апрель – август или апрель – май и август – декабрь 2022 года: обучение, аттестация, выдача документа о профессиональном обучении с присвоением разряда</a:t>
            </a:r>
          </a:p>
          <a:p>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62900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7B5779A1-1A07-462B-9860-040DFD2A6B13}"/>
              </a:ext>
            </a:extLst>
          </p:cNvPr>
          <p:cNvPicPr>
            <a:picLocks noGrp="1" noChangeAspect="1"/>
          </p:cNvPicPr>
          <p:nvPr>
            <p:ph type="pic" sz="quarter" idx="13"/>
          </p:nvPr>
        </p:nvPicPr>
        <p:blipFill>
          <a:blip r:embed="rId2"/>
          <a:srcRect t="996" b="996"/>
          <a:stretch>
            <a:fillRect/>
          </a:stretch>
        </p:blipFill>
        <p:spPr>
          <a:prstGeom prst="rect">
            <a:avLst/>
          </a:prstGeom>
        </p:spPr>
      </p:pic>
      <p:sp>
        <p:nvSpPr>
          <p:cNvPr id="5" name="Прямоугольник 4">
            <a:extLst>
              <a:ext uri="{FF2B5EF4-FFF2-40B4-BE49-F238E27FC236}">
                <a16:creationId xmlns:a16="http://schemas.microsoft.com/office/drawing/2014/main" id="{30E70E73-B936-43F1-B3AC-B4974C943C28}"/>
              </a:ext>
            </a:extLst>
          </p:cNvPr>
          <p:cNvSpPr/>
          <p:nvPr/>
        </p:nvSpPr>
        <p:spPr>
          <a:xfrm>
            <a:off x="647700" y="2618779"/>
            <a:ext cx="4953000" cy="1655390"/>
          </a:xfrm>
          <a:prstGeom prst="rect">
            <a:avLst/>
          </a:prstGeom>
        </p:spPr>
        <p:txBody>
          <a:bodyPr>
            <a:spAutoFit/>
          </a:bodyPr>
          <a:lstStyle/>
          <a:p>
            <a:pPr>
              <a:lnSpc>
                <a:spcPct val="107000"/>
              </a:lnSpc>
              <a:spcAft>
                <a:spcPts val="0"/>
              </a:spcAft>
            </a:pPr>
            <a:r>
              <a:rPr lang="ru-RU" sz="1600" dirty="0">
                <a:solidFill>
                  <a:srgbClr val="1D1333"/>
                </a:solidFill>
                <a:latin typeface="Times New Roman" panose="02020603050405020304" pitchFamily="18" charset="0"/>
                <a:ea typeface="Times New Roman" panose="02020603050405020304" pitchFamily="18" charset="0"/>
                <a:cs typeface="Times New Roman" panose="02020603050405020304" pitchFamily="18" charset="0"/>
              </a:rPr>
              <a:t>1 Создание условий к планированию детьми личной перспективы, овладению профессиям. </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1600" dirty="0">
                <a:solidFill>
                  <a:srgbClr val="1D1333"/>
                </a:solidFill>
                <a:latin typeface="Times New Roman" panose="02020603050405020304" pitchFamily="18" charset="0"/>
                <a:ea typeface="Times New Roman" panose="02020603050405020304" pitchFamily="18" charset="0"/>
                <a:cs typeface="Times New Roman" panose="02020603050405020304" pitchFamily="18" charset="0"/>
              </a:rPr>
              <a:t>2 Создание условий для становления личности, способной реализовать жизненную перспективу. </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1600" dirty="0">
                <a:solidFill>
                  <a:srgbClr val="1D1333"/>
                </a:solidFill>
                <a:latin typeface="Times New Roman" panose="02020603050405020304" pitchFamily="18" charset="0"/>
                <a:ea typeface="Times New Roman" panose="02020603050405020304" pitchFamily="18" charset="0"/>
                <a:cs typeface="Times New Roman" panose="02020603050405020304" pitchFamily="18" charset="0"/>
              </a:rPr>
              <a:t>3 Овладение детьми навыками управления бизнесом и организации своего дела.</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D03DF64-1037-4858-8E7C-E1F7DFA7BC45}"/>
              </a:ext>
            </a:extLst>
          </p:cNvPr>
          <p:cNvSpPr txBox="1"/>
          <p:nvPr/>
        </p:nvSpPr>
        <p:spPr>
          <a:xfrm>
            <a:off x="3212983" y="469783"/>
            <a:ext cx="4113627" cy="461665"/>
          </a:xfrm>
          <a:prstGeom prst="rect">
            <a:avLst/>
          </a:prstGeom>
          <a:noFill/>
        </p:spPr>
        <p:txBody>
          <a:bodyPr wrap="none" rtlCol="0">
            <a:spAutoFit/>
          </a:bodyPr>
          <a:lstStyle/>
          <a:p>
            <a:r>
              <a:rPr lang="ru-RU" sz="2400" b="1" dirty="0">
                <a:solidFill>
                  <a:schemeClr val="bg1"/>
                </a:solidFill>
                <a:latin typeface="Times New Roman" panose="02020603050405020304" pitchFamily="18" charset="0"/>
                <a:cs typeface="Times New Roman" panose="02020603050405020304" pitchFamily="18" charset="0"/>
              </a:rPr>
              <a:t>Задачи, решаемые проекто</a:t>
            </a:r>
            <a:r>
              <a:rPr lang="ru-RU" sz="2400" dirty="0">
                <a:solidFill>
                  <a:schemeClr val="bg1"/>
                </a:solidFill>
                <a:latin typeface="Times New Roman" panose="02020603050405020304" pitchFamily="18" charset="0"/>
                <a:cs typeface="Times New Roman" panose="02020603050405020304" pitchFamily="18" charset="0"/>
              </a:rPr>
              <a:t>м</a:t>
            </a:r>
          </a:p>
        </p:txBody>
      </p:sp>
    </p:spTree>
    <p:extLst>
      <p:ext uri="{BB962C8B-B14F-4D97-AF65-F5344CB8AC3E}">
        <p14:creationId xmlns:p14="http://schemas.microsoft.com/office/powerpoint/2010/main" val="303222186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449585" y="360726"/>
            <a:ext cx="7265305" cy="695621"/>
          </a:xfrm>
        </p:spPr>
        <p:txBody>
          <a:bodyPr>
            <a:normAutofit/>
          </a:bodyPr>
          <a:lstStyle/>
          <a:p>
            <a:pPr algn="ctr"/>
            <a:r>
              <a:rPr lang="ru-RU" sz="3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Проблема сиротства в </a:t>
            </a:r>
            <a:r>
              <a:rPr lang="ru-RU" sz="32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россии</a:t>
            </a:r>
            <a:endParaRPr lang="ru-RU" sz="3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Текст 4"/>
          <p:cNvSpPr txBox="1">
            <a:spLocks/>
          </p:cNvSpPr>
          <p:nvPr/>
        </p:nvSpPr>
        <p:spPr>
          <a:xfrm>
            <a:off x="3104378" y="2349319"/>
            <a:ext cx="2259191" cy="1027642"/>
          </a:xfrm>
          <a:prstGeom prst="rect">
            <a:avLst/>
          </a:prstGeom>
        </p:spPr>
        <p:txBody>
          <a:bodyPr vert="horz" lIns="0" tIns="45720" rIns="0" bIns="45720" rtlCol="0">
            <a:no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endParaRPr lang="ru-RU" sz="2800" dirty="0">
              <a:latin typeface="Times New Roman" panose="02020603050405020304" pitchFamily="18" charset="0"/>
              <a:cs typeface="Times New Roman" panose="02020603050405020304" pitchFamily="18" charset="0"/>
            </a:endParaRPr>
          </a:p>
        </p:txBody>
      </p:sp>
      <p:sp>
        <p:nvSpPr>
          <p:cNvPr id="10" name="Текст 4"/>
          <p:cNvSpPr txBox="1">
            <a:spLocks/>
          </p:cNvSpPr>
          <p:nvPr/>
        </p:nvSpPr>
        <p:spPr>
          <a:xfrm>
            <a:off x="5513696" y="2371324"/>
            <a:ext cx="4285397" cy="1136151"/>
          </a:xfrm>
          <a:prstGeom prst="rect">
            <a:avLst/>
          </a:prstGeom>
        </p:spPr>
        <p:txBody>
          <a:bodyPr vert="horz" lIns="0" tIns="45720" rIns="0" bIns="45720" rtlCol="0">
            <a:no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pPr algn="ctr"/>
            <a:endParaRPr lang="ru-RU" sz="2400" dirty="0">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19556F7E-50B8-41A3-A954-C2512D82791E}"/>
              </a:ext>
            </a:extLst>
          </p:cNvPr>
          <p:cNvSpPr/>
          <p:nvPr/>
        </p:nvSpPr>
        <p:spPr>
          <a:xfrm>
            <a:off x="620785" y="1459684"/>
            <a:ext cx="5243121" cy="3539430"/>
          </a:xfrm>
          <a:prstGeom prst="rect">
            <a:avLst/>
          </a:prstGeom>
        </p:spPr>
        <p:txBody>
          <a:bodyPr wrap="square">
            <a:spAutoFit/>
          </a:bodyPr>
          <a:lstStyle/>
          <a:p>
            <a:r>
              <a:rPr lang="ru-RU" sz="1600" dirty="0" err="1">
                <a:latin typeface="Times New Roman" panose="02020603050405020304" pitchFamily="18" charset="0"/>
                <a:cs typeface="Times New Roman" panose="02020603050405020304" pitchFamily="18" charset="0"/>
              </a:rPr>
              <a:t>Сиро́тство</a:t>
            </a:r>
            <a:r>
              <a:rPr lang="ru-RU" sz="1600" dirty="0">
                <a:latin typeface="Times New Roman" panose="02020603050405020304" pitchFamily="18" charset="0"/>
                <a:cs typeface="Times New Roman" panose="02020603050405020304" pitchFamily="18" charset="0"/>
              </a:rPr>
              <a:t> в </a:t>
            </a:r>
            <a:r>
              <a:rPr lang="ru-RU" sz="1600" dirty="0" err="1">
                <a:latin typeface="Times New Roman" panose="02020603050405020304" pitchFamily="18" charset="0"/>
                <a:cs typeface="Times New Roman" panose="02020603050405020304" pitchFamily="18" charset="0"/>
              </a:rPr>
              <a:t>Росси́и</a:t>
            </a:r>
            <a:r>
              <a:rPr lang="ru-RU" sz="1600" dirty="0">
                <a:latin typeface="Times New Roman" panose="02020603050405020304" pitchFamily="18" charset="0"/>
                <a:cs typeface="Times New Roman" panose="02020603050405020304" pitchFamily="18" charset="0"/>
              </a:rPr>
              <a:t> — социальное явление российского общества, характеризующееся наличием детей, временно или постоянно лишённых семейного окружения. Причинами сиротства могут послужить смерть двух или единственного родителей, отказ от ребёнка, лишение родительских прав вследствие отсутствия заботы о ребёнке с их стороны.</a:t>
            </a:r>
          </a:p>
          <a:p>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Согласно данным 2018 года, в Федеральном банке данных (ФБД) в России было зарегистрировано 47,8 тысяч людей. Численность детей-сирот и детей, оставшихся без попечения родителей, в возрасте до 18 лет (с учетом устроенных в семьи) по состоянию на 2018 год составляло 481 284 ребенка.</a:t>
            </a:r>
          </a:p>
        </p:txBody>
      </p:sp>
      <p:pic>
        <p:nvPicPr>
          <p:cNvPr id="1026" name="Picture 2" descr="https://ds04.infourok.ru/uploads/ex/0da5/000e8c94-99f1212a/img8.jpg">
            <a:extLst>
              <a:ext uri="{FF2B5EF4-FFF2-40B4-BE49-F238E27FC236}">
                <a16:creationId xmlns:a16="http://schemas.microsoft.com/office/drawing/2014/main" id="{D26004FE-6956-4AB3-8221-60A97F2AB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530" y="1627464"/>
            <a:ext cx="3163264" cy="300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43612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F45CD20-6EE3-40D3-A624-6383A0FB279B}"/>
              </a:ext>
            </a:extLst>
          </p:cNvPr>
          <p:cNvSpPr/>
          <p:nvPr/>
        </p:nvSpPr>
        <p:spPr>
          <a:xfrm>
            <a:off x="316795" y="1666979"/>
            <a:ext cx="5259411" cy="3600986"/>
          </a:xfrm>
          <a:prstGeom prst="rect">
            <a:avLst/>
          </a:prstGeom>
        </p:spPr>
        <p:txBody>
          <a:bodyPr wrap="square">
            <a:spAutoFit/>
          </a:bodyPr>
          <a:lstStyle/>
          <a:p>
            <a:pPr marL="342900" lvl="0" indent="-342900">
              <a:buFont typeface="+mj-lt"/>
              <a:buAutoNum type="arabicPeriod"/>
              <a:tabLst>
                <a:tab pos="408305" algn="l"/>
              </a:tabLst>
            </a:pPr>
            <a:r>
              <a:rPr lang="ru-RU" sz="1200" dirty="0">
                <a:latin typeface="Times New Roman" panose="02020603050405020304" pitchFamily="18" charset="0"/>
                <a:ea typeface="Times New Roman" panose="02020603050405020304" pitchFamily="18" charset="0"/>
              </a:rPr>
              <a:t>Обеспечении адаптации воспитанников к условиям индивидуальной социально-педагогической среды на основе модели разноуровневой инклюзии, способствующей эффективному определению, построению, сопровождению и реализации индивидуальной жизненной перспективы;</a:t>
            </a:r>
          </a:p>
          <a:p>
            <a:pPr marL="342900" lvl="0" indent="-342900">
              <a:buFont typeface="+mj-lt"/>
              <a:buAutoNum type="arabicPeriod"/>
              <a:tabLst>
                <a:tab pos="408305" algn="l"/>
              </a:tabLst>
            </a:pPr>
            <a:r>
              <a:rPr lang="ru-RU" sz="1200" dirty="0">
                <a:latin typeface="Times New Roman" panose="02020603050405020304" pitchFamily="18" charset="0"/>
                <a:ea typeface="Times New Roman" panose="02020603050405020304" pitchFamily="18" charset="0"/>
              </a:rPr>
              <a:t>Создании социально-педагогических условий для успешного нравственно-этического, чувственно-интеллектуального, социального становления детей, формирования личности, способной реализовать жизненную перспективу с опорой на творческий потенциал, волю, совесть, моральные нормы;</a:t>
            </a:r>
          </a:p>
          <a:p>
            <a:pPr marL="342900" lvl="0" indent="-342900">
              <a:buFont typeface="+mj-lt"/>
              <a:buAutoNum type="arabicPeriod"/>
              <a:tabLst>
                <a:tab pos="408305" algn="l"/>
              </a:tabLst>
            </a:pPr>
            <a:r>
              <a:rPr lang="ru-RU" sz="1200" dirty="0">
                <a:latin typeface="Times New Roman" panose="02020603050405020304" pitchFamily="18" charset="0"/>
                <a:ea typeface="Times New Roman" panose="02020603050405020304" pitchFamily="18" charset="0"/>
              </a:rPr>
              <a:t>Открытие на базе учреждения отделения профессиональной подготовки, позволяющего воспитанниками овладеть профессиональными компетенциями по одной или нескольким профессиям из 20-25 предлагаемых на выбор;</a:t>
            </a:r>
          </a:p>
          <a:p>
            <a:pPr marL="342900" lvl="0" indent="-342900">
              <a:buFont typeface="+mj-lt"/>
              <a:buAutoNum type="arabicPeriod"/>
              <a:tabLst>
                <a:tab pos="408305" algn="l"/>
              </a:tabLst>
            </a:pPr>
            <a:r>
              <a:rPr lang="ru-RU" sz="1200" dirty="0">
                <a:latin typeface="Times New Roman" panose="02020603050405020304" pitchFamily="18" charset="0"/>
                <a:ea typeface="Calibri" panose="020F0502020204030204" pitchFamily="34" charset="0"/>
                <a:cs typeface="Times New Roman" panose="02020603050405020304" pitchFamily="18" charset="0"/>
              </a:rPr>
              <a:t>Овладение детьми знаниями, умениями, навыками и алгоритмами поддержания профессионализма в течение жизни, включая управления индивидуальной и/или коллективной трудовой деятельностью, в том числе, открытия своего дела. Диагностика «стартовых» профессиональных возможностей и предпочтений через мастер-классы</a:t>
            </a:r>
            <a:endParaRPr lang="ru-RU" sz="1200" dirty="0">
              <a:latin typeface="Times New Roman" panose="02020603050405020304" pitchFamily="18" charset="0"/>
              <a:cs typeface="Times New Roman" panose="02020603050405020304" pitchFamily="18" charset="0"/>
            </a:endParaRPr>
          </a:p>
        </p:txBody>
      </p:sp>
      <p:pic>
        <p:nvPicPr>
          <p:cNvPr id="2052" name="Picture 4" descr="https://www.sonar2050.org/storage/publications/3260/05206410015776153409067.jpg">
            <a:extLst>
              <a:ext uri="{FF2B5EF4-FFF2-40B4-BE49-F238E27FC236}">
                <a16:creationId xmlns:a16="http://schemas.microsoft.com/office/drawing/2014/main" id="{51780275-F2D7-4C27-8292-F548DD798067}"/>
              </a:ext>
            </a:extLst>
          </p:cNvPr>
          <p:cNvPicPr>
            <a:picLocks noGrp="1" noChangeAspect="1" noChangeArrowheads="1"/>
          </p:cNvPicPr>
          <p:nvPr>
            <p:ph type="pic" sz="quarter" idx="13"/>
          </p:nvPr>
        </p:nvPicPr>
        <p:blipFill>
          <a:blip r:embed="rId2" cstate="print">
            <a:extLst>
              <a:ext uri="{28A0092B-C50C-407E-A947-70E740481C1C}">
                <a14:useLocalDpi xmlns:a14="http://schemas.microsoft.com/office/drawing/2010/main" val="0"/>
              </a:ext>
            </a:extLst>
          </a:blip>
          <a:srcRect l="15418" r="15418"/>
          <a:stretch>
            <a:fillRect/>
          </a:stretch>
        </p:blipFill>
        <p:spPr bwMode="auto">
          <a:xfrm>
            <a:off x="6043992" y="1483489"/>
            <a:ext cx="3545212" cy="35240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D7DA63F-CAD7-4744-941B-50B2539DC5AD}"/>
              </a:ext>
            </a:extLst>
          </p:cNvPr>
          <p:cNvSpPr txBox="1"/>
          <p:nvPr/>
        </p:nvSpPr>
        <p:spPr>
          <a:xfrm>
            <a:off x="3959604" y="494950"/>
            <a:ext cx="2691763" cy="461665"/>
          </a:xfrm>
          <a:prstGeom prst="rect">
            <a:avLst/>
          </a:prstGeom>
          <a:noFill/>
        </p:spPr>
        <p:txBody>
          <a:bodyPr wrap="none" rtlCol="0">
            <a:spAutoFit/>
          </a:bodyPr>
          <a:lstStyle/>
          <a:p>
            <a:r>
              <a:rPr lang="ru-RU" sz="2400" b="1" dirty="0">
                <a:solidFill>
                  <a:schemeClr val="bg1"/>
                </a:solidFill>
                <a:latin typeface="Times New Roman" panose="02020603050405020304" pitchFamily="18" charset="0"/>
                <a:cs typeface="Times New Roman" panose="02020603050405020304" pitchFamily="18" charset="0"/>
              </a:rPr>
              <a:t>Функции проекта</a:t>
            </a:r>
          </a:p>
        </p:txBody>
      </p:sp>
    </p:spTree>
    <p:extLst>
      <p:ext uri="{BB962C8B-B14F-4D97-AF65-F5344CB8AC3E}">
        <p14:creationId xmlns:p14="http://schemas.microsoft.com/office/powerpoint/2010/main" val="139345617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4C5364-57F8-4DC2-A061-9A19D3533F07}"/>
              </a:ext>
            </a:extLst>
          </p:cNvPr>
          <p:cNvSpPr txBox="1"/>
          <p:nvPr/>
        </p:nvSpPr>
        <p:spPr>
          <a:xfrm>
            <a:off x="2279927" y="81662"/>
            <a:ext cx="7378699" cy="830997"/>
          </a:xfrm>
          <a:prstGeom prst="rect">
            <a:avLst/>
          </a:prstGeom>
          <a:noFill/>
        </p:spPr>
        <p:txBody>
          <a:bodyPr wrap="square" rtlCol="0">
            <a:spAutoFit/>
          </a:bodyPr>
          <a:lstStyle/>
          <a:p>
            <a:r>
              <a:rPr lang="ru-RU" sz="2400" b="1" dirty="0">
                <a:solidFill>
                  <a:schemeClr val="bg1"/>
                </a:solidFill>
                <a:latin typeface="Times New Roman" panose="02020603050405020304" pitchFamily="18" charset="0"/>
                <a:cs typeface="Times New Roman" panose="02020603050405020304" pitchFamily="18" charset="0"/>
              </a:rPr>
              <a:t>Торжественное открытие отделения </a:t>
            </a:r>
          </a:p>
          <a:p>
            <a:r>
              <a:rPr lang="ru-RU" sz="2400" b="1" dirty="0">
                <a:solidFill>
                  <a:schemeClr val="bg1"/>
                </a:solidFill>
                <a:latin typeface="Times New Roman" panose="02020603050405020304" pitchFamily="18" charset="0"/>
                <a:cs typeface="Times New Roman" panose="02020603050405020304" pitchFamily="18" charset="0"/>
              </a:rPr>
              <a:t>профессионального обучения 27 декабря 2021 года</a:t>
            </a:r>
          </a:p>
        </p:txBody>
      </p:sp>
      <p:pic>
        <p:nvPicPr>
          <p:cNvPr id="15362" name="Picture 2" descr="https://downloader.disk.yandex.ru/preview/2c8c34cc0dc68abd1019c734c9f0476124a45df1232696c7c261d040bce7474e/61fbc299/ZBPXOuNT6BFAwzG_KvAJS5EIDkAqA0yfXBAm9hT_oexHgI87i2leupWJ9eg8ON6nYCN10Xj82EZ8Er6-k_aswA%3D%3D?uid=0&amp;filename=SST_9073.JPG&amp;disposition=inline&amp;hash=&amp;limit=0&amp;content_type=image%2Fjpeg&amp;owner_uid=0&amp;tknv=v2&amp;size=1903x964">
            <a:extLst>
              <a:ext uri="{FF2B5EF4-FFF2-40B4-BE49-F238E27FC236}">
                <a16:creationId xmlns:a16="http://schemas.microsoft.com/office/drawing/2014/main" id="{E76299DF-BF9C-4383-8CA5-C74891A7D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05" y="1340113"/>
            <a:ext cx="5584611" cy="372128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downloader.disk.yandex.ru/preview/a27cd1fd699a4ffb3296590be9682934067dc74b36ab6e25195eb74b63fc9e6f/61fbc299/ET6WOPHI3aM8tQBauwjyU-qfu67fuX-7iXA8_COMf9HNe_SSw5NFJcYtzEsyL2xuz8txqrVdvwANu0947DbiYw%3D%3D?uid=0&amp;filename=SST_9082.JPG&amp;disposition=inline&amp;hash=&amp;limit=0&amp;content_type=image%2Fjpeg&amp;owner_uid=0&amp;tknv=v2&amp;size=1903x964">
            <a:extLst>
              <a:ext uri="{FF2B5EF4-FFF2-40B4-BE49-F238E27FC236}">
                <a16:creationId xmlns:a16="http://schemas.microsoft.com/office/drawing/2014/main" id="{CCA5A79D-A5C5-473A-9301-95E6A3381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468" y="1221336"/>
            <a:ext cx="2713545" cy="407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503260"/>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downloader.disk.yandex.ru/preview/c17147c4389280668e3afede980c1aaa3c76754a6601881b1513416e95e7cb08/61fbc27d/VZLXSbUmRhOWlzv22RdV6mPhTDI_R5RSn6nJMbggKGmlFnyCP2kJH_G-mLxOYTxM4E5Ay1bkZvg5TCWa0qHaMA%3D%3D?uid=0&amp;filename=SST_0717.JPG&amp;disposition=inline&amp;hash=&amp;limit=0&amp;content_type=image%2Fjpeg&amp;owner_uid=0&amp;tknv=v2&amp;size=1920x964">
            <a:extLst>
              <a:ext uri="{FF2B5EF4-FFF2-40B4-BE49-F238E27FC236}">
                <a16:creationId xmlns:a16="http://schemas.microsoft.com/office/drawing/2014/main" id="{542BD5C2-1449-4E13-BEF2-32001CE07F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73" y="1903523"/>
            <a:ext cx="4800527" cy="319881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downloader.disk.yandex.ru/preview/ec8a7543474d52c459b7481f64f530a43b2f606a3c9a0328d3940b61afc497e2/61fbc27d/JI4sZsXEdCZrZN6E-RfgafpNQXqCGX29lIlNWUFCj5IQttgxnFEXaZaG6uVl5iBqyq_hptdCUogkrKD0RWGjMQ%3D%3D?uid=0&amp;filename=SST_0851.JPG&amp;disposition=inline&amp;hash=&amp;limit=0&amp;content_type=image%2Fjpeg&amp;owner_uid=0&amp;tknv=v2&amp;size=1920x964">
            <a:extLst>
              <a:ext uri="{FF2B5EF4-FFF2-40B4-BE49-F238E27FC236}">
                <a16:creationId xmlns:a16="http://schemas.microsoft.com/office/drawing/2014/main" id="{D97D85DD-C282-4154-A7F1-785B05746B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73" y="1903523"/>
            <a:ext cx="4800527" cy="3198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4C5364-57F8-4DC2-A061-9A19D3533F07}"/>
              </a:ext>
            </a:extLst>
          </p:cNvPr>
          <p:cNvSpPr txBox="1"/>
          <p:nvPr/>
        </p:nvSpPr>
        <p:spPr>
          <a:xfrm>
            <a:off x="2552736" y="304800"/>
            <a:ext cx="6078202" cy="461665"/>
          </a:xfrm>
          <a:prstGeom prst="rect">
            <a:avLst/>
          </a:prstGeom>
          <a:noFill/>
        </p:spPr>
        <p:txBody>
          <a:bodyPr wrap="none" rtlCol="0">
            <a:spAutoFit/>
          </a:bodyPr>
          <a:lstStyle/>
          <a:p>
            <a:r>
              <a:rPr lang="ru-RU" sz="2400" b="1" dirty="0">
                <a:solidFill>
                  <a:schemeClr val="bg1"/>
                </a:solidFill>
                <a:latin typeface="Times New Roman" panose="02020603050405020304" pitchFamily="18" charset="0"/>
                <a:cs typeface="Times New Roman" panose="02020603050405020304" pitchFamily="18" charset="0"/>
              </a:rPr>
              <a:t>Мастер-класс в кабинете стиля и красоты</a:t>
            </a:r>
          </a:p>
        </p:txBody>
      </p:sp>
      <p:sp>
        <p:nvSpPr>
          <p:cNvPr id="4" name="TextBox 3">
            <a:extLst>
              <a:ext uri="{FF2B5EF4-FFF2-40B4-BE49-F238E27FC236}">
                <a16:creationId xmlns:a16="http://schemas.microsoft.com/office/drawing/2014/main" id="{DD74380E-12CC-46A1-A2EB-E016A34D9320}"/>
              </a:ext>
            </a:extLst>
          </p:cNvPr>
          <p:cNvSpPr txBox="1"/>
          <p:nvPr/>
        </p:nvSpPr>
        <p:spPr>
          <a:xfrm>
            <a:off x="1574800" y="5295900"/>
            <a:ext cx="7378700" cy="307777"/>
          </a:xfrm>
          <a:prstGeom prst="rect">
            <a:avLst/>
          </a:prstGeom>
          <a:noFill/>
        </p:spPr>
        <p:txBody>
          <a:bodyPr wrap="square" rtlCol="0">
            <a:spAutoFit/>
          </a:bodyPr>
          <a:lstStyle/>
          <a:p>
            <a:r>
              <a:rPr lang="ru-RU" sz="1400" b="1" dirty="0"/>
              <a:t>Воспитанники создают прически под руководством наставник</a:t>
            </a:r>
            <a:r>
              <a:rPr lang="ru-RU" sz="1400" dirty="0"/>
              <a:t>ов</a:t>
            </a:r>
          </a:p>
        </p:txBody>
      </p:sp>
    </p:spTree>
    <p:extLst>
      <p:ext uri="{BB962C8B-B14F-4D97-AF65-F5344CB8AC3E}">
        <p14:creationId xmlns:p14="http://schemas.microsoft.com/office/powerpoint/2010/main" val="183284646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downloader.disk.yandex.ru/preview/6dbb216d4d644a9eb8ca53811f1abd7de426b3d8babc7b202fa861192b9fb8bd/61fbc27d/ulv_eCoApImppqy03kyoavPB8ayKV6EdTbgLC8JQigZzBfsO_-bIFKKVGDus8xgeB8zlw4RQu8xh2aofbT0wDg%3D%3D?uid=0&amp;filename=SST_1152.JPG&amp;disposition=inline&amp;hash=&amp;limit=0&amp;content_type=image%2Fjpeg&amp;owner_uid=0&amp;tknv=v2&amp;size=1920x964">
            <a:extLst>
              <a:ext uri="{FF2B5EF4-FFF2-40B4-BE49-F238E27FC236}">
                <a16:creationId xmlns:a16="http://schemas.microsoft.com/office/drawing/2014/main" id="{83DAE860-0883-4FDE-A6F8-2AA4D3491F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397" y="1502886"/>
            <a:ext cx="4624945" cy="30818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BDD4E5-BE3D-47C8-840D-EE7F22FFDD3A}"/>
              </a:ext>
            </a:extLst>
          </p:cNvPr>
          <p:cNvSpPr txBox="1"/>
          <p:nvPr/>
        </p:nvSpPr>
        <p:spPr>
          <a:xfrm>
            <a:off x="2806700" y="381000"/>
            <a:ext cx="6059479" cy="523220"/>
          </a:xfrm>
          <a:prstGeom prst="rect">
            <a:avLst/>
          </a:prstGeom>
          <a:noFill/>
        </p:spPr>
        <p:txBody>
          <a:bodyPr wrap="none" rtlCol="0">
            <a:spAutoFit/>
          </a:bodyPr>
          <a:lstStyle/>
          <a:p>
            <a:r>
              <a:rPr lang="ru-RU" sz="2800" b="1" dirty="0">
                <a:solidFill>
                  <a:schemeClr val="bg1"/>
                </a:solidFill>
                <a:latin typeface="Times New Roman" panose="02020603050405020304" pitchFamily="18" charset="0"/>
                <a:cs typeface="Times New Roman" panose="02020603050405020304" pitchFamily="18" charset="0"/>
              </a:rPr>
              <a:t>Моделирование и конструирован</a:t>
            </a:r>
            <a:r>
              <a:rPr lang="ru-RU" sz="2800" b="1" dirty="0">
                <a:solidFill>
                  <a:schemeClr val="bg1"/>
                </a:solidFill>
              </a:rPr>
              <a:t>ие</a:t>
            </a:r>
          </a:p>
        </p:txBody>
      </p:sp>
      <p:sp>
        <p:nvSpPr>
          <p:cNvPr id="6" name="TextBox 5">
            <a:extLst>
              <a:ext uri="{FF2B5EF4-FFF2-40B4-BE49-F238E27FC236}">
                <a16:creationId xmlns:a16="http://schemas.microsoft.com/office/drawing/2014/main" id="{DA303772-36AA-44AC-AE32-9147598F744E}"/>
              </a:ext>
            </a:extLst>
          </p:cNvPr>
          <p:cNvSpPr txBox="1"/>
          <p:nvPr/>
        </p:nvSpPr>
        <p:spPr>
          <a:xfrm>
            <a:off x="1028700" y="4786411"/>
            <a:ext cx="8432800" cy="369332"/>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Воспитанники за работой в классе компьютерного и 3-</a:t>
            </a:r>
            <a:r>
              <a:rPr lang="en-US" b="1" dirty="0">
                <a:latin typeface="Times New Roman" panose="02020603050405020304" pitchFamily="18" charset="0"/>
                <a:cs typeface="Times New Roman" panose="02020603050405020304" pitchFamily="18" charset="0"/>
              </a:rPr>
              <a:t>d </a:t>
            </a:r>
            <a:r>
              <a:rPr lang="ru-RU" b="1" dirty="0">
                <a:latin typeface="Times New Roman" panose="02020603050405020304" pitchFamily="18" charset="0"/>
                <a:cs typeface="Times New Roman" panose="02020603050405020304" pitchFamily="18" charset="0"/>
              </a:rPr>
              <a:t>моделирования</a:t>
            </a:r>
          </a:p>
        </p:txBody>
      </p:sp>
      <p:pic>
        <p:nvPicPr>
          <p:cNvPr id="8" name="Рисунок 7">
            <a:extLst>
              <a:ext uri="{FF2B5EF4-FFF2-40B4-BE49-F238E27FC236}">
                <a16:creationId xmlns:a16="http://schemas.microsoft.com/office/drawing/2014/main" id="{FBA3DB3A-DFDD-463E-ADD5-1BD5E75E28E1}"/>
              </a:ext>
            </a:extLst>
          </p:cNvPr>
          <p:cNvPicPr>
            <a:picLocks noChangeAspect="1"/>
          </p:cNvPicPr>
          <p:nvPr/>
        </p:nvPicPr>
        <p:blipFill>
          <a:blip r:embed="rId3"/>
          <a:stretch>
            <a:fillRect/>
          </a:stretch>
        </p:blipFill>
        <p:spPr>
          <a:xfrm>
            <a:off x="5092699" y="1557770"/>
            <a:ext cx="4687883" cy="3081813"/>
          </a:xfrm>
          <a:prstGeom prst="rect">
            <a:avLst/>
          </a:prstGeom>
        </p:spPr>
      </p:pic>
    </p:spTree>
    <p:extLst>
      <p:ext uri="{BB962C8B-B14F-4D97-AF65-F5344CB8AC3E}">
        <p14:creationId xmlns:p14="http://schemas.microsoft.com/office/powerpoint/2010/main" val="258672250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downloader.disk.yandex.ru/preview/2f938eaa21d4f0535f2b400cb1489aff6ce677b28ff25999d92fa10ed4deabfe/61fbc27d/DUnYKCt3DY9pvvcjZtifYR82OrCrX9dn-JFJCsduft5xURxDGYD6LXV8mi-M2HPkRheIp0GIP8ItseH9zKaXOw%3D%3D?uid=0&amp;filename=SST_1239.JPG&amp;disposition=inline&amp;hash=&amp;limit=0&amp;content_type=image%2Fjpeg&amp;owner_uid=0&amp;tknv=v2&amp;size=1920x964">
            <a:extLst>
              <a:ext uri="{FF2B5EF4-FFF2-40B4-BE49-F238E27FC236}">
                <a16:creationId xmlns:a16="http://schemas.microsoft.com/office/drawing/2014/main" id="{F459CDBC-5AC6-4146-8B0F-463651B807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00" y="2032000"/>
            <a:ext cx="4495581" cy="299561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downloader.disk.yandex.ru/preview/ccd29c364492df3c09a40484add782aef913ca8cb9e6cf17e180a0d98eca9950/61fbc27d/Ob1mQltJ8RMk4AEcPUQR9x82OrCrX9dn-JFJCsduft70OocXQ3ZPolckUwTekapTUgIrnlLmN3dRrOq7-DsKrw%3D%3D?uid=0&amp;filename=SST_1256.JPG&amp;disposition=inline&amp;hash=&amp;limit=0&amp;content_type=image%2Fjpeg&amp;owner_uid=0&amp;tknv=v2&amp;size=1920x964">
            <a:extLst>
              <a:ext uri="{FF2B5EF4-FFF2-40B4-BE49-F238E27FC236}">
                <a16:creationId xmlns:a16="http://schemas.microsoft.com/office/drawing/2014/main" id="{08755029-187F-4BF3-809C-D23010F48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3418" y="2031999"/>
            <a:ext cx="4495582" cy="2995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220DFC-D8F3-4DE1-8E75-D192479788FD}"/>
              </a:ext>
            </a:extLst>
          </p:cNvPr>
          <p:cNvSpPr txBox="1"/>
          <p:nvPr/>
        </p:nvSpPr>
        <p:spPr>
          <a:xfrm>
            <a:off x="2374900" y="5181600"/>
            <a:ext cx="6010492" cy="369332"/>
          </a:xfrm>
          <a:prstGeom prst="rect">
            <a:avLst/>
          </a:prstGeom>
          <a:noFill/>
        </p:spPr>
        <p:txBody>
          <a:bodyPr wrap="none" rtlCol="0">
            <a:spAutoFit/>
          </a:bodyPr>
          <a:lstStyle/>
          <a:p>
            <a:r>
              <a:rPr lang="ru-RU" b="1" dirty="0">
                <a:solidFill>
                  <a:schemeClr val="tx2"/>
                </a:solidFill>
                <a:latin typeface="Times New Roman" panose="02020603050405020304" pitchFamily="18" charset="0"/>
                <a:cs typeface="Times New Roman" panose="02020603050405020304" pitchFamily="18" charset="0"/>
              </a:rPr>
              <a:t>Инструктаж наставника и прием первого заказа в кафе</a:t>
            </a:r>
          </a:p>
        </p:txBody>
      </p:sp>
      <p:sp>
        <p:nvSpPr>
          <p:cNvPr id="4" name="TextBox 3">
            <a:extLst>
              <a:ext uri="{FF2B5EF4-FFF2-40B4-BE49-F238E27FC236}">
                <a16:creationId xmlns:a16="http://schemas.microsoft.com/office/drawing/2014/main" id="{F670B2B2-06A6-484A-850B-77AB2CF7779C}"/>
              </a:ext>
            </a:extLst>
          </p:cNvPr>
          <p:cNvSpPr txBox="1"/>
          <p:nvPr/>
        </p:nvSpPr>
        <p:spPr>
          <a:xfrm>
            <a:off x="3848100" y="431800"/>
            <a:ext cx="3293850" cy="461665"/>
          </a:xfrm>
          <a:prstGeom prst="rect">
            <a:avLst/>
          </a:prstGeom>
          <a:noFill/>
        </p:spPr>
        <p:txBody>
          <a:bodyPr wrap="none" rtlCol="0">
            <a:spAutoFit/>
          </a:bodyPr>
          <a:lstStyle/>
          <a:p>
            <a:r>
              <a:rPr lang="ru-RU" sz="2400" b="1" dirty="0">
                <a:solidFill>
                  <a:schemeClr val="bg1"/>
                </a:solidFill>
                <a:latin typeface="Times New Roman" panose="02020603050405020304" pitchFamily="18" charset="0"/>
                <a:cs typeface="Times New Roman" panose="02020603050405020304" pitchFamily="18" charset="0"/>
              </a:rPr>
              <a:t>Телерепортаж из кафе</a:t>
            </a:r>
          </a:p>
        </p:txBody>
      </p:sp>
    </p:spTree>
    <p:extLst>
      <p:ext uri="{BB962C8B-B14F-4D97-AF65-F5344CB8AC3E}">
        <p14:creationId xmlns:p14="http://schemas.microsoft.com/office/powerpoint/2010/main" val="302569886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3322DF-F302-4B7C-BEBB-AE56A1ECA5CC}"/>
              </a:ext>
            </a:extLst>
          </p:cNvPr>
          <p:cNvSpPr txBox="1"/>
          <p:nvPr/>
        </p:nvSpPr>
        <p:spPr>
          <a:xfrm>
            <a:off x="2417902" y="304800"/>
            <a:ext cx="6920292" cy="523220"/>
          </a:xfrm>
          <a:prstGeom prst="rect">
            <a:avLst/>
          </a:prstGeom>
          <a:noFill/>
        </p:spPr>
        <p:txBody>
          <a:bodyPr wrap="none" rtlCol="0">
            <a:spAutoFit/>
          </a:bodyPr>
          <a:lstStyle/>
          <a:p>
            <a:r>
              <a:rPr lang="ru-RU" sz="2800" b="1" dirty="0">
                <a:solidFill>
                  <a:schemeClr val="bg1"/>
                </a:solidFill>
                <a:latin typeface="Times New Roman" panose="02020603050405020304" pitchFamily="18" charset="0"/>
                <a:cs typeface="Times New Roman" panose="02020603050405020304" pitchFamily="18" charset="0"/>
              </a:rPr>
              <a:t>В швейной мастерской «Мода и красота»</a:t>
            </a:r>
          </a:p>
        </p:txBody>
      </p:sp>
      <p:sp>
        <p:nvSpPr>
          <p:cNvPr id="6" name="TextBox 5">
            <a:extLst>
              <a:ext uri="{FF2B5EF4-FFF2-40B4-BE49-F238E27FC236}">
                <a16:creationId xmlns:a16="http://schemas.microsoft.com/office/drawing/2014/main" id="{C6A601A4-3AF5-4C4C-8A20-41138D8B6121}"/>
              </a:ext>
            </a:extLst>
          </p:cNvPr>
          <p:cNvSpPr txBox="1"/>
          <p:nvPr/>
        </p:nvSpPr>
        <p:spPr>
          <a:xfrm>
            <a:off x="1664385" y="5016867"/>
            <a:ext cx="6991016" cy="369332"/>
          </a:xfrm>
          <a:prstGeom prst="rect">
            <a:avLst/>
          </a:prstGeom>
          <a:noFill/>
        </p:spPr>
        <p:txBody>
          <a:bodyPr wrap="none" rtlCol="0">
            <a:spAutoFit/>
          </a:bodyPr>
          <a:lstStyle/>
          <a:p>
            <a:r>
              <a:rPr lang="ru-RU" b="1" dirty="0">
                <a:latin typeface="Times New Roman" panose="02020603050405020304" pitchFamily="18" charset="0"/>
                <a:cs typeface="Times New Roman" panose="02020603050405020304" pitchFamily="18" charset="0"/>
              </a:rPr>
              <a:t>Шить так, чтобы подчеркнуть достоинства и скрыть недостатки</a:t>
            </a:r>
          </a:p>
        </p:txBody>
      </p:sp>
      <p:pic>
        <p:nvPicPr>
          <p:cNvPr id="12290" name="Picture 2" descr="https://downloader.disk.yandex.ru/preview/20ca7aaa6da9353cf90359d49963b57524a7a12982debdf34c5ab98a4ff6f6b9/61fbc27d/1FaQa9IolU5RP7r8w5rhHCRF9a_8arqG1ihIA2cp9G7Lfsbs8K9aIk-oPUYfXeFjKPhcElGHxWvydbMpA5Qxmg%3D%3D?uid=0&amp;filename=SST_0598.JPG&amp;disposition=inline&amp;hash=&amp;limit=0&amp;content_type=image%2Fjpeg&amp;owner_uid=0&amp;tknv=v2&amp;size=1920x964">
            <a:extLst>
              <a:ext uri="{FF2B5EF4-FFF2-40B4-BE49-F238E27FC236}">
                <a16:creationId xmlns:a16="http://schemas.microsoft.com/office/drawing/2014/main" id="{268D4BEB-23B5-4CE3-AAC3-D4AD32120E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695" y="1609537"/>
            <a:ext cx="4456759" cy="2973316"/>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4838439F-8A12-4AE4-8D80-11D3BDBA752D}"/>
              </a:ext>
            </a:extLst>
          </p:cNvPr>
          <p:cNvPicPr>
            <a:picLocks noChangeAspect="1"/>
          </p:cNvPicPr>
          <p:nvPr/>
        </p:nvPicPr>
        <p:blipFill>
          <a:blip r:embed="rId3"/>
          <a:stretch>
            <a:fillRect/>
          </a:stretch>
        </p:blipFill>
        <p:spPr>
          <a:xfrm>
            <a:off x="6560021" y="1609537"/>
            <a:ext cx="1986322" cy="2973316"/>
          </a:xfrm>
          <a:prstGeom prst="rect">
            <a:avLst/>
          </a:prstGeom>
        </p:spPr>
      </p:pic>
    </p:spTree>
    <p:extLst>
      <p:ext uri="{BB962C8B-B14F-4D97-AF65-F5344CB8AC3E}">
        <p14:creationId xmlns:p14="http://schemas.microsoft.com/office/powerpoint/2010/main" val="244409057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3322DF-F302-4B7C-BEBB-AE56A1ECA5CC}"/>
              </a:ext>
            </a:extLst>
          </p:cNvPr>
          <p:cNvSpPr txBox="1"/>
          <p:nvPr/>
        </p:nvSpPr>
        <p:spPr>
          <a:xfrm>
            <a:off x="3438107" y="317500"/>
            <a:ext cx="3443571" cy="523220"/>
          </a:xfrm>
          <a:prstGeom prst="rect">
            <a:avLst/>
          </a:prstGeom>
          <a:noFill/>
        </p:spPr>
        <p:txBody>
          <a:bodyPr wrap="none" rtlCol="0">
            <a:spAutoFit/>
          </a:bodyPr>
          <a:lstStyle/>
          <a:p>
            <a:pPr algn="ctr"/>
            <a:r>
              <a:rPr lang="ru-RU" sz="2800" b="1" dirty="0">
                <a:solidFill>
                  <a:schemeClr val="bg1"/>
                </a:solidFill>
                <a:latin typeface="Times New Roman" panose="02020603050405020304" pitchFamily="18" charset="0"/>
                <a:cs typeface="Times New Roman" panose="02020603050405020304" pitchFamily="18" charset="0"/>
              </a:rPr>
              <a:t>В </a:t>
            </a:r>
            <a:r>
              <a:rPr lang="ru-RU" sz="2800" b="1" dirty="0" err="1">
                <a:solidFill>
                  <a:schemeClr val="bg1"/>
                </a:solidFill>
                <a:latin typeface="Times New Roman" panose="02020603050405020304" pitchFamily="18" charset="0"/>
                <a:cs typeface="Times New Roman" panose="02020603050405020304" pitchFamily="18" charset="0"/>
              </a:rPr>
              <a:t>минитипографии</a:t>
            </a:r>
            <a:endParaRPr lang="ru-RU" sz="2800" b="1"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6A601A4-3AF5-4C4C-8A20-41138D8B6121}"/>
              </a:ext>
            </a:extLst>
          </p:cNvPr>
          <p:cNvSpPr txBox="1"/>
          <p:nvPr/>
        </p:nvSpPr>
        <p:spPr>
          <a:xfrm>
            <a:off x="3438107" y="4966760"/>
            <a:ext cx="4479111" cy="369332"/>
          </a:xfrm>
          <a:prstGeom prst="rect">
            <a:avLst/>
          </a:prstGeom>
          <a:noFill/>
        </p:spPr>
        <p:txBody>
          <a:bodyPr wrap="none" rtlCol="0">
            <a:spAutoFit/>
          </a:bodyPr>
          <a:lstStyle/>
          <a:p>
            <a:r>
              <a:rPr lang="ru-RU" b="1" dirty="0">
                <a:latin typeface="Times New Roman" panose="02020603050405020304" pitchFamily="18" charset="0"/>
                <a:cs typeface="Times New Roman" panose="02020603050405020304" pitchFamily="18" charset="0"/>
              </a:rPr>
              <a:t>Дело пошло: брошюровка первой книги!</a:t>
            </a:r>
          </a:p>
        </p:txBody>
      </p:sp>
      <p:pic>
        <p:nvPicPr>
          <p:cNvPr id="13314" name="Picture 2" descr="https://downloader.disk.yandex.ru/preview/efaa0f33aa3a70dde4ab7be2814a21442ccfeafaf452e1d7471c11e0d20a29ab/61fbc299/kJTDqup5-R3ky_82vnDVMRvIx3gBr9p62h1bL7QQHn7DRBTScTxzvI-H_lctcM2cF9QLXGxEIAz_fsV3tkf5tQ%3D%3D?uid=0&amp;filename=SST_9221.JPG&amp;disposition=inline&amp;hash=&amp;limit=0&amp;content_type=image%2Fjpeg&amp;owner_uid=0&amp;tknv=v2&amp;size=1903x964">
            <a:extLst>
              <a:ext uri="{FF2B5EF4-FFF2-40B4-BE49-F238E27FC236}">
                <a16:creationId xmlns:a16="http://schemas.microsoft.com/office/drawing/2014/main" id="{2A7E4123-4910-457C-AAAE-B943B991A1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9892" y="1558422"/>
            <a:ext cx="4592160" cy="306364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downloader.disk.yandex.ru/preview/698a42e16923f991bdf5298aef4061a535a6edca3e5e7654f3d3f297e50cfec6/61fbc299/lQFH_K0oz5eFjozLCGTFEyeBcIn7j8_bk0gkCV2SOHVJ7g69a7AugA6ocNJpqxSnCJO2Rs73sYWTVSEqSxF20g%3D%3D?uid=0&amp;filename=SST_9191.JPG&amp;disposition=inline&amp;hash=&amp;limit=0&amp;content_type=image%2Fjpeg&amp;owner_uid=0&amp;tknv=v2&amp;size=1903x964">
            <a:extLst>
              <a:ext uri="{FF2B5EF4-FFF2-40B4-BE49-F238E27FC236}">
                <a16:creationId xmlns:a16="http://schemas.microsoft.com/office/drawing/2014/main" id="{1D135E92-97C4-4CC8-BF49-EBD49BDDF5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840" y="1558422"/>
            <a:ext cx="4592160" cy="305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625574"/>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3322DF-F302-4B7C-BEBB-AE56A1ECA5CC}"/>
              </a:ext>
            </a:extLst>
          </p:cNvPr>
          <p:cNvSpPr txBox="1"/>
          <p:nvPr/>
        </p:nvSpPr>
        <p:spPr>
          <a:xfrm>
            <a:off x="2928357" y="317500"/>
            <a:ext cx="4463081" cy="523220"/>
          </a:xfrm>
          <a:prstGeom prst="rect">
            <a:avLst/>
          </a:prstGeom>
          <a:noFill/>
        </p:spPr>
        <p:txBody>
          <a:bodyPr wrap="none" rtlCol="0">
            <a:spAutoFit/>
          </a:bodyPr>
          <a:lstStyle/>
          <a:p>
            <a:pPr algn="ctr"/>
            <a:r>
              <a:rPr lang="ru-RU" sz="2800" b="1" dirty="0">
                <a:solidFill>
                  <a:schemeClr val="bg1"/>
                </a:solidFill>
                <a:latin typeface="Times New Roman" panose="02020603050405020304" pitchFamily="18" charset="0"/>
                <a:cs typeface="Times New Roman" panose="02020603050405020304" pitchFamily="18" charset="0"/>
              </a:rPr>
              <a:t>В классе «основы теории»</a:t>
            </a:r>
          </a:p>
        </p:txBody>
      </p:sp>
      <p:sp>
        <p:nvSpPr>
          <p:cNvPr id="6" name="TextBox 5">
            <a:extLst>
              <a:ext uri="{FF2B5EF4-FFF2-40B4-BE49-F238E27FC236}">
                <a16:creationId xmlns:a16="http://schemas.microsoft.com/office/drawing/2014/main" id="{C6A601A4-3AF5-4C4C-8A20-41138D8B6121}"/>
              </a:ext>
            </a:extLst>
          </p:cNvPr>
          <p:cNvSpPr txBox="1"/>
          <p:nvPr/>
        </p:nvSpPr>
        <p:spPr>
          <a:xfrm>
            <a:off x="3438107" y="4966760"/>
            <a:ext cx="5170774" cy="369332"/>
          </a:xfrm>
          <a:prstGeom prst="rect">
            <a:avLst/>
          </a:prstGeom>
          <a:noFill/>
        </p:spPr>
        <p:txBody>
          <a:bodyPr wrap="none" rtlCol="0">
            <a:spAutoFit/>
          </a:bodyPr>
          <a:lstStyle/>
          <a:p>
            <a:r>
              <a:rPr lang="ru-RU" b="1" dirty="0">
                <a:latin typeface="Times New Roman" panose="02020603050405020304" pitchFamily="18" charset="0"/>
                <a:cs typeface="Times New Roman" panose="02020603050405020304" pitchFamily="18" charset="0"/>
              </a:rPr>
              <a:t>Как открыть свое дело и сделать его успешным</a:t>
            </a:r>
          </a:p>
        </p:txBody>
      </p:sp>
      <p:pic>
        <p:nvPicPr>
          <p:cNvPr id="14338" name="Picture 2" descr="https://downloader.disk.yandex.ru/preview/0979dc81d577c41039cc62d197b5b57c7fdf6b87f32cf8eff2c085596029539d/61fbc299/74r8KtPJ2i-IRr3Mduot8FUQ1N_vE2sedGQHs2rtbBMkDyIdi3ASxwFthDqJpOsEUAgbqoysZk61bb8ktevSNQ%3D%3D?uid=0&amp;filename=SST_9150.JPG&amp;disposition=inline&amp;hash=&amp;limit=0&amp;content_type=image%2Fjpeg&amp;owner_uid=0&amp;tknv=v2&amp;size=1903x964">
            <a:extLst>
              <a:ext uri="{FF2B5EF4-FFF2-40B4-BE49-F238E27FC236}">
                <a16:creationId xmlns:a16="http://schemas.microsoft.com/office/drawing/2014/main" id="{131C0CA9-4420-4F18-B9D4-06DE447416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306" y="1891240"/>
            <a:ext cx="4118371" cy="274426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downloader.disk.yandex.ru/preview/daba0251fa8c78d6b8833493ddec5adc1336b34db4a9beb8c7e0c8bc606a9e8d/61fbc299/4XhHWFY-qiUGxuJBjxDNJKKgvDQjwwLsazOa2hQlDacoOQgBicpo5mdHHD7CJeYO1zyA7Akwe7XPtsINWK3qgw%3D%3D?uid=0&amp;filename=SST_9136.JPG&amp;disposition=inline&amp;hash=&amp;limit=0&amp;content_type=image%2Fjpeg&amp;owner_uid=0&amp;tknv=v2&amp;size=1903x964">
            <a:extLst>
              <a:ext uri="{FF2B5EF4-FFF2-40B4-BE49-F238E27FC236}">
                <a16:creationId xmlns:a16="http://schemas.microsoft.com/office/drawing/2014/main" id="{6A8212C5-5305-482F-9C5E-A38F0BC3D8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1865" y="1905928"/>
            <a:ext cx="4118372" cy="274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024919"/>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downloader.disk.yandex.ru/preview/3c40d88eb1467f88cd90897eeb985ec238f93e77fadcc36a11d60308cc3a1ee7/61fbc27d/GJvXQa9y2aRAFk8R0iCk2_z7C0KRep8ipuTYPPjM72_8KSxVbn8uf4jhVcofwV5mdOVNehZoHDoTmB51WAPuWA%3D%3D?uid=0&amp;filename=SST_1295.JPG&amp;disposition=inline&amp;hash=&amp;limit=0&amp;content_type=image%2Fjpeg&amp;owner_uid=0&amp;tknv=v2&amp;size=1920x964">
            <a:extLst>
              <a:ext uri="{FF2B5EF4-FFF2-40B4-BE49-F238E27FC236}">
                <a16:creationId xmlns:a16="http://schemas.microsoft.com/office/drawing/2014/main" id="{28939C8F-3008-42E2-911B-962844F7E8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645" y="1536699"/>
            <a:ext cx="4648055" cy="309721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downloader.disk.yandex.ru/preview/42871d6c7b00f9b36c1ce381ad0b471b7812b173e921c14f09b7a76cd64279b8/61fbc27d/AeW-tSiQc6nchRIjcPAIAsIbiun0J8iQjBKLe99BVdCusOc5SykNy1NKwZGBZEve0HgTyA6ehJg7DkWlQ87wPA%3D%3D?uid=0&amp;filename=SST_1304.JPG&amp;disposition=inline&amp;hash=&amp;limit=0&amp;content_type=image%2Fjpeg&amp;owner_uid=0&amp;tknv=v2&amp;size=1920x964">
            <a:extLst>
              <a:ext uri="{FF2B5EF4-FFF2-40B4-BE49-F238E27FC236}">
                <a16:creationId xmlns:a16="http://schemas.microsoft.com/office/drawing/2014/main" id="{D00DDC81-5307-40D7-A66F-9681EA7EBD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3840" y="1573211"/>
            <a:ext cx="4593260" cy="30607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23322DF-F302-4B7C-BEBB-AE56A1ECA5CC}"/>
              </a:ext>
            </a:extLst>
          </p:cNvPr>
          <p:cNvSpPr txBox="1"/>
          <p:nvPr/>
        </p:nvSpPr>
        <p:spPr>
          <a:xfrm>
            <a:off x="3484702" y="419100"/>
            <a:ext cx="4633320" cy="523220"/>
          </a:xfrm>
          <a:prstGeom prst="rect">
            <a:avLst/>
          </a:prstGeom>
          <a:noFill/>
        </p:spPr>
        <p:txBody>
          <a:bodyPr wrap="none" rtlCol="0">
            <a:spAutoFit/>
          </a:bodyPr>
          <a:lstStyle/>
          <a:p>
            <a:r>
              <a:rPr lang="ru-RU" sz="2800" b="1" dirty="0">
                <a:solidFill>
                  <a:schemeClr val="bg1"/>
                </a:solidFill>
                <a:latin typeface="Times New Roman" panose="02020603050405020304" pitchFamily="18" charset="0"/>
                <a:cs typeface="Times New Roman" panose="02020603050405020304" pitchFamily="18" charset="0"/>
              </a:rPr>
              <a:t>В квартире семейного типа</a:t>
            </a:r>
          </a:p>
        </p:txBody>
      </p:sp>
      <p:sp>
        <p:nvSpPr>
          <p:cNvPr id="6" name="TextBox 5">
            <a:extLst>
              <a:ext uri="{FF2B5EF4-FFF2-40B4-BE49-F238E27FC236}">
                <a16:creationId xmlns:a16="http://schemas.microsoft.com/office/drawing/2014/main" id="{C6A601A4-3AF5-4C4C-8A20-41138D8B6121}"/>
              </a:ext>
            </a:extLst>
          </p:cNvPr>
          <p:cNvSpPr txBox="1"/>
          <p:nvPr/>
        </p:nvSpPr>
        <p:spPr>
          <a:xfrm>
            <a:off x="2527300" y="5130800"/>
            <a:ext cx="4462119" cy="369332"/>
          </a:xfrm>
          <a:prstGeom prst="rect">
            <a:avLst/>
          </a:prstGeom>
          <a:noFill/>
        </p:spPr>
        <p:txBody>
          <a:bodyPr wrap="none" rtlCol="0">
            <a:spAutoFit/>
          </a:bodyPr>
          <a:lstStyle/>
          <a:p>
            <a:r>
              <a:rPr lang="ru-RU" b="1" dirty="0">
                <a:latin typeface="Times New Roman" panose="02020603050405020304" pitchFamily="18" charset="0"/>
                <a:cs typeface="Times New Roman" panose="02020603050405020304" pitchFamily="18" charset="0"/>
              </a:rPr>
              <a:t>Учимся, готовим, общаемся, отдыхаем…</a:t>
            </a:r>
          </a:p>
        </p:txBody>
      </p:sp>
    </p:spTree>
    <p:extLst>
      <p:ext uri="{BB962C8B-B14F-4D97-AF65-F5344CB8AC3E}">
        <p14:creationId xmlns:p14="http://schemas.microsoft.com/office/powerpoint/2010/main" val="58455522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3322DF-F302-4B7C-BEBB-AE56A1ECA5CC}"/>
              </a:ext>
            </a:extLst>
          </p:cNvPr>
          <p:cNvSpPr txBox="1"/>
          <p:nvPr/>
        </p:nvSpPr>
        <p:spPr>
          <a:xfrm>
            <a:off x="3484702" y="419100"/>
            <a:ext cx="2408673" cy="523220"/>
          </a:xfrm>
          <a:prstGeom prst="rect">
            <a:avLst/>
          </a:prstGeom>
          <a:noFill/>
        </p:spPr>
        <p:txBody>
          <a:bodyPr wrap="none" rtlCol="0">
            <a:spAutoFit/>
          </a:bodyPr>
          <a:lstStyle/>
          <a:p>
            <a:r>
              <a:rPr lang="ru-RU" sz="2800" b="1" dirty="0">
                <a:solidFill>
                  <a:schemeClr val="bg1"/>
                </a:solidFill>
                <a:latin typeface="Times New Roman" panose="02020603050405020304" pitchFamily="18" charset="0"/>
                <a:cs typeface="Times New Roman" panose="02020603050405020304" pitchFamily="18" charset="0"/>
              </a:rPr>
              <a:t>На празднике</a:t>
            </a:r>
          </a:p>
        </p:txBody>
      </p:sp>
      <p:sp>
        <p:nvSpPr>
          <p:cNvPr id="6" name="TextBox 5">
            <a:extLst>
              <a:ext uri="{FF2B5EF4-FFF2-40B4-BE49-F238E27FC236}">
                <a16:creationId xmlns:a16="http://schemas.microsoft.com/office/drawing/2014/main" id="{C6A601A4-3AF5-4C4C-8A20-41138D8B6121}"/>
              </a:ext>
            </a:extLst>
          </p:cNvPr>
          <p:cNvSpPr txBox="1"/>
          <p:nvPr/>
        </p:nvSpPr>
        <p:spPr>
          <a:xfrm>
            <a:off x="3222013" y="5158626"/>
            <a:ext cx="3461973" cy="369332"/>
          </a:xfrm>
          <a:prstGeom prst="rect">
            <a:avLst/>
          </a:prstGeom>
          <a:noFill/>
        </p:spPr>
        <p:txBody>
          <a:bodyPr wrap="none" rtlCol="0">
            <a:spAutoFit/>
          </a:bodyPr>
          <a:lstStyle/>
          <a:p>
            <a:r>
              <a:rPr lang="ru-RU" b="1" dirty="0">
                <a:latin typeface="Times New Roman" panose="02020603050405020304" pitchFamily="18" charset="0"/>
                <a:cs typeface="Times New Roman" panose="02020603050405020304" pitchFamily="18" charset="0"/>
              </a:rPr>
              <a:t>Поздравления и подарки детям</a:t>
            </a:r>
          </a:p>
        </p:txBody>
      </p:sp>
      <p:pic>
        <p:nvPicPr>
          <p:cNvPr id="16386" name="Picture 2" descr="https://downloader.disk.yandex.ru/preview/cc9275c905ab1ebc1dfbe4599b78ddc002efd85f419038fa14020420db4bf49d/61fbc299/lrntkjKpNCFq0YYo_ZPUYEXFMDG02yzbRuGbyAxxYOzOaTtSi7Y2NFep7GZJzOBDD0bhz5UggMtOsqwjzXbC-w%3D%3D?uid=0&amp;filename=SST_9043.JPG&amp;disposition=inline&amp;hash=&amp;limit=0&amp;content_type=image%2Fjpeg&amp;owner_uid=0&amp;tknv=v2&amp;size=1903x964">
            <a:extLst>
              <a:ext uri="{FF2B5EF4-FFF2-40B4-BE49-F238E27FC236}">
                <a16:creationId xmlns:a16="http://schemas.microsoft.com/office/drawing/2014/main" id="{C6AAE52D-57F9-42BD-91DD-E35E0DEF1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74" y="969254"/>
            <a:ext cx="2775327" cy="416154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https://downloader.disk.yandex.ru/preview/46b737dddbd3d7e612439a3e1a8f2b7edd3886af7ecba543dd581a7881082d62/61fbc299/CwJ0ueAStRXxjf_ghfnueZ7vvILyt_lm_Fz7WRFycXdyxa9DcdO9gntRtGoty9zlMrJUlyPVsWqoyFS_sdXzvA%3D%3D?uid=0&amp;filename=SST_9055.JPG&amp;disposition=inline&amp;hash=&amp;limit=0&amp;content_type=image%2Fjpeg&amp;owner_uid=0&amp;tknv=v2&amp;size=1903x964">
            <a:extLst>
              <a:ext uri="{FF2B5EF4-FFF2-40B4-BE49-F238E27FC236}">
                <a16:creationId xmlns:a16="http://schemas.microsoft.com/office/drawing/2014/main" id="{C151590E-20E4-4ED3-B6BE-285524E86CCB}"/>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 name="Рисунок 4">
            <a:extLst>
              <a:ext uri="{FF2B5EF4-FFF2-40B4-BE49-F238E27FC236}">
                <a16:creationId xmlns:a16="http://schemas.microsoft.com/office/drawing/2014/main" id="{F1D576F4-0625-43F0-B8DE-A1051C147AD0}"/>
              </a:ext>
            </a:extLst>
          </p:cNvPr>
          <p:cNvPicPr>
            <a:picLocks noChangeAspect="1"/>
          </p:cNvPicPr>
          <p:nvPr/>
        </p:nvPicPr>
        <p:blipFill>
          <a:blip r:embed="rId3"/>
          <a:stretch>
            <a:fillRect/>
          </a:stretch>
        </p:blipFill>
        <p:spPr>
          <a:xfrm>
            <a:off x="4185027" y="1330042"/>
            <a:ext cx="5562600" cy="3773824"/>
          </a:xfrm>
          <a:prstGeom prst="rect">
            <a:avLst/>
          </a:prstGeom>
        </p:spPr>
      </p:pic>
    </p:spTree>
    <p:extLst>
      <p:ext uri="{BB962C8B-B14F-4D97-AF65-F5344CB8AC3E}">
        <p14:creationId xmlns:p14="http://schemas.microsoft.com/office/powerpoint/2010/main" val="148157673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BB4CD4B9-524A-4CB8-9BFB-776F9EE1FDA3}"/>
              </a:ext>
            </a:extLst>
          </p:cNvPr>
          <p:cNvSpPr/>
          <p:nvPr/>
        </p:nvSpPr>
        <p:spPr>
          <a:xfrm>
            <a:off x="325772" y="2154049"/>
            <a:ext cx="6112080" cy="3754874"/>
          </a:xfrm>
          <a:prstGeom prst="rect">
            <a:avLst/>
          </a:prstGeom>
        </p:spPr>
        <p:txBody>
          <a:bodyPr wrap="square">
            <a:spAutoFit/>
          </a:bodyPr>
          <a:lstStyle/>
          <a:p>
            <a:r>
              <a:rPr lang="ru-RU" sz="1400" dirty="0">
                <a:solidFill>
                  <a:schemeClr val="tx2"/>
                </a:solidFill>
                <a:latin typeface="Times New Roman" panose="02020603050405020304" pitchFamily="18" charset="0"/>
                <a:cs typeface="Times New Roman" panose="02020603050405020304" pitchFamily="18" charset="0"/>
              </a:rPr>
              <a:t>"По оперативным данным, на начало 2021 года численность детей-сирот и детей, оставшихся без попечения родителей, составила 406 128 человек. Почти 365 тыс. из них находились на воспитании в замещающих семьях", - сказала она.</a:t>
            </a:r>
          </a:p>
          <a:p>
            <a:r>
              <a:rPr lang="ru-RU" sz="1400" dirty="0">
                <a:solidFill>
                  <a:schemeClr val="tx2"/>
                </a:solidFill>
                <a:latin typeface="Times New Roman" panose="02020603050405020304" pitchFamily="18" charset="0"/>
                <a:cs typeface="Times New Roman" panose="02020603050405020304" pitchFamily="18" charset="0"/>
              </a:rPr>
              <a:t>Голикова отметила, что всего в России воспитывается 30,3 млн детей. "Численность сирот в государственном банке данных в среднем по России уменьшилась за 2020 год на 6,6%, при этом в 40 регионах динамика превысила среднюю", - добавила вице-премьер.</a:t>
            </a:r>
          </a:p>
          <a:p>
            <a:r>
              <a:rPr lang="ru-RU" sz="1400" dirty="0">
                <a:solidFill>
                  <a:schemeClr val="tx2"/>
                </a:solidFill>
                <a:latin typeface="Times New Roman" panose="02020603050405020304" pitchFamily="18" charset="0"/>
                <a:cs typeface="Times New Roman" panose="02020603050405020304" pitchFamily="18" charset="0"/>
              </a:rPr>
              <a:t>Также на 6% - до 37 тыс. - сократилась численность воспитанников в организациях для детей-сирот.</a:t>
            </a:r>
          </a:p>
          <a:p>
            <a:r>
              <a:rPr lang="ru-RU" sz="1400" dirty="0">
                <a:solidFill>
                  <a:srgbClr val="000000"/>
                </a:solidFill>
                <a:latin typeface="Times New Roman" panose="02020603050405020304" pitchFamily="18" charset="0"/>
                <a:cs typeface="Times New Roman" panose="02020603050405020304" pitchFamily="18" charset="0"/>
              </a:rPr>
              <a:t>В ноябре 2020 года Голикова сообщала, что число детей-сирот в России за два года сократилось на 15%, до 42 тыс. Она отмечала, что почти 60% случаев, когда ребенок становится сиротой, связаны с лишением и ограничением родительских прав, только 24% - со смертью родителей.</a:t>
            </a:r>
            <a:r>
              <a:rPr lang="en-US" sz="1400" dirty="0">
                <a:solidFill>
                  <a:srgbClr val="000000"/>
                </a:solidFill>
                <a:latin typeface="Times New Roman" panose="02020603050405020304" pitchFamily="18" charset="0"/>
                <a:cs typeface="Times New Roman" panose="02020603050405020304" pitchFamily="18" charset="0"/>
              </a:rPr>
              <a:t> </a:t>
            </a:r>
            <a:endParaRPr lang="ru-RU" sz="1400" dirty="0">
              <a:solidFill>
                <a:srgbClr val="000000"/>
              </a:solidFill>
              <a:latin typeface="Times New Roman" panose="02020603050405020304" pitchFamily="18" charset="0"/>
              <a:cs typeface="Times New Roman" panose="02020603050405020304" pitchFamily="18" charset="0"/>
            </a:endParaRPr>
          </a:p>
          <a:p>
            <a:r>
              <a:rPr lang="en-US" sz="1400" dirty="0">
                <a:solidFill>
                  <a:srgbClr val="000000"/>
                </a:solidFill>
                <a:latin typeface="Times New Roman" panose="02020603050405020304" pitchFamily="18" charset="0"/>
                <a:cs typeface="Times New Roman" panose="02020603050405020304" pitchFamily="18" charset="0"/>
              </a:rPr>
              <a:t>https://www.pnp.ru/social/golikova-soobshhila-o-sokrashhenii-chisla-detey-sirot-v-rossii-v-2020-godu.html</a:t>
            </a:r>
            <a:endParaRPr lang="ru-RU" sz="1400" dirty="0">
              <a:solidFill>
                <a:schemeClr val="tx2"/>
              </a:solidFill>
              <a:latin typeface="Times New Roman" panose="02020603050405020304" pitchFamily="18" charset="0"/>
              <a:cs typeface="Times New Roman" panose="02020603050405020304" pitchFamily="18" charset="0"/>
            </a:endParaRPr>
          </a:p>
          <a:p>
            <a:r>
              <a:rPr lang="ru-RU" sz="1400" dirty="0">
                <a:solidFill>
                  <a:schemeClr val="tx2"/>
                </a:solidFill>
                <a:latin typeface="Times New Roman" panose="02020603050405020304" pitchFamily="18" charset="0"/>
                <a:cs typeface="Times New Roman" panose="02020603050405020304" pitchFamily="18" charset="0"/>
              </a:rPr>
              <a:t> </a:t>
            </a:r>
          </a:p>
        </p:txBody>
      </p:sp>
      <p:pic>
        <p:nvPicPr>
          <p:cNvPr id="2050" name="Picture 2" descr="https://avatars.mds.yandex.net/get-zen_doc/3006682/pub_5fde3ec78ae4867dadf81e1d_5fde81baf5a6f429fcc09b83/scale_1200">
            <a:extLst>
              <a:ext uri="{FF2B5EF4-FFF2-40B4-BE49-F238E27FC236}">
                <a16:creationId xmlns:a16="http://schemas.microsoft.com/office/drawing/2014/main" id="{F1D03742-6736-4DCE-A021-2AA1CB1BDD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9298" y="2528878"/>
            <a:ext cx="3381811" cy="2255668"/>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432DE080-32D3-466A-A12E-C7A5391D0A85}"/>
              </a:ext>
            </a:extLst>
          </p:cNvPr>
          <p:cNvSpPr/>
          <p:nvPr/>
        </p:nvSpPr>
        <p:spPr>
          <a:xfrm>
            <a:off x="2416029" y="1334791"/>
            <a:ext cx="7189366" cy="738664"/>
          </a:xfrm>
          <a:prstGeom prst="rect">
            <a:avLst/>
          </a:prstGeom>
        </p:spPr>
        <p:txBody>
          <a:bodyPr wrap="square">
            <a:spAutoFit/>
          </a:bodyPr>
          <a:lstStyle/>
          <a:p>
            <a:pPr lvl="0"/>
            <a:r>
              <a:rPr lang="ru-RU" sz="1400" dirty="0">
                <a:solidFill>
                  <a:srgbClr val="000000"/>
                </a:solidFill>
                <a:latin typeface="Times New Roman" panose="02020603050405020304" pitchFamily="18" charset="0"/>
                <a:cs typeface="Times New Roman" panose="02020603050405020304" pitchFamily="18" charset="0"/>
              </a:rPr>
              <a:t>Численность детей-сирот в России сократилась за год на 6,6% и составила на начало 2021 года 406 тыс. Об этом в среду сообщила вице-премьер РФ Татьяна Голикова, выступая на Совете по вопросам попечительства в социальной сфере при правительстве РФ.</a:t>
            </a:r>
          </a:p>
        </p:txBody>
      </p:sp>
      <p:pic>
        <p:nvPicPr>
          <p:cNvPr id="7" name="Рисунок 6">
            <a:extLst>
              <a:ext uri="{FF2B5EF4-FFF2-40B4-BE49-F238E27FC236}">
                <a16:creationId xmlns:a16="http://schemas.microsoft.com/office/drawing/2014/main" id="{4F5F7051-0C44-45EF-BB68-92EA21807846}"/>
              </a:ext>
            </a:extLst>
          </p:cNvPr>
          <p:cNvPicPr>
            <a:picLocks noChangeAspect="1"/>
          </p:cNvPicPr>
          <p:nvPr/>
        </p:nvPicPr>
        <p:blipFill>
          <a:blip r:embed="rId3"/>
          <a:stretch>
            <a:fillRect/>
          </a:stretch>
        </p:blipFill>
        <p:spPr>
          <a:xfrm>
            <a:off x="2204210" y="217879"/>
            <a:ext cx="7401185" cy="902286"/>
          </a:xfrm>
          <a:prstGeom prst="rect">
            <a:avLst/>
          </a:prstGeom>
        </p:spPr>
      </p:pic>
    </p:spTree>
    <p:extLst>
      <p:ext uri="{BB962C8B-B14F-4D97-AF65-F5344CB8AC3E}">
        <p14:creationId xmlns:p14="http://schemas.microsoft.com/office/powerpoint/2010/main" val="1577515786"/>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CFEA1FF9-71DC-422F-A57B-DBD7F71663EC}"/>
              </a:ext>
            </a:extLst>
          </p:cNvPr>
          <p:cNvSpPr/>
          <p:nvPr/>
        </p:nvSpPr>
        <p:spPr>
          <a:xfrm>
            <a:off x="685800" y="1662337"/>
            <a:ext cx="8750300" cy="3231654"/>
          </a:xfrm>
          <a:prstGeom prst="rect">
            <a:avLst/>
          </a:prstGeom>
        </p:spPr>
        <p:txBody>
          <a:bodyPr wrap="square">
            <a:spAutoFit/>
          </a:bodyPr>
          <a:lstStyle/>
          <a:p>
            <a:pPr marL="342900" lvl="0" indent="-342900" algn="just">
              <a:buFont typeface="+mj-lt"/>
              <a:buAutoNum type="arabicPeriod"/>
            </a:pPr>
            <a:r>
              <a:rPr lang="ru-RU" sz="1200" dirty="0">
                <a:latin typeface="Times New Roman" panose="02020603050405020304" pitchFamily="18" charset="0"/>
                <a:ea typeface="Calibri" panose="020F0502020204030204" pitchFamily="34" charset="0"/>
                <a:cs typeface="Times New Roman" panose="02020603050405020304" pitchFamily="18" charset="0"/>
              </a:rPr>
              <a:t>Сбор информации, анализ, прогнозирование и мониторинг развития экономики, отраслей и предприятий в регионе и выявление перспективных профессий, в том числе на предприятиях, шефствующих над сиротскими учреждениями.</a:t>
            </a:r>
          </a:p>
          <a:p>
            <a:pPr marL="342900" lvl="0" indent="-342900" algn="just">
              <a:buFont typeface="+mj-lt"/>
              <a:buAutoNum type="arabicPeriod"/>
            </a:pPr>
            <a:r>
              <a:rPr lang="ru-RU" sz="1200" dirty="0">
                <a:latin typeface="Times New Roman" panose="02020603050405020304" pitchFamily="18" charset="0"/>
                <a:ea typeface="Calibri" panose="020F0502020204030204" pitchFamily="34" charset="0"/>
                <a:cs typeface="Times New Roman" panose="02020603050405020304" pitchFamily="18" charset="0"/>
              </a:rPr>
              <a:t>Диагностика, определение способностей и потенциала детей, воспитывающихся вне семьи, их мотивация к профессиональному, социальному, нравственно-этическому развитию. </a:t>
            </a:r>
          </a:p>
          <a:p>
            <a:pPr marL="342900" lvl="0" indent="-342900" algn="just">
              <a:buFont typeface="+mj-lt"/>
              <a:buAutoNum type="arabicPeriod"/>
            </a:pPr>
            <a:r>
              <a:rPr lang="ru-RU" sz="1200" dirty="0">
                <a:latin typeface="Times New Roman" panose="02020603050405020304" pitchFamily="18" charset="0"/>
                <a:ea typeface="Calibri" panose="020F0502020204030204" pitchFamily="34" charset="0"/>
                <a:cs typeface="Times New Roman" panose="02020603050405020304" pitchFamily="18" charset="0"/>
              </a:rPr>
              <a:t>Формирование личной жизненной перспективы и индивидуальной траектории профессионального развития.</a:t>
            </a:r>
          </a:p>
          <a:p>
            <a:pPr marL="342900" lvl="0" indent="-342900" algn="just">
              <a:buFont typeface="+mj-lt"/>
              <a:buAutoNum type="arabicPeriod"/>
            </a:pPr>
            <a:r>
              <a:rPr lang="ru-RU" sz="1200" dirty="0">
                <a:latin typeface="Times New Roman" panose="02020603050405020304" pitchFamily="18" charset="0"/>
                <a:ea typeface="Calibri" panose="020F0502020204030204" pitchFamily="34" charset="0"/>
                <a:cs typeface="Times New Roman" panose="02020603050405020304" pitchFamily="18" charset="0"/>
              </a:rPr>
              <a:t>Формирование целей, концепции и проекта отделения профориентации и профессионального обучения на базе Центра.</a:t>
            </a:r>
          </a:p>
          <a:p>
            <a:pPr marL="342900" lvl="0" indent="-342900" algn="just">
              <a:buFont typeface="+mj-lt"/>
              <a:buAutoNum type="arabicPeriod"/>
            </a:pPr>
            <a:r>
              <a:rPr lang="ru-RU" sz="1200" dirty="0">
                <a:latin typeface="Times New Roman" panose="02020603050405020304" pitchFamily="18" charset="0"/>
                <a:ea typeface="Calibri" panose="020F0502020204030204" pitchFamily="34" charset="0"/>
                <a:cs typeface="Times New Roman" panose="02020603050405020304" pitchFamily="18" charset="0"/>
              </a:rPr>
              <a:t>Организационное, кадровое, программное, техническое, финансовое обеспечение проекта отделения профориентации и его внедрение.</a:t>
            </a:r>
          </a:p>
          <a:p>
            <a:pPr marL="342900" lvl="0" indent="-342900" algn="just">
              <a:buFont typeface="+mj-lt"/>
              <a:buAutoNum type="arabicPeriod"/>
            </a:pPr>
            <a:r>
              <a:rPr lang="ru-RU" sz="1200" dirty="0">
                <a:latin typeface="Times New Roman" panose="02020603050405020304" pitchFamily="18" charset="0"/>
                <a:ea typeface="Calibri" panose="020F0502020204030204" pitchFamily="34" charset="0"/>
                <a:cs typeface="Times New Roman" panose="02020603050405020304" pitchFamily="18" charset="0"/>
              </a:rPr>
              <a:t> Формирование групп воспитанников, их профориентация и профессиональное обучение в отделении профессионального обучения.</a:t>
            </a:r>
          </a:p>
          <a:p>
            <a:pPr marL="342900" lvl="0" indent="-342900" algn="just">
              <a:buFont typeface="+mj-lt"/>
              <a:buAutoNum type="arabicPeriod"/>
            </a:pPr>
            <a:r>
              <a:rPr lang="ru-RU" sz="1200" dirty="0">
                <a:latin typeface="Times New Roman" panose="02020603050405020304" pitchFamily="18" charset="0"/>
                <a:ea typeface="Calibri" panose="020F0502020204030204" pitchFamily="34" charset="0"/>
                <a:cs typeface="Times New Roman" panose="02020603050405020304" pitchFamily="18" charset="0"/>
              </a:rPr>
              <a:t>Создание предприятия в оптимальной организационно-правовой форме, позволяющей выпускать продукцию по заказам предприятий-шефов, других организаций и населения региона.</a:t>
            </a:r>
          </a:p>
          <a:p>
            <a:pPr marL="342900" lvl="0" indent="-342900" algn="just">
              <a:buFont typeface="+mj-lt"/>
              <a:buAutoNum type="arabicPeriod"/>
            </a:pPr>
            <a:r>
              <a:rPr lang="ru-RU" sz="1200" dirty="0">
                <a:latin typeface="Times New Roman" panose="02020603050405020304" pitchFamily="18" charset="0"/>
                <a:ea typeface="Calibri" panose="020F0502020204030204" pitchFamily="34" charset="0"/>
                <a:cs typeface="Times New Roman" panose="02020603050405020304" pitchFamily="18" charset="0"/>
              </a:rPr>
              <a:t>Ресурсное обеспечение, поддержание и контроль текущей деятельности отделения профессионального обучения и практики «Успешная жизненная перспектива».</a:t>
            </a:r>
          </a:p>
          <a:p>
            <a:pPr marL="342900" lvl="0" indent="-342900" algn="just">
              <a:buFont typeface="+mj-lt"/>
              <a:buAutoNum type="arabicPeriod"/>
            </a:pPr>
            <a:r>
              <a:rPr lang="ru-RU" sz="1200" dirty="0">
                <a:latin typeface="Times New Roman" panose="02020603050405020304" pitchFamily="18" charset="0"/>
                <a:ea typeface="Calibri" panose="020F0502020204030204" pitchFamily="34" charset="0"/>
                <a:cs typeface="Times New Roman" panose="02020603050405020304" pitchFamily="18" charset="0"/>
              </a:rPr>
              <a:t>Оказание содействия в трудоустройстве выпускников на предприятиях-шефах или в колледжи и другие учебные заведения для продолжения образования. </a:t>
            </a:r>
          </a:p>
          <a:p>
            <a:pPr marL="342900" lvl="0" indent="-342900" algn="just">
              <a:buFont typeface="+mj-lt"/>
              <a:buAutoNum type="arabicPeriod"/>
            </a:pPr>
            <a:r>
              <a:rPr lang="ru-RU" sz="1200" dirty="0">
                <a:latin typeface="Times New Roman" panose="02020603050405020304" pitchFamily="18" charset="0"/>
                <a:ea typeface="Calibri" panose="020F0502020204030204" pitchFamily="34" charset="0"/>
                <a:cs typeface="Times New Roman" panose="02020603050405020304" pitchFamily="18" charset="0"/>
              </a:rPr>
              <a:t>Создание фонда (профсоюза) выпускников Центра и организация его деятельности</a:t>
            </a:r>
            <a:endParaRPr lang="ru-RU" sz="1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E858952-7925-42B0-8D10-89BA3B3F6AAA}"/>
              </a:ext>
            </a:extLst>
          </p:cNvPr>
          <p:cNvSpPr txBox="1"/>
          <p:nvPr/>
        </p:nvSpPr>
        <p:spPr>
          <a:xfrm>
            <a:off x="2717800" y="165100"/>
            <a:ext cx="6910290" cy="830997"/>
          </a:xfrm>
          <a:prstGeom prst="rect">
            <a:avLst/>
          </a:prstGeom>
          <a:noFill/>
        </p:spPr>
        <p:txBody>
          <a:bodyPr wrap="none" rtlCol="0">
            <a:spAutoFit/>
          </a:bodyPr>
          <a:lstStyle/>
          <a:p>
            <a:r>
              <a:rPr lang="ru-RU" sz="2400" b="1" dirty="0">
                <a:solidFill>
                  <a:schemeClr val="bg1"/>
                </a:solidFill>
                <a:latin typeface="Times New Roman" panose="02020603050405020304" pitchFamily="18" charset="0"/>
                <a:cs typeface="Times New Roman" panose="02020603050405020304" pitchFamily="18" charset="0"/>
              </a:rPr>
              <a:t>Алгоритм создания социально-педагогического </a:t>
            </a:r>
          </a:p>
          <a:p>
            <a:r>
              <a:rPr lang="ru-RU" sz="2400" b="1" dirty="0">
                <a:solidFill>
                  <a:schemeClr val="bg1"/>
                </a:solidFill>
                <a:latin typeface="Times New Roman" panose="02020603050405020304" pitchFamily="18" charset="0"/>
                <a:cs typeface="Times New Roman" panose="02020603050405020304" pitchFamily="18" charset="0"/>
              </a:rPr>
              <a:t>проекта «Успешность жизненной перспективы»</a:t>
            </a:r>
          </a:p>
        </p:txBody>
      </p:sp>
    </p:spTree>
    <p:extLst>
      <p:ext uri="{BB962C8B-B14F-4D97-AF65-F5344CB8AC3E}">
        <p14:creationId xmlns:p14="http://schemas.microsoft.com/office/powerpoint/2010/main" val="1922235805"/>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3322DF-F302-4B7C-BEBB-AE56A1ECA5CC}"/>
              </a:ext>
            </a:extLst>
          </p:cNvPr>
          <p:cNvSpPr txBox="1"/>
          <p:nvPr/>
        </p:nvSpPr>
        <p:spPr>
          <a:xfrm>
            <a:off x="705061" y="312748"/>
            <a:ext cx="9198544" cy="579967"/>
          </a:xfrm>
          <a:prstGeom prst="rect">
            <a:avLst/>
          </a:prstGeom>
          <a:noFill/>
        </p:spPr>
        <p:txBody>
          <a:bodyPr wrap="none" rtlCol="0">
            <a:spAutoFit/>
          </a:bodyPr>
          <a:lstStyle/>
          <a:p>
            <a:pPr marL="457200" lvl="0" indent="450215" algn="just">
              <a:lnSpc>
                <a:spcPct val="150000"/>
              </a:lnSpc>
            </a:pPr>
            <a:r>
              <a:rPr lang="ru-RU" sz="24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Проект создан и реализован при всесторонней поддержке</a:t>
            </a:r>
            <a:r>
              <a:rPr lang="ru-RU" sz="20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AutoShape 6" descr="https://downloader.disk.yandex.ru/preview/46b737dddbd3d7e612439a3e1a8f2b7edd3886af7ecba543dd581a7881082d62/61fbc299/CwJ0ueAStRXxjf_ghfnueZ7vvILyt_lm_Fz7WRFycXdyxa9DcdO9gntRtGoty9zlMrJUlyPVsWqoyFS_sdXzvA%3D%3D?uid=0&amp;filename=SST_9055.JPG&amp;disposition=inline&amp;hash=&amp;limit=0&amp;content_type=image%2Fjpeg&amp;owner_uid=0&amp;tknv=v2&amp;size=1903x964">
            <a:extLst>
              <a:ext uri="{FF2B5EF4-FFF2-40B4-BE49-F238E27FC236}">
                <a16:creationId xmlns:a16="http://schemas.microsoft.com/office/drawing/2014/main" id="{C151590E-20E4-4ED3-B6BE-285524E86CCB}"/>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 name="Прямоугольник 1">
            <a:extLst>
              <a:ext uri="{FF2B5EF4-FFF2-40B4-BE49-F238E27FC236}">
                <a16:creationId xmlns:a16="http://schemas.microsoft.com/office/drawing/2014/main" id="{65DD5472-D705-49FF-9464-9E220DCA10D2}"/>
              </a:ext>
            </a:extLst>
          </p:cNvPr>
          <p:cNvSpPr/>
          <p:nvPr/>
        </p:nvSpPr>
        <p:spPr>
          <a:xfrm>
            <a:off x="4093828" y="1728132"/>
            <a:ext cx="5482879" cy="1938992"/>
          </a:xfrm>
          <a:prstGeom prst="rect">
            <a:avLst/>
          </a:prstGeom>
        </p:spPr>
        <p:txBody>
          <a:bodyPr wrap="square">
            <a:spAutoFit/>
          </a:bodyPr>
          <a:lstStyle/>
          <a:p>
            <a:pPr marL="457200" indent="450215" algn="just">
              <a:lnSpc>
                <a:spcPct val="150000"/>
              </a:lnSpc>
              <a:spcAft>
                <a:spcPts val="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Комитета по социальной политике </a:t>
            </a:r>
          </a:p>
          <a:p>
            <a:pPr marL="457200" indent="450215" algn="just">
              <a:lnSpc>
                <a:spcPct val="150000"/>
              </a:lnSpc>
              <a:spcAft>
                <a:spcPts val="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Санкт-Петербурга </a:t>
            </a:r>
          </a:p>
          <a:p>
            <a:pPr marL="457200" indent="450215" algn="just">
              <a:lnSpc>
                <a:spcPct val="150000"/>
              </a:lnSpc>
              <a:spcAft>
                <a:spcPts val="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и </a:t>
            </a:r>
          </a:p>
          <a:p>
            <a:pPr marL="457200" indent="450215" algn="just">
              <a:lnSpc>
                <a:spcPct val="150000"/>
              </a:lnSpc>
              <a:spcAft>
                <a:spcPts val="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ООО «Газпром переработка»</a:t>
            </a:r>
          </a:p>
        </p:txBody>
      </p:sp>
      <p:pic>
        <p:nvPicPr>
          <p:cNvPr id="5" name="Picture 2">
            <a:extLst>
              <a:ext uri="{FF2B5EF4-FFF2-40B4-BE49-F238E27FC236}">
                <a16:creationId xmlns:a16="http://schemas.microsoft.com/office/drawing/2014/main" id="{33F071C3-A572-47C5-B2AD-B5547235A0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537" y="1728132"/>
            <a:ext cx="4191230" cy="2794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99952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01B5D85E-EF92-4A10-B4EE-E8AC778F06D9}"/>
              </a:ext>
            </a:extLst>
          </p:cNvPr>
          <p:cNvSpPr>
            <a:spLocks noGrp="1"/>
          </p:cNvSpPr>
          <p:nvPr>
            <p:ph type="subTitle" idx="1"/>
          </p:nvPr>
        </p:nvSpPr>
        <p:spPr>
          <a:xfrm>
            <a:off x="355600" y="2095501"/>
            <a:ext cx="9055100" cy="3371850"/>
          </a:xfrm>
        </p:spPr>
        <p:txBody>
          <a:bodyPr>
            <a:normAutofit/>
          </a:bodyPr>
          <a:lstStyle/>
          <a:p>
            <a:r>
              <a:rPr lang="ru-RU" sz="2000" dirty="0">
                <a:latin typeface="Times New Roman" panose="02020603050405020304" pitchFamily="18" charset="0"/>
                <a:cs typeface="Times New Roman" panose="02020603050405020304" pitchFamily="18" charset="0"/>
              </a:rPr>
              <a:t>http://www.1tvspb.ru/event/Najti_professiyu_i_svoj_put_v_zhizni_/</a:t>
            </a:r>
          </a:p>
          <a:p>
            <a:r>
              <a:rPr lang="ru-RU" sz="2000" dirty="0">
                <a:latin typeface="Times New Roman" panose="02020603050405020304" pitchFamily="18" charset="0"/>
                <a:cs typeface="Times New Roman" panose="02020603050405020304" pitchFamily="18" charset="0"/>
              </a:rPr>
              <a:t>https://www.spb.kp.ru/daily/28375/4525714/</a:t>
            </a:r>
          </a:p>
          <a:p>
            <a:r>
              <a:rPr lang="ru-RU" sz="2000" dirty="0">
                <a:latin typeface="Times New Roman" panose="02020603050405020304" pitchFamily="18" charset="0"/>
                <a:cs typeface="Times New Roman" panose="02020603050405020304" pitchFamily="18" charset="0"/>
              </a:rPr>
              <a:t>https://spb.aif.ru/view/society/3890588?key=c49bf89a3c01a40c8533ac1636a3041e</a:t>
            </a:r>
          </a:p>
          <a:p>
            <a:r>
              <a:rPr lang="ru-RU" sz="2000" dirty="0">
                <a:latin typeface="Times New Roman" panose="02020603050405020304" pitchFamily="18" charset="0"/>
                <a:cs typeface="Times New Roman" panose="02020603050405020304" pitchFamily="18" charset="0"/>
              </a:rPr>
              <a:t>https://rg.ru/2022/01/12/reg-szfo/v-peterburge-teper-mozhno-poluchit-professiiu-v-stenah-detdoma.html</a:t>
            </a:r>
          </a:p>
          <a:p>
            <a:r>
              <a:rPr lang="ru-RU" sz="2000" dirty="0">
                <a:latin typeface="Times New Roman" panose="02020603050405020304" pitchFamily="18" charset="0"/>
                <a:cs typeface="Times New Roman" panose="02020603050405020304" pitchFamily="18" charset="0"/>
              </a:rPr>
              <a:t>https://topspb.tv/news/2021/12/27/novosti-peterburga-k-1800/ (фрагмент 8.47-10.05)</a:t>
            </a:r>
          </a:p>
          <a:p>
            <a:endParaRPr lang="ru-RU" dirty="0"/>
          </a:p>
        </p:txBody>
      </p:sp>
      <p:sp>
        <p:nvSpPr>
          <p:cNvPr id="5" name="TextBox 4">
            <a:extLst>
              <a:ext uri="{FF2B5EF4-FFF2-40B4-BE49-F238E27FC236}">
                <a16:creationId xmlns:a16="http://schemas.microsoft.com/office/drawing/2014/main" id="{20D50F74-FF08-4CF9-ACBF-F8D2A2F55186}"/>
              </a:ext>
            </a:extLst>
          </p:cNvPr>
          <p:cNvSpPr txBox="1"/>
          <p:nvPr/>
        </p:nvSpPr>
        <p:spPr>
          <a:xfrm>
            <a:off x="3175000" y="342900"/>
            <a:ext cx="5442324" cy="461665"/>
          </a:xfrm>
          <a:prstGeom prst="rect">
            <a:avLst/>
          </a:prstGeom>
          <a:noFill/>
        </p:spPr>
        <p:txBody>
          <a:bodyPr wrap="none" rtlCol="0">
            <a:spAutoFit/>
          </a:bodyPr>
          <a:lstStyle/>
          <a:p>
            <a:r>
              <a:rPr lang="ru-RU" sz="2400" b="1" dirty="0">
                <a:solidFill>
                  <a:schemeClr val="bg1"/>
                </a:solidFill>
                <a:latin typeface="Times New Roman" panose="02020603050405020304" pitchFamily="18" charset="0"/>
                <a:cs typeface="Times New Roman" panose="02020603050405020304" pitchFamily="18" charset="0"/>
              </a:rPr>
              <a:t>Дополнительные материалы в СМИ</a:t>
            </a:r>
            <a:r>
              <a:rPr lang="ru-RU" dirty="0"/>
              <a:t>И</a:t>
            </a:r>
          </a:p>
        </p:txBody>
      </p:sp>
    </p:spTree>
    <p:extLst>
      <p:ext uri="{BB962C8B-B14F-4D97-AF65-F5344CB8AC3E}">
        <p14:creationId xmlns:p14="http://schemas.microsoft.com/office/powerpoint/2010/main" val="3242024560"/>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4EADC3A-BC5C-4727-B242-8A287AA3B4FD}"/>
              </a:ext>
            </a:extLst>
          </p:cNvPr>
          <p:cNvPicPr>
            <a:picLocks noChangeAspect="1"/>
          </p:cNvPicPr>
          <p:nvPr/>
        </p:nvPicPr>
        <p:blipFill>
          <a:blip r:embed="rId2"/>
          <a:stretch>
            <a:fillRect/>
          </a:stretch>
        </p:blipFill>
        <p:spPr>
          <a:xfrm>
            <a:off x="5199986" y="1828798"/>
            <a:ext cx="4521669" cy="2877426"/>
          </a:xfrm>
          <a:prstGeom prst="rect">
            <a:avLst/>
          </a:prstGeom>
        </p:spPr>
      </p:pic>
      <p:sp>
        <p:nvSpPr>
          <p:cNvPr id="5" name="TextBox 4">
            <a:extLst>
              <a:ext uri="{FF2B5EF4-FFF2-40B4-BE49-F238E27FC236}">
                <a16:creationId xmlns:a16="http://schemas.microsoft.com/office/drawing/2014/main" id="{20D50F74-FF08-4CF9-ACBF-F8D2A2F55186}"/>
              </a:ext>
            </a:extLst>
          </p:cNvPr>
          <p:cNvSpPr txBox="1"/>
          <p:nvPr/>
        </p:nvSpPr>
        <p:spPr>
          <a:xfrm>
            <a:off x="3376336" y="342900"/>
            <a:ext cx="1836657" cy="523220"/>
          </a:xfrm>
          <a:prstGeom prst="rect">
            <a:avLst/>
          </a:prstGeom>
          <a:noFill/>
        </p:spPr>
        <p:txBody>
          <a:bodyPr wrap="none" rtlCol="0">
            <a:spAutoFit/>
          </a:bodyPr>
          <a:lstStyle/>
          <a:p>
            <a:r>
              <a:rPr lang="ru-RU" sz="2800" b="1" dirty="0">
                <a:solidFill>
                  <a:schemeClr val="bg1"/>
                </a:solidFill>
                <a:latin typeface="Times New Roman" panose="02020603050405020304" pitchFamily="18" charset="0"/>
                <a:cs typeface="Times New Roman" panose="02020603050405020304" pitchFamily="18" charset="0"/>
              </a:rPr>
              <a:t>Контакты</a:t>
            </a:r>
          </a:p>
        </p:txBody>
      </p:sp>
      <p:sp>
        <p:nvSpPr>
          <p:cNvPr id="4" name="Прямоугольник 3">
            <a:extLst>
              <a:ext uri="{FF2B5EF4-FFF2-40B4-BE49-F238E27FC236}">
                <a16:creationId xmlns:a16="http://schemas.microsoft.com/office/drawing/2014/main" id="{8EA6E476-704D-421A-AC24-2DCAD8051BF8}"/>
              </a:ext>
            </a:extLst>
          </p:cNvPr>
          <p:cNvSpPr/>
          <p:nvPr/>
        </p:nvSpPr>
        <p:spPr>
          <a:xfrm>
            <a:off x="259993" y="2476336"/>
            <a:ext cx="4953000" cy="1477328"/>
          </a:xfrm>
          <a:prstGeom prst="rect">
            <a:avLst/>
          </a:prstGeom>
        </p:spPr>
        <p:txBody>
          <a:bodyPr>
            <a:spAutoFit/>
          </a:bodyPr>
          <a:lstStyle/>
          <a:p>
            <a:r>
              <a:rPr lang="ru-RU" b="1" dirty="0">
                <a:solidFill>
                  <a:srgbClr val="666666"/>
                </a:solidFill>
                <a:latin typeface="Times New Roman" panose="02020603050405020304" pitchFamily="18" charset="0"/>
                <a:cs typeface="Times New Roman" panose="02020603050405020304" pitchFamily="18" charset="0"/>
              </a:rPr>
              <a:t>Адрес: </a:t>
            </a:r>
            <a:r>
              <a:rPr lang="ru-RU" dirty="0">
                <a:solidFill>
                  <a:srgbClr val="666666"/>
                </a:solidFill>
                <a:latin typeface="Times New Roman" panose="02020603050405020304" pitchFamily="18" charset="0"/>
                <a:cs typeface="Times New Roman" panose="02020603050405020304" pitchFamily="18" charset="0"/>
              </a:rPr>
              <a:t>194354, г. Санкт-Петербург, улица </a:t>
            </a:r>
            <a:r>
              <a:rPr lang="ru-RU" dirty="0" err="1">
                <a:solidFill>
                  <a:srgbClr val="666666"/>
                </a:solidFill>
                <a:latin typeface="Times New Roman" panose="02020603050405020304" pitchFamily="18" charset="0"/>
                <a:cs typeface="Times New Roman" panose="02020603050405020304" pitchFamily="18" charset="0"/>
              </a:rPr>
              <a:t>Сикейроса</a:t>
            </a:r>
            <a:r>
              <a:rPr lang="ru-RU" dirty="0">
                <a:solidFill>
                  <a:srgbClr val="666666"/>
                </a:solidFill>
                <a:latin typeface="Times New Roman" panose="02020603050405020304" pitchFamily="18" charset="0"/>
                <a:cs typeface="Times New Roman" panose="02020603050405020304" pitchFamily="18" charset="0"/>
              </a:rPr>
              <a:t>, дом 19, корпус 3, литера А</a:t>
            </a:r>
            <a:br>
              <a:rPr lang="ru-RU" dirty="0">
                <a:latin typeface="Times New Roman" panose="02020603050405020304" pitchFamily="18" charset="0"/>
                <a:cs typeface="Times New Roman" panose="02020603050405020304" pitchFamily="18" charset="0"/>
              </a:rPr>
            </a:br>
            <a:r>
              <a:rPr lang="ru-RU" b="1" dirty="0">
                <a:solidFill>
                  <a:srgbClr val="666666"/>
                </a:solidFill>
                <a:latin typeface="Times New Roman" panose="02020603050405020304" pitchFamily="18" charset="0"/>
                <a:cs typeface="Times New Roman" panose="02020603050405020304" pitchFamily="18" charset="0"/>
              </a:rPr>
              <a:t>Телефон: </a:t>
            </a:r>
            <a:r>
              <a:rPr lang="ru-RU" dirty="0">
                <a:solidFill>
                  <a:srgbClr val="666666"/>
                </a:solidFill>
                <a:latin typeface="Times New Roman" panose="02020603050405020304" pitchFamily="18" charset="0"/>
                <a:cs typeface="Times New Roman" panose="02020603050405020304" pitchFamily="18" charset="0"/>
              </a:rPr>
              <a:t>8 (812) 594-03-35, круглосуточный телефон 8(931) 377-0333</a:t>
            </a:r>
            <a:br>
              <a:rPr lang="ru-RU" dirty="0">
                <a:latin typeface="Times New Roman" panose="02020603050405020304" pitchFamily="18" charset="0"/>
                <a:cs typeface="Times New Roman" panose="02020603050405020304" pitchFamily="18" charset="0"/>
              </a:rPr>
            </a:br>
            <a:r>
              <a:rPr lang="ru-RU" b="1" dirty="0" err="1">
                <a:solidFill>
                  <a:srgbClr val="666666"/>
                </a:solidFill>
                <a:latin typeface="Times New Roman" panose="02020603050405020304" pitchFamily="18" charset="0"/>
                <a:cs typeface="Times New Roman" panose="02020603050405020304" pitchFamily="18" charset="0"/>
              </a:rPr>
              <a:t>Email</a:t>
            </a:r>
            <a:r>
              <a:rPr lang="ru-RU" b="1" dirty="0">
                <a:solidFill>
                  <a:srgbClr val="666666"/>
                </a:solidFill>
                <a:latin typeface="Times New Roman" panose="02020603050405020304" pitchFamily="18" charset="0"/>
                <a:cs typeface="Times New Roman" panose="02020603050405020304" pitchFamily="18" charset="0"/>
              </a:rPr>
              <a:t>: </a:t>
            </a:r>
            <a:r>
              <a:rPr lang="ru-RU" dirty="0">
                <a:solidFill>
                  <a:srgbClr val="666666"/>
                </a:solidFill>
                <a:latin typeface="Times New Roman" panose="02020603050405020304" pitchFamily="18" charset="0"/>
                <a:cs typeface="Times New Roman" panose="02020603050405020304" pitchFamily="18" charset="0"/>
              </a:rPr>
              <a:t>info@centr3.spb.ru</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104389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BB4CD4B9-524A-4CB8-9BFB-776F9EE1FDA3}"/>
              </a:ext>
            </a:extLst>
          </p:cNvPr>
          <p:cNvSpPr/>
          <p:nvPr/>
        </p:nvSpPr>
        <p:spPr>
          <a:xfrm>
            <a:off x="310391" y="2228671"/>
            <a:ext cx="4211974" cy="3323987"/>
          </a:xfrm>
          <a:prstGeom prst="rect">
            <a:avLst/>
          </a:prstGeom>
        </p:spPr>
        <p:txBody>
          <a:bodyPr wrap="square">
            <a:spAutoFit/>
          </a:bodyPr>
          <a:lstStyle/>
          <a:p>
            <a:pPr fontAlgn="base"/>
            <a:r>
              <a:rPr lang="ru-RU" sz="1400" dirty="0">
                <a:solidFill>
                  <a:srgbClr val="FF0000"/>
                </a:solidFill>
                <a:latin typeface="Times New Roman" panose="02020603050405020304" pitchFamily="18" charset="0"/>
                <a:cs typeface="Times New Roman" panose="02020603050405020304" pitchFamily="18" charset="0"/>
              </a:rPr>
              <a:t>В Петербурге без попечения родителей проживают более тысячи детей-сирот</a:t>
            </a:r>
            <a:r>
              <a:rPr lang="ru-RU" sz="1400" dirty="0">
                <a:solidFill>
                  <a:srgbClr val="636363"/>
                </a:solidFill>
                <a:latin typeface="Times New Roman" panose="02020603050405020304" pitchFamily="18" charset="0"/>
                <a:cs typeface="Times New Roman" panose="02020603050405020304" pitchFamily="18" charset="0"/>
              </a:rPr>
              <a:t>. Об этом 9 октября сообщает пресс-служба Уполномоченного по правам ребенка в Петербурге.</a:t>
            </a:r>
          </a:p>
          <a:p>
            <a:pPr fontAlgn="base"/>
            <a:r>
              <a:rPr lang="ru-RU" sz="1400" dirty="0">
                <a:solidFill>
                  <a:srgbClr val="636363"/>
                </a:solidFill>
                <a:latin typeface="Times New Roman" panose="02020603050405020304" pitchFamily="18" charset="0"/>
                <a:cs typeface="Times New Roman" panose="02020603050405020304" pitchFamily="18" charset="0"/>
              </a:rPr>
              <a:t>Число находящихся без попечения родителей детей в Северной столице за год заметно уменьшилось. Так, если к сентябрю 2021 года в региональном государственном банке данных их числится 1166 сирот, то в прошлом году их было 1265. </a:t>
            </a:r>
          </a:p>
          <a:p>
            <a:pPr fontAlgn="base"/>
            <a:r>
              <a:rPr lang="ru-RU" sz="1400" dirty="0">
                <a:solidFill>
                  <a:srgbClr val="636363"/>
                </a:solidFill>
                <a:latin typeface="Times New Roman" panose="02020603050405020304" pitchFamily="18" charset="0"/>
                <a:cs typeface="Times New Roman" panose="02020603050405020304" pitchFamily="18" charset="0"/>
              </a:rPr>
              <a:t>В возрасте до одного года на попечение государства находится 31 младенец, столько же в городе детей от года до трех, от трех до семи — 111, от семи лет до десяти — 113, остальные возрастные группы в общей сложности составляют 880 детей. </a:t>
            </a:r>
          </a:p>
          <a:p>
            <a:pPr fontAlgn="base"/>
            <a:r>
              <a:rPr lang="en-US" sz="1400" dirty="0">
                <a:solidFill>
                  <a:srgbClr val="636363"/>
                </a:solidFill>
                <a:latin typeface="Times New Roman" panose="02020603050405020304" pitchFamily="18" charset="0"/>
                <a:cs typeface="Times New Roman" panose="02020603050405020304" pitchFamily="18" charset="0"/>
              </a:rPr>
              <a:t>https://neva.today/news/2021/10/9/172736</a:t>
            </a:r>
            <a:endParaRPr lang="ru-RU" sz="1400" dirty="0">
              <a:solidFill>
                <a:srgbClr val="636363"/>
              </a:solidFill>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16C7FE48-7C44-456A-8F35-7AF7B83A1692}"/>
              </a:ext>
            </a:extLst>
          </p:cNvPr>
          <p:cNvSpPr/>
          <p:nvPr/>
        </p:nvSpPr>
        <p:spPr>
          <a:xfrm>
            <a:off x="1179701" y="1859339"/>
            <a:ext cx="7664042" cy="369332"/>
          </a:xfrm>
          <a:prstGeom prst="rect">
            <a:avLst/>
          </a:prstGeom>
        </p:spPr>
        <p:txBody>
          <a:bodyPr wrap="square">
            <a:spAutoFit/>
          </a:bodyPr>
          <a:lstStyle/>
          <a:p>
            <a:endParaRPr lang="ru-RU" dirty="0"/>
          </a:p>
        </p:txBody>
      </p:sp>
      <p:sp>
        <p:nvSpPr>
          <p:cNvPr id="4" name="Прямоугольник 3">
            <a:extLst>
              <a:ext uri="{FF2B5EF4-FFF2-40B4-BE49-F238E27FC236}">
                <a16:creationId xmlns:a16="http://schemas.microsoft.com/office/drawing/2014/main" id="{D79397D4-D1AE-4F70-8DFC-7F4751107A99}"/>
              </a:ext>
            </a:extLst>
          </p:cNvPr>
          <p:cNvSpPr/>
          <p:nvPr/>
        </p:nvSpPr>
        <p:spPr>
          <a:xfrm>
            <a:off x="2887560" y="312301"/>
            <a:ext cx="6717834" cy="646331"/>
          </a:xfrm>
          <a:prstGeom prst="rect">
            <a:avLst/>
          </a:prstGeom>
        </p:spPr>
        <p:txBody>
          <a:bodyPr wrap="square">
            <a:spAutoFit/>
          </a:bodyPr>
          <a:lstStyle/>
          <a:p>
            <a:r>
              <a:rPr lang="ru-RU" b="1" dirty="0">
                <a:solidFill>
                  <a:schemeClr val="bg1"/>
                </a:solidFill>
                <a:latin typeface="Times New Roman" panose="02020603050405020304" pitchFamily="18" charset="0"/>
                <a:cs typeface="Times New Roman" panose="02020603050405020304" pitchFamily="18" charset="0"/>
              </a:rPr>
              <a:t>БЕЗ ПОПЕЧЕНИЯ РОДИТЕЛЕЙ В ПЕТЕРБУРГЕ ПРОЖИВАЮТ 1166 ДЕТЕЙ (октябрь 2021)</a:t>
            </a:r>
          </a:p>
        </p:txBody>
      </p:sp>
      <p:pic>
        <p:nvPicPr>
          <p:cNvPr id="4098" name="Picture 2" descr="https://downloader.disk.yandex.ru/preview/42871d6c7b00f9b36c1ce381ad0b471b7812b173e921c14f09b7a76cd64279b8/61fbc27d/AeW-tSiQc6nchRIjcPAIAsIbiun0J8iQjBKLe99BVdCusOc5SykNy1NKwZGBZEve0HgTyA6ehJg7DkWlQ87wPA%3D%3D?uid=0&amp;filename=SST_1304.JPG&amp;disposition=inline&amp;hash=&amp;limit=0&amp;content_type=image%2Fjpeg&amp;owner_uid=0&amp;tknv=v2&amp;size=1920x964">
            <a:extLst>
              <a:ext uri="{FF2B5EF4-FFF2-40B4-BE49-F238E27FC236}">
                <a16:creationId xmlns:a16="http://schemas.microsoft.com/office/drawing/2014/main" id="{7D94A9D9-AE55-4AA4-AFA8-837AA520B4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9620" y="1585519"/>
            <a:ext cx="4813433" cy="3207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59308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6C7FE48-7C44-456A-8F35-7AF7B83A1692}"/>
              </a:ext>
            </a:extLst>
          </p:cNvPr>
          <p:cNvSpPr/>
          <p:nvPr/>
        </p:nvSpPr>
        <p:spPr>
          <a:xfrm>
            <a:off x="1179701" y="1859339"/>
            <a:ext cx="7664042" cy="369332"/>
          </a:xfrm>
          <a:prstGeom prst="rect">
            <a:avLst/>
          </a:prstGeom>
        </p:spPr>
        <p:txBody>
          <a:bodyPr wrap="square">
            <a:spAutoFit/>
          </a:bodyPr>
          <a:lstStyle/>
          <a:p>
            <a:endParaRPr lang="ru-RU" dirty="0"/>
          </a:p>
        </p:txBody>
      </p:sp>
      <p:sp>
        <p:nvSpPr>
          <p:cNvPr id="4" name="Прямоугольник 3">
            <a:extLst>
              <a:ext uri="{FF2B5EF4-FFF2-40B4-BE49-F238E27FC236}">
                <a16:creationId xmlns:a16="http://schemas.microsoft.com/office/drawing/2014/main" id="{D79397D4-D1AE-4F70-8DFC-7F4751107A99}"/>
              </a:ext>
            </a:extLst>
          </p:cNvPr>
          <p:cNvSpPr/>
          <p:nvPr/>
        </p:nvSpPr>
        <p:spPr>
          <a:xfrm>
            <a:off x="2887560" y="312301"/>
            <a:ext cx="6717834" cy="646331"/>
          </a:xfrm>
          <a:prstGeom prst="rect">
            <a:avLst/>
          </a:prstGeom>
        </p:spPr>
        <p:txBody>
          <a:bodyPr wrap="square">
            <a:spAutoFit/>
          </a:bodyPr>
          <a:lstStyle/>
          <a:p>
            <a:r>
              <a:rPr lang="ru-RU" b="1" dirty="0">
                <a:solidFill>
                  <a:schemeClr val="bg1"/>
                </a:solidFill>
                <a:latin typeface="Times New Roman" panose="02020603050405020304" pitchFamily="18" charset="0"/>
                <a:cs typeface="Times New Roman" panose="02020603050405020304" pitchFamily="18" charset="0"/>
              </a:rPr>
              <a:t>Проблема, решаемая в социально-педагогическом проекте «Успешность жизненной перспективы»</a:t>
            </a:r>
          </a:p>
        </p:txBody>
      </p:sp>
      <p:sp>
        <p:nvSpPr>
          <p:cNvPr id="3" name="Прямоугольник 2">
            <a:extLst>
              <a:ext uri="{FF2B5EF4-FFF2-40B4-BE49-F238E27FC236}">
                <a16:creationId xmlns:a16="http://schemas.microsoft.com/office/drawing/2014/main" id="{4FD8103A-2F0D-4660-9685-C5855DAEC934}"/>
              </a:ext>
            </a:extLst>
          </p:cNvPr>
          <p:cNvSpPr/>
          <p:nvPr/>
        </p:nvSpPr>
        <p:spPr>
          <a:xfrm>
            <a:off x="114300" y="1568270"/>
            <a:ext cx="9491094" cy="3970318"/>
          </a:xfrm>
          <a:prstGeom prst="rect">
            <a:avLst/>
          </a:prstGeom>
        </p:spPr>
        <p:txBody>
          <a:bodyPr wrap="square">
            <a:spAutoFit/>
          </a:bodyPr>
          <a:lstStyle/>
          <a:p>
            <a:pPr algn="just"/>
            <a:r>
              <a:rPr lang="ru-RU" sz="1400" b="1" i="1" dirty="0">
                <a:latin typeface="Times New Roman" panose="02020603050405020304" pitchFamily="18" charset="0"/>
                <a:ea typeface="Times New Roman" panose="02020603050405020304" pitchFamily="18" charset="0"/>
              </a:rPr>
              <a:t>Проблема, на решение которой направлен социально-педагогический проект «Успешность жизненной перспективы» заключается в особенностях детей, воспитывающихся вне семьи.</a:t>
            </a:r>
          </a:p>
          <a:p>
            <a:pPr algn="just"/>
            <a:endParaRPr lang="ru-RU" sz="1400" dirty="0">
              <a:latin typeface="Times New Roman" panose="02020603050405020304" pitchFamily="18" charset="0"/>
              <a:ea typeface="Times New Roman" panose="02020603050405020304" pitchFamily="18" charset="0"/>
            </a:endParaRPr>
          </a:p>
          <a:p>
            <a:pPr algn="just"/>
            <a:r>
              <a:rPr lang="ru-RU" sz="1400" dirty="0">
                <a:latin typeface="Times New Roman" panose="02020603050405020304" pitchFamily="18" charset="0"/>
                <a:ea typeface="Times New Roman" panose="02020603050405020304" pitchFamily="18" charset="0"/>
              </a:rPr>
              <a:t>Негативный социальный опыт воспитанников и выпускников Центра, вызванный потерей семьи. </a:t>
            </a:r>
          </a:p>
          <a:p>
            <a:pPr algn="just"/>
            <a:r>
              <a:rPr lang="ru-RU" sz="1400" dirty="0">
                <a:latin typeface="Times New Roman" panose="02020603050405020304" pitchFamily="18" charset="0"/>
                <a:ea typeface="Times New Roman" panose="02020603050405020304" pitchFamily="18" charset="0"/>
              </a:rPr>
              <a:t>Особенности индивидуального развития. Они отличаются от своих сверстников по основным социально-психологическим характеристикам: </a:t>
            </a:r>
          </a:p>
          <a:p>
            <a:pPr algn="just"/>
            <a:r>
              <a:rPr lang="ru-RU" sz="1400" dirty="0">
                <a:latin typeface="Times New Roman" panose="02020603050405020304" pitchFamily="18" charset="0"/>
                <a:ea typeface="Times New Roman" panose="02020603050405020304" pitchFamily="18" charset="0"/>
              </a:rPr>
              <a:t>      - уровень и качество социализации, </a:t>
            </a:r>
          </a:p>
          <a:p>
            <a:pPr algn="just"/>
            <a:r>
              <a:rPr lang="ru-RU" sz="1400" dirty="0">
                <a:latin typeface="Times New Roman" panose="02020603050405020304" pitchFamily="18" charset="0"/>
                <a:ea typeface="Times New Roman" panose="02020603050405020304" pitchFamily="18" charset="0"/>
              </a:rPr>
              <a:t>      - интеллектуальное, психическое, нравственно-этическое,</a:t>
            </a:r>
          </a:p>
          <a:p>
            <a:pPr algn="just"/>
            <a:r>
              <a:rPr lang="ru-RU" sz="1400" dirty="0">
                <a:latin typeface="Times New Roman" panose="02020603050405020304" pitchFamily="18" charset="0"/>
                <a:ea typeface="Times New Roman" panose="02020603050405020304" pitchFamily="18" charset="0"/>
              </a:rPr>
              <a:t>      мировоззренческое развитие, </a:t>
            </a:r>
          </a:p>
          <a:p>
            <a:pPr algn="just"/>
            <a:r>
              <a:rPr lang="ru-RU" sz="1400" dirty="0">
                <a:latin typeface="Times New Roman" panose="02020603050405020304" pitchFamily="18" charset="0"/>
                <a:ea typeface="Times New Roman" panose="02020603050405020304" pitchFamily="18" charset="0"/>
              </a:rPr>
              <a:t>     -  недостаточность развития трудовых навыков, мотивации к</a:t>
            </a:r>
          </a:p>
          <a:p>
            <a:pPr algn="just"/>
            <a:r>
              <a:rPr lang="ru-RU" sz="1400" dirty="0">
                <a:latin typeface="Times New Roman" panose="02020603050405020304" pitchFamily="18" charset="0"/>
                <a:ea typeface="Times New Roman" panose="02020603050405020304" pitchFamily="18" charset="0"/>
              </a:rPr>
              <a:t>       коллективному общественно значимому труду,</a:t>
            </a:r>
          </a:p>
          <a:p>
            <a:pPr algn="just"/>
            <a:r>
              <a:rPr lang="ru-RU" sz="1400" dirty="0">
                <a:latin typeface="Times New Roman" panose="02020603050405020304" pitchFamily="18" charset="0"/>
                <a:ea typeface="Times New Roman" panose="02020603050405020304" pitchFamily="18" charset="0"/>
              </a:rPr>
              <a:t>       - неспособность осознать зависимость жизненной успешности</a:t>
            </a:r>
          </a:p>
          <a:p>
            <a:pPr algn="just"/>
            <a:r>
              <a:rPr lang="ru-RU" sz="1400" dirty="0">
                <a:latin typeface="Times New Roman" panose="02020603050405020304" pitchFamily="18" charset="0"/>
                <a:ea typeface="Times New Roman" panose="02020603050405020304" pitchFamily="18" charset="0"/>
              </a:rPr>
              <a:t>       от личных знаний, умений, навыков, познавательно-творческого</a:t>
            </a:r>
          </a:p>
          <a:p>
            <a:pPr algn="just"/>
            <a:r>
              <a:rPr lang="ru-RU" sz="1400" dirty="0">
                <a:latin typeface="Times New Roman" panose="02020603050405020304" pitchFamily="18" charset="0"/>
                <a:ea typeface="Times New Roman" panose="02020603050405020304" pitchFamily="18" charset="0"/>
              </a:rPr>
              <a:t>       потенциала, волевых и иных качеств личности.</a:t>
            </a:r>
          </a:p>
          <a:p>
            <a:pPr algn="just"/>
            <a:endParaRPr lang="ru-RU" sz="1400" dirty="0">
              <a:latin typeface="Times New Roman" panose="02020603050405020304" pitchFamily="18" charset="0"/>
              <a:ea typeface="Times New Roman" panose="02020603050405020304" pitchFamily="18" charset="0"/>
            </a:endParaRPr>
          </a:p>
          <a:p>
            <a:pPr algn="just"/>
            <a:r>
              <a:rPr lang="ru-RU" sz="1400" dirty="0">
                <a:latin typeface="Times New Roman" panose="02020603050405020304" pitchFamily="18" charset="0"/>
                <a:ea typeface="Times New Roman" panose="02020603050405020304" pitchFamily="18" charset="0"/>
              </a:rPr>
              <a:t>Подростки в возрасте 14-17 лет не всегда адекватно оценивают свои способности и потенциал с целью профессиональной ориентации, выбора жизненного и профессионального пути, что в дальнейшем отрицательно сказывается на их успешности в трудовой, общественной и семейной жизни.</a:t>
            </a:r>
          </a:p>
        </p:txBody>
      </p:sp>
    </p:spTree>
    <p:extLst>
      <p:ext uri="{BB962C8B-B14F-4D97-AF65-F5344CB8AC3E}">
        <p14:creationId xmlns:p14="http://schemas.microsoft.com/office/powerpoint/2010/main" val="246947984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BB4CD4B9-524A-4CB8-9BFB-776F9EE1FDA3}"/>
              </a:ext>
            </a:extLst>
          </p:cNvPr>
          <p:cNvSpPr/>
          <p:nvPr/>
        </p:nvSpPr>
        <p:spPr>
          <a:xfrm>
            <a:off x="657836" y="2061770"/>
            <a:ext cx="8707773" cy="307777"/>
          </a:xfrm>
          <a:prstGeom prst="rect">
            <a:avLst/>
          </a:prstGeom>
        </p:spPr>
        <p:txBody>
          <a:bodyPr wrap="square">
            <a:spAutoFit/>
          </a:bodyPr>
          <a:lstStyle/>
          <a:p>
            <a:r>
              <a:rPr lang="ru-RU" sz="1400" dirty="0">
                <a:solidFill>
                  <a:schemeClr val="tx2"/>
                </a:solidFill>
                <a:latin typeface="Times New Roman" panose="02020603050405020304" pitchFamily="18" charset="0"/>
                <a:cs typeface="Times New Roman" panose="02020603050405020304" pitchFamily="18" charset="0"/>
              </a:rPr>
              <a:t> </a:t>
            </a:r>
          </a:p>
        </p:txBody>
      </p:sp>
      <p:sp>
        <p:nvSpPr>
          <p:cNvPr id="2" name="Прямоугольник 1">
            <a:extLst>
              <a:ext uri="{FF2B5EF4-FFF2-40B4-BE49-F238E27FC236}">
                <a16:creationId xmlns:a16="http://schemas.microsoft.com/office/drawing/2014/main" id="{16C7FE48-7C44-456A-8F35-7AF7B83A1692}"/>
              </a:ext>
            </a:extLst>
          </p:cNvPr>
          <p:cNvSpPr/>
          <p:nvPr/>
        </p:nvSpPr>
        <p:spPr>
          <a:xfrm>
            <a:off x="475026" y="1443841"/>
            <a:ext cx="4357033" cy="3323987"/>
          </a:xfrm>
          <a:prstGeom prst="rect">
            <a:avLst/>
          </a:prstGeom>
        </p:spPr>
        <p:txBody>
          <a:bodyPr wrap="square">
            <a:spAutoFit/>
          </a:bodyPr>
          <a:lstStyle/>
          <a:p>
            <a:r>
              <a:rPr lang="ru-RU" sz="1400" dirty="0">
                <a:solidFill>
                  <a:srgbClr val="555555"/>
                </a:solidFill>
                <a:latin typeface="Times New Roman" panose="02020603050405020304" pitchFamily="18" charset="0"/>
                <a:cs typeface="Times New Roman" panose="02020603050405020304" pitchFamily="18" charset="0"/>
              </a:rPr>
              <a:t>Государство прикладывает все усилия, чтобы адаптация сирот в социальных учреждениях проходила безболезненно. При помощи педагогов они учатся активно взаимодействовать с окружающим миром, усваивать нормы и ценности общества. </a:t>
            </a:r>
          </a:p>
          <a:p>
            <a:r>
              <a:rPr lang="ru-RU" sz="1400" b="1" dirty="0">
                <a:solidFill>
                  <a:srgbClr val="FF0000"/>
                </a:solidFill>
                <a:latin typeface="Times New Roman" panose="02020603050405020304" pitchFamily="18" charset="0"/>
                <a:cs typeface="Times New Roman" panose="02020603050405020304" pitchFamily="18" charset="0"/>
              </a:rPr>
              <a:t>Только 10% выходцев из детских домов способно самостоятельно адаптироваться к жизни среди людей. </a:t>
            </a:r>
          </a:p>
          <a:p>
            <a:r>
              <a:rPr lang="ru-RU" sz="1400" dirty="0">
                <a:solidFill>
                  <a:srgbClr val="555555"/>
                </a:solidFill>
                <a:latin typeface="Times New Roman" panose="02020603050405020304" pitchFamily="18" charset="0"/>
                <a:cs typeface="Times New Roman" panose="02020603050405020304" pitchFamily="18" charset="0"/>
              </a:rPr>
              <a:t>Поэтому меры господдержки нацелены на повышение социализации детей сирот. Государство призвано защищать права несовершеннолетних граждан. Наиболее действенный инструмент – профилактика появления социальных сирот.</a:t>
            </a:r>
            <a:br>
              <a:rPr lang="ru-RU" sz="1400" dirty="0">
                <a:latin typeface="Times New Roman" panose="02020603050405020304" pitchFamily="18" charset="0"/>
                <a:cs typeface="Times New Roman" panose="02020603050405020304" pitchFamily="18" charset="0"/>
              </a:rPr>
            </a:br>
            <a:r>
              <a:rPr lang="ru-RU" sz="1400" dirty="0">
                <a:solidFill>
                  <a:srgbClr val="555555"/>
                </a:solidFill>
                <a:latin typeface="Times New Roman" panose="02020603050405020304" pitchFamily="18" charset="0"/>
                <a:cs typeface="Times New Roman" panose="02020603050405020304" pitchFamily="18" charset="0"/>
              </a:rPr>
              <a:t>Источник: </a:t>
            </a:r>
            <a:r>
              <a:rPr lang="ru-RU" sz="1400" dirty="0">
                <a:solidFill>
                  <a:srgbClr val="1C0203"/>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https://uristdo.ru/siroty-v-rossii-statistika-2020.html</a:t>
            </a:r>
            <a:endParaRPr lang="ru-RU" sz="14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3573899E-0390-441A-BD84-1F968EB0D98D}"/>
              </a:ext>
            </a:extLst>
          </p:cNvPr>
          <p:cNvPicPr>
            <a:picLocks noChangeAspect="1"/>
          </p:cNvPicPr>
          <p:nvPr/>
        </p:nvPicPr>
        <p:blipFill>
          <a:blip r:embed="rId3"/>
          <a:stretch>
            <a:fillRect/>
          </a:stretch>
        </p:blipFill>
        <p:spPr>
          <a:xfrm>
            <a:off x="4832059" y="1443841"/>
            <a:ext cx="4882824" cy="3173066"/>
          </a:xfrm>
          <a:prstGeom prst="rect">
            <a:avLst/>
          </a:prstGeom>
        </p:spPr>
      </p:pic>
      <p:sp>
        <p:nvSpPr>
          <p:cNvPr id="6" name="TextBox 5">
            <a:extLst>
              <a:ext uri="{FF2B5EF4-FFF2-40B4-BE49-F238E27FC236}">
                <a16:creationId xmlns:a16="http://schemas.microsoft.com/office/drawing/2014/main" id="{BAEA3D24-ECC0-401D-A5AC-77FB3E59BC25}"/>
              </a:ext>
            </a:extLst>
          </p:cNvPr>
          <p:cNvSpPr txBox="1"/>
          <p:nvPr/>
        </p:nvSpPr>
        <p:spPr>
          <a:xfrm>
            <a:off x="2357307" y="263990"/>
            <a:ext cx="7144328" cy="830997"/>
          </a:xfrm>
          <a:prstGeom prst="rect">
            <a:avLst/>
          </a:prstGeom>
          <a:noFill/>
        </p:spPr>
        <p:txBody>
          <a:bodyPr wrap="none" rtlCol="0">
            <a:spAutoFit/>
          </a:bodyPr>
          <a:lstStyle/>
          <a:p>
            <a:r>
              <a:rPr lang="ru-RU" sz="2400" b="1" dirty="0">
                <a:solidFill>
                  <a:schemeClr val="bg1"/>
                </a:solidFill>
              </a:rPr>
              <a:t>Актуальность социально-педагогического проекта</a:t>
            </a:r>
          </a:p>
          <a:p>
            <a:r>
              <a:rPr lang="ru-RU" sz="2400" b="1" dirty="0">
                <a:solidFill>
                  <a:schemeClr val="bg1"/>
                </a:solidFill>
              </a:rPr>
              <a:t> «Успешность жизненной перспективы»</a:t>
            </a:r>
          </a:p>
        </p:txBody>
      </p:sp>
    </p:spTree>
    <p:extLst>
      <p:ext uri="{BB962C8B-B14F-4D97-AF65-F5344CB8AC3E}">
        <p14:creationId xmlns:p14="http://schemas.microsoft.com/office/powerpoint/2010/main" val="352950034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BB4CD4B9-524A-4CB8-9BFB-776F9EE1FDA3}"/>
              </a:ext>
            </a:extLst>
          </p:cNvPr>
          <p:cNvSpPr/>
          <p:nvPr/>
        </p:nvSpPr>
        <p:spPr>
          <a:xfrm>
            <a:off x="657836" y="2061770"/>
            <a:ext cx="8707773" cy="307777"/>
          </a:xfrm>
          <a:prstGeom prst="rect">
            <a:avLst/>
          </a:prstGeom>
        </p:spPr>
        <p:txBody>
          <a:bodyPr wrap="square">
            <a:spAutoFit/>
          </a:bodyPr>
          <a:lstStyle/>
          <a:p>
            <a:r>
              <a:rPr lang="ru-RU" sz="1400" dirty="0">
                <a:solidFill>
                  <a:schemeClr val="tx2"/>
                </a:solidFill>
                <a:latin typeface="Times New Roman" panose="02020603050405020304" pitchFamily="18" charset="0"/>
                <a:cs typeface="Times New Roman" panose="02020603050405020304" pitchFamily="18" charset="0"/>
              </a:rPr>
              <a:t> </a:t>
            </a:r>
          </a:p>
        </p:txBody>
      </p:sp>
      <p:sp>
        <p:nvSpPr>
          <p:cNvPr id="2" name="Прямоугольник 1">
            <a:extLst>
              <a:ext uri="{FF2B5EF4-FFF2-40B4-BE49-F238E27FC236}">
                <a16:creationId xmlns:a16="http://schemas.microsoft.com/office/drawing/2014/main" id="{16C7FE48-7C44-456A-8F35-7AF7B83A1692}"/>
              </a:ext>
            </a:extLst>
          </p:cNvPr>
          <p:cNvSpPr/>
          <p:nvPr/>
        </p:nvSpPr>
        <p:spPr>
          <a:xfrm>
            <a:off x="2509707" y="1381757"/>
            <a:ext cx="7112466" cy="307777"/>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В Санкт-Петербурге действуют 14 Центров содействия семейному воспитанию. </a:t>
            </a:r>
          </a:p>
        </p:txBody>
      </p:sp>
      <p:sp>
        <p:nvSpPr>
          <p:cNvPr id="6" name="TextBox 5">
            <a:extLst>
              <a:ext uri="{FF2B5EF4-FFF2-40B4-BE49-F238E27FC236}">
                <a16:creationId xmlns:a16="http://schemas.microsoft.com/office/drawing/2014/main" id="{BAEA3D24-ECC0-401D-A5AC-77FB3E59BC25}"/>
              </a:ext>
            </a:extLst>
          </p:cNvPr>
          <p:cNvSpPr txBox="1"/>
          <p:nvPr/>
        </p:nvSpPr>
        <p:spPr>
          <a:xfrm>
            <a:off x="2357307" y="263990"/>
            <a:ext cx="6489277" cy="830997"/>
          </a:xfrm>
          <a:prstGeom prst="rect">
            <a:avLst/>
          </a:prstGeom>
          <a:noFill/>
        </p:spPr>
        <p:txBody>
          <a:bodyPr wrap="none" rtlCol="0">
            <a:spAutoFit/>
          </a:bodyPr>
          <a:lstStyle/>
          <a:p>
            <a:r>
              <a:rPr lang="ru-RU" sz="2400" b="1" dirty="0">
                <a:solidFill>
                  <a:schemeClr val="bg1"/>
                </a:solidFill>
              </a:rPr>
              <a:t>Новизна социально-педагогического проекта</a:t>
            </a:r>
          </a:p>
          <a:p>
            <a:r>
              <a:rPr lang="ru-RU" sz="2400" b="1" dirty="0">
                <a:solidFill>
                  <a:schemeClr val="bg1"/>
                </a:solidFill>
              </a:rPr>
              <a:t> «Успешность жизненной перспективы»</a:t>
            </a:r>
          </a:p>
        </p:txBody>
      </p:sp>
      <p:sp>
        <p:nvSpPr>
          <p:cNvPr id="8" name="Прямоугольник 7">
            <a:extLst>
              <a:ext uri="{FF2B5EF4-FFF2-40B4-BE49-F238E27FC236}">
                <a16:creationId xmlns:a16="http://schemas.microsoft.com/office/drawing/2014/main" id="{941A8A5E-B80C-4F7F-A5C9-999BCD40BE96}"/>
              </a:ext>
            </a:extLst>
          </p:cNvPr>
          <p:cNvSpPr/>
          <p:nvPr/>
        </p:nvSpPr>
        <p:spPr>
          <a:xfrm>
            <a:off x="401272" y="2120421"/>
            <a:ext cx="5682028" cy="2893100"/>
          </a:xfrm>
          <a:prstGeom prst="rect">
            <a:avLst/>
          </a:prstGeom>
        </p:spPr>
        <p:txBody>
          <a:bodyPr wrap="square">
            <a:spAutoFit/>
          </a:bodyPr>
          <a:lstStyle/>
          <a:p>
            <a:r>
              <a:rPr lang="ru-RU" sz="1400" dirty="0">
                <a:latin typeface="Times New Roman" panose="02020603050405020304" pitchFamily="18" charset="0"/>
                <a:ea typeface="Calibri" panose="020F0502020204030204" pitchFamily="34" charset="0"/>
                <a:cs typeface="Times New Roman" panose="02020603050405020304" pitchFamily="18" charset="0"/>
              </a:rPr>
              <a:t>В 2021 году ЦССВ № 3  открыто отделение профессионального обучения, в котором воспитанники могут освоить не менее 20 профессий по 4 направлениям:</a:t>
            </a:r>
          </a:p>
          <a:p>
            <a:pPr marL="285750" indent="-285750">
              <a:buFont typeface="Arial" panose="020B0604020202020204" pitchFamily="34" charset="0"/>
              <a:buChar char="•"/>
            </a:pPr>
            <a:r>
              <a:rPr lang="ru-RU" sz="1400" dirty="0">
                <a:latin typeface="Times New Roman" panose="02020603050405020304" pitchFamily="18" charset="0"/>
                <a:ea typeface="Calibri" panose="020F0502020204030204" pitchFamily="34" charset="0"/>
                <a:cs typeface="Times New Roman" panose="02020603050405020304" pitchFamily="18" charset="0"/>
              </a:rPr>
              <a:t>Мода и дизайн;</a:t>
            </a:r>
          </a:p>
          <a:p>
            <a:pPr marL="285750" indent="-285750">
              <a:buFont typeface="Arial" panose="020B0604020202020204" pitchFamily="34" charset="0"/>
              <a:buChar char="•"/>
            </a:pPr>
            <a:r>
              <a:rPr lang="ru-RU" sz="1400" dirty="0">
                <a:latin typeface="Times New Roman" panose="02020603050405020304" pitchFamily="18" charset="0"/>
                <a:ea typeface="Calibri" panose="020F0502020204030204" pitchFamily="34" charset="0"/>
                <a:cs typeface="Times New Roman" panose="02020603050405020304" pitchFamily="18" charset="0"/>
              </a:rPr>
              <a:t>Стиль и красота;</a:t>
            </a:r>
          </a:p>
          <a:p>
            <a:pPr marL="285750" indent="-285750">
              <a:buFont typeface="Arial" panose="020B0604020202020204" pitchFamily="34" charset="0"/>
              <a:buChar char="•"/>
            </a:pPr>
            <a:r>
              <a:rPr lang="ru-RU" sz="1400" dirty="0">
                <a:latin typeface="Times New Roman" panose="02020603050405020304" pitchFamily="18" charset="0"/>
                <a:ea typeface="Calibri" panose="020F0502020204030204" pitchFamily="34" charset="0"/>
                <a:cs typeface="Times New Roman" panose="02020603050405020304" pitchFamily="18" charset="0"/>
              </a:rPr>
              <a:t>Проекты и модели;</a:t>
            </a:r>
          </a:p>
          <a:p>
            <a:pPr marL="285750" indent="-285750">
              <a:buFont typeface="Arial" panose="020B0604020202020204" pitchFamily="34" charset="0"/>
              <a:buChar char="•"/>
            </a:pPr>
            <a:r>
              <a:rPr lang="ru-RU" sz="1400" dirty="0">
                <a:latin typeface="Times New Roman" panose="02020603050405020304" pitchFamily="18" charset="0"/>
                <a:ea typeface="Calibri" panose="020F0502020204030204" pitchFamily="34" charset="0"/>
                <a:cs typeface="Times New Roman" panose="02020603050405020304" pitchFamily="18" charset="0"/>
              </a:rPr>
              <a:t>Культура и сервис</a:t>
            </a:r>
          </a:p>
          <a:p>
            <a:r>
              <a:rPr lang="ru-RU" sz="1400" dirty="0">
                <a:latin typeface="Times New Roman" panose="02020603050405020304" pitchFamily="18" charset="0"/>
                <a:ea typeface="Calibri" panose="020F0502020204030204" pitchFamily="34" charset="0"/>
                <a:cs typeface="Times New Roman" panose="02020603050405020304" pitchFamily="18" charset="0"/>
              </a:rPr>
              <a:t>В перспективе планируется создание модели своего дела (предприятия) в оптимальной организационно-правовой форме, позволяющей трудоустраивать выпускников, а также выпускать продукцию по заказам предприятий-шефов, других организаций и населения региона, а также - общественной организации по потребностям выпускников Центра с целью обмена опытом, взаимной поддержки, взаимодействия. </a:t>
            </a:r>
            <a:endParaRPr lang="ru-RU" sz="1400" dirty="0">
              <a:latin typeface="Times New Roman" panose="02020603050405020304" pitchFamily="18" charset="0"/>
              <a:cs typeface="Times New Roman" panose="02020603050405020304" pitchFamily="18" charset="0"/>
            </a:endParaRPr>
          </a:p>
        </p:txBody>
      </p:sp>
      <p:pic>
        <p:nvPicPr>
          <p:cNvPr id="5122" name="Picture 2" descr="https://downloader.disk.yandex.ru/preview/5b11cc5063054bdccbd90d68a2354f0f8666890bcdb928be7f59e4c03f8c4ef0/61fbc27d/UdYt_SvNkrfBIT80wNXCH_PB8ayKV6EdTbgLC8JQigYhXLKR5NTqNfxqg_N6Cy0iBpKbyEMPgONE0EdU971yFQ%3D%3D?uid=0&amp;filename=SST_1191.JPG&amp;disposition=inline&amp;hash=&amp;limit=0&amp;content_type=image%2Fjpeg&amp;owner_uid=0&amp;tknv=v2&amp;size=1920x964">
            <a:extLst>
              <a:ext uri="{FF2B5EF4-FFF2-40B4-BE49-F238E27FC236}">
                <a16:creationId xmlns:a16="http://schemas.microsoft.com/office/drawing/2014/main" id="{8D096939-ED83-4E49-B067-D0670B7BC5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6002" y="2215658"/>
            <a:ext cx="3879998" cy="2585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27329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type="subTitle" idx="1"/>
          </p:nvPr>
        </p:nvSpPr>
        <p:spPr>
          <a:xfrm>
            <a:off x="281666" y="2224001"/>
            <a:ext cx="9355457" cy="3166865"/>
          </a:xfrm>
        </p:spPr>
        <p:txBody>
          <a:bodyPr>
            <a:noAutofit/>
          </a:bodyPr>
          <a:lstStyle/>
          <a:p>
            <a:pPr marL="0" indent="0" algn="ctr">
              <a:buNone/>
            </a:pPr>
            <a:r>
              <a:rPr lang="ru-RU" sz="4400" b="1" dirty="0">
                <a:solidFill>
                  <a:srgbClr val="3B385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МОДЕЛЬ РАЗНОУРОВНЕВОЙ СОЦИАЛИЗАЦИИ – ПРОГРАММИРУЕМОЕ РАЗВИТИЕ И ЖИЗНЕУСТРОЙСТВО</a:t>
            </a:r>
          </a:p>
        </p:txBody>
      </p:sp>
      <p:sp>
        <p:nvSpPr>
          <p:cNvPr id="2" name="TextBox 1">
            <a:extLst>
              <a:ext uri="{FF2B5EF4-FFF2-40B4-BE49-F238E27FC236}">
                <a16:creationId xmlns:a16="http://schemas.microsoft.com/office/drawing/2014/main" id="{62A089CB-5F7C-4CF6-B6BF-D33C80D059CE}"/>
              </a:ext>
            </a:extLst>
          </p:cNvPr>
          <p:cNvSpPr txBox="1"/>
          <p:nvPr/>
        </p:nvSpPr>
        <p:spPr>
          <a:xfrm>
            <a:off x="2248248" y="310393"/>
            <a:ext cx="7388875" cy="892552"/>
          </a:xfrm>
          <a:prstGeom prst="rect">
            <a:avLst/>
          </a:prstGeom>
          <a:noFill/>
        </p:spPr>
        <p:txBody>
          <a:bodyPr wrap="square" rtlCol="0">
            <a:spAutoFit/>
          </a:bodyPr>
          <a:lstStyle/>
          <a:p>
            <a:r>
              <a:rPr lang="ru-RU" sz="2400" b="1" dirty="0">
                <a:solidFill>
                  <a:schemeClr val="bg1"/>
                </a:solidFill>
              </a:rPr>
              <a:t>Основа социально-педагогического проекта -</a:t>
            </a:r>
          </a:p>
          <a:p>
            <a:r>
              <a:rPr lang="ru-RU" sz="2800" b="1" dirty="0">
                <a:solidFill>
                  <a:schemeClr val="bg1"/>
                </a:solidFill>
              </a:rPr>
              <a:t> </a:t>
            </a:r>
          </a:p>
        </p:txBody>
      </p:sp>
    </p:spTree>
    <p:extLst>
      <p:ext uri="{BB962C8B-B14F-4D97-AF65-F5344CB8AC3E}">
        <p14:creationId xmlns:p14="http://schemas.microsoft.com/office/powerpoint/2010/main" val="219245426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2407941" y="1309600"/>
            <a:ext cx="7120959" cy="1228646"/>
          </a:xfrm>
        </p:spPr>
        <p:txBody>
          <a:bodyPr>
            <a:noAutofit/>
          </a:bodyPr>
          <a:lstStyle/>
          <a:p>
            <a:pPr algn="ctr"/>
            <a:r>
              <a:rPr lang="ru-RU" sz="2400" b="1" dirty="0">
                <a:latin typeface="Times New Roman" panose="02020603050405020304" pitchFamily="18" charset="0"/>
                <a:cs typeface="Times New Roman" panose="02020603050405020304" pitchFamily="18" charset="0"/>
              </a:rPr>
              <a:t>ИНДИВИДУАЛЬНАЯ ЖИЗНЕННАЯ ПЕРСПЕКТИВА КАК ПРОДУКТ ПРОЦЕССОВ РАЗВИТИЯ И ЖИЗНЕУСТРОЙСТВА</a:t>
            </a:r>
            <a:endPar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Объект 5"/>
          <p:cNvSpPr>
            <a:spLocks noGrp="1"/>
          </p:cNvSpPr>
          <p:nvPr>
            <p:ph type="subTitle" idx="1"/>
          </p:nvPr>
        </p:nvSpPr>
        <p:spPr>
          <a:xfrm>
            <a:off x="444649" y="2400664"/>
            <a:ext cx="9355457" cy="2730137"/>
          </a:xfrm>
        </p:spPr>
        <p:txBody>
          <a:bodyPr>
            <a:noAutofit/>
          </a:bodyPr>
          <a:lstStyle/>
          <a:p>
            <a:pPr algn="ctr"/>
            <a:r>
              <a:rPr lang="ru-RU" sz="2400" b="1" dirty="0">
                <a:solidFill>
                  <a:srgbClr val="FF0000"/>
                </a:solidFill>
                <a:latin typeface="Times New Roman" panose="02020603050405020304" pitchFamily="18" charset="0"/>
                <a:cs typeface="Times New Roman" panose="02020603050405020304" pitchFamily="18" charset="0"/>
              </a:rPr>
              <a:t>Индивидуальный</a:t>
            </a:r>
            <a:r>
              <a:rPr lang="ru-RU" sz="2400" b="1" dirty="0">
                <a:latin typeface="Times New Roman" panose="02020603050405020304" pitchFamily="18" charset="0"/>
                <a:cs typeface="Times New Roman" panose="02020603050405020304" pitchFamily="18" charset="0"/>
              </a:rPr>
              <a:t> </a:t>
            </a:r>
            <a:r>
              <a:rPr lang="ru-RU" sz="2400" b="1" dirty="0">
                <a:solidFill>
                  <a:srgbClr val="FF0000"/>
                </a:solidFill>
                <a:latin typeface="Times New Roman" panose="02020603050405020304" pitchFamily="18" charset="0"/>
                <a:cs typeface="Times New Roman" panose="02020603050405020304" pitchFamily="18" charset="0"/>
              </a:rPr>
              <a:t>план развития и жизнеустройства ребенка</a:t>
            </a:r>
          </a:p>
          <a:p>
            <a:pPr algn="ctr"/>
            <a:endParaRPr lang="ru-RU" sz="2400" b="1" dirty="0">
              <a:solidFill>
                <a:srgbClr val="FF0000"/>
              </a:solidFill>
              <a:latin typeface="Times New Roman" panose="02020603050405020304" pitchFamily="18" charset="0"/>
              <a:cs typeface="Times New Roman" panose="02020603050405020304" pitchFamily="18" charset="0"/>
            </a:endParaRPr>
          </a:p>
          <a:p>
            <a:pPr algn="ctr"/>
            <a:endParaRPr lang="ru-RU" sz="2400" b="1" dirty="0">
              <a:solidFill>
                <a:srgbClr val="FF0000"/>
              </a:solidFill>
              <a:latin typeface="Times New Roman" panose="02020603050405020304" pitchFamily="18" charset="0"/>
              <a:cs typeface="Times New Roman" panose="02020603050405020304" pitchFamily="18" charset="0"/>
            </a:endParaRPr>
          </a:p>
          <a:p>
            <a:pPr algn="ctr"/>
            <a:endParaRPr lang="ru-RU" sz="2400" b="1" dirty="0">
              <a:solidFill>
                <a:srgbClr val="FF0000"/>
              </a:solidFill>
              <a:latin typeface="Times New Roman" panose="02020603050405020304" pitchFamily="18" charset="0"/>
              <a:cs typeface="Times New Roman" panose="02020603050405020304" pitchFamily="18" charset="0"/>
            </a:endParaRPr>
          </a:p>
          <a:p>
            <a:pPr algn="ctr"/>
            <a:r>
              <a:rPr lang="ru-RU" sz="2400" b="1" dirty="0">
                <a:solidFill>
                  <a:srgbClr val="FF0000"/>
                </a:solidFill>
                <a:latin typeface="Times New Roman" panose="02020603050405020304" pitchFamily="18" charset="0"/>
                <a:cs typeface="Times New Roman" panose="02020603050405020304" pitchFamily="18" charset="0"/>
              </a:rPr>
              <a:t>Индивидуальная</a:t>
            </a:r>
            <a:r>
              <a:rPr lang="ru-RU" sz="2400" b="1" dirty="0">
                <a:latin typeface="Times New Roman" panose="02020603050405020304" pitchFamily="18" charset="0"/>
                <a:cs typeface="Times New Roman" panose="02020603050405020304" pitchFamily="18" charset="0"/>
              </a:rPr>
              <a:t> </a:t>
            </a:r>
            <a:r>
              <a:rPr lang="ru-RU" sz="2400" b="1" dirty="0">
                <a:solidFill>
                  <a:srgbClr val="FF0000"/>
                </a:solidFill>
                <a:latin typeface="Times New Roman" panose="02020603050405020304" pitchFamily="18" charset="0"/>
                <a:cs typeface="Times New Roman" panose="02020603050405020304" pitchFamily="18" charset="0"/>
              </a:rPr>
              <a:t>программа развития и жизнеустройства ребенка (ценностно-целевой компонент, программируемый результат, индивидуальный маршрут, ресурсы, средства, методы, технологии, профориентация и профессиональное обучение) + план мероприятий по реализации Программы</a:t>
            </a:r>
          </a:p>
          <a:p>
            <a:pPr algn="ctr"/>
            <a:endPar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ru-RU" sz="2800" dirty="0">
              <a:solidFill>
                <a:srgbClr val="3B385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Стрелка вниз 1"/>
          <p:cNvSpPr/>
          <p:nvPr/>
        </p:nvSpPr>
        <p:spPr>
          <a:xfrm>
            <a:off x="4616387" y="2892276"/>
            <a:ext cx="1189782" cy="873456"/>
          </a:xfrm>
          <a:prstGeom prst="downArrow">
            <a:avLst/>
          </a:prstGeom>
          <a:solidFill>
            <a:schemeClr val="tx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23452186"/>
      </p:ext>
    </p:extLst>
  </p:cSld>
  <p:clrMapOvr>
    <a:masterClrMapping/>
  </p:clrMapOvr>
  <p:transition spd="slow">
    <p:fade/>
  </p:transition>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cademicLiterature_16x9_TP103431361.potx" id="{2F0AAF73-AE41-486D-B6DC-0985ADE3F2EC}" vid="{EF7BD8ED-D7CC-46AA-8B96-4CA16C4A9ED2}"/>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Академическая презентация, макет с лентами и полосками (широкоэкранный формат)</Template>
  <TotalTime>0</TotalTime>
  <Words>2112</Words>
  <Application>Microsoft Office PowerPoint</Application>
  <PresentationFormat>Лист A4 (210x297 мм)</PresentationFormat>
  <Paragraphs>175</Paragraphs>
  <Slides>33</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33</vt:i4>
      </vt:variant>
    </vt:vector>
  </HeadingPairs>
  <TitlesOfParts>
    <vt:vector size="40" baseType="lpstr">
      <vt:lpstr>Arial</vt:lpstr>
      <vt:lpstr>Calibri</vt:lpstr>
      <vt:lpstr>Euphemia</vt:lpstr>
      <vt:lpstr>Plantagenet Cherokee</vt:lpstr>
      <vt:lpstr>Times New Roman</vt:lpstr>
      <vt:lpstr>Wingdings</vt:lpstr>
      <vt:lpstr>Academic Literature 16x9</vt:lpstr>
      <vt:lpstr>социально-педагогический проект «успешность жизненной перспективы» </vt:lpstr>
      <vt:lpstr>Проблема сиротства в россии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ИНДИВИДУАЛЬНАЯ ЖИЗНЕННАЯ ПЕРСПЕКТИВА КАК ПРОДУКТ ПРОЦЕССОВ РАЗВИТИЯ И ЖИЗНЕУСТРОЙСТВА</vt:lpstr>
      <vt:lpstr>                                                                    ЖИЗНЕННАЯ ПЕРСПЕКТИВА -          это целостная картина будущего в сложной, противоречивой  взаимосвязи программируемых и ожидаемых событий, от которых, по мнению индивида, зависит его  социальная ценность и смысл жизни.</vt:lpstr>
      <vt:lpstr>1 уровень СОЦИАЛИЗАЦИИ – социально-бытовой</vt:lpstr>
      <vt:lpstr>2 уровень социализации – КОММУНИКАТИВНО-ИДЕНТИФИЦИРУЮЩИЙ</vt:lpstr>
      <vt:lpstr>3 уровень социализации – УПРАВЛЯЕМАЯ ПРАКТИКА</vt:lpstr>
      <vt:lpstr>4 уровень социализации – САМОСТОЯТЕЛЬНАЯ ПРОБА</vt:lpstr>
      <vt:lpstr>ОТДЕЛЕНИЕ ПРОФЕССИОНАЛЬНОГО ОБУЧЕНИЯ НА БАЗЕ ЦССВ №3</vt:lpstr>
      <vt:lpstr>ОСНОВНЫЕ ОТЛИЧИЯ РЕАЛИЗУЕМОЙ ПРАКТИКИ ОТ традиционных практик СИСТЕМЫ ПРОФЕССИОНАЛЬНОГО ОБРАЗОВАНИЯ</vt:lpstr>
      <vt:lpstr>ПРОФОРИЕНТАЦИЯ И ПРОФЕССИОАНЛЬНОЕ ОБУЧЕНИЕ (ЭТАПЫ)</vt:lpstr>
      <vt:lpstr>ЭТАПЫ РЕАЛИЗАЦИИ ПРОЕКТА  В 2022 году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2016-06-21T06:58:45Z</dcterms:created>
  <dcterms:modified xsi:type="dcterms:W3CDTF">2022-02-04T11:04:28Z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TC034313809991</vt:lpwstr>
  </property>
</Properties>
</file>