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71" r:id="rId15"/>
    <p:sldId id="268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pos="506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pos="733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l8RT94wXwQmH3lk+RmO8OAoLL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F5C"/>
    <a:srgbClr val="B1E764"/>
    <a:srgbClr val="028760"/>
    <a:srgbClr val="EBEBEB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/>
    <p:restoredTop sz="94679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>
        <p:guide orient="horz" pos="2160"/>
        <p:guide pos="3840"/>
        <p:guide orient="horz" pos="3929"/>
        <p:guide orient="horz" pos="550"/>
        <p:guide orient="horz" pos="323"/>
        <p:guide pos="506"/>
        <p:guide pos="7151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968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25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84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777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4e3cfe3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6b4e3cfe3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394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74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252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758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74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952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270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043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531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25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215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4e3cfe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6b4e3cfe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662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0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81974" cy="15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163C9F-F66E-4C26-8385-D66FA6AC3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68" y="3467582"/>
            <a:ext cx="3081974" cy="10453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E14FB4-67AE-4B3A-AD1D-EB657335E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91" y="3649761"/>
            <a:ext cx="2295012" cy="9059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8436C77-11C4-DB47-AB16-22DCE02C91F7}"/>
              </a:ext>
            </a:extLst>
          </p:cNvPr>
          <p:cNvSpPr/>
          <p:nvPr/>
        </p:nvSpPr>
        <p:spPr>
          <a:xfrm>
            <a:off x="1804602" y="2336318"/>
            <a:ext cx="8582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E8F5C"/>
                </a:solidFill>
                <a:latin typeface="+mj-lt"/>
                <a:cs typeface="Times New Roman" panose="02020603050405020304" pitchFamily="18" charset="0"/>
              </a:rPr>
              <a:t>Мобильное приложение </a:t>
            </a:r>
            <a:br>
              <a:rPr lang="ru-RU" sz="3200" b="1" dirty="0">
                <a:solidFill>
                  <a:srgbClr val="1E8F5C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E8F5C"/>
                </a:solidFill>
                <a:latin typeface="+mj-lt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1E8F5C"/>
                </a:solidFill>
                <a:latin typeface="+mj-lt"/>
                <a:cs typeface="Times New Roman" panose="02020603050405020304" pitchFamily="18" charset="0"/>
              </a:rPr>
              <a:t>постинтернатной</a:t>
            </a:r>
            <a:r>
              <a:rPr lang="ru-RU" sz="2000" dirty="0">
                <a:solidFill>
                  <a:srgbClr val="1E8F5C"/>
                </a:solidFill>
                <a:latin typeface="+mj-lt"/>
                <a:cs typeface="Times New Roman" panose="02020603050405020304" pitchFamily="18" charset="0"/>
              </a:rPr>
              <a:t> помощи детям-сиротам и детям, оставшимся без попечения родителей, а также лицам из числа данной категории</a:t>
            </a:r>
            <a:endParaRPr lang="ru-RU" sz="2400" dirty="0">
              <a:solidFill>
                <a:srgbClr val="1E8F5C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DCCB49-FFC7-EE42-8728-0A3781A01DAC}"/>
              </a:ext>
            </a:extLst>
          </p:cNvPr>
          <p:cNvSpPr/>
          <p:nvPr/>
        </p:nvSpPr>
        <p:spPr>
          <a:xfrm>
            <a:off x="2290118" y="5369970"/>
            <a:ext cx="7611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ГАУ СО СО «</a:t>
            </a:r>
            <a:r>
              <a:rPr lang="ru-RU" dirty="0" err="1"/>
              <a:t>ЦСПСиД</a:t>
            </a:r>
            <a:r>
              <a:rPr lang="ru-RU" dirty="0"/>
              <a:t> «Гнездышко» Кировского района </a:t>
            </a:r>
            <a:r>
              <a:rPr lang="ru-RU" dirty="0" err="1"/>
              <a:t>г.Екатеринбурга</a:t>
            </a:r>
            <a:endParaRPr lang="ru-RU" dirty="0"/>
          </a:p>
          <a:p>
            <a:pPr algn="ctr"/>
            <a:r>
              <a:rPr lang="en" dirty="0" err="1"/>
              <a:t>ekbgnezdo@mail.ru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Ирина Татаурова, Виктория Рябова</a:t>
            </a:r>
          </a:p>
          <a:p>
            <a:pPr algn="ctr"/>
            <a:r>
              <a:rPr lang="ru-RU" dirty="0"/>
              <a:t>8-904-38-88-849, 8-982-66-76-806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1B965D2A-27FE-514A-8721-5E50B6AC95BF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РЫНОК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8A6BB49D-2E58-B84B-8D60-9825850020BF}"/>
              </a:ext>
            </a:extLst>
          </p:cNvPr>
          <p:cNvSpPr/>
          <p:nvPr/>
        </p:nvSpPr>
        <p:spPr>
          <a:xfrm>
            <a:off x="817284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По статистике в России каждый год из организаций выпускаются </a:t>
            </a: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более 50 тыс.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детей-сирот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2E1BF81C-DB27-5F44-91FF-7CDE893DCB5D}"/>
              </a:ext>
            </a:extLst>
          </p:cNvPr>
          <p:cNvSpPr/>
          <p:nvPr/>
        </p:nvSpPr>
        <p:spPr>
          <a:xfrm>
            <a:off x="4488872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Примерно, в одной организации для детей-сирот работающих в сфере </a:t>
            </a:r>
            <a:r>
              <a:rPr lang="ru-RU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постинтернатного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сопровождения </a:t>
            </a: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 2 до 10 специалистов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7926624D-D1B1-5947-AC0F-C17B201187BF}"/>
              </a:ext>
            </a:extLst>
          </p:cNvPr>
          <p:cNvSpPr/>
          <p:nvPr/>
        </p:nvSpPr>
        <p:spPr>
          <a:xfrm>
            <a:off x="8160460" y="1936022"/>
            <a:ext cx="3366788" cy="3370270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 РФ 85 регионов, в каждом из которых функционируют </a:t>
            </a:r>
            <a:b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от 2 до 154 организаций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для детей-сирот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Равнобедренный треугольник 1"/>
          <p:cNvSpPr/>
          <p:nvPr/>
        </p:nvSpPr>
        <p:spPr>
          <a:xfrm rot="10800000">
            <a:off x="1586345" y="1659768"/>
            <a:ext cx="9019310" cy="460084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477" y="1891102"/>
            <a:ext cx="74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Отправлены письма с предложением апробации 85 регионам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8886" y="2537203"/>
            <a:ext cx="516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49 регионов приняли участие в апробации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8143" y="3183304"/>
            <a:ext cx="504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41 регион отправили положительные отзывы 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и проявили заинтересованность в проекте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0830" y="4967948"/>
            <a:ext cx="223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6 регионов начинают </a:t>
            </a:r>
          </a:p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пользоваться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8064" y="4075626"/>
            <a:ext cx="355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n-lt"/>
                <a:cs typeface="Times New Roman" panose="02020603050405020304" pitchFamily="18" charset="0"/>
              </a:rPr>
              <a:t>17 регионов прошли обучение 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по пользованию</a:t>
            </a:r>
          </a:p>
        </p:txBody>
      </p:sp>
      <p:sp>
        <p:nvSpPr>
          <p:cNvPr id="16" name="Google Shape;91;p2">
            <a:extLst>
              <a:ext uri="{FF2B5EF4-FFF2-40B4-BE49-F238E27FC236}">
                <a16:creationId xmlns:a16="http://schemas.microsoft.com/office/drawing/2014/main" xmlns="" id="{AC5F9B33-0E37-DA4E-BC8E-BC43A62631F0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РЕЗУЛЬТАТЫ ЗА ВРЕМЯ АКСЕЛЕРАЦИИ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20ED098-2B0A-DE43-84E8-8298E5EE09EC}"/>
              </a:ext>
            </a:extLst>
          </p:cNvPr>
          <p:cNvCxnSpPr>
            <a:cxnSpLocks/>
          </p:cNvCxnSpPr>
          <p:nvPr/>
        </p:nvCxnSpPr>
        <p:spPr>
          <a:xfrm>
            <a:off x="2241513" y="2341418"/>
            <a:ext cx="770605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86358BC-D1ED-E648-87B6-70BEB2FDA5B5}"/>
              </a:ext>
            </a:extLst>
          </p:cNvPr>
          <p:cNvCxnSpPr>
            <a:cxnSpLocks/>
          </p:cNvCxnSpPr>
          <p:nvPr/>
        </p:nvCxnSpPr>
        <p:spPr>
          <a:xfrm>
            <a:off x="4680488" y="4821382"/>
            <a:ext cx="282069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9C65969-9218-414B-A444-FC460E1B3F60}"/>
              </a:ext>
            </a:extLst>
          </p:cNvPr>
          <p:cNvCxnSpPr>
            <a:cxnSpLocks/>
            <a:stCxn id="2" idx="5"/>
            <a:endCxn id="2" idx="1"/>
          </p:cNvCxnSpPr>
          <p:nvPr/>
        </p:nvCxnSpPr>
        <p:spPr>
          <a:xfrm>
            <a:off x="3841172" y="3960189"/>
            <a:ext cx="450965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83F81C8-1E48-E649-BD25-9235D86364F7}"/>
              </a:ext>
            </a:extLst>
          </p:cNvPr>
          <p:cNvCxnSpPr>
            <a:cxnSpLocks/>
          </p:cNvCxnSpPr>
          <p:nvPr/>
        </p:nvCxnSpPr>
        <p:spPr>
          <a:xfrm>
            <a:off x="2898183" y="3004225"/>
            <a:ext cx="638530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8CC6C-FA92-2348-929F-56C573C268C5}"/>
              </a:ext>
            </a:extLst>
          </p:cNvPr>
          <p:cNvSpPr txBox="1"/>
          <p:nvPr/>
        </p:nvSpPr>
        <p:spPr>
          <a:xfrm>
            <a:off x="1422678" y="18295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8F89C6-CF0D-A94D-9408-C42D5EF5EA99}"/>
              </a:ext>
            </a:extLst>
          </p:cNvPr>
          <p:cNvSpPr txBox="1"/>
          <p:nvPr/>
        </p:nvSpPr>
        <p:spPr>
          <a:xfrm>
            <a:off x="2087393" y="25753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A2D0FB8-7A7E-2E47-8FD2-19293DE00C07}"/>
              </a:ext>
            </a:extLst>
          </p:cNvPr>
          <p:cNvSpPr txBox="1"/>
          <p:nvPr/>
        </p:nvSpPr>
        <p:spPr>
          <a:xfrm>
            <a:off x="2876653" y="3275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CD7998-E7E9-0A41-AEA8-F4AD9791D2F3}"/>
              </a:ext>
            </a:extLst>
          </p:cNvPr>
          <p:cNvSpPr txBox="1"/>
          <p:nvPr/>
        </p:nvSpPr>
        <p:spPr>
          <a:xfrm>
            <a:off x="3745228" y="42323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5A09450-75EC-024B-B2C7-AE1380601986}"/>
              </a:ext>
            </a:extLst>
          </p:cNvPr>
          <p:cNvSpPr txBox="1"/>
          <p:nvPr/>
        </p:nvSpPr>
        <p:spPr>
          <a:xfrm>
            <a:off x="4646565" y="51408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799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48BE6F6-A2C9-F247-8C7C-E60C918F9524}"/>
              </a:ext>
            </a:extLst>
          </p:cNvPr>
          <p:cNvSpPr/>
          <p:nvPr/>
        </p:nvSpPr>
        <p:spPr>
          <a:xfrm>
            <a:off x="817283" y="2906768"/>
            <a:ext cx="10534929" cy="1914618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5" name="Google Shape;165;g6b4e3cfe30_0_18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5242"/>
              </p:ext>
            </p:extLst>
          </p:nvPr>
        </p:nvGraphicFramePr>
        <p:xfrm>
          <a:off x="1163638" y="3186058"/>
          <a:ext cx="9809739" cy="137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9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9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2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Показатель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Было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Стало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Количество</a:t>
                      </a:r>
                      <a:r>
                        <a:rPr lang="ru-RU" sz="1600" baseline="0" dirty="0"/>
                        <a:t> выпускников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Количество специалистов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Google Shape;91;p2">
            <a:extLst>
              <a:ext uri="{FF2B5EF4-FFF2-40B4-BE49-F238E27FC236}">
                <a16:creationId xmlns:a16="http://schemas.microsoft.com/office/drawing/2014/main" xmlns="" id="{6F88B9C6-CCE4-844C-8030-E5C26A545804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ПОКАЗАТЕЛИ БИЗНЕСА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09024F-E8D7-3344-9CB0-7FD44DED719B}"/>
              </a:ext>
            </a:extLst>
          </p:cNvPr>
          <p:cNvSpPr/>
          <p:nvPr/>
        </p:nvSpPr>
        <p:spPr>
          <a:xfrm>
            <a:off x="1163638" y="1995260"/>
            <a:ext cx="9352395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8000"/>
              </a:lnSpc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Отзывы участников апробации (анкета) 80% положительных отзывов </a:t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(из 49 регионов 41- положительный отзыв)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2">
            <a:extLst>
              <a:ext uri="{FF2B5EF4-FFF2-40B4-BE49-F238E27FC236}">
                <a16:creationId xmlns:a16="http://schemas.microsoft.com/office/drawing/2014/main" xmlns="" id="{A29E051A-2DF7-D049-9808-FFAF992584D9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ПЛАНЫ РАЗВИТИЯ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53E4533-FE52-F04E-8168-A2561597BD53}"/>
              </a:ext>
            </a:extLst>
          </p:cNvPr>
          <p:cNvSpPr/>
          <p:nvPr/>
        </p:nvSpPr>
        <p:spPr>
          <a:xfrm>
            <a:off x="1913622" y="1715936"/>
            <a:ext cx="8740523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Внесение корректировок в приложения по результатам тестирования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(расширенная команда программистов и юриста)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5CC4F4-B0D0-814E-9BAA-8AD7F6E604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1076713"/>
            <a:ext cx="1465526" cy="1465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8BC558-987A-F243-A2C3-C491681D15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2309914"/>
            <a:ext cx="1465526" cy="1465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632DE-1995-B249-8976-CD2160BE70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3518887"/>
            <a:ext cx="1465526" cy="1465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308085-D50B-5D44-B93A-7FAE31267768}"/>
              </a:ext>
            </a:extLst>
          </p:cNvPr>
          <p:cNvSpPr/>
          <p:nvPr/>
        </p:nvSpPr>
        <p:spPr>
          <a:xfrm>
            <a:off x="1913622" y="2630832"/>
            <a:ext cx="84417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Работа со специалистами 5 регионов РФ по использованию приложений в рамках внедрения в течение 6 месяцев </a:t>
            </a:r>
            <a:b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(Свердловская область, Амурская область, Вологодская область, Воронежская область, Кемеровская область)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61DF5A-9C91-F74A-A11A-3019F93179A4}"/>
              </a:ext>
            </a:extLst>
          </p:cNvPr>
          <p:cNvSpPr/>
          <p:nvPr/>
        </p:nvSpPr>
        <p:spPr>
          <a:xfrm>
            <a:off x="1913622" y="4068648"/>
            <a:ext cx="9052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Расширение и обновление функционала приложения для последующего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A38FC9-6063-3C43-AD0C-216130398F53}"/>
              </a:ext>
            </a:extLst>
          </p:cNvPr>
          <p:cNvSpPr/>
          <p:nvPr/>
        </p:nvSpPr>
        <p:spPr>
          <a:xfrm>
            <a:off x="1913622" y="5323096"/>
            <a:ext cx="765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Прохождение лицензирования, рекомендующего приложения к использованию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114E702-911C-0B49-9F28-6048763BE9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5" y="4752088"/>
            <a:ext cx="1465526" cy="14655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CF8312AA-74C8-F34D-9CD4-78B2125506AE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НЕОБХОДИМАЯ 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54578E-BF5F-7946-9B97-F4C05EFEF66D}"/>
              </a:ext>
            </a:extLst>
          </p:cNvPr>
          <p:cNvSpPr/>
          <p:nvPr/>
        </p:nvSpPr>
        <p:spPr>
          <a:xfrm>
            <a:off x="1163638" y="2111551"/>
            <a:ext cx="986341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Юридическая помощь в нормативно-правовом подкреплении проекта с последующим написанием рецензии;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Поддержка команды </a:t>
            </a:r>
            <a:r>
              <a:rPr lang="en" sz="1800" dirty="0"/>
              <a:t>IT- </a:t>
            </a:r>
            <a:r>
              <a:rPr lang="ru-RU" sz="1800" dirty="0"/>
              <a:t>специалистов с опытом разработки масштабных мобильных приложений: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по доработке приложений после перового этапа апробации;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разработка приложений для системы </a:t>
            </a:r>
            <a:r>
              <a:rPr lang="en" sz="1800" dirty="0"/>
              <a:t>App Store;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синхронизация приложений с порталом </a:t>
            </a:r>
            <a:r>
              <a:rPr lang="ru-RU" sz="1800" dirty="0" err="1"/>
              <a:t>Госуслуг</a:t>
            </a:r>
            <a:r>
              <a:rPr lang="ru-RU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Финансовая поддержка </a:t>
            </a:r>
            <a:br>
              <a:rPr lang="ru-RU" sz="1800" dirty="0"/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(содержание приложений на серверах);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Методическая поддержка по разработке обучающих модулей по пользованию приложений и развитию рекламы </a:t>
            </a:r>
            <a:br>
              <a:rPr lang="ru-RU" sz="1800" dirty="0"/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(буклеты, баннеры, листовки, брошюры);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699650" y="295850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КОМАНДА </a:t>
            </a:r>
          </a:p>
        </p:txBody>
      </p:sp>
      <p:pic>
        <p:nvPicPr>
          <p:cNvPr id="183" name="Google Shape;183;p11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219" r="10718"/>
          <a:stretch/>
        </p:blipFill>
        <p:spPr>
          <a:xfrm>
            <a:off x="1473293" y="1705245"/>
            <a:ext cx="2052371" cy="2220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203" y="1705245"/>
            <a:ext cx="2052371" cy="2220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113" y="1705245"/>
            <a:ext cx="2052371" cy="22208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FEE8FF-0502-0F48-BA66-EFBB41F65685}"/>
              </a:ext>
            </a:extLst>
          </p:cNvPr>
          <p:cNvSpPr/>
          <p:nvPr/>
        </p:nvSpPr>
        <p:spPr>
          <a:xfrm>
            <a:off x="8333112" y="4198648"/>
            <a:ext cx="2637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 идеи, разработчик проекта: Рябова Виктория Сергеевна, педагог-психолог ГАУ СО СО «</a:t>
            </a:r>
            <a:r>
              <a:rPr lang="ru-RU" dirty="0" err="1"/>
              <a:t>ЦСПСиД</a:t>
            </a:r>
            <a:r>
              <a:rPr lang="ru-RU" dirty="0"/>
              <a:t> «Гнездышко» Кировского района г. Екатеринбурга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0F2D04-B379-F643-B2FD-3B05378D3F48}"/>
              </a:ext>
            </a:extLst>
          </p:cNvPr>
          <p:cNvSpPr txBox="1"/>
          <p:nvPr/>
        </p:nvSpPr>
        <p:spPr>
          <a:xfrm>
            <a:off x="1473293" y="4198648"/>
            <a:ext cx="2420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Лидер проекта: директор ГАУ СО СО «</a:t>
            </a:r>
            <a:r>
              <a:rPr lang="ru-RU" dirty="0" err="1"/>
              <a:t>ЦСПСиД</a:t>
            </a:r>
            <a:r>
              <a:rPr lang="ru-RU" dirty="0"/>
              <a:t> «Гнездышко» Кировского района г. Екатеринбурга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3496DD-E0D8-9241-A677-746C09962828}"/>
              </a:ext>
            </a:extLst>
          </p:cNvPr>
          <p:cNvSpPr/>
          <p:nvPr/>
        </p:nvSpPr>
        <p:spPr>
          <a:xfrm>
            <a:off x="4903203" y="4198648"/>
            <a:ext cx="2420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 идеи, разработчик проекта: Иванов Кирилл Сергеевич, инженер 2 категории НПО автоматики, программист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14DCD6-4DDA-E245-81A4-5696B370EAAE}"/>
              </a:ext>
            </a:extLst>
          </p:cNvPr>
          <p:cNvSpPr/>
          <p:nvPr/>
        </p:nvSpPr>
        <p:spPr>
          <a:xfrm>
            <a:off x="2627743" y="2560027"/>
            <a:ext cx="693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200"/>
            </a:pPr>
            <a:r>
              <a:rPr lang="ru-RU" sz="4000" b="1" dirty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4DBA1E-CF8D-C741-AB10-863A5AE66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13" y="3206358"/>
            <a:ext cx="3081974" cy="104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ED787A-118B-5A44-BFBF-D78BF322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36" y="3388537"/>
            <a:ext cx="2295012" cy="9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B1C802A-E694-264A-B05D-5008FDAE7081}"/>
              </a:ext>
            </a:extLst>
          </p:cNvPr>
          <p:cNvSpPr/>
          <p:nvPr/>
        </p:nvSpPr>
        <p:spPr>
          <a:xfrm>
            <a:off x="836177" y="3127513"/>
            <a:ext cx="8072296" cy="2756541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ОПИСАНИЕ ПРОЕКТА </a:t>
            </a:r>
          </a:p>
        </p:txBody>
      </p:sp>
      <p:pic>
        <p:nvPicPr>
          <p:cNvPr id="93" name="Google Shape;93;p2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84F1D5-2B46-4A44-8114-794B88A43068}"/>
              </a:ext>
            </a:extLst>
          </p:cNvPr>
          <p:cNvSpPr/>
          <p:nvPr/>
        </p:nvSpPr>
        <p:spPr>
          <a:xfrm>
            <a:off x="1195744" y="3517531"/>
            <a:ext cx="7352511" cy="19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931"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помогающий выпускникам организаций для детей-сирот </a:t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 специалистам, осуществляющим </a:t>
            </a:r>
            <a:r>
              <a:rPr lang="ru-RU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постинтернатную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помощь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решать проблемы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связанные с социализацией и адаптацией выпускников к самостоятельной жизни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при помощи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мобильных приложений «</a:t>
            </a:r>
            <a:r>
              <a:rPr lang="ru-RU" sz="1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ВПомощь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» </a:t>
            </a:r>
            <a:b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и «Онлайн-куратор»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73B6FA-4B57-C44C-AB81-B828054ECD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5153" r="72669" b="2689"/>
          <a:stretch/>
        </p:blipFill>
        <p:spPr>
          <a:xfrm>
            <a:off x="9762550" y="3127513"/>
            <a:ext cx="1084734" cy="10897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124F1C-CC0F-E142-B482-5304AD2DB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9924" r="63925" b="6816"/>
          <a:stretch/>
        </p:blipFill>
        <p:spPr>
          <a:xfrm>
            <a:off x="9762550" y="4794261"/>
            <a:ext cx="1084734" cy="10897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70C7601-3C6E-5F4A-90A2-C8E2DAF3CDDB}"/>
              </a:ext>
            </a:extLst>
          </p:cNvPr>
          <p:cNvSpPr/>
          <p:nvPr/>
        </p:nvSpPr>
        <p:spPr>
          <a:xfrm>
            <a:off x="1195744" y="1644615"/>
            <a:ext cx="62417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Мы предлагаем проект </a:t>
            </a:r>
            <a:r>
              <a:rPr lang="ru-RU" sz="2400" dirty="0">
                <a:solidFill>
                  <a:srgbClr val="02876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2876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E8F5C"/>
                </a:solidFill>
                <a:cs typeface="Times New Roman" panose="02020603050405020304" pitchFamily="18" charset="0"/>
              </a:rPr>
              <a:t>Мобильное приложение для </a:t>
            </a:r>
            <a:r>
              <a:rPr lang="ru-RU" sz="2800" b="1" dirty="0" err="1">
                <a:solidFill>
                  <a:srgbClr val="1E8F5C"/>
                </a:solidFill>
                <a:cs typeface="Times New Roman" panose="02020603050405020304" pitchFamily="18" charset="0"/>
              </a:rPr>
              <a:t>постинтернатной</a:t>
            </a:r>
            <a:r>
              <a:rPr lang="ru-RU" sz="2800" b="1" dirty="0">
                <a:solidFill>
                  <a:srgbClr val="1E8F5C"/>
                </a:solidFill>
                <a:cs typeface="Times New Roman" panose="02020603050405020304" pitchFamily="18" charset="0"/>
              </a:rPr>
              <a:t> помощи, </a:t>
            </a:r>
            <a:endParaRPr lang="ru-RU" sz="2400" dirty="0">
              <a:solidFill>
                <a:srgbClr val="1E8F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3D421811-4B63-7349-AC28-BA23E7D58DA2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ПРОФИЛЬ ЦЕЛЕВОЙ АУДИТОРИИ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19F3FE-FF3F-5146-9A81-7C5234858684}"/>
              </a:ext>
            </a:extLst>
          </p:cNvPr>
          <p:cNvSpPr/>
          <p:nvPr/>
        </p:nvSpPr>
        <p:spPr>
          <a:xfrm>
            <a:off x="1913622" y="2159283"/>
            <a:ext cx="63870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95000"/>
              </a:lnSpc>
              <a:buClr>
                <a:srgbClr val="434343"/>
              </a:buClr>
              <a:buSzPts val="2200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Воспитанники и выпускники  организаций для детей-сирот и замещающих семей (от 16 до 23 лет)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BE23380-D790-694B-9DDF-EC3D04A6DDE0}"/>
              </a:ext>
            </a:extLst>
          </p:cNvPr>
          <p:cNvSpPr/>
          <p:nvPr/>
        </p:nvSpPr>
        <p:spPr>
          <a:xfrm>
            <a:off x="1913622" y="3360525"/>
            <a:ext cx="6723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Специалисты осуществляющие деятельность </a:t>
            </a:r>
            <a:r>
              <a:rPr lang="ru-RU" sz="2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постинтернатного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сопровождения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AFA9F9D-A67B-934F-8197-A8EBFA8A82D0}"/>
              </a:ext>
            </a:extLst>
          </p:cNvPr>
          <p:cNvSpPr/>
          <p:nvPr/>
        </p:nvSpPr>
        <p:spPr>
          <a:xfrm>
            <a:off x="1913622" y="4652030"/>
            <a:ext cx="8754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Органы исполнительной власти, контролирующие жизнедеятельность выпускников и работу специалистов 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постинтерната</a:t>
            </a:r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328B0D-3519-CB42-AE98-CE096ECC11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1603190"/>
            <a:ext cx="1465526" cy="14655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4D70898-0E89-B649-ACBA-CC6041314D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2836391"/>
            <a:ext cx="1465526" cy="14655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4698EF-9FA9-9A4B-98F9-B3834802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702276" y="4045364"/>
            <a:ext cx="1465526" cy="14655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2">
            <a:extLst>
              <a:ext uri="{FF2B5EF4-FFF2-40B4-BE49-F238E27FC236}">
                <a16:creationId xmlns:a16="http://schemas.microsoft.com/office/drawing/2014/main" xmlns="" id="{1573E865-F4FF-9C45-8A43-DDD9CAC8E426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ПРОБЛЕМА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621B7F2-1D73-6843-A03E-D2FF3F93626E}"/>
              </a:ext>
            </a:extLst>
          </p:cNvPr>
          <p:cNvSpPr/>
          <p:nvPr/>
        </p:nvSpPr>
        <p:spPr>
          <a:xfrm>
            <a:off x="817284" y="1936021"/>
            <a:ext cx="3366788" cy="3758197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После выпуска из учреждения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ребенок-сирота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сталкивается жилищными, бытовыми, психологическими, юридическими проблемами, которые усложняют его социализацию в обществе</a:t>
            </a:r>
            <a:endParaRPr lang="ru-RU" sz="1600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4210A82-EFD7-E046-8C49-C4FF3E67B3F1}"/>
              </a:ext>
            </a:extLst>
          </p:cNvPr>
          <p:cNvSpPr/>
          <p:nvPr/>
        </p:nvSpPr>
        <p:spPr>
          <a:xfrm>
            <a:off x="4488872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Специалисты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осуществляющие деятельность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постинтернатного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сопровождения испытывают трудности, связанные 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со организацией процесса сопровождения 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(низкая мотивация выпускников, большой документооборот, временные затраты, обращение по типовым вопросам)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6E0AC13-D860-6841-AA67-F606F8891B26}"/>
              </a:ext>
            </a:extLst>
          </p:cNvPr>
          <p:cNvSpPr/>
          <p:nvPr/>
        </p:nvSpPr>
        <p:spPr>
          <a:xfrm>
            <a:off x="8160460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Также у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органов исполнительной власти 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нет точных сведений 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о жизнедеятельности выпускников и о деятельности 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постинтернатного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сопровождения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32185EED-FA2B-D44A-A117-00532D4E2872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ПРИМЕРЫ ПРОБЛЕМ ВЫПУСКНИКОВ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BC5D41F-01A5-D443-BD57-6242F3C4560D}"/>
              </a:ext>
            </a:extLst>
          </p:cNvPr>
          <p:cNvSpPr/>
          <p:nvPr/>
        </p:nvSpPr>
        <p:spPr>
          <a:xfrm>
            <a:off x="817284" y="1936021"/>
            <a:ext cx="3366788" cy="3758197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Выпускник, переехал из </a:t>
            </a:r>
            <a:b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г. Екатеринбурга в г. Москва на период обучения. Специалисты, которые курировали его на своей территории не могут ему теперь помочь. Но он может благодаря приложению найти специалистов, которые будут поддерживать его в г. Москва.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3C3BA51-2A08-A247-A526-F4E1DAFC4BE5}"/>
              </a:ext>
            </a:extLst>
          </p:cNvPr>
          <p:cNvSpPr/>
          <p:nvPr/>
        </p:nvSpPr>
        <p:spPr>
          <a:xfrm>
            <a:off x="4488872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У выпускника нет денежных средств на проживание, он нигде не учится, не работает. Как правило выпускники не знают о том, что они имеют право на получение пособия по безработице, которое составляет более 40 тыс. в месяц и выплачивается в течение 6 месяцев, пока центр занятости не предложит ему подходящую работу. В этот период они могут бесплатно отучиться от центра занятости. Приложение им позволит узнать о своих правах и гарантиях.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C7259E54-9DD5-3041-B76E-55330A8DDC72}"/>
              </a:ext>
            </a:extLst>
          </p:cNvPr>
          <p:cNvSpPr/>
          <p:nvPr/>
        </p:nvSpPr>
        <p:spPr>
          <a:xfrm>
            <a:off x="8160460" y="1936022"/>
            <a:ext cx="3366788" cy="3758196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Выпускник стоит в очереди на получение жилья, его очередь не сдвигается, а жить где-то нужно, но он не знает куда обращаться, а если обращается ему говорят: «Ждите». Он может прождать так до 30-35 лет пока не начнет действовать (обращаться в суд, к судебным приставам и в прокуратуру). Но он может обратиться к специалистам для получения консультации по этому вопросу или решить вопрос самостоятельно через алгоритмы действий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87347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BA506F-CF7F-4BC4-9F5A-3B278348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9" y="3347520"/>
            <a:ext cx="4621638" cy="1567514"/>
          </a:xfrm>
          <a:prstGeom prst="rect">
            <a:avLst/>
          </a:prstGeom>
        </p:spPr>
      </p:pic>
      <p:pic>
        <p:nvPicPr>
          <p:cNvPr id="117" name="Google Shape;117;p5" descr="https://asi.ru/forsmi/brand/ASI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753D00-1EDF-431B-81C5-231704665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9" y="1977079"/>
            <a:ext cx="3471784" cy="1370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6545" y="5763919"/>
            <a:ext cx="1109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Для ознакомления с подробным описанием мобильных приложений </a:t>
            </a:r>
            <a:b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необходимо пройти по ссылке: </a:t>
            </a:r>
            <a:r>
              <a:rPr lang="en-US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https://youtu.be/zvUulvXNG8k</a:t>
            </a:r>
            <a:endParaRPr lang="ru-RU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Google Shape;91;p2">
            <a:extLst>
              <a:ext uri="{FF2B5EF4-FFF2-40B4-BE49-F238E27FC236}">
                <a16:creationId xmlns:a16="http://schemas.microsoft.com/office/drawing/2014/main" xmlns="" id="{9B22A2CF-2759-6D4B-BFE3-FFC38627771F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РЕШЕНИЕ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2EE04BCF-DD4D-0A42-BE71-1322E0ECA18D}"/>
              </a:ext>
            </a:extLst>
          </p:cNvPr>
          <p:cNvSpPr/>
          <p:nvPr/>
        </p:nvSpPr>
        <p:spPr>
          <a:xfrm>
            <a:off x="6096000" y="2194177"/>
            <a:ext cx="5235220" cy="101937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14FF9A41-9E47-7F42-BBD7-FF0AA0ED2614}"/>
              </a:ext>
            </a:extLst>
          </p:cNvPr>
          <p:cNvSpPr/>
          <p:nvPr/>
        </p:nvSpPr>
        <p:spPr>
          <a:xfrm>
            <a:off x="6096000" y="3805059"/>
            <a:ext cx="5235220" cy="101937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57F6B7-4C87-B446-BD74-09FA613661C9}"/>
              </a:ext>
            </a:extLst>
          </p:cNvPr>
          <p:cNvSpPr/>
          <p:nvPr/>
        </p:nvSpPr>
        <p:spPr>
          <a:xfrm>
            <a:off x="6242233" y="2288947"/>
            <a:ext cx="4937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Приложение для выпускников, позволяет решать проблемы в социализации через алгоритмы действий или через обращение к специалистам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1BD57F6-546C-E443-A6C3-682CBBD51884}"/>
              </a:ext>
            </a:extLst>
          </p:cNvPr>
          <p:cNvSpPr/>
          <p:nvPr/>
        </p:nvSpPr>
        <p:spPr>
          <a:xfrm>
            <a:off x="6242233" y="3899246"/>
            <a:ext cx="5183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Приложение позволяет оказывать помощь выпускникам онлайн, а также получать актуальную информацию о жизнедеятельности выпускников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0D6F7CD4-AD4A-9A4B-9387-3339EB9EC9A8}"/>
              </a:ext>
            </a:extLst>
          </p:cNvPr>
          <p:cNvSpPr/>
          <p:nvPr/>
        </p:nvSpPr>
        <p:spPr>
          <a:xfrm>
            <a:off x="1163638" y="1986019"/>
            <a:ext cx="1441591" cy="145302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5" name="Google Shape;125;p6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671470" y="1986019"/>
            <a:ext cx="595248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Выпускник скачивает себе на телефон приложение «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ВПомощь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Пользуется интерфейсом приложения;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Решает вопросы самостоятельно через алгоритмы действий, через онлайн обращение к специалистам 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по принципу «здесь и сейчас».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endParaRPr lang="ru-RU" sz="11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1470" y="4124225"/>
            <a:ext cx="5952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Специалист скачивает себе на телефон приложение «Онлайн-куратор»;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Оказывает помощь выпускнику;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Видит текущую ситуацию жизнедеятельности выпускника.</a:t>
            </a:r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itchFamily="2" charset="2"/>
              <a:buChar char="ü"/>
            </a:pPr>
            <a:endParaRPr lang="ru-RU" sz="1100" dirty="0">
              <a:latin typeface="+mn-lt"/>
            </a:endParaRPr>
          </a:p>
        </p:txBody>
      </p:sp>
      <p:sp>
        <p:nvSpPr>
          <p:cNvPr id="16" name="Google Shape;91;p2">
            <a:extLst>
              <a:ext uri="{FF2B5EF4-FFF2-40B4-BE49-F238E27FC236}">
                <a16:creationId xmlns:a16="http://schemas.microsoft.com/office/drawing/2014/main" xmlns="" id="{39C41018-086F-A24B-9005-00A77FC537A8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КАК ЭТО РАБОТАЕТ </a:t>
            </a:r>
          </a:p>
        </p:txBody>
      </p:sp>
      <p:pic>
        <p:nvPicPr>
          <p:cNvPr id="5" name="Рисунок 4" descr="Изображение выглядит как чемод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B6875A5-1154-0241-BBC4-EDE7D300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44" y="2172436"/>
            <a:ext cx="1078177" cy="10801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4FACCE2-85B9-4844-AA2F-6ECF942E27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5153" r="72669" b="2689"/>
          <a:stretch/>
        </p:blipFill>
        <p:spPr>
          <a:xfrm>
            <a:off x="3609135" y="3976829"/>
            <a:ext cx="1657320" cy="16650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E7B642-F96A-364E-AFC3-A66E5AB3A8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9924" r="63925" b="6816"/>
          <a:stretch/>
        </p:blipFill>
        <p:spPr>
          <a:xfrm>
            <a:off x="3652319" y="1913609"/>
            <a:ext cx="1662946" cy="1670701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8D49487-BDCC-B449-96F2-16EA1B405475}"/>
              </a:ext>
            </a:extLst>
          </p:cNvPr>
          <p:cNvCxnSpPr/>
          <p:nvPr/>
        </p:nvCxnSpPr>
        <p:spPr>
          <a:xfrm>
            <a:off x="2803192" y="2665217"/>
            <a:ext cx="65116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A09D3CDE-F0A6-454B-84CF-7349DA491547}"/>
              </a:ext>
            </a:extLst>
          </p:cNvPr>
          <p:cNvCxnSpPr/>
          <p:nvPr/>
        </p:nvCxnSpPr>
        <p:spPr>
          <a:xfrm>
            <a:off x="2803192" y="4809354"/>
            <a:ext cx="65116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5FB9745D-E162-2747-B457-4AF8CCAC4C98}"/>
              </a:ext>
            </a:extLst>
          </p:cNvPr>
          <p:cNvCxnSpPr>
            <a:cxnSpLocks/>
          </p:cNvCxnSpPr>
          <p:nvPr/>
        </p:nvCxnSpPr>
        <p:spPr>
          <a:xfrm>
            <a:off x="4480979" y="3584516"/>
            <a:ext cx="0" cy="3599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8311EB34-D4D8-B14B-B764-1819E8E9AA28}"/>
              </a:ext>
            </a:extLst>
          </p:cNvPr>
          <p:cNvSpPr/>
          <p:nvPr/>
        </p:nvSpPr>
        <p:spPr>
          <a:xfrm>
            <a:off x="1163638" y="4082843"/>
            <a:ext cx="1441591" cy="1453023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F6A3E4E-0889-414E-8E55-088DE8CB90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587" y="4297870"/>
            <a:ext cx="869689" cy="1022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EB6F8022-0350-AC4C-8A2F-D5A5B19F2015}"/>
              </a:ext>
            </a:extLst>
          </p:cNvPr>
          <p:cNvSpPr/>
          <p:nvPr/>
        </p:nvSpPr>
        <p:spPr>
          <a:xfrm>
            <a:off x="2059852" y="2050729"/>
            <a:ext cx="8072296" cy="2756541"/>
          </a:xfrm>
          <a:prstGeom prst="roundRect">
            <a:avLst>
              <a:gd name="adj" fmla="val 1250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Google Shape;133;g6b4e3cfe30_0_0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2">
            <a:extLst>
              <a:ext uri="{FF2B5EF4-FFF2-40B4-BE49-F238E27FC236}">
                <a16:creationId xmlns:a16="http://schemas.microsoft.com/office/drawing/2014/main" xmlns="" id="{B8161C39-1ADF-CE41-A8E9-4B57B8035A14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БИЗНЕС-МОДЕЛЬ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CD1AC3-64C7-B946-944B-BB27A9775718}"/>
              </a:ext>
            </a:extLst>
          </p:cNvPr>
          <p:cNvSpPr/>
          <p:nvPr/>
        </p:nvSpPr>
        <p:spPr>
          <a:xfrm>
            <a:off x="2777836" y="2448635"/>
            <a:ext cx="6636327" cy="196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8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Социальный предприниматель предоставляет бесплатно социальные услуги выпускникам и специалистам, делая это за счёт третьей стороны. Третьей стороной являются органы исполнительной власти, которые оплачивают содержание приложений на серверах.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https://asi.ru/forsmi/brand/ASI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6852" y="186887"/>
            <a:ext cx="1872208" cy="725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19948" y="2850436"/>
            <a:ext cx="7651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Организации, которые участвуют во взаимодействии с выпускниками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(центр занятости, профессиональные образовательные организации, прокуратура и другие)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Google Shape;91;p2">
            <a:extLst>
              <a:ext uri="{FF2B5EF4-FFF2-40B4-BE49-F238E27FC236}">
                <a16:creationId xmlns:a16="http://schemas.microsoft.com/office/drawing/2014/main" xmlns="" id="{4DDD1ADC-0C6F-2340-A2DF-976122AC2BA8}"/>
              </a:ext>
            </a:extLst>
          </p:cNvPr>
          <p:cNvSpPr txBox="1">
            <a:spLocks/>
          </p:cNvSpPr>
          <p:nvPr/>
        </p:nvSpPr>
        <p:spPr>
          <a:xfrm>
            <a:off x="702276" y="172856"/>
            <a:ext cx="102711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000"/>
            </a:pPr>
            <a:r>
              <a:rPr lang="ru-RU" sz="3600" dirty="0">
                <a:latin typeface="Arial"/>
                <a:ea typeface="Arial"/>
                <a:cs typeface="Arial"/>
                <a:sym typeface="Arial"/>
              </a:rPr>
              <a:t>КОНКУРЕНТЫ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0A7117-D368-AA4B-9E71-685AC4BAB6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688417" y="2171233"/>
            <a:ext cx="1465526" cy="1465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B4E223-327F-324F-AEC4-0D9C9FF282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688417" y="3404434"/>
            <a:ext cx="1465526" cy="14655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1DA4A0-5DAF-734F-9754-EED04E3B355C}"/>
              </a:ext>
            </a:extLst>
          </p:cNvPr>
          <p:cNvSpPr txBox="1"/>
          <p:nvPr/>
        </p:nvSpPr>
        <p:spPr>
          <a:xfrm>
            <a:off x="1919948" y="3987848"/>
            <a:ext cx="74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+mn-lt"/>
                <a:cs typeface="Times New Roman" panose="02020603050405020304" pitchFamily="18" charset="0"/>
              </a:rPr>
              <a:t>Сервис приложения «гид по жизни», разработанный фондами «дети наши» и «формула добра»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679</Words>
  <Application>Microsoft Office PowerPoint</Application>
  <PresentationFormat>Широкоэкранный</PresentationFormat>
  <Paragraphs>82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PT Sans</vt:lpstr>
      <vt:lpstr>Times New Roman</vt:lpstr>
      <vt:lpstr>Wingdings</vt:lpstr>
      <vt:lpstr>Тема Office</vt:lpstr>
      <vt:lpstr>Презентация PowerPoint</vt:lpstr>
      <vt:lpstr>ОПИСАНИЕ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Демо-день Акселератора АСИ в Республике Крым и г. Севастополь </dc:title>
  <dc:creator>emz.metall@gmail.com</dc:creator>
  <cp:lastModifiedBy>Пользователь</cp:lastModifiedBy>
  <cp:revision>41</cp:revision>
  <dcterms:created xsi:type="dcterms:W3CDTF">2019-02-20T19:21:15Z</dcterms:created>
  <dcterms:modified xsi:type="dcterms:W3CDTF">2021-02-11T05:39:24Z</dcterms:modified>
</cp:coreProperties>
</file>