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1" r:id="rId3"/>
    <p:sldId id="270" r:id="rId4"/>
    <p:sldId id="277" r:id="rId5"/>
    <p:sldId id="271" r:id="rId6"/>
    <p:sldId id="260" r:id="rId7"/>
    <p:sldId id="257" r:id="rId8"/>
    <p:sldId id="265" r:id="rId9"/>
    <p:sldId id="272" r:id="rId10"/>
    <p:sldId id="278" r:id="rId11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24A"/>
    <a:srgbClr val="F26B23"/>
    <a:srgbClr val="2571B6"/>
    <a:srgbClr val="F8B38C"/>
    <a:srgbClr val="00864C"/>
    <a:srgbClr val="B9B9B9"/>
    <a:srgbClr val="337ABB"/>
    <a:srgbClr val="E8F4EF"/>
    <a:srgbClr val="00854C"/>
    <a:srgbClr val="A9C7E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1953D5-8D14-4E0C-A7A6-7B1C80DCFE80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E9BA409B-D9CA-4BBD-AED3-7757BF03714C}">
      <dgm:prSet custT="1"/>
      <dgm:spPr/>
      <dgm:t>
        <a:bodyPr/>
        <a:lstStyle/>
        <a:p>
          <a:pPr algn="ctr" rtl="0"/>
          <a:r>
            <a:rPr lang="ru-RU" sz="1800" b="1" i="1" dirty="0" smtClean="0"/>
            <a:t>Отзывы родителей, участников лектория </a:t>
          </a:r>
          <a:endParaRPr lang="ru-RU" sz="1800" b="1" dirty="0"/>
        </a:p>
      </dgm:t>
    </dgm:pt>
    <dgm:pt modelId="{8B9E796D-903A-43CE-853F-C3C0F8C30FD3}" type="parTrans" cxnId="{61ED8367-C00E-4DBD-AC73-78C90BEF4D8C}">
      <dgm:prSet/>
      <dgm:spPr/>
      <dgm:t>
        <a:bodyPr/>
        <a:lstStyle/>
        <a:p>
          <a:endParaRPr lang="ru-RU"/>
        </a:p>
      </dgm:t>
    </dgm:pt>
    <dgm:pt modelId="{65DBC311-AD13-405E-9EFA-8359F4C747EF}" type="sibTrans" cxnId="{61ED8367-C00E-4DBD-AC73-78C90BEF4D8C}">
      <dgm:prSet/>
      <dgm:spPr/>
      <dgm:t>
        <a:bodyPr/>
        <a:lstStyle/>
        <a:p>
          <a:endParaRPr lang="ru-RU"/>
        </a:p>
      </dgm:t>
    </dgm:pt>
    <dgm:pt modelId="{72CCD202-96E5-49A8-9391-5BCB8257603F}">
      <dgm:prSet custT="1"/>
      <dgm:spPr/>
      <dgm:t>
        <a:bodyPr anchor="ctr"/>
        <a:lstStyle/>
        <a:p>
          <a:pPr algn="just" rtl="0"/>
          <a:r>
            <a:rPr lang="ru-RU" sz="1600" dirty="0" smtClean="0"/>
            <a:t>Очень полезные знания, по новому смотришь на своего ребенка, то, что раньше казалось проблемой, теперь становится понятнее, успокаиваешься, становишься терпимее.</a:t>
          </a:r>
          <a:endParaRPr lang="ru-RU" sz="1600" dirty="0"/>
        </a:p>
      </dgm:t>
    </dgm:pt>
    <dgm:pt modelId="{4B7DBC7C-77B8-4008-A1A5-878928C3DFA5}" type="parTrans" cxnId="{5D94A7B9-1053-4A67-B40E-1F81C3E16B10}">
      <dgm:prSet/>
      <dgm:spPr/>
      <dgm:t>
        <a:bodyPr/>
        <a:lstStyle/>
        <a:p>
          <a:endParaRPr lang="ru-RU"/>
        </a:p>
      </dgm:t>
    </dgm:pt>
    <dgm:pt modelId="{A91DD516-87EA-42F5-8A45-2DF786E964A7}" type="sibTrans" cxnId="{5D94A7B9-1053-4A67-B40E-1F81C3E16B10}">
      <dgm:prSet/>
      <dgm:spPr/>
      <dgm:t>
        <a:bodyPr/>
        <a:lstStyle/>
        <a:p>
          <a:endParaRPr lang="ru-RU"/>
        </a:p>
      </dgm:t>
    </dgm:pt>
    <dgm:pt modelId="{E13AE61C-C109-43E1-86F1-24ECF7279C76}">
      <dgm:prSet custT="1"/>
      <dgm:spPr/>
      <dgm:t>
        <a:bodyPr anchor="ctr"/>
        <a:lstStyle/>
        <a:p>
          <a:pPr algn="just"/>
          <a:r>
            <a:rPr lang="ru-RU" sz="1600" dirty="0"/>
            <a:t>Слушаю не первый раз, все очень нравится . Все советы и игры применяю сразу на ребенке! И все работает! Это так просто оказывается. Спасибо, что так  доступно все рассказываете, на примерах. </a:t>
          </a:r>
        </a:p>
      </dgm:t>
    </dgm:pt>
    <dgm:pt modelId="{B1576C1F-A79E-4862-8F82-8C1837B178A9}" type="parTrans" cxnId="{4D089447-4A35-4262-A19A-FB8064EF6D2D}">
      <dgm:prSet/>
      <dgm:spPr/>
      <dgm:t>
        <a:bodyPr/>
        <a:lstStyle/>
        <a:p>
          <a:endParaRPr lang="ru-RU"/>
        </a:p>
      </dgm:t>
    </dgm:pt>
    <dgm:pt modelId="{7E10C628-75F0-49C3-855B-573BEE32D833}" type="sibTrans" cxnId="{4D089447-4A35-4262-A19A-FB8064EF6D2D}">
      <dgm:prSet/>
      <dgm:spPr/>
      <dgm:t>
        <a:bodyPr/>
        <a:lstStyle/>
        <a:p>
          <a:endParaRPr lang="ru-RU"/>
        </a:p>
      </dgm:t>
    </dgm:pt>
    <dgm:pt modelId="{C088E50A-F92F-4A24-B8A0-F28144A22F10}">
      <dgm:prSet custT="1"/>
      <dgm:spPr/>
      <dgm:t>
        <a:bodyPr anchor="ctr"/>
        <a:lstStyle/>
        <a:p>
          <a:pPr algn="just"/>
          <a:r>
            <a:rPr lang="ru-RU" sz="1600" dirty="0" smtClean="0"/>
            <a:t>Всегда думала, что воспитывать детей это так трудно, непонятно, не предсказуемо, безрезультатно, постоянно чувствуешь свою вину за то, что что-то не так сделал, не то сказал, этого не дал своему ребенку. Но когда слушаешь Елену Николаевну,  кажется, что все просто, все разложено по полочкам, все применимо, очень понятно и творчески радостно. Очень не хватает нам, родителям, такого  вот гида по воспитанию, в первую очередь, себя как родителя.</a:t>
          </a:r>
          <a:endParaRPr lang="ru-RU" sz="1600" dirty="0"/>
        </a:p>
      </dgm:t>
    </dgm:pt>
    <dgm:pt modelId="{D0DEB2F6-6ED6-4EAC-8A37-213A9D1DAE01}" type="parTrans" cxnId="{D865666B-EA6D-45D9-92D1-245DCB82CCFC}">
      <dgm:prSet/>
      <dgm:spPr/>
      <dgm:t>
        <a:bodyPr/>
        <a:lstStyle/>
        <a:p>
          <a:endParaRPr lang="ru-RU"/>
        </a:p>
      </dgm:t>
    </dgm:pt>
    <dgm:pt modelId="{FF4709D6-4870-4CE0-A238-FFBE9E1DEB9E}" type="sibTrans" cxnId="{D865666B-EA6D-45D9-92D1-245DCB82CCFC}">
      <dgm:prSet/>
      <dgm:spPr/>
      <dgm:t>
        <a:bodyPr/>
        <a:lstStyle/>
        <a:p>
          <a:endParaRPr lang="ru-RU"/>
        </a:p>
      </dgm:t>
    </dgm:pt>
    <dgm:pt modelId="{EFD40591-2D49-460C-ABCB-C01B84DCFE22}">
      <dgm:prSet custT="1"/>
      <dgm:spPr/>
      <dgm:t>
        <a:bodyPr/>
        <a:lstStyle/>
        <a:p>
          <a:pPr algn="just"/>
          <a:r>
            <a:rPr lang="ru-RU" sz="1600" b="0" i="0" dirty="0" smtClean="0"/>
            <a:t>Очень интересный и полезный для родителей </a:t>
          </a:r>
          <a:r>
            <a:rPr lang="ru-RU" sz="1600" b="0" i="0" dirty="0" err="1" smtClean="0"/>
            <a:t>вебинар</a:t>
          </a:r>
          <a:r>
            <a:rPr lang="ru-RU" sz="1600" b="0" i="0" dirty="0" smtClean="0"/>
            <a:t>, живое общение, получил ответы на интересующие меня вопросы. Многое беру на заметку в воспитание своего ребенка. Благодарю за такую форму обучения и получения информации</a:t>
          </a:r>
          <a:endParaRPr lang="ru-RU" sz="1600" dirty="0"/>
        </a:p>
      </dgm:t>
    </dgm:pt>
    <dgm:pt modelId="{9C5AA06E-612E-4BEC-B85F-04FD73854BF3}" type="parTrans" cxnId="{BDFCD5BE-551C-4C07-80E1-DF4E9B4D6D67}">
      <dgm:prSet/>
      <dgm:spPr/>
      <dgm:t>
        <a:bodyPr/>
        <a:lstStyle/>
        <a:p>
          <a:endParaRPr lang="ru-RU"/>
        </a:p>
      </dgm:t>
    </dgm:pt>
    <dgm:pt modelId="{939CA904-2F8B-4A78-8EC9-1E89B4CE4098}" type="sibTrans" cxnId="{BDFCD5BE-551C-4C07-80E1-DF4E9B4D6D67}">
      <dgm:prSet/>
      <dgm:spPr/>
      <dgm:t>
        <a:bodyPr/>
        <a:lstStyle/>
        <a:p>
          <a:endParaRPr lang="ru-RU"/>
        </a:p>
      </dgm:t>
    </dgm:pt>
    <dgm:pt modelId="{F830C3F5-6AAB-41EB-94CA-E09E46A85A06}">
      <dgm:prSet custT="1"/>
      <dgm:spPr/>
      <dgm:t>
        <a:bodyPr anchor="ctr"/>
        <a:lstStyle/>
        <a:p>
          <a:pPr algn="just" rtl="0"/>
          <a:r>
            <a:rPr lang="ru-RU" sz="1600" dirty="0" smtClean="0"/>
            <a:t>На </a:t>
          </a:r>
          <a:r>
            <a:rPr lang="ru-RU" sz="1600" dirty="0" err="1" smtClean="0"/>
            <a:t>вебинаре</a:t>
          </a:r>
          <a:r>
            <a:rPr lang="ru-RU" sz="1600" dirty="0" smtClean="0"/>
            <a:t> была предоставлена полезная информация, которая помогает лучше понять ребенка-подростка, выстроить с ним доверительные отношения. Советы уже использую в жизни и общении со своими детьми.</a:t>
          </a:r>
          <a:endParaRPr lang="ru-RU" sz="1600" dirty="0"/>
        </a:p>
      </dgm:t>
    </dgm:pt>
    <dgm:pt modelId="{DA11645C-EA71-4FF3-8627-9C564BA066FB}" type="parTrans" cxnId="{4DC332EC-8F2D-43B1-93CF-D25890DD7932}">
      <dgm:prSet/>
      <dgm:spPr/>
      <dgm:t>
        <a:bodyPr/>
        <a:lstStyle/>
        <a:p>
          <a:endParaRPr lang="ru-RU"/>
        </a:p>
      </dgm:t>
    </dgm:pt>
    <dgm:pt modelId="{F9819F8F-5D49-429E-B97C-F20691759DAB}" type="sibTrans" cxnId="{4DC332EC-8F2D-43B1-93CF-D25890DD7932}">
      <dgm:prSet/>
      <dgm:spPr/>
      <dgm:t>
        <a:bodyPr/>
        <a:lstStyle/>
        <a:p>
          <a:endParaRPr lang="ru-RU"/>
        </a:p>
      </dgm:t>
    </dgm:pt>
    <dgm:pt modelId="{F9CE87E0-D0F2-4FDF-B4AD-DCEC1C0C14CC}">
      <dgm:prSet custT="1"/>
      <dgm:spPr/>
      <dgm:t>
        <a:bodyPr anchor="ctr"/>
        <a:lstStyle/>
        <a:p>
          <a:pPr algn="just"/>
          <a:r>
            <a:rPr lang="ru-RU" sz="1600" dirty="0" smtClean="0"/>
            <a:t>Очень много полезной и доступной информации получил для продуктивного общения с детьми, узнал много нового и интересного, буду обязательно использовать новые знания в общении с детьми (уже использовал и увидел положительный результат).</a:t>
          </a:r>
          <a:endParaRPr lang="ru-RU" sz="1600" dirty="0"/>
        </a:p>
      </dgm:t>
    </dgm:pt>
    <dgm:pt modelId="{D685E9B2-263D-4C5B-B80E-8F60DCDF1B8F}" type="parTrans" cxnId="{F207EC6E-AB8C-418B-A374-55129F150C98}">
      <dgm:prSet/>
      <dgm:spPr/>
      <dgm:t>
        <a:bodyPr/>
        <a:lstStyle/>
        <a:p>
          <a:endParaRPr lang="ru-RU"/>
        </a:p>
      </dgm:t>
    </dgm:pt>
    <dgm:pt modelId="{89960715-20F8-4807-B508-363ACF08DCEE}" type="sibTrans" cxnId="{F207EC6E-AB8C-418B-A374-55129F150C98}">
      <dgm:prSet/>
      <dgm:spPr/>
      <dgm:t>
        <a:bodyPr/>
        <a:lstStyle/>
        <a:p>
          <a:endParaRPr lang="ru-RU"/>
        </a:p>
      </dgm:t>
    </dgm:pt>
    <dgm:pt modelId="{CB91AEAB-C393-41C0-BE2E-846C51C4A67B}" type="pres">
      <dgm:prSet presAssocID="{F01953D5-8D14-4E0C-A7A6-7B1C80DCFE8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41D24C-8E90-4B43-B456-C0A724D684D6}" type="pres">
      <dgm:prSet presAssocID="{E9BA409B-D9CA-4BBD-AED3-7757BF03714C}" presName="parentLin" presStyleCnt="0"/>
      <dgm:spPr/>
    </dgm:pt>
    <dgm:pt modelId="{A5DF517E-AB23-468C-9EB9-65D30B6508B3}" type="pres">
      <dgm:prSet presAssocID="{E9BA409B-D9CA-4BBD-AED3-7757BF03714C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D49182D5-AE25-4D9F-8E74-0F35E790569A}" type="pres">
      <dgm:prSet presAssocID="{E9BA409B-D9CA-4BBD-AED3-7757BF03714C}" presName="parentText" presStyleLbl="node1" presStyleIdx="0" presStyleCnt="1" custScaleX="112252" custScaleY="544480" custLinFactX="7546" custLinFactNeighborX="100000" custLinFactNeighborY="-444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422A79-D95B-42A6-BACD-9C893EB4EC35}" type="pres">
      <dgm:prSet presAssocID="{E9BA409B-D9CA-4BBD-AED3-7757BF03714C}" presName="negativeSpace" presStyleCnt="0"/>
      <dgm:spPr/>
    </dgm:pt>
    <dgm:pt modelId="{3E577D9C-792F-488E-94EB-177C542F5F3A}" type="pres">
      <dgm:prSet presAssocID="{E9BA409B-D9CA-4BBD-AED3-7757BF03714C}" presName="childText" presStyleLbl="conFgAcc1" presStyleIdx="0" presStyleCnt="1" custScaleY="121492" custLinFactNeighborX="-137" custLinFactNeighborY="-24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03A4E5-F2D7-4B8F-9D0B-6F15DF904B42}" type="presOf" srcId="{C088E50A-F92F-4A24-B8A0-F28144A22F10}" destId="{3E577D9C-792F-488E-94EB-177C542F5F3A}" srcOrd="0" destOrd="4" presId="urn:microsoft.com/office/officeart/2005/8/layout/list1"/>
    <dgm:cxn modelId="{D865666B-EA6D-45D9-92D1-245DCB82CCFC}" srcId="{E9BA409B-D9CA-4BBD-AED3-7757BF03714C}" destId="{C088E50A-F92F-4A24-B8A0-F28144A22F10}" srcOrd="4" destOrd="0" parTransId="{D0DEB2F6-6ED6-4EAC-8A37-213A9D1DAE01}" sibTransId="{FF4709D6-4870-4CE0-A238-FFBE9E1DEB9E}"/>
    <dgm:cxn modelId="{3D438896-0094-4C2D-9681-39F307CA78C1}" type="presOf" srcId="{F9CE87E0-D0F2-4FDF-B4AD-DCEC1C0C14CC}" destId="{3E577D9C-792F-488E-94EB-177C542F5F3A}" srcOrd="0" destOrd="2" presId="urn:microsoft.com/office/officeart/2005/8/layout/list1"/>
    <dgm:cxn modelId="{61ED8367-C00E-4DBD-AC73-78C90BEF4D8C}" srcId="{F01953D5-8D14-4E0C-A7A6-7B1C80DCFE80}" destId="{E9BA409B-D9CA-4BBD-AED3-7757BF03714C}" srcOrd="0" destOrd="0" parTransId="{8B9E796D-903A-43CE-853F-C3C0F8C30FD3}" sibTransId="{65DBC311-AD13-405E-9EFA-8359F4C747EF}"/>
    <dgm:cxn modelId="{09830DF8-31C2-4215-B2C7-CEA250BB0DA2}" type="presOf" srcId="{EFD40591-2D49-460C-ABCB-C01B84DCFE22}" destId="{3E577D9C-792F-488E-94EB-177C542F5F3A}" srcOrd="0" destOrd="5" presId="urn:microsoft.com/office/officeart/2005/8/layout/list1"/>
    <dgm:cxn modelId="{F207EC6E-AB8C-418B-A374-55129F150C98}" srcId="{E9BA409B-D9CA-4BBD-AED3-7757BF03714C}" destId="{F9CE87E0-D0F2-4FDF-B4AD-DCEC1C0C14CC}" srcOrd="2" destOrd="0" parTransId="{D685E9B2-263D-4C5B-B80E-8F60DCDF1B8F}" sibTransId="{89960715-20F8-4807-B508-363ACF08DCEE}"/>
    <dgm:cxn modelId="{1E24A46E-0177-4D10-8C43-2D238362CCBF}" type="presOf" srcId="{E9BA409B-D9CA-4BBD-AED3-7757BF03714C}" destId="{A5DF517E-AB23-468C-9EB9-65D30B6508B3}" srcOrd="0" destOrd="0" presId="urn:microsoft.com/office/officeart/2005/8/layout/list1"/>
    <dgm:cxn modelId="{4DC332EC-8F2D-43B1-93CF-D25890DD7932}" srcId="{E9BA409B-D9CA-4BBD-AED3-7757BF03714C}" destId="{F830C3F5-6AAB-41EB-94CA-E09E46A85A06}" srcOrd="1" destOrd="0" parTransId="{DA11645C-EA71-4FF3-8627-9C564BA066FB}" sibTransId="{F9819F8F-5D49-429E-B97C-F20691759DAB}"/>
    <dgm:cxn modelId="{BDFCD5BE-551C-4C07-80E1-DF4E9B4D6D67}" srcId="{E9BA409B-D9CA-4BBD-AED3-7757BF03714C}" destId="{EFD40591-2D49-460C-ABCB-C01B84DCFE22}" srcOrd="5" destOrd="0" parTransId="{9C5AA06E-612E-4BEC-B85F-04FD73854BF3}" sibTransId="{939CA904-2F8B-4A78-8EC9-1E89B4CE4098}"/>
    <dgm:cxn modelId="{F58FDBF2-C5AF-423D-90A4-6A8B103342E4}" type="presOf" srcId="{E9BA409B-D9CA-4BBD-AED3-7757BF03714C}" destId="{D49182D5-AE25-4D9F-8E74-0F35E790569A}" srcOrd="1" destOrd="0" presId="urn:microsoft.com/office/officeart/2005/8/layout/list1"/>
    <dgm:cxn modelId="{5367E789-2828-40AE-B263-04B59800BE40}" type="presOf" srcId="{F830C3F5-6AAB-41EB-94CA-E09E46A85A06}" destId="{3E577D9C-792F-488E-94EB-177C542F5F3A}" srcOrd="0" destOrd="1" presId="urn:microsoft.com/office/officeart/2005/8/layout/list1"/>
    <dgm:cxn modelId="{CC6E4EBC-DB99-40A9-974A-6E0E186F4778}" type="presOf" srcId="{E13AE61C-C109-43E1-86F1-24ECF7279C76}" destId="{3E577D9C-792F-488E-94EB-177C542F5F3A}" srcOrd="0" destOrd="3" presId="urn:microsoft.com/office/officeart/2005/8/layout/list1"/>
    <dgm:cxn modelId="{4D089447-4A35-4262-A19A-FB8064EF6D2D}" srcId="{E9BA409B-D9CA-4BBD-AED3-7757BF03714C}" destId="{E13AE61C-C109-43E1-86F1-24ECF7279C76}" srcOrd="3" destOrd="0" parTransId="{B1576C1F-A79E-4862-8F82-8C1837B178A9}" sibTransId="{7E10C628-75F0-49C3-855B-573BEE32D833}"/>
    <dgm:cxn modelId="{19DF347F-09DB-438E-8E33-F10D5E1A6590}" type="presOf" srcId="{72CCD202-96E5-49A8-9391-5BCB8257603F}" destId="{3E577D9C-792F-488E-94EB-177C542F5F3A}" srcOrd="0" destOrd="0" presId="urn:microsoft.com/office/officeart/2005/8/layout/list1"/>
    <dgm:cxn modelId="{5D94A7B9-1053-4A67-B40E-1F81C3E16B10}" srcId="{E9BA409B-D9CA-4BBD-AED3-7757BF03714C}" destId="{72CCD202-96E5-49A8-9391-5BCB8257603F}" srcOrd="0" destOrd="0" parTransId="{4B7DBC7C-77B8-4008-A1A5-878928C3DFA5}" sibTransId="{A91DD516-87EA-42F5-8A45-2DF786E964A7}"/>
    <dgm:cxn modelId="{FCBFEF1C-9A41-4234-B9B8-192D6C70ECF1}" type="presOf" srcId="{F01953D5-8D14-4E0C-A7A6-7B1C80DCFE80}" destId="{CB91AEAB-C393-41C0-BE2E-846C51C4A67B}" srcOrd="0" destOrd="0" presId="urn:microsoft.com/office/officeart/2005/8/layout/list1"/>
    <dgm:cxn modelId="{4E3A522B-6B68-43E0-9B34-FFB3174527AA}" type="presParOf" srcId="{CB91AEAB-C393-41C0-BE2E-846C51C4A67B}" destId="{C841D24C-8E90-4B43-B456-C0A724D684D6}" srcOrd="0" destOrd="0" presId="urn:microsoft.com/office/officeart/2005/8/layout/list1"/>
    <dgm:cxn modelId="{A825471C-D562-4D2D-8933-EE4791AE59C5}" type="presParOf" srcId="{C841D24C-8E90-4B43-B456-C0A724D684D6}" destId="{A5DF517E-AB23-468C-9EB9-65D30B6508B3}" srcOrd="0" destOrd="0" presId="urn:microsoft.com/office/officeart/2005/8/layout/list1"/>
    <dgm:cxn modelId="{8D73D1D9-E7CA-4EDB-8182-4CF834BE21CB}" type="presParOf" srcId="{C841D24C-8E90-4B43-B456-C0A724D684D6}" destId="{D49182D5-AE25-4D9F-8E74-0F35E790569A}" srcOrd="1" destOrd="0" presId="urn:microsoft.com/office/officeart/2005/8/layout/list1"/>
    <dgm:cxn modelId="{F5A7C688-D40D-410A-8E18-20A37B77B845}" type="presParOf" srcId="{CB91AEAB-C393-41C0-BE2E-846C51C4A67B}" destId="{ED422A79-D95B-42A6-BACD-9C893EB4EC35}" srcOrd="1" destOrd="0" presId="urn:microsoft.com/office/officeart/2005/8/layout/list1"/>
    <dgm:cxn modelId="{05D5EE7C-21B7-4081-A430-F0938AE1C634}" type="presParOf" srcId="{CB91AEAB-C393-41C0-BE2E-846C51C4A67B}" destId="{3E577D9C-792F-488E-94EB-177C542F5F3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577D9C-792F-488E-94EB-177C542F5F3A}">
      <dsp:nvSpPr>
        <dsp:cNvPr id="0" name=""/>
        <dsp:cNvSpPr/>
      </dsp:nvSpPr>
      <dsp:spPr>
        <a:xfrm>
          <a:off x="0" y="640734"/>
          <a:ext cx="8959480" cy="587962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355" tIns="666496" rIns="695355" bIns="113792" numCol="1" spcCol="1270" anchor="ctr" anchorCtr="0">
          <a:noAutofit/>
        </a:bodyPr>
        <a:lstStyle/>
        <a:p>
          <a:pPr marL="171450" lvl="1" indent="-171450" algn="just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Очень полезные знания, по новому смотришь на своего ребенка, то, что раньше казалось проблемой, теперь становится понятнее, успокаиваешься, становишься терпимее.</a:t>
          </a:r>
          <a:endParaRPr lang="ru-RU" sz="1600" kern="1200" dirty="0"/>
        </a:p>
        <a:p>
          <a:pPr marL="171450" lvl="1" indent="-171450" algn="just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На </a:t>
          </a:r>
          <a:r>
            <a:rPr lang="ru-RU" sz="1600" kern="1200" dirty="0" err="1" smtClean="0"/>
            <a:t>вебинаре</a:t>
          </a:r>
          <a:r>
            <a:rPr lang="ru-RU" sz="1600" kern="1200" dirty="0" smtClean="0"/>
            <a:t> была предоставлена полезная информация, которая помогает лучше понять ребенка-подростка, выстроить с ним доверительные отношения. Советы уже использую в жизни и общении со своими детьми.</a:t>
          </a:r>
          <a:endParaRPr lang="ru-RU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Очень много полезной и доступной информации получил для продуктивного общения с детьми, узнал много нового и интересного, буду обязательно использовать новые знания в общении с детьми (уже использовал и увидел положительный результат).</a:t>
          </a:r>
          <a:endParaRPr lang="ru-RU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/>
            <a:t>Слушаю не первый раз, все очень нравится . Все советы и игры применяю сразу на ребенке! И все работает! Это так просто оказывается. Спасибо, что так  доступно все рассказываете, на примерах. 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Всегда думала, что воспитывать детей это так трудно, непонятно, не предсказуемо, безрезультатно, постоянно чувствуешь свою вину за то, что что-то не так сделал, не то сказал, этого не дал своему ребенку. Но когда слушаешь Елену Николаевну,  кажется, что все просто, все разложено по полочкам, все применимо, очень понятно и творчески радостно. Очень не хватает нам, родителям, такого  вот гида по воспитанию, в первую очередь, себя как родителя.</a:t>
          </a:r>
          <a:endParaRPr lang="ru-RU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kern="1200" dirty="0" smtClean="0"/>
            <a:t>Очень интересный и полезный для родителей </a:t>
          </a:r>
          <a:r>
            <a:rPr lang="ru-RU" sz="1600" b="0" i="0" kern="1200" dirty="0" err="1" smtClean="0"/>
            <a:t>вебинар</a:t>
          </a:r>
          <a:r>
            <a:rPr lang="ru-RU" sz="1600" b="0" i="0" kern="1200" dirty="0" smtClean="0"/>
            <a:t>, живое общение, получил ответы на интересующие меня вопросы. Многое беру на заметку в воспитание своего ребенка. Благодарю за такую форму обучения и получения информации</a:t>
          </a:r>
          <a:endParaRPr lang="ru-RU" sz="1600" kern="1200" dirty="0"/>
        </a:p>
      </dsp:txBody>
      <dsp:txXfrm>
        <a:off x="0" y="640734"/>
        <a:ext cx="8959480" cy="5879629"/>
      </dsp:txXfrm>
    </dsp:sp>
    <dsp:sp modelId="{D49182D5-AE25-4D9F-8E74-0F35E790569A}">
      <dsp:nvSpPr>
        <dsp:cNvPr id="0" name=""/>
        <dsp:cNvSpPr/>
      </dsp:nvSpPr>
      <dsp:spPr>
        <a:xfrm>
          <a:off x="1367868" y="0"/>
          <a:ext cx="7033161" cy="72281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053" tIns="0" rIns="237053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/>
            <a:t>Отзывы родителей, участников лектория </a:t>
          </a:r>
          <a:endParaRPr lang="ru-RU" sz="1800" b="1" kern="1200" dirty="0"/>
        </a:p>
      </dsp:txBody>
      <dsp:txXfrm>
        <a:off x="1367868" y="0"/>
        <a:ext cx="7033161" cy="7228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6AB13-5E97-47EF-A7C8-4F687D756853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A68D7-EC28-49DE-B3A6-4FB86F917D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5679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A68D7-EC28-49DE-B3A6-4FB86F917D6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3711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sz="12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A68D7-EC28-49DE-B3A6-4FB86F917D6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0618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A68D7-EC28-49DE-B3A6-4FB86F917D6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4051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A68D7-EC28-49DE-B3A6-4FB86F917D6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3585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A68D7-EC28-49DE-B3A6-4FB86F917D6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5640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Для кратковременного пребывания «особых детей» в Центре функционирует группа «Совёнок». Родители имеют возможность оставить ребенка от 3 до 7 лет на непродолжительное время (до трех часов) ежедневно 5 дней в неделю (понедельник-пятница) на безвозмездной основе. Оборудовано </a:t>
            </a:r>
            <a:r>
              <a:rPr lang="x-none" sz="1200" dirty="0" smtClean="0"/>
              <a:t>помещение, в котором имеется все необходимое для кратковременного пребывания детей-инвалидов. Установлены шкафчики для одежды, стол для проведения занятий, имеется много игрушек, развивающих игр, пособий и другого материала. В часы работы группы специалист организ</a:t>
            </a:r>
            <a:r>
              <a:rPr lang="ru-RU" sz="1200" dirty="0" smtClean="0"/>
              <a:t>у</a:t>
            </a:r>
            <a:r>
              <a:rPr lang="x-none" sz="1200" dirty="0" smtClean="0"/>
              <a:t>ет пребывание детей с учетом режимных моментов: утренняя гимнастика, продуктивная деятельность (аппликация, рисование, конструирование, лепка), игровая деятельность </a:t>
            </a:r>
            <a:r>
              <a:rPr lang="ru-RU" sz="1200" dirty="0" smtClean="0"/>
              <a:t>и </a:t>
            </a:r>
            <a:r>
              <a:rPr lang="x-none" sz="1200" dirty="0" smtClean="0"/>
              <a:t>познавательное общение. </a:t>
            </a:r>
            <a:r>
              <a:rPr lang="ru-RU" sz="1200" dirty="0" smtClean="0"/>
              <a:t>Ежедневно проводятся з</a:t>
            </a:r>
            <a:r>
              <a:rPr lang="x-none" sz="1200" dirty="0" smtClean="0"/>
              <a:t>анятия </a:t>
            </a:r>
            <a:r>
              <a:rPr lang="ru-RU" sz="1200" dirty="0" smtClean="0"/>
              <a:t>по программе Мир вокруг», направлены на формирование знаний и представлений об окружающем мире</a:t>
            </a:r>
            <a:r>
              <a:rPr lang="x-none" sz="1200" dirty="0" smtClean="0"/>
              <a:t>. </a:t>
            </a:r>
            <a:r>
              <a:rPr lang="ru-RU" sz="1200" dirty="0" smtClean="0"/>
              <a:t>Посещая Группу, дети обучаются навыкам общения, взаимодействия с другими детьми, а у родителей появляется свободное время, они получают возможность решить семейные вопросы и снять эмоциональное напряжение.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A68D7-EC28-49DE-B3A6-4FB86F917D6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6854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 семей, воспитывающих детей-инвалидов, специалистами центра оказываются такие услуги как Домашнее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визитирование</a:t>
            </a:r>
            <a:r>
              <a:rPr lang="ru-RU" baseline="0" dirty="0" smtClean="0"/>
              <a:t>, Социальная няня, предоставляются услуги Пункта проката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A68D7-EC28-49DE-B3A6-4FB86F917D6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3747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Работа по реабилитации детей с тяжёлыми и множественными нарушениями развития и помощи их семьям осуществляется специалистом на дому. Применяется </a:t>
            </a:r>
            <a:r>
              <a:rPr lang="ru-RU" b="1" dirty="0" smtClean="0"/>
              <a:t>технология «Домашнее </a:t>
            </a:r>
            <a:r>
              <a:rPr lang="ru-RU" b="1" dirty="0" err="1" smtClean="0"/>
              <a:t>визитирование</a:t>
            </a:r>
            <a:r>
              <a:rPr lang="ru-RU" b="1" dirty="0" smtClean="0"/>
              <a:t>»</a:t>
            </a:r>
            <a:r>
              <a:rPr lang="ru-RU" dirty="0" smtClean="0"/>
              <a:t>. Данная форма работы применяется в семьях, где воспитываются «немобильные» дети или родители в силу объективных причин (отдалённый микрорайон города, нестабильное состояние здоровья ребёнка, отсутствие возможности систематически посещать занятия и др.) испытывают трудности в </a:t>
            </a:r>
            <a:r>
              <a:rPr lang="ru-RU" dirty="0" err="1" smtClean="0"/>
              <a:t>абилитации</a:t>
            </a:r>
            <a:r>
              <a:rPr lang="ru-RU" dirty="0" smtClean="0"/>
              <a:t> детей-инвалидов. Работа с семьей осуществляется специалистом по индивидуальному графику, занятия с ребенком и родителем проводятся 1 раз в неделю. В настоящее время помощь в рамках технологии «Домашнее </a:t>
            </a:r>
            <a:r>
              <a:rPr lang="ru-RU" dirty="0" err="1" smtClean="0"/>
              <a:t>визитирование</a:t>
            </a:r>
            <a:r>
              <a:rPr lang="ru-RU" dirty="0" smtClean="0"/>
              <a:t>» оказывается 18 семьям, где воспитывается 21 ребенок.  За 1 полугодие проведено 138 занятий.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A68D7-EC28-49DE-B3A6-4FB86F917D6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7484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Работа по реабилитации детей с тяжёлыми и множественными нарушениями развития и помощи их семьям осуществляется специалистом на дому. Применяется </a:t>
            </a:r>
            <a:r>
              <a:rPr lang="ru-RU" b="1" dirty="0" smtClean="0"/>
              <a:t>технология «Домашнее </a:t>
            </a:r>
            <a:r>
              <a:rPr lang="ru-RU" b="1" dirty="0" err="1" smtClean="0"/>
              <a:t>визитирование</a:t>
            </a:r>
            <a:r>
              <a:rPr lang="ru-RU" b="1" dirty="0" smtClean="0"/>
              <a:t>»</a:t>
            </a:r>
            <a:r>
              <a:rPr lang="ru-RU" dirty="0" smtClean="0"/>
              <a:t>. Данная форма работы применяется в семьях, где воспитываются «немобильные» дети или родители в силу объективных причин (отдалённый микрорайон города, нестабильное состояние здоровья ребёнка, отсутствие возможности систематически посещать занятия и др.) испытывают трудности в </a:t>
            </a:r>
            <a:r>
              <a:rPr lang="ru-RU" dirty="0" err="1" smtClean="0"/>
              <a:t>абилитации</a:t>
            </a:r>
            <a:r>
              <a:rPr lang="ru-RU" dirty="0" smtClean="0"/>
              <a:t> детей-инвалидов. Работа с семьей осуществляется специалистом по индивидуальному графику, занятия с ребенком и родителем проводятся 1 раз в неделю. В настоящее время помощь в рамках технологии «Домашнее </a:t>
            </a:r>
            <a:r>
              <a:rPr lang="ru-RU" dirty="0" err="1" smtClean="0"/>
              <a:t>визитирование</a:t>
            </a:r>
            <a:r>
              <a:rPr lang="ru-RU" dirty="0" smtClean="0"/>
              <a:t>» оказывается 18 семьям, где воспитывается 21 ребенок.  За 1 полугодие проведено 138 занятий.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A68D7-EC28-49DE-B3A6-4FB86F917D6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6649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94431-115E-4FC3-9F1F-9C2EA2FBF131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D043-FD3C-4A97-B942-4FE3A654A7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3459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94431-115E-4FC3-9F1F-9C2EA2FBF131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D043-FD3C-4A97-B942-4FE3A654A7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6885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94431-115E-4FC3-9F1F-9C2EA2FBF131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D043-FD3C-4A97-B942-4FE3A654A7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2892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94431-115E-4FC3-9F1F-9C2EA2FBF131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D043-FD3C-4A97-B942-4FE3A654A7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564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94431-115E-4FC3-9F1F-9C2EA2FBF131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D043-FD3C-4A97-B942-4FE3A654A7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9534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94431-115E-4FC3-9F1F-9C2EA2FBF131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D043-FD3C-4A97-B942-4FE3A654A7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4763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94431-115E-4FC3-9F1F-9C2EA2FBF131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D043-FD3C-4A97-B942-4FE3A654A7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3588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94431-115E-4FC3-9F1F-9C2EA2FBF131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D043-FD3C-4A97-B942-4FE3A654A7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070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94431-115E-4FC3-9F1F-9C2EA2FBF131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D043-FD3C-4A97-B942-4FE3A654A7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9360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94431-115E-4FC3-9F1F-9C2EA2FBF131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D043-FD3C-4A97-B942-4FE3A654A7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5584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94431-115E-4FC3-9F1F-9C2EA2FBF131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D043-FD3C-4A97-B942-4FE3A654A7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8317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94431-115E-4FC3-9F1F-9C2EA2FBF131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2D043-FD3C-4A97-B942-4FE3A654A7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6184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3.png"/><Relationship Id="rId9" Type="http://schemas.openxmlformats.org/officeDocument/2006/relationships/image" Target="../media/image12.jpe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3" Type="http://schemas.openxmlformats.org/officeDocument/2006/relationships/image" Target="../media/image19.png"/><Relationship Id="rId7" Type="http://schemas.openxmlformats.org/officeDocument/2006/relationships/image" Target="../media/image8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image" Target="../media/image3.png"/><Relationship Id="rId10" Type="http://schemas.openxmlformats.org/officeDocument/2006/relationships/image" Target="../media/image22.jpeg"/><Relationship Id="rId4" Type="http://schemas.openxmlformats.org/officeDocument/2006/relationships/image" Target="../media/image6.png"/><Relationship Id="rId9" Type="http://schemas.openxmlformats.org/officeDocument/2006/relationships/image" Target="../media/image4.png"/><Relationship Id="rId1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6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microsoft.com/office/2007/relationships/diagramDrawing" Target="../diagrams/drawing1.xml"/><Relationship Id="rId5" Type="http://schemas.openxmlformats.org/officeDocument/2006/relationships/image" Target="../media/image8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0" y="-11195"/>
            <a:ext cx="12192000" cy="6858000"/>
            <a:chOff x="0" y="0"/>
            <a:chExt cx="12192000" cy="685800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132056" y="0"/>
              <a:ext cx="4059944" cy="4130048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38157" y="1003456"/>
              <a:ext cx="4981204" cy="1061568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340615" cy="1883668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3068480"/>
              <a:ext cx="5239523" cy="3764288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488418" y="4413499"/>
              <a:ext cx="2703582" cy="2444501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2775437" y="2494476"/>
            <a:ext cx="7951177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82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значимый проект </a:t>
            </a:r>
          </a:p>
          <a:p>
            <a:pPr algn="ctr"/>
            <a:r>
              <a:rPr lang="ru-RU" sz="3200" b="1" dirty="0" smtClean="0">
                <a:solidFill>
                  <a:srgbClr val="0082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«Факультет родительских наук»</a:t>
            </a:r>
          </a:p>
          <a:p>
            <a:pPr algn="ctr"/>
            <a:endParaRPr lang="ru-RU" sz="800" b="1" dirty="0" smtClean="0">
              <a:solidFill>
                <a:srgbClr val="00824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82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работы</a:t>
            </a:r>
            <a:endParaRPr lang="ru-RU" sz="2800" b="1" dirty="0">
              <a:solidFill>
                <a:srgbClr val="00824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00824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66028" y="5055578"/>
            <a:ext cx="666058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endParaRPr lang="ru-RU" b="1" i="1" dirty="0" smtClean="0">
              <a:solidFill>
                <a:srgbClr val="2571B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rgbClr val="2571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Вологда </a:t>
            </a:r>
          </a:p>
          <a:p>
            <a:pPr algn="ctr"/>
            <a:r>
              <a:rPr lang="ru-RU" sz="1600" b="1" dirty="0">
                <a:solidFill>
                  <a:srgbClr val="2571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xmlns="" val="3026184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-1" y="157261"/>
            <a:ext cx="11907501" cy="6700738"/>
            <a:chOff x="-1" y="157261"/>
            <a:chExt cx="11907501" cy="6700738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0165" y="157261"/>
              <a:ext cx="1173193" cy="908183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6200000">
              <a:off x="-728475" y="4245858"/>
              <a:ext cx="3340615" cy="1883668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291803" y="222676"/>
              <a:ext cx="615697" cy="615697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19276" y="1065444"/>
              <a:ext cx="498404" cy="495937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1883667" y="157261"/>
            <a:ext cx="8882336" cy="6697626"/>
            <a:chOff x="-192232" y="4046412"/>
            <a:chExt cx="8744705" cy="2003139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4214438"/>
              <a:ext cx="8499722" cy="1835113"/>
            </a:xfrm>
            <a:prstGeom prst="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TextBox 9"/>
            <p:cNvSpPr txBox="1"/>
            <p:nvPr/>
          </p:nvSpPr>
          <p:spPr>
            <a:xfrm>
              <a:off x="-192232" y="4046412"/>
              <a:ext cx="8744705" cy="19891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59673" tIns="145796" rIns="659673" bIns="85344" numCol="1" spcCol="127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Char char="••"/>
                <a:tabLst/>
                <a:defRPr/>
              </a:pPr>
              <a:endParaRPr lang="ru-RU" sz="1200" kern="1200" dirty="0" smtClean="0"/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Char char="••"/>
                <a:tabLst/>
                <a:defRPr/>
              </a:pPr>
              <a:endParaRPr lang="ru-RU" sz="1200" dirty="0" smtClean="0"/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lang="ru-RU" sz="1200" dirty="0"/>
            </a:p>
            <a:p>
              <a:pPr lvl="0" algn="just" eaLnBrk="1" fontAlgn="auto" hangingPunct="1">
                <a:spcAft>
                  <a:spcPts val="0"/>
                </a:spcAft>
                <a:buFontTx/>
                <a:buChar char="••"/>
                <a:defRPr/>
              </a:pPr>
              <a:r>
                <a:rPr lang="ru-RU" sz="1200" dirty="0"/>
                <a:t> </a:t>
              </a:r>
              <a:r>
                <a:rPr lang="ru-RU" sz="1600" dirty="0"/>
                <a:t>Интересная и полезная информация в доступной форме. Наблюдая за присутствующими родителями семей СОП, отметила, что слушают внимательно, улыбаются и </a:t>
              </a:r>
              <a:r>
                <a:rPr lang="ru-RU" sz="1600" dirty="0" smtClean="0"/>
                <a:t>кивают, </a:t>
              </a:r>
              <a:r>
                <a:rPr lang="ru-RU" sz="1600" dirty="0"/>
                <a:t>если сказанное  характеризует их детей</a:t>
              </a:r>
              <a:r>
                <a:rPr lang="ru-RU" sz="1600" dirty="0" smtClean="0"/>
                <a:t>.</a:t>
              </a:r>
            </a:p>
            <a:p>
              <a:pPr lvl="0" algn="just" eaLnBrk="1" fontAlgn="auto" hangingPunct="1">
                <a:spcAft>
                  <a:spcPts val="0"/>
                </a:spcAft>
                <a:defRPr/>
              </a:pPr>
              <a:endParaRPr lang="ru-RU" sz="1600" dirty="0" smtClean="0"/>
            </a:p>
            <a:p>
              <a:pPr lvl="0" algn="just" eaLnBrk="1" fontAlgn="auto" hangingPunct="1">
                <a:spcAft>
                  <a:spcPts val="0"/>
                </a:spcAft>
                <a:buFontTx/>
                <a:buChar char="••"/>
                <a:defRPr/>
              </a:pPr>
              <a:r>
                <a:rPr lang="ru-RU" sz="1600" dirty="0" smtClean="0"/>
                <a:t>  Тема </a:t>
              </a:r>
              <a:r>
                <a:rPr lang="ru-RU" sz="1600" dirty="0" err="1"/>
                <a:t>вебинара</a:t>
              </a:r>
              <a:r>
                <a:rPr lang="ru-RU" sz="1600" dirty="0"/>
                <a:t> была интересна и полезна. Очень важно, что изложение материала подаётся доступным языком. Были получены ответы на многие интересующие вопросы и проблемы воспитания в семьях. Спасибо организаторам за предоставленную возможность повысить педагогический опыт родителям и специалистам, не выходя из дома! </a:t>
              </a:r>
              <a:endParaRPr lang="ru-RU" sz="1600" dirty="0" smtClean="0"/>
            </a:p>
            <a:p>
              <a:pPr lvl="0" algn="just" eaLnBrk="1" fontAlgn="auto" hangingPunct="1">
                <a:spcAft>
                  <a:spcPts val="0"/>
                </a:spcAft>
                <a:defRPr/>
              </a:pPr>
              <a:endParaRPr lang="ru-RU" sz="1600" dirty="0" smtClean="0"/>
            </a:p>
            <a:p>
              <a:pPr algn="just" eaLnBrk="1" fontAlgn="auto" hangingPunct="1">
                <a:spcAft>
                  <a:spcPts val="0"/>
                </a:spcAft>
                <a:buFontTx/>
                <a:buChar char="••"/>
                <a:defRPr/>
              </a:pPr>
              <a:r>
                <a:rPr lang="ru-RU" sz="1600" dirty="0" smtClean="0"/>
                <a:t> Важная </a:t>
              </a:r>
              <a:r>
                <a:rPr lang="ru-RU" sz="1600" dirty="0"/>
                <a:t>тема, интересный материал, доступная подача материала</a:t>
              </a:r>
              <a:r>
                <a:rPr lang="ru-RU" sz="1600" dirty="0" smtClean="0"/>
                <a:t>, яркие </a:t>
              </a:r>
              <a:r>
                <a:rPr lang="ru-RU" sz="1600" dirty="0"/>
                <a:t>примеры Будем использовать в работе с приемными семьями и с кандидатами в </a:t>
              </a:r>
              <a:r>
                <a:rPr lang="ru-RU" sz="1600" dirty="0" smtClean="0"/>
                <a:t>замещающие родители, </a:t>
              </a:r>
              <a:r>
                <a:rPr lang="ru-RU" sz="1600" dirty="0"/>
                <a:t>спасибо</a:t>
              </a:r>
              <a:r>
                <a:rPr lang="ru-RU" sz="1600" dirty="0" smtClean="0"/>
                <a:t>.</a:t>
              </a:r>
            </a:p>
            <a:p>
              <a:pPr algn="just" eaLnBrk="1" fontAlgn="auto" hangingPunct="1">
                <a:spcAft>
                  <a:spcPts val="0"/>
                </a:spcAft>
                <a:defRPr/>
              </a:pPr>
              <a:endParaRPr lang="ru-RU" sz="1600" dirty="0"/>
            </a:p>
            <a:p>
              <a:pPr algn="just" eaLnBrk="1" fontAlgn="auto" hangingPunct="1">
                <a:spcAft>
                  <a:spcPts val="0"/>
                </a:spcAft>
                <a:buFontTx/>
                <a:buChar char="••"/>
                <a:defRPr/>
              </a:pPr>
              <a:r>
                <a:rPr lang="ru-RU" sz="1600" dirty="0" smtClean="0"/>
                <a:t> </a:t>
              </a:r>
              <a:r>
                <a:rPr lang="ru-RU" sz="1600" dirty="0"/>
                <a:t>Большое спасибо. Все </a:t>
              </a:r>
              <a:r>
                <a:rPr lang="ru-RU" sz="1600" dirty="0" smtClean="0"/>
                <a:t>лаконично, </a:t>
              </a:r>
              <a:r>
                <a:rPr lang="ru-RU" sz="1600" dirty="0"/>
                <a:t>доступно. Очень ценные советы. Ещё спасибо за книги, которые советуете каждый раз. Там можно добрать информацию. Все рекомендации лектора использую в работе. Большое спасибо организаторам, очень удобно, что сделали такой проект. </a:t>
              </a:r>
              <a:r>
                <a:rPr lang="ru-RU" sz="1600" dirty="0" smtClean="0"/>
                <a:t>Удобное время - вечером.</a:t>
              </a:r>
            </a:p>
            <a:p>
              <a:pPr algn="just" eaLnBrk="1" fontAlgn="auto" hangingPunct="1">
                <a:spcAft>
                  <a:spcPts val="0"/>
                </a:spcAft>
                <a:defRPr/>
              </a:pPr>
              <a:endParaRPr lang="ru-RU" sz="1600" dirty="0"/>
            </a:p>
            <a:p>
              <a:pPr algn="just" eaLnBrk="1" fontAlgn="auto" hangingPunct="1">
                <a:spcAft>
                  <a:spcPts val="0"/>
                </a:spcAft>
                <a:buFontTx/>
                <a:buChar char="••"/>
                <a:defRPr/>
              </a:pPr>
              <a:r>
                <a:rPr lang="ru-RU" sz="1600" dirty="0" smtClean="0"/>
                <a:t> Материал </a:t>
              </a:r>
              <a:r>
                <a:rPr lang="ru-RU" sz="1600" dirty="0"/>
                <a:t>представлен доступно, жизненно, будет использоваться в рамках консультирования </a:t>
              </a:r>
              <a:r>
                <a:rPr lang="ru-RU" sz="1600" dirty="0" smtClean="0"/>
                <a:t>родителей.</a:t>
              </a:r>
              <a:endParaRPr lang="ru-RU" sz="1600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2663789" y="-4211"/>
            <a:ext cx="7128792" cy="1069656"/>
            <a:chOff x="362833" y="4862018"/>
            <a:chExt cx="6011956" cy="1012237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424984" y="4969617"/>
              <a:ext cx="5949805" cy="797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 txBox="1"/>
            <p:nvPr/>
          </p:nvSpPr>
          <p:spPr>
            <a:xfrm>
              <a:off x="362833" y="4862018"/>
              <a:ext cx="6011956" cy="10122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4888" tIns="0" rIns="224888" bIns="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1" kern="1200" dirty="0" smtClean="0"/>
                <a:t>Отзывы специалистов, работающих с целевой группой</a:t>
              </a:r>
              <a:endParaRPr lang="ru-RU" b="1" i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979401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0165" y="157261"/>
              <a:ext cx="1173193" cy="908183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8473602" y="0"/>
              <a:ext cx="3718398" cy="2671449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>
              <a:off x="-106310" y="4745564"/>
              <a:ext cx="2218746" cy="2006126"/>
            </a:xfrm>
            <a:prstGeom prst="rect">
              <a:avLst/>
            </a:prstGeom>
          </p:spPr>
        </p:pic>
      </p:grp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16789" y="340372"/>
            <a:ext cx="8494365" cy="72507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824A"/>
                </a:solidFill>
              </a:rPr>
              <a:t>Цель – обеспечение доступной помощи семьям, проживающим в отдаленных районах  области</a:t>
            </a:r>
            <a:endParaRPr lang="ru-RU" sz="2400" b="1" dirty="0">
              <a:solidFill>
                <a:srgbClr val="00824A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423359" y="1867972"/>
            <a:ext cx="8083073" cy="1751951"/>
            <a:chOff x="2183381" y="1269819"/>
            <a:chExt cx="5492194" cy="1751951"/>
          </a:xfrm>
        </p:grpSpPr>
        <p:sp>
          <p:nvSpPr>
            <p:cNvPr id="12" name="Прямоугольник 18">
              <a:extLst>
                <a:ext uri="{FF2B5EF4-FFF2-40B4-BE49-F238E27FC236}">
                  <a16:creationId xmlns:a16="http://schemas.microsoft.com/office/drawing/2014/main" xmlns="" id="{A1A7BA19-D666-40BB-9901-B8DD313B1E4C}"/>
                </a:ext>
              </a:extLst>
            </p:cNvPr>
            <p:cNvSpPr/>
            <p:nvPr/>
          </p:nvSpPr>
          <p:spPr>
            <a:xfrm>
              <a:off x="2183381" y="1286231"/>
              <a:ext cx="2318259" cy="1735539"/>
            </a:xfrm>
            <a:prstGeom prst="roundRect">
              <a:avLst>
                <a:gd name="adj" fmla="val 13821"/>
              </a:avLst>
            </a:prstGeom>
            <a:solidFill>
              <a:srgbClr val="F8B38C"/>
            </a:solidFill>
            <a:ln w="28575">
              <a:noFill/>
            </a:ln>
            <a:effectLst>
              <a:outerShdw blurRad="254000" dist="635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r>
                <a:rPr lang="ru-RU" sz="2000" b="1" dirty="0">
                  <a:solidFill>
                    <a:schemeClr val="tx1"/>
                  </a:solidFill>
                </a:rPr>
                <a:t>Родители</a:t>
              </a:r>
              <a:r>
                <a:rPr lang="ru-RU" sz="2000" b="1" dirty="0" smtClean="0">
                  <a:solidFill>
                    <a:schemeClr val="tx1"/>
                  </a:solidFill>
                </a:rPr>
                <a:t>, </a:t>
              </a:r>
              <a:r>
                <a:rPr lang="ru-RU" sz="2000" b="1" dirty="0">
                  <a:solidFill>
                    <a:schemeClr val="tx1"/>
                  </a:solidFill>
                </a:rPr>
                <a:t>проживающие в отдаленных районах области</a:t>
              </a:r>
            </a:p>
          </p:txBody>
        </p:sp>
        <p:sp>
          <p:nvSpPr>
            <p:cNvPr id="13" name="Прямоугольник 18">
              <a:extLst>
                <a:ext uri="{FF2B5EF4-FFF2-40B4-BE49-F238E27FC236}">
                  <a16:creationId xmlns:a16="http://schemas.microsoft.com/office/drawing/2014/main" xmlns="" id="{43C08EB5-0541-424A-B4BA-DDFD3F7A7B47}"/>
                </a:ext>
              </a:extLst>
            </p:cNvPr>
            <p:cNvSpPr/>
            <p:nvPr/>
          </p:nvSpPr>
          <p:spPr>
            <a:xfrm>
              <a:off x="5357316" y="1269819"/>
              <a:ext cx="2318259" cy="1735539"/>
            </a:xfrm>
            <a:prstGeom prst="roundRect">
              <a:avLst>
                <a:gd name="adj" fmla="val 13821"/>
              </a:avLst>
            </a:prstGeom>
            <a:solidFill>
              <a:srgbClr val="F8B38C"/>
            </a:solidFill>
            <a:ln w="28575">
              <a:noFill/>
            </a:ln>
            <a:effectLst>
              <a:outerShdw blurRad="254000" dist="635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r>
                <a:rPr lang="ru-RU" sz="2000" b="1" dirty="0">
                  <a:solidFill>
                    <a:schemeClr val="tx1"/>
                  </a:solidFill>
                </a:rPr>
                <a:t>Специалисты, работающие </a:t>
              </a:r>
            </a:p>
            <a:p>
              <a:pPr algn="ctr"/>
              <a:r>
                <a:rPr lang="ru-RU" sz="2000" b="1" dirty="0">
                  <a:solidFill>
                    <a:schemeClr val="tx1"/>
                  </a:solidFill>
                </a:rPr>
                <a:t>с целевой группой</a:t>
              </a:r>
            </a:p>
          </p:txBody>
        </p:sp>
        <p:sp>
          <p:nvSpPr>
            <p:cNvPr id="14" name="Крест 13">
              <a:extLst>
                <a:ext uri="{FF2B5EF4-FFF2-40B4-BE49-F238E27FC236}">
                  <a16:creationId xmlns:a16="http://schemas.microsoft.com/office/drawing/2014/main" xmlns="" id="{D7502444-A0AC-4D60-9267-7622E39D3B89}"/>
                </a:ext>
              </a:extLst>
            </p:cNvPr>
            <p:cNvSpPr/>
            <p:nvPr/>
          </p:nvSpPr>
          <p:spPr>
            <a:xfrm>
              <a:off x="4742621" y="1977993"/>
              <a:ext cx="434457" cy="427524"/>
            </a:xfrm>
            <a:prstGeom prst="plus">
              <a:avLst>
                <a:gd name="adj" fmla="val 38478"/>
              </a:avLst>
            </a:prstGeom>
            <a:solidFill>
              <a:srgbClr val="F8B38C"/>
            </a:solidFill>
            <a:ln w="28575">
              <a:noFill/>
            </a:ln>
            <a:effectLst>
              <a:outerShdw blurRad="254000" dist="635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ru-RU" sz="2000" b="1">
                <a:solidFill>
                  <a:schemeClr val="tx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983644" y="3849852"/>
            <a:ext cx="212196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1600" b="1">
                <a:solidFill>
                  <a:srgbClr val="005A9D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Arial"/>
              </a:rPr>
              <a:t>География проекта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5A9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09273" y="1241372"/>
            <a:ext cx="525221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2571B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Целевые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571B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группы – участники проекта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2571B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40E8C8E9-88C2-49A8-A78E-723D54D95945}"/>
              </a:ext>
            </a:extLst>
          </p:cNvPr>
          <p:cNvSpPr/>
          <p:nvPr/>
        </p:nvSpPr>
        <p:spPr>
          <a:xfrm>
            <a:off x="1696765" y="4312420"/>
            <a:ext cx="3390637" cy="2308324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26 муниципальных районов Вологодской области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600" dirty="0" smtClean="0">
                <a:solidFill>
                  <a:srgbClr val="000000"/>
                </a:solidFill>
                <a:latin typeface="Arial"/>
              </a:rPr>
              <a:t>78 населенных пунктов, в </a:t>
            </a:r>
            <a:r>
              <a:rPr lang="ru-RU" sz="1600" dirty="0" err="1" smtClean="0">
                <a:solidFill>
                  <a:srgbClr val="000000"/>
                </a:solidFill>
                <a:latin typeface="Arial"/>
              </a:rPr>
              <a:t>т.ч</a:t>
            </a:r>
            <a:r>
              <a:rPr lang="ru-RU" sz="1600" dirty="0" smtClean="0">
                <a:solidFill>
                  <a:srgbClr val="000000"/>
                </a:solidFill>
                <a:latin typeface="Arial"/>
              </a:rPr>
              <a:t>.: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600" dirty="0" smtClean="0">
                <a:solidFill>
                  <a:srgbClr val="000000"/>
                </a:solidFill>
                <a:latin typeface="Arial"/>
              </a:rPr>
              <a:t>Города -14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600" dirty="0" smtClean="0">
                <a:solidFill>
                  <a:srgbClr val="000000"/>
                </a:solidFill>
                <a:latin typeface="Arial"/>
              </a:rPr>
              <a:t>Поселки -21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600" dirty="0" smtClean="0">
                <a:solidFill>
                  <a:srgbClr val="000000"/>
                </a:solidFill>
                <a:latin typeface="Arial"/>
              </a:rPr>
              <a:t>Села – 17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600" dirty="0" smtClean="0">
                <a:solidFill>
                  <a:srgbClr val="000000"/>
                </a:solidFill>
                <a:latin typeface="Arial"/>
              </a:rPr>
              <a:t>Деревни – 26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F0CE849F-B4A0-473F-954E-D15AF612F319}"/>
              </a:ext>
            </a:extLst>
          </p:cNvPr>
          <p:cNvSpPr/>
          <p:nvPr/>
        </p:nvSpPr>
        <p:spPr>
          <a:xfrm>
            <a:off x="6152212" y="4406039"/>
            <a:ext cx="4226269" cy="1477328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9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32 организации</a:t>
            </a:r>
            <a:r>
              <a:rPr kumimoji="0" lang="ru-RU" altLang="ru-RU" sz="1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социального обслуживания</a:t>
            </a: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9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altLang="ru-RU" sz="1600" dirty="0" smtClean="0">
                <a:solidFill>
                  <a:srgbClr val="000000"/>
                </a:solidFill>
                <a:latin typeface="Arial"/>
              </a:rPr>
              <a:t>25 образовательных организаций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9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altLang="ru-RU" sz="1600" dirty="0">
                <a:solidFill>
                  <a:srgbClr val="000000"/>
                </a:solidFill>
                <a:latin typeface="Arial"/>
              </a:rPr>
              <a:t>2</a:t>
            </a:r>
            <a:r>
              <a:rPr lang="ru-RU" altLang="ru-RU" sz="1600" dirty="0" smtClean="0">
                <a:solidFill>
                  <a:srgbClr val="000000"/>
                </a:solidFill>
                <a:latin typeface="Arial"/>
              </a:rPr>
              <a:t> УМВД, органы опеки и попечительства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9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92199" y="3849852"/>
            <a:ext cx="401659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1600" b="1">
                <a:solidFill>
                  <a:srgbClr val="005A9D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Arial"/>
              </a:rPr>
              <a:t>59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9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организаций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5A9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9557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-1" y="157261"/>
            <a:ext cx="11907501" cy="6700738"/>
            <a:chOff x="-1" y="157261"/>
            <a:chExt cx="11907501" cy="6700738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0165" y="157261"/>
              <a:ext cx="1173193" cy="908183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6200000">
              <a:off x="-728475" y="4245858"/>
              <a:ext cx="3340615" cy="1883668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291803" y="222676"/>
              <a:ext cx="615697" cy="615697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19276" y="1065444"/>
              <a:ext cx="498404" cy="495937"/>
            </a:xfrm>
            <a:prstGeom prst="rect">
              <a:avLst/>
            </a:prstGeom>
          </p:spPr>
        </p:pic>
      </p:grp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7" cstate="print"/>
          <a:srcRect l="12176" t="10828" r="14108" b="15349"/>
          <a:stretch/>
        </p:blipFill>
        <p:spPr>
          <a:xfrm>
            <a:off x="7463912" y="5684560"/>
            <a:ext cx="1515059" cy="8530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7927182" y="6455903"/>
            <a:ext cx="821532" cy="230864"/>
          </a:xfrm>
        </p:spPr>
        <p:txBody>
          <a:bodyPr/>
          <a:lstStyle/>
          <a:p>
            <a:fld id="{3B9CAC58-44C9-4DC0-A6AF-0B4057C34224}" type="slidenum">
              <a:rPr lang="ru-RU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3</a:t>
            </a:fld>
            <a:endParaRPr lang="ru-RU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2" name="Прямоугольник 18">
            <a:extLst>
              <a:ext uri="{FF2B5EF4-FFF2-40B4-BE49-F238E27FC236}">
                <a16:creationId xmlns:a16="http://schemas.microsoft.com/office/drawing/2014/main" xmlns="" id="{C7423906-1041-4F94-88CB-4F6D3E3C8F28}"/>
              </a:ext>
            </a:extLst>
          </p:cNvPr>
          <p:cNvSpPr/>
          <p:nvPr/>
        </p:nvSpPr>
        <p:spPr>
          <a:xfrm>
            <a:off x="5535650" y="3021912"/>
            <a:ext cx="2579018" cy="1622427"/>
          </a:xfrm>
          <a:prstGeom prst="hexagon">
            <a:avLst/>
          </a:prstGeom>
          <a:solidFill>
            <a:schemeClr val="bg1"/>
          </a:solidFill>
          <a:ln w="28575">
            <a:solidFill>
              <a:srgbClr val="00973E"/>
            </a:solidFill>
          </a:ln>
          <a:effectLst>
            <a:outerShdw blurRad="254000" dist="635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ru-RU" sz="1700" b="1" dirty="0" smtClean="0">
                <a:solidFill>
                  <a:srgbClr val="1569FF"/>
                </a:solidFill>
              </a:rPr>
              <a:t>Дистанционные формы работы</a:t>
            </a:r>
            <a:endParaRPr lang="ru-RU" sz="1700" b="1" dirty="0">
              <a:solidFill>
                <a:srgbClr val="1569FF"/>
              </a:solidFill>
            </a:endParaRPr>
          </a:p>
        </p:txBody>
      </p:sp>
      <p:sp>
        <p:nvSpPr>
          <p:cNvPr id="23" name="Прямоугольник 18">
            <a:extLst>
              <a:ext uri="{FF2B5EF4-FFF2-40B4-BE49-F238E27FC236}">
                <a16:creationId xmlns:a16="http://schemas.microsoft.com/office/drawing/2014/main" xmlns="" id="{C1469519-648C-475A-A01F-BBEBBC166B6E}"/>
              </a:ext>
            </a:extLst>
          </p:cNvPr>
          <p:cNvSpPr/>
          <p:nvPr/>
        </p:nvSpPr>
        <p:spPr>
          <a:xfrm>
            <a:off x="7941593" y="3957087"/>
            <a:ext cx="2300948" cy="1028350"/>
          </a:xfrm>
          <a:prstGeom prst="hexagon">
            <a:avLst/>
          </a:prstGeom>
          <a:solidFill>
            <a:srgbClr val="00973E"/>
          </a:solidFill>
          <a:ln w="28575">
            <a:noFill/>
          </a:ln>
          <a:effectLst>
            <a:outerShdw blurRad="254000" dist="635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Сайт  «Факультет родительских наук»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Сообщество ВК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18">
            <a:extLst>
              <a:ext uri="{FF2B5EF4-FFF2-40B4-BE49-F238E27FC236}">
                <a16:creationId xmlns:a16="http://schemas.microsoft.com/office/drawing/2014/main" xmlns="" id="{C1469519-648C-475A-A01F-BBEBBC166B6E}"/>
              </a:ext>
            </a:extLst>
          </p:cNvPr>
          <p:cNvSpPr/>
          <p:nvPr/>
        </p:nvSpPr>
        <p:spPr>
          <a:xfrm>
            <a:off x="6096000" y="1912464"/>
            <a:ext cx="1530313" cy="1012423"/>
          </a:xfrm>
          <a:prstGeom prst="hexagon">
            <a:avLst/>
          </a:prstGeom>
          <a:solidFill>
            <a:srgbClr val="00973E"/>
          </a:solidFill>
          <a:ln w="28575">
            <a:noFill/>
          </a:ln>
          <a:effectLst>
            <a:outerShdw blurRad="254000" dist="635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ru-RU" sz="1400" dirty="0" err="1" smtClean="0">
                <a:solidFill>
                  <a:schemeClr val="bg1"/>
                </a:solidFill>
              </a:rPr>
              <a:t>Вебинары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14911" y="192933"/>
            <a:ext cx="1619520" cy="2159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4641" y="233731"/>
            <a:ext cx="3022932" cy="2267199"/>
          </a:xfrm>
          <a:prstGeom prst="round2DiagRect">
            <a:avLst>
              <a:gd name="adj1" fmla="val 0"/>
              <a:gd name="adj2" fmla="val 24911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2015" y="403710"/>
            <a:ext cx="2354166" cy="13227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8" name="Прямоугольник 18">
            <a:extLst>
              <a:ext uri="{FF2B5EF4-FFF2-40B4-BE49-F238E27FC236}">
                <a16:creationId xmlns:a16="http://schemas.microsoft.com/office/drawing/2014/main" xmlns="" id="{C1469519-648C-475A-A01F-BBEBBC166B6E}"/>
              </a:ext>
            </a:extLst>
          </p:cNvPr>
          <p:cNvSpPr/>
          <p:nvPr/>
        </p:nvSpPr>
        <p:spPr>
          <a:xfrm>
            <a:off x="8057242" y="2677091"/>
            <a:ext cx="2185299" cy="1075882"/>
          </a:xfrm>
          <a:prstGeom prst="hexagon">
            <a:avLst/>
          </a:prstGeom>
          <a:solidFill>
            <a:srgbClr val="00973E"/>
          </a:solidFill>
          <a:ln w="28575">
            <a:noFill/>
          </a:ln>
          <a:effectLst>
            <a:outerShdw blurRad="254000" dist="635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Дистанционные консультации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у</a:t>
            </a:r>
            <a:r>
              <a:rPr lang="ru-RU" sz="1400" dirty="0" smtClean="0">
                <a:solidFill>
                  <a:schemeClr val="bg1"/>
                </a:solidFill>
              </a:rPr>
              <a:t>зкопрофильных специалистов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1" cstate="print"/>
          <a:srcRect l="13848" t="17444" r="18656"/>
          <a:stretch/>
        </p:blipFill>
        <p:spPr>
          <a:xfrm>
            <a:off x="9538180" y="5007088"/>
            <a:ext cx="2369320" cy="16293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Прямоугольник 18">
            <a:extLst>
              <a:ext uri="{FF2B5EF4-FFF2-40B4-BE49-F238E27FC236}">
                <a16:creationId xmlns:a16="http://schemas.microsoft.com/office/drawing/2014/main" xmlns="" id="{C1469519-648C-475A-A01F-BBEBBC166B6E}"/>
              </a:ext>
            </a:extLst>
          </p:cNvPr>
          <p:cNvSpPr/>
          <p:nvPr/>
        </p:nvSpPr>
        <p:spPr>
          <a:xfrm>
            <a:off x="3968127" y="2530372"/>
            <a:ext cx="1760470" cy="1136020"/>
          </a:xfrm>
          <a:prstGeom prst="hexagon">
            <a:avLst/>
          </a:prstGeom>
          <a:solidFill>
            <a:srgbClr val="00973E"/>
          </a:solidFill>
          <a:ln w="28575">
            <a:noFill/>
          </a:ln>
          <a:effectLst>
            <a:outerShdw blurRad="254000" dist="635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В</a:t>
            </a:r>
            <a:r>
              <a:rPr lang="ru-RU" sz="1400" dirty="0" smtClean="0">
                <a:solidFill>
                  <a:schemeClr val="bg1"/>
                </a:solidFill>
              </a:rPr>
              <a:t>идео</a:t>
            </a:r>
            <a:r>
              <a:rPr lang="en-US" sz="1400" dirty="0" smtClean="0">
                <a:solidFill>
                  <a:schemeClr val="bg1"/>
                </a:solidFill>
              </a:rPr>
              <a:t>-</a:t>
            </a:r>
            <a:r>
              <a:rPr lang="ru-RU" sz="1400" dirty="0">
                <a:solidFill>
                  <a:schemeClr val="bg1"/>
                </a:solidFill>
              </a:rPr>
              <a:t>конференции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857943" y="4985437"/>
            <a:ext cx="2230184" cy="1672637"/>
          </a:xfrm>
          <a:prstGeom prst="round2DiagRect">
            <a:avLst>
              <a:gd name="adj1" fmla="val 0"/>
              <a:gd name="adj2" fmla="val 44282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2" name="Прямоугольник 18">
            <a:extLst>
              <a:ext uri="{FF2B5EF4-FFF2-40B4-BE49-F238E27FC236}">
                <a16:creationId xmlns:a16="http://schemas.microsoft.com/office/drawing/2014/main" xmlns="" id="{C1469519-648C-475A-A01F-BBEBBC166B6E}"/>
              </a:ext>
            </a:extLst>
          </p:cNvPr>
          <p:cNvSpPr/>
          <p:nvPr/>
        </p:nvSpPr>
        <p:spPr>
          <a:xfrm>
            <a:off x="6060560" y="4745383"/>
            <a:ext cx="1659725" cy="1196158"/>
          </a:xfrm>
          <a:prstGeom prst="hexagon">
            <a:avLst/>
          </a:prstGeom>
          <a:solidFill>
            <a:srgbClr val="00973E"/>
          </a:solidFill>
          <a:ln w="28575">
            <a:noFill/>
          </a:ln>
          <a:effectLst>
            <a:outerShdw blurRad="254000" dist="635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Социальная реклама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3" name="Прямоугольник 18">
            <a:extLst>
              <a:ext uri="{FF2B5EF4-FFF2-40B4-BE49-F238E27FC236}">
                <a16:creationId xmlns:a16="http://schemas.microsoft.com/office/drawing/2014/main" xmlns="" id="{C1469519-648C-475A-A01F-BBEBBC166B6E}"/>
              </a:ext>
            </a:extLst>
          </p:cNvPr>
          <p:cNvSpPr/>
          <p:nvPr/>
        </p:nvSpPr>
        <p:spPr>
          <a:xfrm>
            <a:off x="3933195" y="4046260"/>
            <a:ext cx="1872850" cy="1196158"/>
          </a:xfrm>
          <a:prstGeom prst="hexagon">
            <a:avLst/>
          </a:prstGeom>
          <a:solidFill>
            <a:srgbClr val="00973E"/>
          </a:solidFill>
          <a:ln w="28575">
            <a:noFill/>
          </a:ln>
          <a:effectLst>
            <a:outerShdw blurRad="254000" dist="635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Серия памяток для родителей и специалистов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021" y="4551154"/>
            <a:ext cx="2164153" cy="180375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959736" y="2806694"/>
            <a:ext cx="2505468" cy="1408935"/>
          </a:xfrm>
          <a:prstGeom prst="round2DiagRect">
            <a:avLst>
              <a:gd name="adj1" fmla="val 0"/>
              <a:gd name="adj2" fmla="val 31496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20166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-1"/>
            <a:ext cx="12192000" cy="6858002"/>
            <a:chOff x="0" y="-1"/>
            <a:chExt cx="12192000" cy="6858002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0165" y="157261"/>
              <a:ext cx="1173193" cy="908183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>
              <a:off x="9579858" y="728473"/>
              <a:ext cx="3340615" cy="1883668"/>
            </a:xfrm>
            <a:prstGeom prst="rect">
              <a:avLst/>
            </a:prstGeom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4152035"/>
              <a:ext cx="3766442" cy="2705966"/>
            </a:xfrm>
            <a:prstGeom prst="rect">
              <a:avLst/>
            </a:prstGeom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647091" y="445039"/>
            <a:ext cx="9431216" cy="5725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824A"/>
                </a:solidFill>
              </a:rPr>
              <a:t>Тематический план </a:t>
            </a:r>
            <a:r>
              <a:rPr lang="ru-RU" sz="2800" b="1" dirty="0" smtClean="0">
                <a:solidFill>
                  <a:srgbClr val="00824A"/>
                </a:solidFill>
              </a:rPr>
              <a:t>лектория</a:t>
            </a:r>
            <a:r>
              <a:rPr lang="ru-RU" sz="2800" b="1" dirty="0">
                <a:solidFill>
                  <a:srgbClr val="0082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>
                <a:solidFill>
                  <a:srgbClr val="00824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b="1" dirty="0">
              <a:solidFill>
                <a:srgbClr val="00824A"/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37362376"/>
              </p:ext>
            </p:extLst>
          </p:nvPr>
        </p:nvGraphicFramePr>
        <p:xfrm>
          <a:off x="1535224" y="833411"/>
          <a:ext cx="9654949" cy="5904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9182">
                  <a:extLst>
                    <a:ext uri="{9D8B030D-6E8A-4147-A177-3AD203B41FA5}">
                      <a16:colId xmlns:a16="http://schemas.microsoft.com/office/drawing/2014/main" xmlns="" val="488513387"/>
                    </a:ext>
                  </a:extLst>
                </a:gridCol>
                <a:gridCol w="6463907">
                  <a:extLst>
                    <a:ext uri="{9D8B030D-6E8A-4147-A177-3AD203B41FA5}">
                      <a16:colId xmlns:a16="http://schemas.microsoft.com/office/drawing/2014/main" xmlns="" val="275708072"/>
                    </a:ext>
                  </a:extLst>
                </a:gridCol>
                <a:gridCol w="981860">
                  <a:extLst>
                    <a:ext uri="{9D8B030D-6E8A-4147-A177-3AD203B41FA5}">
                      <a16:colId xmlns:a16="http://schemas.microsoft.com/office/drawing/2014/main" xmlns="" val="1960540543"/>
                    </a:ext>
                  </a:extLst>
                </a:gridCol>
              </a:tblGrid>
              <a:tr h="4738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Тематический блок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42" marR="80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Темы </a:t>
                      </a:r>
                      <a:r>
                        <a:rPr lang="ru-RU" sz="1400" dirty="0" err="1" smtClean="0">
                          <a:effectLst/>
                        </a:rPr>
                        <a:t>вебинаров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42" marR="80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Кол-во часов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42" marR="8042" marT="0" marB="0"/>
                </a:tc>
                <a:extLst>
                  <a:ext uri="{0D108BD9-81ED-4DB2-BD59-A6C34878D82A}">
                    <a16:rowId xmlns:a16="http://schemas.microsoft.com/office/drawing/2014/main" xmlns="" val="1787816429"/>
                  </a:ext>
                </a:extLst>
              </a:tr>
              <a:tr h="5125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Вводное занятие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42" marR="80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Общие принципы и подходы к работе с родителями в рамках модели формирования ответственного </a:t>
                      </a:r>
                      <a:r>
                        <a:rPr lang="ru-RU" sz="1400" dirty="0" err="1">
                          <a:effectLst/>
                        </a:rPr>
                        <a:t>родительства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42" marR="80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42" marR="8042" marT="0" marB="0"/>
                </a:tc>
                <a:extLst>
                  <a:ext uri="{0D108BD9-81ED-4DB2-BD59-A6C34878D82A}">
                    <a16:rowId xmlns:a16="http://schemas.microsoft.com/office/drawing/2014/main" xmlns="" val="984939362"/>
                  </a:ext>
                </a:extLst>
              </a:tr>
              <a:tr h="5125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«Ответственное </a:t>
                      </a:r>
                      <a:r>
                        <a:rPr lang="ru-RU" sz="1400" dirty="0" err="1">
                          <a:effectLst/>
                        </a:rPr>
                        <a:t>родительство</a:t>
                      </a:r>
                      <a:r>
                        <a:rPr lang="ru-RU" sz="1400" dirty="0">
                          <a:effectLst/>
                        </a:rPr>
                        <a:t>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42" marR="80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Ответственное родительство как залог успешного развития ребенка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42" marR="80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42" marR="8042" marT="0" marB="0"/>
                </a:tc>
                <a:extLst>
                  <a:ext uri="{0D108BD9-81ED-4DB2-BD59-A6C34878D82A}">
                    <a16:rowId xmlns:a16="http://schemas.microsoft.com/office/drawing/2014/main" xmlns="" val="2091864694"/>
                  </a:ext>
                </a:extLst>
              </a:tr>
              <a:tr h="302278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Задачи и особенности развития ребенка на отдельных возрастных этапах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42" marR="80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Задачи и особенности развития ребенка до 3-х лет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42" marR="80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42" marR="8042" marT="0" marB="0"/>
                </a:tc>
                <a:extLst>
                  <a:ext uri="{0D108BD9-81ED-4DB2-BD59-A6C34878D82A}">
                    <a16:rowId xmlns:a16="http://schemas.microsoft.com/office/drawing/2014/main" xmlns="" val="3500189988"/>
                  </a:ext>
                </a:extLst>
              </a:tr>
              <a:tr h="3193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Задачи и особенности развития ребенка дошкольного </a:t>
                      </a:r>
                      <a:r>
                        <a:rPr lang="ru-RU" sz="1400" dirty="0" smtClean="0">
                          <a:effectLst/>
                        </a:rPr>
                        <a:t>возраста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42" marR="80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42" marR="8042" marT="0" marB="0"/>
                </a:tc>
                <a:extLst>
                  <a:ext uri="{0D108BD9-81ED-4DB2-BD59-A6C34878D82A}">
                    <a16:rowId xmlns:a16="http://schemas.microsoft.com/office/drawing/2014/main" xmlns="" val="50835634"/>
                  </a:ext>
                </a:extLst>
              </a:tr>
              <a:tr h="3123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Задачи и особенности развития младшего школьника (7-11 лет)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42" marR="80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42" marR="8042" marT="0" marB="0"/>
                </a:tc>
                <a:extLst>
                  <a:ext uri="{0D108BD9-81ED-4DB2-BD59-A6C34878D82A}">
                    <a16:rowId xmlns:a16="http://schemas.microsoft.com/office/drawing/2014/main" xmlns="" val="2237881492"/>
                  </a:ext>
                </a:extLst>
              </a:tr>
              <a:tr h="2928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Задачи и особенности развития ребенка подросткового возраста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42" marR="80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42" marR="8042" marT="0" marB="0"/>
                </a:tc>
                <a:extLst>
                  <a:ext uri="{0D108BD9-81ED-4DB2-BD59-A6C34878D82A}">
                    <a16:rowId xmlns:a16="http://schemas.microsoft.com/office/drawing/2014/main" xmlns="" val="4275947678"/>
                  </a:ext>
                </a:extLst>
              </a:tr>
              <a:tr h="292879">
                <a:tc row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Общие вопросы воспитания и развития детей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42" marR="80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Дети и гаджеты: как к этому относиться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42" marR="80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42" marR="8042" marT="0" marB="0"/>
                </a:tc>
                <a:extLst>
                  <a:ext uri="{0D108BD9-81ED-4DB2-BD59-A6C34878D82A}">
                    <a16:rowId xmlns:a16="http://schemas.microsoft.com/office/drawing/2014/main" xmlns="" val="4164314909"/>
                  </a:ext>
                </a:extLst>
              </a:tr>
              <a:tr h="2928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Страхи ребенка: как помогать справляться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42" marR="80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42" marR="8042" marT="0" marB="0"/>
                </a:tc>
                <a:extLst>
                  <a:ext uri="{0D108BD9-81ED-4DB2-BD59-A6C34878D82A}">
                    <a16:rowId xmlns:a16="http://schemas.microsoft.com/office/drawing/2014/main" xmlns="" val="3784560931"/>
                  </a:ext>
                </a:extLst>
              </a:tr>
              <a:tr h="2928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Отношения между братьями и сестрами: как регулировать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42" marR="80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42" marR="8042" marT="0" marB="0"/>
                </a:tc>
                <a:extLst>
                  <a:ext uri="{0D108BD9-81ED-4DB2-BD59-A6C34878D82A}">
                    <a16:rowId xmlns:a16="http://schemas.microsoft.com/office/drawing/2014/main" xmlns="" val="760719424"/>
                  </a:ext>
                </a:extLst>
              </a:tr>
              <a:tr h="2928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Конфликты с ребенком: как реагировать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42" marR="80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42" marR="8042" marT="0" marB="0"/>
                </a:tc>
                <a:extLst>
                  <a:ext uri="{0D108BD9-81ED-4DB2-BD59-A6C34878D82A}">
                    <a16:rowId xmlns:a16="http://schemas.microsoft.com/office/drawing/2014/main" xmlns="" val="486685588"/>
                  </a:ext>
                </a:extLst>
              </a:tr>
              <a:tr h="2928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Как научить ребенка самостоятельности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42" marR="80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42" marR="8042" marT="0" marB="0"/>
                </a:tc>
                <a:extLst>
                  <a:ext uri="{0D108BD9-81ED-4DB2-BD59-A6C34878D82A}">
                    <a16:rowId xmlns:a16="http://schemas.microsoft.com/office/drawing/2014/main" xmlns="" val="386994317"/>
                  </a:ext>
                </a:extLst>
              </a:tr>
              <a:tr h="2733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Требования и запреты в системе воспитания детей разного возраста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42" marR="80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42" marR="8042" marT="0" marB="0"/>
                </a:tc>
                <a:extLst>
                  <a:ext uri="{0D108BD9-81ED-4DB2-BD59-A6C34878D82A}">
                    <a16:rowId xmlns:a16="http://schemas.microsoft.com/office/drawing/2014/main" xmlns="" val="501120297"/>
                  </a:ext>
                </a:extLst>
              </a:tr>
              <a:tr h="464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Поощрения и наказания в системе воспитания детей разного возраста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42" marR="80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42" marR="8042" marT="0" marB="0"/>
                </a:tc>
                <a:extLst>
                  <a:ext uri="{0D108BD9-81ED-4DB2-BD59-A6C34878D82A}">
                    <a16:rowId xmlns:a16="http://schemas.microsoft.com/office/drawing/2014/main" xmlns="" val="2415127856"/>
                  </a:ext>
                </a:extLst>
              </a:tr>
              <a:tr h="3177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Ребенок и деньги: финансовая грамотность детей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42" marR="80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42" marR="8042" marT="0" marB="0"/>
                </a:tc>
                <a:extLst>
                  <a:ext uri="{0D108BD9-81ED-4DB2-BD59-A6C34878D82A}">
                    <a16:rowId xmlns:a16="http://schemas.microsoft.com/office/drawing/2014/main" xmlns="" val="2538334907"/>
                  </a:ext>
                </a:extLst>
              </a:tr>
              <a:tr h="3660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Эффективные способы общения с детьми разного возраста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42" marR="80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42" marR="8042" marT="0" marB="0"/>
                </a:tc>
                <a:extLst>
                  <a:ext uri="{0D108BD9-81ED-4DB2-BD59-A6C34878D82A}">
                    <a16:rowId xmlns:a16="http://schemas.microsoft.com/office/drawing/2014/main" xmlns="" val="3626933870"/>
                  </a:ext>
                </a:extLst>
              </a:tr>
              <a:tr h="2928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Эмоции родителя: как помогать себе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42" marR="80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42" marR="8042" marT="0" marB="0"/>
                </a:tc>
                <a:extLst>
                  <a:ext uri="{0D108BD9-81ED-4DB2-BD59-A6C34878D82A}">
                    <a16:rowId xmlns:a16="http://schemas.microsoft.com/office/drawing/2014/main" xmlns="" val="22860484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72331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-1"/>
            <a:ext cx="12192000" cy="6858002"/>
            <a:chOff x="0" y="-1"/>
            <a:chExt cx="12192000" cy="6858002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0165" y="157261"/>
              <a:ext cx="1173193" cy="908183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>
              <a:off x="9579858" y="728473"/>
              <a:ext cx="3340615" cy="1883668"/>
            </a:xfrm>
            <a:prstGeom prst="rect">
              <a:avLst/>
            </a:prstGeom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4152035"/>
              <a:ext cx="3766442" cy="2705966"/>
            </a:xfrm>
            <a:prstGeom prst="rect">
              <a:avLst/>
            </a:prstGeom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647091" y="445039"/>
            <a:ext cx="9431216" cy="5725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824A"/>
                </a:solidFill>
              </a:rPr>
              <a:t>Тематический план </a:t>
            </a:r>
            <a:r>
              <a:rPr lang="ru-RU" sz="2800" b="1" dirty="0" smtClean="0">
                <a:solidFill>
                  <a:srgbClr val="00824A"/>
                </a:solidFill>
              </a:rPr>
              <a:t>лектория</a:t>
            </a:r>
            <a:r>
              <a:rPr lang="ru-RU" sz="2800" b="1" dirty="0">
                <a:solidFill>
                  <a:srgbClr val="0082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>
                <a:solidFill>
                  <a:srgbClr val="00824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b="1" dirty="0">
              <a:solidFill>
                <a:srgbClr val="00824A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28281442"/>
              </p:ext>
            </p:extLst>
          </p:nvPr>
        </p:nvGraphicFramePr>
        <p:xfrm>
          <a:off x="2182271" y="1065444"/>
          <a:ext cx="8896036" cy="53985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8635">
                  <a:extLst>
                    <a:ext uri="{9D8B030D-6E8A-4147-A177-3AD203B41FA5}">
                      <a16:colId xmlns:a16="http://schemas.microsoft.com/office/drawing/2014/main" xmlns="" val="488513387"/>
                    </a:ext>
                  </a:extLst>
                </a:gridCol>
                <a:gridCol w="5879120">
                  <a:extLst>
                    <a:ext uri="{9D8B030D-6E8A-4147-A177-3AD203B41FA5}">
                      <a16:colId xmlns:a16="http://schemas.microsoft.com/office/drawing/2014/main" xmlns="" val="275708072"/>
                    </a:ext>
                  </a:extLst>
                </a:gridCol>
                <a:gridCol w="928281">
                  <a:extLst>
                    <a:ext uri="{9D8B030D-6E8A-4147-A177-3AD203B41FA5}">
                      <a16:colId xmlns:a16="http://schemas.microsoft.com/office/drawing/2014/main" xmlns="" val="1960540543"/>
                    </a:ext>
                  </a:extLst>
                </a:gridCol>
              </a:tblGrid>
              <a:tr h="5632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Тематический блок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42" marR="80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Темы </a:t>
                      </a:r>
                      <a:r>
                        <a:rPr lang="ru-RU" sz="1400" dirty="0" err="1" smtClean="0">
                          <a:effectLst/>
                        </a:rPr>
                        <a:t>вебинаров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42" marR="80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Кол-во часов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42" marR="8042" marT="0" marB="0"/>
                </a:tc>
                <a:extLst>
                  <a:ext uri="{0D108BD9-81ED-4DB2-BD59-A6C34878D82A}">
                    <a16:rowId xmlns:a16="http://schemas.microsoft.com/office/drawing/2014/main" xmlns="" val="1787816429"/>
                  </a:ext>
                </a:extLst>
              </a:tr>
              <a:tr h="435166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Трудности, связанные с нормативными событиями в жизни семьи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42" marR="80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Если впереди экзамены: как помогать ребенку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42" marR="80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42" marR="8042" marT="0" marB="0"/>
                </a:tc>
                <a:extLst>
                  <a:ext uri="{0D108BD9-81ED-4DB2-BD59-A6C34878D82A}">
                    <a16:rowId xmlns:a16="http://schemas.microsoft.com/office/drawing/2014/main" xmlns="" val="2056760687"/>
                  </a:ext>
                </a:extLst>
              </a:tr>
              <a:tr h="3481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Адаптация ребенка к детскому саду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42" marR="80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42" marR="8042" marT="0" marB="0"/>
                </a:tc>
                <a:extLst>
                  <a:ext uri="{0D108BD9-81ED-4DB2-BD59-A6C34878D82A}">
                    <a16:rowId xmlns:a16="http://schemas.microsoft.com/office/drawing/2014/main" xmlns="" val="3515703253"/>
                  </a:ext>
                </a:extLst>
              </a:tr>
              <a:tr h="5924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Адаптация ребенка к школе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42" marR="80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42" marR="8042" marT="0" marB="0"/>
                </a:tc>
                <a:extLst>
                  <a:ext uri="{0D108BD9-81ED-4DB2-BD59-A6C34878D82A}">
                    <a16:rowId xmlns:a16="http://schemas.microsoft.com/office/drawing/2014/main" xmlns="" val="2360803244"/>
                  </a:ext>
                </a:extLst>
              </a:tr>
              <a:tr h="46200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Трудности, связанные с ненормативными событиями в жизни семьи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42" marR="80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Травматические события в жизни семьи и ребенка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42" marR="80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42" marR="8042" marT="0" marB="0"/>
                </a:tc>
                <a:extLst>
                  <a:ext uri="{0D108BD9-81ED-4DB2-BD59-A6C34878D82A}">
                    <a16:rowId xmlns:a16="http://schemas.microsoft.com/office/drawing/2014/main" xmlns="" val="1472154650"/>
                  </a:ext>
                </a:extLst>
              </a:tr>
              <a:tr h="9175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Пограничные эмоциональные состояния подростков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42" marR="80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42" marR="8042" marT="0" marB="0"/>
                </a:tc>
                <a:extLst>
                  <a:ext uri="{0D108BD9-81ED-4DB2-BD59-A6C34878D82A}">
                    <a16:rowId xmlns:a16="http://schemas.microsoft.com/office/drawing/2014/main" xmlns="" val="1099903908"/>
                  </a:ext>
                </a:extLst>
              </a:tr>
              <a:tr h="15274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Основные направления помощи родителям в вопросах детско-родительского взаимодействия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42" marR="80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Методы формирования родительских компетенций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42" marR="80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42" marR="8042" marT="0" marB="0"/>
                </a:tc>
                <a:extLst>
                  <a:ext uri="{0D108BD9-81ED-4DB2-BD59-A6C34878D82A}">
                    <a16:rowId xmlns:a16="http://schemas.microsoft.com/office/drawing/2014/main" xmlns="" val="388356065"/>
                  </a:ext>
                </a:extLst>
              </a:tr>
              <a:tr h="276272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Всего </a:t>
                      </a:r>
                      <a:r>
                        <a:rPr lang="ru-RU" sz="1400" dirty="0" smtClean="0">
                          <a:effectLst/>
                        </a:rPr>
                        <a:t>часов                                                               44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42" marR="804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37672215"/>
                  </a:ext>
                </a:extLst>
              </a:tr>
              <a:tr h="276272">
                <a:tc grid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42" marR="804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68121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34349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5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67328" y="4039575"/>
            <a:ext cx="3678677" cy="2259919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-131553" y="0"/>
            <a:ext cx="12209254" cy="6858001"/>
            <a:chOff x="-17253" y="-1"/>
            <a:chExt cx="12209254" cy="6858001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0165" y="157261"/>
              <a:ext cx="1173193" cy="908183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>
              <a:off x="9579859" y="728473"/>
              <a:ext cx="3340615" cy="1883668"/>
            </a:xfrm>
            <a:prstGeom prst="rect">
              <a:avLst/>
            </a:prstGeom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288189" y="1771059"/>
              <a:ext cx="472441" cy="46939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765952" y="849239"/>
              <a:ext cx="615697" cy="615697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730782" y="759119"/>
              <a:ext cx="615697" cy="612649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7993" b="6560"/>
            <a:stretch/>
          </p:blipFill>
          <p:spPr>
            <a:xfrm>
              <a:off x="-17253" y="3340615"/>
              <a:ext cx="3772825" cy="3517385"/>
            </a:xfrm>
            <a:prstGeom prst="rect">
              <a:avLst/>
            </a:prstGeom>
          </p:spPr>
        </p:pic>
      </p:grpSp>
      <p:pic>
        <p:nvPicPr>
          <p:cNvPr id="45" name="Рисунок 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061" y="1600500"/>
            <a:ext cx="3143920" cy="2536033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11" cstate="print"/>
          <a:srcRect t="25986" b="15106"/>
          <a:stretch/>
        </p:blipFill>
        <p:spPr>
          <a:xfrm>
            <a:off x="1587983" y="4335289"/>
            <a:ext cx="3160482" cy="248235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12" cstate="print"/>
          <a:srcRect l="-877" t="11075" b="6759"/>
          <a:stretch/>
        </p:blipFill>
        <p:spPr>
          <a:xfrm>
            <a:off x="7628485" y="611353"/>
            <a:ext cx="3782927" cy="2312194"/>
          </a:xfrm>
          <a:prstGeom prst="rect">
            <a:avLst/>
          </a:prstGeom>
        </p:spPr>
      </p:pic>
      <p:sp>
        <p:nvSpPr>
          <p:cNvPr id="5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67560" y="42195"/>
            <a:ext cx="8537697" cy="821182"/>
          </a:xfrm>
        </p:spPr>
        <p:txBody>
          <a:bodyPr>
            <a:normAutofit/>
          </a:bodyPr>
          <a:lstStyle/>
          <a:p>
            <a:r>
              <a:rPr lang="ru-RU" altLang="ru-RU" sz="2400" b="1" dirty="0" smtClean="0">
                <a:solidFill>
                  <a:srgbClr val="00824A"/>
                </a:solidFill>
              </a:rPr>
              <a:t>Просмотр </a:t>
            </a:r>
            <a:r>
              <a:rPr lang="ru-RU" altLang="ru-RU" sz="2400" b="1" dirty="0" err="1" smtClean="0">
                <a:solidFill>
                  <a:srgbClr val="00824A"/>
                </a:solidFill>
              </a:rPr>
              <a:t>вебинаров</a:t>
            </a:r>
            <a:r>
              <a:rPr lang="ru-RU" altLang="ru-RU" sz="2400" b="1" dirty="0" smtClean="0">
                <a:solidFill>
                  <a:srgbClr val="00824A"/>
                </a:solidFill>
              </a:rPr>
              <a:t> родителями и специалистами</a:t>
            </a:r>
            <a:br>
              <a:rPr lang="ru-RU" altLang="ru-RU" sz="2400" b="1" dirty="0" smtClean="0">
                <a:solidFill>
                  <a:srgbClr val="00824A"/>
                </a:solidFill>
              </a:rPr>
            </a:br>
            <a:r>
              <a:rPr lang="ru-RU" altLang="ru-RU" sz="2400" b="1" dirty="0" smtClean="0">
                <a:solidFill>
                  <a:srgbClr val="00824A"/>
                </a:solidFill>
              </a:rPr>
              <a:t>Дистанционное консультирование родителей</a:t>
            </a: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597990" y="1048785"/>
            <a:ext cx="3583731" cy="2423989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931"/>
          <a:stretch/>
        </p:blipFill>
        <p:spPr>
          <a:xfrm>
            <a:off x="8458708" y="3161434"/>
            <a:ext cx="3304321" cy="223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5817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250165" y="157261"/>
            <a:ext cx="11941835" cy="6700739"/>
            <a:chOff x="250165" y="157261"/>
            <a:chExt cx="11941835" cy="6700739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0165" y="157261"/>
              <a:ext cx="1173193" cy="908183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8851385" y="4974332"/>
              <a:ext cx="3340615" cy="1883668"/>
            </a:xfrm>
            <a:prstGeom prst="rect">
              <a:avLst/>
            </a:prstGeom>
          </p:spPr>
        </p:pic>
      </p:grpSp>
      <p:sp>
        <p:nvSpPr>
          <p:cNvPr id="13" name="Прямоугольник 18">
            <a:extLst>
              <a:ext uri="{FF2B5EF4-FFF2-40B4-BE49-F238E27FC236}">
                <a16:creationId xmlns:a16="http://schemas.microsoft.com/office/drawing/2014/main" xmlns="" id="{2289EB2B-CA44-4F99-8417-DA0487FD3014}"/>
              </a:ext>
            </a:extLst>
          </p:cNvPr>
          <p:cNvSpPr/>
          <p:nvPr/>
        </p:nvSpPr>
        <p:spPr>
          <a:xfrm>
            <a:off x="686217" y="1406768"/>
            <a:ext cx="4237476" cy="5174819"/>
          </a:xfrm>
          <a:prstGeom prst="roundRect">
            <a:avLst>
              <a:gd name="adj" fmla="val 13928"/>
            </a:avLst>
          </a:prstGeom>
          <a:solidFill>
            <a:schemeClr val="bg1"/>
          </a:solidFill>
          <a:ln w="28575">
            <a:noFill/>
          </a:ln>
          <a:effectLst>
            <a:outerShdw blurRad="254000" dist="635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462" tIns="66462" rIns="66462" bIns="66462" rtlCol="0" anchor="t"/>
          <a:lstStyle/>
          <a:p>
            <a:pPr marL="263776" indent="-263776">
              <a:buClr>
                <a:srgbClr val="1569FF"/>
              </a:buClr>
              <a:buFont typeface="Calibri" panose="020F0502020204030204" pitchFamily="34" charset="0"/>
              <a:buChar char="→"/>
            </a:pPr>
            <a:r>
              <a:rPr lang="ru-RU" sz="1600" dirty="0" smtClean="0">
                <a:solidFill>
                  <a:schemeClr val="tx1"/>
                </a:solidFill>
              </a:rPr>
              <a:t>Информация </a:t>
            </a:r>
            <a:r>
              <a:rPr lang="ru-RU" sz="1600" dirty="0">
                <a:solidFill>
                  <a:schemeClr val="tx1"/>
                </a:solidFill>
              </a:rPr>
              <a:t>об организациях и учреждениях Вологодской области, оказывающих помощь семьям с </a:t>
            </a:r>
            <a:r>
              <a:rPr lang="ru-RU" sz="1600" dirty="0" smtClean="0">
                <a:solidFill>
                  <a:schemeClr val="tx1"/>
                </a:solidFill>
              </a:rPr>
              <a:t>детьми</a:t>
            </a:r>
          </a:p>
          <a:p>
            <a:pPr marL="263776" indent="-263776">
              <a:buClr>
                <a:srgbClr val="1569FF"/>
              </a:buClr>
              <a:buFont typeface="Calibri" panose="020F0502020204030204" pitchFamily="34" charset="0"/>
              <a:buChar char="→"/>
            </a:pPr>
            <a:r>
              <a:rPr lang="ru-RU" sz="1600" dirty="0" smtClean="0">
                <a:solidFill>
                  <a:schemeClr val="tx1"/>
                </a:solidFill>
              </a:rPr>
              <a:t>Рекомендации </a:t>
            </a:r>
            <a:r>
              <a:rPr lang="ru-RU" sz="1600" dirty="0">
                <a:solidFill>
                  <a:schemeClr val="tx1"/>
                </a:solidFill>
              </a:rPr>
              <a:t>родителям об особенностях воспитания и развития детей разного </a:t>
            </a:r>
            <a:r>
              <a:rPr lang="ru-RU" sz="1600" dirty="0" smtClean="0">
                <a:solidFill>
                  <a:schemeClr val="tx1"/>
                </a:solidFill>
              </a:rPr>
              <a:t>возраста</a:t>
            </a:r>
          </a:p>
          <a:p>
            <a:pPr marL="263776" indent="-263776">
              <a:buClr>
                <a:srgbClr val="1569FF"/>
              </a:buClr>
              <a:buFont typeface="Calibri" panose="020F0502020204030204" pitchFamily="34" charset="0"/>
              <a:buChar char="→"/>
            </a:pPr>
            <a:r>
              <a:rPr lang="ru-RU" sz="1600" dirty="0" smtClean="0">
                <a:solidFill>
                  <a:schemeClr val="tx1"/>
                </a:solidFill>
              </a:rPr>
              <a:t>Методическую </a:t>
            </a:r>
            <a:r>
              <a:rPr lang="ru-RU" sz="1600" dirty="0">
                <a:solidFill>
                  <a:schemeClr val="tx1"/>
                </a:solidFill>
              </a:rPr>
              <a:t>помощь специалистам, работающим с семьей и </a:t>
            </a:r>
            <a:r>
              <a:rPr lang="ru-RU" sz="1600" dirty="0" smtClean="0">
                <a:solidFill>
                  <a:schemeClr val="tx1"/>
                </a:solidFill>
              </a:rPr>
              <a:t>детьми</a:t>
            </a:r>
          </a:p>
          <a:p>
            <a:pPr marL="263776" indent="-263776">
              <a:buClr>
                <a:srgbClr val="1569FF"/>
              </a:buClr>
              <a:buFont typeface="Calibri" panose="020F0502020204030204" pitchFamily="34" charset="0"/>
              <a:buChar char="→"/>
            </a:pPr>
            <a:r>
              <a:rPr lang="ru-RU" sz="1600" dirty="0" smtClean="0">
                <a:solidFill>
                  <a:schemeClr val="tx1"/>
                </a:solidFill>
              </a:rPr>
              <a:t>Информация </a:t>
            </a:r>
            <a:r>
              <a:rPr lang="ru-RU" sz="1600" dirty="0">
                <a:solidFill>
                  <a:schemeClr val="tx1"/>
                </a:solidFill>
              </a:rPr>
              <a:t>о </a:t>
            </a:r>
            <a:r>
              <a:rPr lang="ru-RU" sz="1600" dirty="0" smtClean="0">
                <a:solidFill>
                  <a:schemeClr val="tx1"/>
                </a:solidFill>
              </a:rPr>
              <a:t>региональных и Всероссийских мероприятиях для родителей и детей</a:t>
            </a:r>
          </a:p>
          <a:p>
            <a:pPr marL="263776" indent="-263776">
              <a:buClr>
                <a:srgbClr val="1569FF"/>
              </a:buClr>
              <a:buFont typeface="Calibri" panose="020F0502020204030204" pitchFamily="34" charset="0"/>
              <a:buChar char="→"/>
            </a:pPr>
            <a:r>
              <a:rPr lang="ru-RU" sz="1600" dirty="0" smtClean="0">
                <a:solidFill>
                  <a:schemeClr val="tx1"/>
                </a:solidFill>
              </a:rPr>
              <a:t>Обучающие </a:t>
            </a:r>
            <a:r>
              <a:rPr lang="ru-RU" sz="1600" dirty="0">
                <a:solidFill>
                  <a:schemeClr val="tx1"/>
                </a:solidFill>
              </a:rPr>
              <a:t>видеоролики, мультфильмы для детей, </a:t>
            </a:r>
            <a:r>
              <a:rPr lang="ru-RU" sz="1600" dirty="0" err="1">
                <a:solidFill>
                  <a:schemeClr val="tx1"/>
                </a:solidFill>
              </a:rPr>
              <a:t>аудиосказки</a:t>
            </a:r>
            <a:r>
              <a:rPr lang="ru-RU" sz="1600" dirty="0">
                <a:solidFill>
                  <a:schemeClr val="tx1"/>
                </a:solidFill>
              </a:rPr>
              <a:t>, фильмы для семейного </a:t>
            </a:r>
            <a:r>
              <a:rPr lang="ru-RU" sz="1600" dirty="0" smtClean="0">
                <a:solidFill>
                  <a:schemeClr val="tx1"/>
                </a:solidFill>
              </a:rPr>
              <a:t>просмотра</a:t>
            </a:r>
          </a:p>
          <a:p>
            <a:pPr marL="263776" indent="-263776">
              <a:buClr>
                <a:srgbClr val="1569FF"/>
              </a:buClr>
              <a:buFont typeface="Calibri" panose="020F0502020204030204" pitchFamily="34" charset="0"/>
              <a:buChar char="→"/>
            </a:pPr>
            <a:r>
              <a:rPr lang="ru-RU" sz="1600" dirty="0" err="1" smtClean="0">
                <a:solidFill>
                  <a:schemeClr val="tx1"/>
                </a:solidFill>
              </a:rPr>
              <a:t>Библиообзоры</a:t>
            </a:r>
            <a:r>
              <a:rPr lang="ru-RU" sz="1600" dirty="0" smtClean="0">
                <a:solidFill>
                  <a:schemeClr val="tx1"/>
                </a:solidFill>
              </a:rPr>
              <a:t>: книги </a:t>
            </a:r>
            <a:r>
              <a:rPr lang="ru-RU" sz="1600" dirty="0">
                <a:solidFill>
                  <a:schemeClr val="tx1"/>
                </a:solidFill>
              </a:rPr>
              <a:t>для детей и их родителей.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2159" y="1532343"/>
            <a:ext cx="5362863" cy="4157628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2278124" y="240538"/>
            <a:ext cx="8507098" cy="1268957"/>
            <a:chOff x="407186" y="3236104"/>
            <a:chExt cx="5859780" cy="240099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17797" y="3236104"/>
              <a:ext cx="5849169" cy="1771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кругленный прямоугольник 4"/>
            <p:cNvSpPr txBox="1"/>
            <p:nvPr/>
          </p:nvSpPr>
          <p:spPr>
            <a:xfrm>
              <a:off x="407186" y="3240427"/>
              <a:ext cx="5831877" cy="2357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1085" tIns="0" rIns="221085" bIns="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600" b="1" dirty="0" smtClean="0"/>
                <a:t>Интернет-ресурс для родителей и специалистов по работе с семьей и детьми</a:t>
              </a:r>
              <a:r>
                <a:rPr lang="ru-RU" sz="1600" b="1" i="1" dirty="0" smtClean="0"/>
                <a:t> – </a:t>
              </a:r>
              <a:r>
                <a:rPr lang="ru-RU" sz="1600" b="1" dirty="0" smtClean="0"/>
                <a:t>портал «Факультет родительских наук»</a:t>
              </a: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600" b="1" dirty="0" smtClean="0"/>
                <a:t> </a:t>
              </a:r>
              <a:r>
                <a:rPr lang="en-US" sz="1600" b="1" dirty="0"/>
                <a:t>https://</a:t>
              </a:r>
              <a:r>
                <a:rPr lang="ru-RU" sz="1600" b="1" dirty="0"/>
                <a:t>родителям35.рф</a:t>
              </a: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</a:pPr>
              <a:endParaRPr lang="ru-RU" sz="16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xmlns="" val="156849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0165" y="157261"/>
              <a:ext cx="1173193" cy="908183"/>
            </a:xfrm>
            <a:prstGeom prst="rect">
              <a:avLst/>
            </a:prstGeom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132056" y="0"/>
              <a:ext cx="4059944" cy="4130048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3093712"/>
              <a:ext cx="5239523" cy="3764288"/>
            </a:xfrm>
            <a:prstGeom prst="rect">
              <a:avLst/>
            </a:prstGeom>
          </p:spPr>
        </p:pic>
      </p:grpSp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1423455" y="127080"/>
            <a:ext cx="7361006" cy="727113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3200" b="1" dirty="0" smtClean="0">
                <a:solidFill>
                  <a:srgbClr val="0082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Буклеты для родителей и специалистов</a:t>
            </a:r>
            <a:endParaRPr lang="ru-RU" altLang="ru-RU" sz="3200" b="1" dirty="0">
              <a:solidFill>
                <a:srgbClr val="00824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6355631" y="1000878"/>
            <a:ext cx="4154275" cy="1322630"/>
            <a:chOff x="1557645" y="54316"/>
            <a:chExt cx="3647934" cy="1762502"/>
          </a:xfrm>
          <a:scene3d>
            <a:camera prst="orthographicFront"/>
            <a:lightRig rig="chilly" dir="t"/>
          </a:scene3d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1557645" y="54316"/>
              <a:ext cx="3647934" cy="1762502"/>
            </a:xfrm>
            <a:prstGeom prst="roundRect">
              <a:avLst/>
            </a:prstGeom>
            <a:solidFill>
              <a:srgbClr val="F7A679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 txBox="1"/>
            <p:nvPr/>
          </p:nvSpPr>
          <p:spPr>
            <a:xfrm>
              <a:off x="1729721" y="140354"/>
              <a:ext cx="3475858" cy="159042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</a:pPr>
              <a:r>
                <a:rPr lang="ru-RU" sz="2400" b="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«В помощь родителю»</a:t>
              </a:r>
              <a:endParaRPr lang="ru-RU" sz="2400" b="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1302743" y="1065444"/>
            <a:ext cx="4154275" cy="1322630"/>
            <a:chOff x="1557645" y="54316"/>
            <a:chExt cx="3647934" cy="1762502"/>
          </a:xfrm>
          <a:scene3d>
            <a:camera prst="orthographicFront"/>
            <a:lightRig rig="chilly" dir="t"/>
          </a:scene3d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1557645" y="54316"/>
              <a:ext cx="3647934" cy="1762502"/>
            </a:xfrm>
            <a:prstGeom prst="roundRect">
              <a:avLst/>
            </a:prstGeom>
            <a:solidFill>
              <a:srgbClr val="F7A679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 txBox="1"/>
            <p:nvPr/>
          </p:nvSpPr>
          <p:spPr>
            <a:xfrm>
              <a:off x="1729721" y="140354"/>
              <a:ext cx="3475858" cy="159042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«В помощь специалисту по работе с семьёй и детьми»</a:t>
              </a:r>
              <a:endParaRPr lang="ru-RU" sz="2400" b="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Прямоугольник 18">
            <a:extLst>
              <a:ext uri="{FF2B5EF4-FFF2-40B4-BE49-F238E27FC236}">
                <a16:creationId xmlns:a16="http://schemas.microsoft.com/office/drawing/2014/main" xmlns="" id="{2289EB2B-CA44-4F99-8417-DA0487FD3014}"/>
              </a:ext>
            </a:extLst>
          </p:cNvPr>
          <p:cNvSpPr/>
          <p:nvPr/>
        </p:nvSpPr>
        <p:spPr>
          <a:xfrm>
            <a:off x="1302742" y="2644009"/>
            <a:ext cx="4132741" cy="3695245"/>
          </a:xfrm>
          <a:prstGeom prst="roundRect">
            <a:avLst>
              <a:gd name="adj" fmla="val 13928"/>
            </a:avLst>
          </a:prstGeom>
          <a:solidFill>
            <a:schemeClr val="bg1"/>
          </a:solidFill>
          <a:ln w="28575">
            <a:noFill/>
          </a:ln>
          <a:effectLst>
            <a:outerShdw blurRad="254000" dist="635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462" tIns="66462" rIns="66462" bIns="66462" rtlCol="0" anchor="t"/>
          <a:lstStyle/>
          <a:p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консультации родителей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как использовать как проводить консультации родителей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как использовать в работе терапевтические сказки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методы и приемы работы специалиста с детьми разного возраста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безопасность в сети интернет и как с эти работать 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тренинг родительского взаимодействия с детьми и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</a:rPr>
              <a:t> </a:t>
            </a:r>
            <a:endParaRPr lang="ru-RU" dirty="0"/>
          </a:p>
        </p:txBody>
      </p:sp>
      <p:sp>
        <p:nvSpPr>
          <p:cNvPr id="27" name="Прямоугольник 18">
            <a:extLst>
              <a:ext uri="{FF2B5EF4-FFF2-40B4-BE49-F238E27FC236}">
                <a16:creationId xmlns:a16="http://schemas.microsoft.com/office/drawing/2014/main" xmlns="" id="{2289EB2B-CA44-4F99-8417-DA0487FD3014}"/>
              </a:ext>
            </a:extLst>
          </p:cNvPr>
          <p:cNvSpPr/>
          <p:nvPr/>
        </p:nvSpPr>
        <p:spPr>
          <a:xfrm>
            <a:off x="6355631" y="2644008"/>
            <a:ext cx="4132741" cy="3695245"/>
          </a:xfrm>
          <a:prstGeom prst="roundRect">
            <a:avLst>
              <a:gd name="adj" fmla="val 13928"/>
            </a:avLst>
          </a:prstGeom>
          <a:solidFill>
            <a:schemeClr val="bg1"/>
          </a:solidFill>
          <a:ln w="28575">
            <a:noFill/>
          </a:ln>
          <a:effectLst>
            <a:outerShdw blurRad="254000" dist="635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462" tIns="66462" rIns="66462" bIns="66462" rtlCol="0" anchor="t"/>
          <a:lstStyle/>
          <a:p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dirty="0"/>
              <a:t>-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ответственное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родительство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взаимоотношения братьев и сестер в семье, 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особенности и трудности развития детей разного возраста, 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страхи ребенка  как помогать справляться, 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как помочь ребенку в выполнении домашнего задания, 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 безопасности в сети интернет,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вопросы адаптации к детскому саду, к школе, 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как помочь ребенку пережить развод родителей и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863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-1" y="157261"/>
            <a:ext cx="11907501" cy="6700738"/>
            <a:chOff x="-1" y="157261"/>
            <a:chExt cx="11907501" cy="6700738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0165" y="157261"/>
              <a:ext cx="1173193" cy="908183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6200000">
              <a:off x="-728475" y="4245858"/>
              <a:ext cx="3340615" cy="1883668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291803" y="222676"/>
              <a:ext cx="615697" cy="615697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19276" y="1065444"/>
              <a:ext cx="498404" cy="495937"/>
            </a:xfrm>
            <a:prstGeom prst="rect">
              <a:avLst/>
            </a:prstGeom>
          </p:spPr>
        </p:pic>
      </p:grp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xmlns="" val="3277159962"/>
              </p:ext>
            </p:extLst>
          </p:nvPr>
        </p:nvGraphicFramePr>
        <p:xfrm>
          <a:off x="1644043" y="157262"/>
          <a:ext cx="8959480" cy="6537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1522459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1451</Words>
  <Application>Microsoft Office PowerPoint</Application>
  <PresentationFormat>Произвольный</PresentationFormat>
  <Paragraphs>156</Paragraphs>
  <Slides>10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Цель – обеспечение доступной помощи семьям, проживающим в отдаленных районах  области</vt:lpstr>
      <vt:lpstr>Слайд 3</vt:lpstr>
      <vt:lpstr>Тематический план лектория </vt:lpstr>
      <vt:lpstr>Тематический план лектория </vt:lpstr>
      <vt:lpstr>Просмотр вебинаров родителями и специалистами Дистанционное консультирование родителей</vt:lpstr>
      <vt:lpstr>Слайд 7</vt:lpstr>
      <vt:lpstr>Буклеты для родителей и специалистов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usz0516</cp:lastModifiedBy>
  <cp:revision>41</cp:revision>
  <cp:lastPrinted>2021-12-16T05:30:40Z</cp:lastPrinted>
  <dcterms:created xsi:type="dcterms:W3CDTF">2021-12-13T18:20:59Z</dcterms:created>
  <dcterms:modified xsi:type="dcterms:W3CDTF">2022-03-24T06:47:41Z</dcterms:modified>
</cp:coreProperties>
</file>