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8" r:id="rId1"/>
  </p:sldMasterIdLst>
  <p:notesMasterIdLst>
    <p:notesMasterId r:id="rId12"/>
  </p:notesMasterIdLst>
  <p:sldIdLst>
    <p:sldId id="332" r:id="rId2"/>
    <p:sldId id="364" r:id="rId3"/>
    <p:sldId id="369" r:id="rId4"/>
    <p:sldId id="370" r:id="rId5"/>
    <p:sldId id="372" r:id="rId6"/>
    <p:sldId id="373" r:id="rId7"/>
    <p:sldId id="374" r:id="rId8"/>
    <p:sldId id="375" r:id="rId9"/>
    <p:sldId id="376" r:id="rId10"/>
    <p:sldId id="3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350"/>
    <a:srgbClr val="FFC000"/>
    <a:srgbClr val="FFCC00"/>
    <a:srgbClr val="DAA600"/>
    <a:srgbClr val="FFFF00"/>
    <a:srgbClr val="FFCC99"/>
    <a:srgbClr val="4F81BD"/>
    <a:srgbClr val="0066FF"/>
    <a:srgbClr val="B4B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705" autoAdjust="0"/>
  </p:normalViewPr>
  <p:slideViewPr>
    <p:cSldViewPr>
      <p:cViewPr>
        <p:scale>
          <a:sx n="91" d="100"/>
          <a:sy n="91" d="100"/>
        </p:scale>
        <p:origin x="-109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000" b="1" kern="1200" cap="all" baseline="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+mj-ea"/>
                <a:cs typeface="Lucida Sans Unicode" panose="020B0602030504020204" pitchFamily="34" charset="0"/>
              </a:defRPr>
            </a:pPr>
            <a:r>
              <a:rPr lang="ru-RU" sz="10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+mj-ea"/>
                <a:cs typeface="Lucida Sans Unicode" panose="020B0602030504020204" pitchFamily="34" charset="0"/>
              </a:rPr>
              <a:t>Количество реализованных сертификатов</a:t>
            </a:r>
            <a:endParaRPr lang="ru-RU" sz="1000" b="1" kern="1200" cap="all" baseline="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+mj-ea"/>
              <a:cs typeface="Lucida Sans Unicode" panose="020B0602030504020204" pitchFamily="34" charset="0"/>
            </a:endParaRPr>
          </a:p>
        </c:rich>
      </c:tx>
      <c:layout>
        <c:manualLayout>
          <c:xMode val="edge"/>
          <c:yMode val="edge"/>
          <c:x val="0.11022417262279499"/>
          <c:y val="2.18059104543939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289683862286909E-2"/>
          <c:y val="0.21842357022059278"/>
          <c:w val="0.9283885553941692"/>
          <c:h val="0.68362559986559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автономного округа 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150</a:t>
                    </a:r>
                    <a:endParaRPr lang="en-US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2057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150</c:v>
                </c:pt>
                <c:pt idx="1">
                  <c:v>2057</c:v>
                </c:pt>
                <c:pt idx="2">
                  <c:v>4223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799936"/>
        <c:axId val="53814016"/>
      </c:barChart>
      <c:catAx>
        <c:axId val="537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3814016"/>
        <c:crosses val="autoZero"/>
        <c:auto val="1"/>
        <c:lblAlgn val="ctr"/>
        <c:lblOffset val="100"/>
        <c:noMultiLvlLbl val="0"/>
      </c:catAx>
      <c:valAx>
        <c:axId val="538140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3799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000" b="1" kern="1200" cap="all" baseline="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+mj-ea"/>
                <a:cs typeface="Lucida Sans Unicode" panose="020B0602030504020204" pitchFamily="34" charset="0"/>
              </a:defRPr>
            </a:pPr>
            <a:r>
              <a:rPr lang="ru-RU" sz="10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+mj-ea"/>
                <a:cs typeface="Lucida Sans Unicode" panose="020B0602030504020204" pitchFamily="34" charset="0"/>
              </a:rPr>
              <a:t>КОЛИЧЕСТВО НЕГОСУДАРСТВЕННЫХ ПОСТАВЩИКОВ, оказывающих услуги по сертификатам</a:t>
            </a:r>
            <a:endParaRPr lang="ru-RU" sz="1000" b="1" kern="1200" cap="all" baseline="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+mj-ea"/>
              <a:cs typeface="Lucida Sans Unicode" panose="020B0602030504020204" pitchFamily="34" charset="0"/>
            </a:endParaRPr>
          </a:p>
        </c:rich>
      </c:tx>
      <c:layout>
        <c:manualLayout>
          <c:xMode val="edge"/>
          <c:yMode val="edge"/>
          <c:x val="0.13374007826290907"/>
          <c:y val="2.209322420965572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805589502400974E-2"/>
          <c:y val="0.19882698218716438"/>
          <c:w val="0.9283885553941692"/>
          <c:h val="0.68362559986559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автономного округа , чел.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3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193176066856768E-3"/>
                  <c:y val="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27</c:v>
                </c:pt>
                <c:pt idx="1">
                  <c:v>45</c:v>
                </c:pt>
                <c:pt idx="2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148672"/>
        <c:axId val="93150208"/>
      </c:barChart>
      <c:catAx>
        <c:axId val="9314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3150208"/>
        <c:crosses val="autoZero"/>
        <c:auto val="1"/>
        <c:lblAlgn val="ctr"/>
        <c:lblOffset val="100"/>
        <c:noMultiLvlLbl val="0"/>
      </c:catAx>
      <c:valAx>
        <c:axId val="9315020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3148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350"/>
              </a:solidFill>
            </c:spPr>
          </c:dPt>
          <c:dLbls>
            <c:dLbl>
              <c:idx val="0"/>
              <c:layout>
                <c:manualLayout>
                  <c:x val="2.0728431364799314E-2"/>
                  <c:y val="-0.1292788161900124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1 580,0 </a:t>
                    </a:r>
                    <a:br>
                      <a:rPr lang="ru-RU" sz="1600" dirty="0" smtClean="0"/>
                    </a:br>
                    <a:r>
                      <a:rPr lang="ru-RU" sz="1600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40164839363303E-2"/>
                  <c:y val="-0.2481467898733263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21 251,3 </a:t>
                    </a:r>
                    <a:br>
                      <a:rPr lang="ru-RU" sz="1600" dirty="0" smtClean="0"/>
                    </a:br>
                    <a:r>
                      <a:rPr lang="ru-RU" sz="1600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57260599545217E-2"/>
                  <c:y val="-0.3276810173968284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34 672,6 </a:t>
                    </a:r>
                    <a:br>
                      <a:rPr lang="ru-RU" sz="1600" dirty="0" smtClean="0"/>
                    </a:br>
                    <a:r>
                      <a:rPr lang="ru-RU" sz="1600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1580</c:v>
                </c:pt>
                <c:pt idx="1">
                  <c:v>21251.3</c:v>
                </c:pt>
                <c:pt idx="2">
                  <c:v>34672.6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79872"/>
        <c:axId val="92881664"/>
        <c:axId val="0"/>
      </c:bar3DChart>
      <c:catAx>
        <c:axId val="9287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92881664"/>
        <c:crosses val="autoZero"/>
        <c:auto val="1"/>
        <c:lblAlgn val="ctr"/>
        <c:lblOffset val="100"/>
        <c:noMultiLvlLbl val="0"/>
      </c:catAx>
      <c:valAx>
        <c:axId val="928816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928798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>
                <a:lumMod val="67000"/>
                <a:lumOff val="33000"/>
              </a:schemeClr>
            </a:gs>
            <a:gs pos="99000">
              <a:srgbClr val="F0EBD5"/>
            </a:gs>
            <a:gs pos="98000">
              <a:srgbClr val="D1C39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oleObject" Target="../embeddings/oleObject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74034"/>
              </p:ext>
            </p:extLst>
          </p:nvPr>
        </p:nvGraphicFramePr>
        <p:xfrm>
          <a:off x="-35159" y="6310979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59" y="6310979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392879" y="1700808"/>
            <a:ext cx="83582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 sz="2400" dirty="0" smtClean="0">
              <a:latin typeface="+mj-lt"/>
            </a:endParaRPr>
          </a:p>
          <a:p>
            <a:r>
              <a:rPr lang="ru-RU" sz="3200" dirty="0" smtClean="0">
                <a:latin typeface="Bookman Old Style" panose="02050604050505020204" pitchFamily="18" charset="0"/>
              </a:rPr>
              <a:t>КОМПЛЕКС СЕРТИФИКАТОВ 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НА ОПЛАТУ СОЦИАЛЬНЫХ УСЛУГ</a:t>
            </a:r>
          </a:p>
          <a:p>
            <a:endParaRPr lang="ru-RU" sz="2800" dirty="0">
              <a:latin typeface="+mj-lt"/>
            </a:endParaRP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Номинация «Социальная поддержка»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586849"/>
            <a:ext cx="676275" cy="610091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115616" y="586849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b="1" cap="none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www.depsr.admhmao.ru</a:t>
            </a:r>
            <a:endParaRPr lang="ru-RU" sz="969" b="1" cap="none" dirty="0">
              <a:solidFill>
                <a:schemeClr val="accent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37149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7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021" y="4941168"/>
            <a:ext cx="7056784" cy="7356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МЫ ГОТОВЫ К СОТРУДНИЧЕСТВУ!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93893" name="Picture 5" descr="\\192.168.100.30\Dsr\!Obshaya\_Управление социального обслуживания населения\_05_Отдел развития негосударственного сектора соц.обслуживания\ЛУЧШИЕ ПРАКТИКИ\2022 ГОД\СМАРТЕКА\Комплекс сертификатов\Презентации образцы\Логотип-серификат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69222"/>
            <a:ext cx="4176464" cy="2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60021" y="1241020"/>
            <a:ext cx="7056784" cy="7356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«КОМПЛЕКС СЕРТИФИКАТОВ»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1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996059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1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058833"/>
            <a:ext cx="645603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РЕШАЕМЫЕ ЗАДАЧИ: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8" y="1700808"/>
            <a:ext cx="432047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Решение проблем отдельных категорий граждан</a:t>
            </a:r>
          </a:p>
          <a:p>
            <a:pPr algn="ctr"/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9" y="3589271"/>
            <a:ext cx="432047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Решение проблемы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с очередностью в стационарные организации социального обслуживания автономного округа общего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типа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8" y="2646205"/>
            <a:ext cx="432047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Обеспечение соответствующим уходом граждан, имеющих противопоказания для стационарного обслуживания</a:t>
            </a:r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4047" y="1700808"/>
            <a:ext cx="382610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Обеспечение гражданину выбора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поставщика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социальных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</a:rPr>
              <a:t>услуг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9" y="4748320"/>
            <a:ext cx="432047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Привлечение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на рынок социального обслуживания автономного округа негосударственных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поставщиков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7" y="2646205"/>
            <a:ext cx="382610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Повышение адресности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и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эффективности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бюджетных расходов</a:t>
            </a:r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6" y="3589271"/>
            <a:ext cx="382610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Сохранение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высокого уровня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удовлетворенности социальными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услугами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94738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61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6644" y="1058833"/>
            <a:ext cx="77835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В ЮГРЕ РЕАЛИЗУЮТСЯ 10 ВИДОВ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СЕРТИФИКАТОВ</a:t>
            </a:r>
            <a:b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НА ОПЛАТУ СОЦИАЛЬНЫХ УСЛУГ: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705164"/>
            <a:ext cx="4408901" cy="5717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 уходу за одинокими тяжелобольными </a:t>
            </a: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гражданами –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услуги </a:t>
            </a: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сиделки</a:t>
            </a:r>
            <a:endParaRPr lang="ru-RU" sz="1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348880"/>
            <a:ext cx="4433335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 социальной реабилитации и </a:t>
            </a:r>
            <a:r>
              <a:rPr lang="ru-RU" sz="1400" b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ресоциализации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гражданам, страдающим наркологическими заболеваниями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3190187"/>
            <a:ext cx="4441666" cy="11749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постоянному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постороннему уходу за одинокими гражданами пожилого возраста и инвалидами (в условиях частных пансионатов «Резиденции для пожилых»)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0767" y="4437112"/>
            <a:ext cx="4432080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 социальной реабилитации лиц без определенного места жительства, лиц освободившихся из мест лишения свободы (услуги ночного пребывания) 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8305" y="5495528"/>
            <a:ext cx="4353695" cy="5440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оказанию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помощи гражданам, пострадавшим </a:t>
            </a: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от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насилия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78858" y="1705164"/>
            <a:ext cx="4124131" cy="674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повышению финансовой грамотности </a:t>
            </a:r>
            <a:endParaRPr lang="ru-RU" sz="1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3067" y="2470949"/>
            <a:ext cx="4124131" cy="5980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повышению родительских компетенций «Академия родителей»</a:t>
            </a:r>
            <a:endParaRPr lang="ru-RU" sz="1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3067" y="3218183"/>
            <a:ext cx="4124131" cy="8488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  оказанию социально-психологической помощи семьям опекунов, попечителей, приемных родителей, усыновителей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3067" y="4221088"/>
            <a:ext cx="4124131" cy="8488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оказанию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помощи беременным женщинам, оказавшимся в трудной жизненной ситуации, «Буду мамой»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3067" y="5190728"/>
            <a:ext cx="4124131" cy="8488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 оказанию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помощи семьям для разрешения конфликтных ситуаций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 технологии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2181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48805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6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6644" y="1058833"/>
            <a:ext cx="77835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ПОРЯДОК ПРЕДОСТАВЛЕНИЯ СЕРТИФИКАТОВ НА ОПЛАТУ СОЦИАЛЬНЫХ УСЛУГ: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79512" y="2880185"/>
            <a:ext cx="3024336" cy="21962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  <a:r>
              <a:rPr lang="ru-RU" sz="1400" b="1" dirty="0" smtClean="0">
                <a:solidFill>
                  <a:schemeClr val="tx2"/>
                </a:solidFill>
              </a:rPr>
              <a:t>предоставляет </a:t>
            </a:r>
            <a:r>
              <a:rPr lang="ru-RU" sz="1400" b="1" dirty="0">
                <a:solidFill>
                  <a:schemeClr val="tx2"/>
                </a:solidFill>
              </a:rPr>
              <a:t>гражданину сертификат </a:t>
            </a:r>
            <a:r>
              <a:rPr lang="ru-RU" sz="1400" b="1" dirty="0" smtClean="0">
                <a:solidFill>
                  <a:schemeClr val="tx2"/>
                </a:solidFill>
              </a:rPr>
              <a:t>и право выбора поставщика из реестра поставщиков социальных услуг Югры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805890" y="1732927"/>
            <a:ext cx="3278278" cy="184008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</a:t>
            </a:r>
            <a:r>
              <a:rPr lang="ru-RU" sz="1400" b="1" dirty="0">
                <a:solidFill>
                  <a:srgbClr val="1F497D"/>
                </a:solidFill>
              </a:rPr>
              <a:t/>
            </a:r>
            <a:br>
              <a:rPr lang="ru-RU" sz="1400" b="1" dirty="0">
                <a:solidFill>
                  <a:srgbClr val="1F497D"/>
                </a:solidFill>
              </a:rPr>
            </a:br>
            <a:r>
              <a:rPr lang="ru-RU" sz="1400" b="1" dirty="0">
                <a:solidFill>
                  <a:srgbClr val="1F497D"/>
                </a:solidFill>
              </a:rPr>
              <a:t>обращается в управление социальной защиты населения Депсоцразвития Югры  </a:t>
            </a:r>
            <a:r>
              <a:rPr lang="ru-RU" sz="1400" b="1" dirty="0" smtClean="0">
                <a:solidFill>
                  <a:srgbClr val="1F497D"/>
                </a:solidFill>
              </a:rPr>
              <a:t>(Управление) </a:t>
            </a:r>
            <a:br>
              <a:rPr lang="ru-RU" sz="1400" b="1" dirty="0" smtClean="0">
                <a:solidFill>
                  <a:srgbClr val="1F497D"/>
                </a:solidFill>
              </a:rPr>
            </a:br>
            <a:r>
              <a:rPr lang="ru-RU" sz="1400" b="1" dirty="0" smtClean="0">
                <a:solidFill>
                  <a:srgbClr val="1F497D"/>
                </a:solidFill>
              </a:rPr>
              <a:t>по </a:t>
            </a:r>
            <a:r>
              <a:rPr lang="ru-RU" sz="1400" b="1" dirty="0">
                <a:solidFill>
                  <a:srgbClr val="1F497D"/>
                </a:solidFill>
              </a:rPr>
              <a:t>месту жительства</a:t>
            </a:r>
          </a:p>
        </p:txBody>
      </p:sp>
      <p:sp>
        <p:nvSpPr>
          <p:cNvPr id="37" name="Шестиугольник 36"/>
          <p:cNvSpPr/>
          <p:nvPr/>
        </p:nvSpPr>
        <p:spPr>
          <a:xfrm>
            <a:off x="2833910" y="4149080"/>
            <a:ext cx="3291211" cy="194421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</a:t>
            </a:r>
            <a:b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обращается к выбранному поставщику социальных услуг; далее заключается договор между ним, Управлением и поставщиком (при выборе негосударственного поставщика)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5724128" y="2822134"/>
            <a:ext cx="3060848" cy="2146962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ПОСТАВЩИК</a:t>
            </a:r>
            <a:b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 предоставляет </a:t>
            </a:r>
            <a:r>
              <a:rPr lang="ru-RU" sz="1400" b="1" dirty="0">
                <a:solidFill>
                  <a:schemeClr val="tx2"/>
                </a:solidFill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</a:rPr>
              <a:t>Управление акт сдачи-приемки оказанных услуг по договору; далее в течение 10 рабочих дней  Управление перечисляет денежные средства на счет негосударственного поставщика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10800000">
            <a:off x="1572181" y="2027279"/>
            <a:ext cx="1415642" cy="787732"/>
          </a:xfrm>
          <a:prstGeom prst="bentUpArrow">
            <a:avLst>
              <a:gd name="adj1" fmla="val 25000"/>
              <a:gd name="adj2" fmla="val 25000"/>
              <a:gd name="adj3" fmla="val 35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углом вверх 38"/>
          <p:cNvSpPr/>
          <p:nvPr/>
        </p:nvSpPr>
        <p:spPr>
          <a:xfrm rot="5400000">
            <a:off x="1956670" y="4774113"/>
            <a:ext cx="756082" cy="1450242"/>
          </a:xfrm>
          <a:prstGeom prst="bentUpArrow">
            <a:avLst>
              <a:gd name="adj1" fmla="val 25000"/>
              <a:gd name="adj2" fmla="val 25000"/>
              <a:gd name="adj3" fmla="val 35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углом вверх 39"/>
          <p:cNvSpPr/>
          <p:nvPr/>
        </p:nvSpPr>
        <p:spPr>
          <a:xfrm>
            <a:off x="5940152" y="4969097"/>
            <a:ext cx="1462120" cy="836168"/>
          </a:xfrm>
          <a:prstGeom prst="bentUpArrow">
            <a:avLst>
              <a:gd name="adj1" fmla="val 25000"/>
              <a:gd name="adj2" fmla="val 25000"/>
              <a:gd name="adj3" fmla="val 35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62455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2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7684" y="1268760"/>
            <a:ext cx="5832054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ПРЕИМУЩЕСТВА </a:t>
            </a:r>
            <a:b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ТЕХНОЛОГИИ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«КОМПЛЕКС СЕРТИФИКАТОВ»: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1" y="2708920"/>
            <a:ext cx="2952327" cy="2672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гражданину свободу выбора поставщика,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у которого получать услугу удобнее и выгоднее (исходя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из индивидуальных предпочтений и возможностей клиента), что максимально расширяет потребительский выбор</a:t>
            </a:r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2708920"/>
            <a:ext cx="2448272" cy="2672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Создание экономических условий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для развития конкуренции среди поставщиков социальных услуг, что приводит к повышению качества и доступности оказанных ими услуг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06619" y="2711700"/>
            <a:ext cx="2745988" cy="2648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Обеспечение минимизации 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коррупционных рисков (решение о том, какой поставщик будет обеспечен бюджетными средствами, принимает не орган </a:t>
            </a: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государственной </a:t>
            </a:r>
            <a:r>
              <a:rPr lang="ru-RU" sz="1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власти, а сам потребитель).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06192" y="2204864"/>
            <a:ext cx="576064" cy="46805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30" idx="0"/>
          </p:cNvCxnSpPr>
          <p:nvPr/>
        </p:nvCxnSpPr>
        <p:spPr>
          <a:xfrm>
            <a:off x="4643711" y="2204864"/>
            <a:ext cx="297" cy="5040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732240" y="2204864"/>
            <a:ext cx="576064" cy="5040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75429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0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33456"/>
            <a:ext cx="7128792" cy="671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РЕЗУЛЬТАТЫ РЕАЛИЗАЦИИ ПРАКТИКИ </a:t>
            </a:r>
            <a:b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«КОМПЛЕКС СЕРТИФИКАТОВ»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83567212"/>
              </p:ext>
            </p:extLst>
          </p:nvPr>
        </p:nvGraphicFramePr>
        <p:xfrm>
          <a:off x="683568" y="2060848"/>
          <a:ext cx="32403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67890981"/>
              </p:ext>
            </p:extLst>
          </p:nvPr>
        </p:nvGraphicFramePr>
        <p:xfrm>
          <a:off x="4764260" y="2132856"/>
          <a:ext cx="32403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795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94990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1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33456"/>
            <a:ext cx="7128792" cy="671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ОБЪЕМ ФИНАНСИРОВАНИЯ РЕАЛИЗАЦИИ ПРАКТИКИ </a:t>
            </a:r>
            <a:b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«КОМПЛЕКС СЕРТИФИКАТОВ»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8521936"/>
              </p:ext>
            </p:extLst>
          </p:nvPr>
        </p:nvGraphicFramePr>
        <p:xfrm>
          <a:off x="1547664" y="1988840"/>
          <a:ext cx="6072336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40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59079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3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33456"/>
            <a:ext cx="7128792" cy="671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НОРМАТИВНЫЕ ПРАВОВЫЕ АКТЫ, РЕГЛАМЕНТИРУЮЩИЕ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РЕАЛИЗАЦИЮ ПРАКТИКИ «КОМПЛЕКС СЕРТИФИКАТОВ»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132856"/>
            <a:ext cx="712879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Постановление Правительства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ХМАО – Югры от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16.03.2012 № 97-п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«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О предоставлении сертификатов на оплату услуг по уходу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за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одинокими тяжелобольными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гражданами»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212976"/>
            <a:ext cx="7128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Постановление Правительства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ХМАО –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Югры от 22.08.2014 № 305-п 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«О предоставлении сертификатов на оплату услуг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по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постоянному постороннему уходу за одинокими гражданами пожилого возраста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и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инвалидами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509120"/>
            <a:ext cx="7128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Постановление Правительства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ХМАО –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Югры от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21.02.2020 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№ 34-п 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«О сертификате на оплату социальных услуг и признании утратившими силу некоторых постановлений Правительства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Ханты-Мансийского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автономного округа – Югры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pic>
        <p:nvPicPr>
          <p:cNvPr id="2918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71" y="1834941"/>
            <a:ext cx="328613" cy="2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57365"/>
              </p:ext>
            </p:extLst>
          </p:nvPr>
        </p:nvGraphicFramePr>
        <p:xfrm>
          <a:off x="-59665" y="613331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4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65" y="613331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643" y="300911"/>
            <a:ext cx="66247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413" y="116632"/>
            <a:ext cx="9144000" cy="2895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8" y="1412776"/>
            <a:ext cx="84346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" y="448742"/>
            <a:ext cx="676275" cy="610091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046643" y="449896"/>
            <a:ext cx="3574535" cy="6391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cap="all" spc="0" baseline="0" dirty="0" smtClean="0">
                <a:solidFill>
                  <a:srgbClr val="1C53A5"/>
                </a:solidFill>
                <a:latin typeface="Pragmatica Bold" pitchFamily="34" charset="0"/>
                <a:ea typeface="+mj-ea"/>
                <a:cs typeface="Arial" pitchFamily="34" charset="0"/>
              </a:defRPr>
            </a:lvl1pPr>
            <a:lvl2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2pPr>
            <a:lvl3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3pPr>
            <a:lvl4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4pPr>
            <a:lvl5pPr algn="l" defTabSz="977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6pPr>
            <a:lvl7pPr marL="9144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7pPr>
            <a:lvl8pPr marL="13716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8pPr>
            <a:lvl9pPr marL="1828800" algn="l" defTabSz="977900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Europe" pitchFamily="50" charset="-52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Департамент социального развития </a:t>
            </a:r>
          </a:p>
          <a:p>
            <a:pPr>
              <a:spcAft>
                <a:spcPts val="0"/>
              </a:spcAft>
              <a:defRPr/>
            </a:pPr>
            <a:r>
              <a:rPr lang="ru-RU" sz="923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969" cap="none" dirty="0">
                <a:solidFill>
                  <a:srgbClr val="0070C0"/>
                </a:solidFill>
                <a:latin typeface="+mn-lt"/>
                <a:cs typeface="Arial" charset="0"/>
              </a:rPr>
              <a:t>www.depsr.admhmao.ru</a:t>
            </a:r>
            <a:endParaRPr lang="ru-RU" sz="969" cap="none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33456"/>
            <a:ext cx="7128792" cy="671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НОРМАТИВНЫЕ ПРАВОВЫЕ АКТЫ, РЕГЛАМЕНТИРУЮЩИЕ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РЕАЛИЗАЦИЮ ПРАКТИКИ «КОМПЛЕКС СЕРТИФИКАТОВ»</a:t>
            </a: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092656"/>
            <a:ext cx="7128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Постановление Правительства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ХМАО –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Югры от 27.12.2021 № 596-п «О мерах по реализации государственной программы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Ханты-Мансийского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автономного округа – Югры «Социальное и демографическое развитие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429000"/>
            <a:ext cx="7128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Приказ Департамента социального развития ХМАО –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Югры 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от </a:t>
            </a:r>
            <a:r>
              <a:rPr lang="ru-RU" sz="1400" b="1" dirty="0">
                <a:solidFill>
                  <a:srgbClr val="000066"/>
                </a:solidFill>
                <a:latin typeface="Bookman Old Style" pitchFamily="18" charset="0"/>
              </a:rPr>
              <a:t>08.06.2020 № 11-нп «Об утверждении правил предоставления сертификата на оплату социальных услуг</a:t>
            </a:r>
            <a:r>
              <a:rPr lang="ru-RU" sz="1400" b="1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</a:p>
          <a:p>
            <a:pPr algn="ctr"/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  <a:ea typeface="Times New Roman" pitchFamily="18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71" y="1807216"/>
            <a:ext cx="328613" cy="2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9636</TotalTime>
  <Words>503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Левченко Нигина Рафкатовна</cp:lastModifiedBy>
  <cp:revision>1373</cp:revision>
  <cp:lastPrinted>2013-07-19T12:20:58Z</cp:lastPrinted>
  <dcterms:created xsi:type="dcterms:W3CDTF">2012-08-13T06:10:56Z</dcterms:created>
  <dcterms:modified xsi:type="dcterms:W3CDTF">2022-04-22T10:32:59Z</dcterms:modified>
</cp:coreProperties>
</file>