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5"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632"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F78D17F-F3A4-46AD-9EEC-B811381FEAF0}" type="datetimeFigureOut">
              <a:rPr lang="ru-RU" smtClean="0"/>
              <a:pPr/>
              <a:t>12.07.2022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7CB12C-8B7E-480F-9A16-90AEE92A19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8D17F-F3A4-46AD-9EEC-B811381FEAF0}" type="datetimeFigureOut">
              <a:rPr lang="ru-RU" smtClean="0"/>
              <a:pPr/>
              <a:t>12.07.2022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CB12C-8B7E-480F-9A16-90AEE92A19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nashural.ru/"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492896"/>
            <a:ext cx="7772400" cy="1470025"/>
          </a:xfrm>
        </p:spPr>
        <p:txBody>
          <a:bodyPr rtlCol="0">
            <a:normAutofit fontScale="90000"/>
          </a:bodyPr>
          <a:lstStyle/>
          <a:p>
            <a:pPr>
              <a:defRPr/>
            </a:pPr>
            <a:r>
              <a:rPr lang="ru-RU" sz="3600" b="1" dirty="0"/>
              <a:t>Малые города – удивительные достопримечательности. </a:t>
            </a:r>
            <a:br>
              <a:rPr lang="ru-RU" sz="3600" b="1" dirty="0"/>
            </a:br>
            <a:r>
              <a:rPr lang="ru-RU" sz="3600" b="1" dirty="0"/>
              <a:t>Мастер-классы для жителей малых городов и посёлков Свердловской области по развитию внутреннего туризма.</a:t>
            </a:r>
            <a:br>
              <a:rPr lang="ru-RU" b="1" dirty="0"/>
            </a:br>
            <a:br>
              <a:rPr lang="ru-RU" dirty="0"/>
            </a:br>
            <a:endParaRPr lang="ru-RU" dirty="0"/>
          </a:p>
        </p:txBody>
      </p:sp>
      <p:sp>
        <p:nvSpPr>
          <p:cNvPr id="3" name="Подзаголовок 2"/>
          <p:cNvSpPr>
            <a:spLocks noGrp="1"/>
          </p:cNvSpPr>
          <p:nvPr>
            <p:ph type="subTitle" idx="1"/>
          </p:nvPr>
        </p:nvSpPr>
        <p:spPr>
          <a:xfrm>
            <a:off x="5508625" y="4149725"/>
            <a:ext cx="3167063" cy="2232025"/>
          </a:xfrm>
        </p:spPr>
        <p:txBody>
          <a:bodyPr rtlCol="0">
            <a:normAutofit fontScale="55000" lnSpcReduction="20000"/>
          </a:bodyPr>
          <a:lstStyle/>
          <a:p>
            <a:pPr algn="l" fontAlgn="auto">
              <a:spcAft>
                <a:spcPts val="0"/>
              </a:spcAft>
              <a:buFont typeface="Arial" pitchFamily="34" charset="0"/>
              <a:buNone/>
              <a:defRPr/>
            </a:pPr>
            <a:r>
              <a:rPr lang="ru-RU" sz="4000" b="1" dirty="0">
                <a:solidFill>
                  <a:schemeClr val="tx1"/>
                </a:solidFill>
              </a:rPr>
              <a:t>ФОНД РАЗВИТИЯ КРАЕВЕДЕНИЯ </a:t>
            </a:r>
            <a:endParaRPr lang="ru-RU" sz="4000" dirty="0">
              <a:solidFill>
                <a:schemeClr val="tx1"/>
              </a:solidFill>
            </a:endParaRPr>
          </a:p>
          <a:p>
            <a:pPr algn="l" fontAlgn="auto">
              <a:spcAft>
                <a:spcPts val="0"/>
              </a:spcAft>
              <a:buFont typeface="Arial" pitchFamily="34" charset="0"/>
              <a:buNone/>
              <a:defRPr/>
            </a:pPr>
            <a:r>
              <a:rPr lang="ru-RU" sz="4000" b="1" dirty="0">
                <a:solidFill>
                  <a:schemeClr val="tx1"/>
                </a:solidFill>
              </a:rPr>
              <a:t>И ТУРИСТИЧЕСКОЙ ИНФОРМАТИЗАЦИИ </a:t>
            </a:r>
            <a:endParaRPr lang="ru-RU" sz="4000" dirty="0">
              <a:solidFill>
                <a:schemeClr val="tx1"/>
              </a:solidFill>
            </a:endParaRPr>
          </a:p>
          <a:p>
            <a:pPr algn="l" fontAlgn="auto">
              <a:spcAft>
                <a:spcPts val="0"/>
              </a:spcAft>
              <a:buFont typeface="Arial" pitchFamily="34" charset="0"/>
              <a:buNone/>
              <a:defRPr/>
            </a:pPr>
            <a:r>
              <a:rPr lang="ru-RU" sz="4000" b="1" dirty="0">
                <a:solidFill>
                  <a:schemeClr val="tx1"/>
                </a:solidFill>
              </a:rPr>
              <a:t>НА ТЕРРИТОРИИ УРАЛА </a:t>
            </a:r>
          </a:p>
          <a:p>
            <a:pPr algn="l" fontAlgn="auto">
              <a:spcAft>
                <a:spcPts val="0"/>
              </a:spcAft>
              <a:buFont typeface="Arial" pitchFamily="34" charset="0"/>
              <a:buNone/>
              <a:defRPr/>
            </a:pPr>
            <a:endParaRPr lang="ru-RU" sz="3500" b="1" dirty="0">
              <a:solidFill>
                <a:schemeClr val="tx1"/>
              </a:solidFill>
            </a:endParaRPr>
          </a:p>
          <a:p>
            <a:pPr algn="l" fontAlgn="auto">
              <a:spcAft>
                <a:spcPts val="0"/>
              </a:spcAft>
              <a:buFont typeface="Arial" pitchFamily="34" charset="0"/>
              <a:buNone/>
              <a:defRPr/>
            </a:pPr>
            <a:r>
              <a:rPr lang="ru-RU" sz="3500" b="1" dirty="0">
                <a:solidFill>
                  <a:schemeClr val="tx1"/>
                </a:solidFill>
              </a:rPr>
              <a:t>Екатеринбург 2018</a:t>
            </a:r>
            <a:endParaRPr lang="ru-RU" sz="3500" dirty="0">
              <a:solidFill>
                <a:schemeClr val="tx1"/>
              </a:solidFill>
            </a:endParaRPr>
          </a:p>
          <a:p>
            <a:pPr algn="l" fontAlgn="auto">
              <a:spcAft>
                <a:spcPts val="0"/>
              </a:spcAft>
              <a:buFont typeface="Arial" pitchFamily="34" charset="0"/>
              <a:buNone/>
              <a:defRPr/>
            </a:pPr>
            <a:endParaRPr lang="ru-RU" dirty="0"/>
          </a:p>
        </p:txBody>
      </p:sp>
      <p:pic>
        <p:nvPicPr>
          <p:cNvPr id="2052" name="Picture 2"/>
          <p:cNvPicPr>
            <a:picLocks noChangeAspect="1" noChangeArrowheads="1"/>
          </p:cNvPicPr>
          <p:nvPr/>
        </p:nvPicPr>
        <p:blipFill>
          <a:blip r:embed="rId2" cstate="print"/>
          <a:srcRect/>
          <a:stretch>
            <a:fillRect/>
          </a:stretch>
        </p:blipFill>
        <p:spPr bwMode="auto">
          <a:xfrm>
            <a:off x="2843808" y="188640"/>
            <a:ext cx="3060700" cy="977900"/>
          </a:xfrm>
          <a:prstGeom prst="rect">
            <a:avLst/>
          </a:prstGeom>
          <a:noFill/>
          <a:ln w="9525">
            <a:noFill/>
            <a:miter lim="800000"/>
            <a:headEnd/>
            <a:tailEnd/>
          </a:ln>
        </p:spPr>
      </p:pic>
      <p:pic>
        <p:nvPicPr>
          <p:cNvPr id="5" name="Picture 2" descr="E:\Я.Диск\!17_FPG\Бренд\page\pgrants_logo.png"/>
          <p:cNvPicPr>
            <a:picLocks noChangeAspect="1" noChangeArrowheads="1"/>
          </p:cNvPicPr>
          <p:nvPr/>
        </p:nvPicPr>
        <p:blipFill>
          <a:blip r:embed="rId3" cstate="print"/>
          <a:srcRect/>
          <a:stretch>
            <a:fillRect/>
          </a:stretch>
        </p:blipFill>
        <p:spPr bwMode="auto">
          <a:xfrm>
            <a:off x="971600" y="4725144"/>
            <a:ext cx="2177092" cy="7647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Организация-исполнитель</a:t>
            </a:r>
            <a:endParaRPr lang="ru-RU" dirty="0"/>
          </a:p>
        </p:txBody>
      </p:sp>
      <p:sp>
        <p:nvSpPr>
          <p:cNvPr id="3" name="Содержимое 2"/>
          <p:cNvSpPr>
            <a:spLocks noGrp="1"/>
          </p:cNvSpPr>
          <p:nvPr>
            <p:ph idx="1"/>
          </p:nvPr>
        </p:nvSpPr>
        <p:spPr/>
        <p:txBody>
          <a:bodyPr>
            <a:normAutofit fontScale="92500" lnSpcReduction="10000"/>
          </a:bodyPr>
          <a:lstStyle/>
          <a:p>
            <a:pPr lvl="0"/>
            <a:r>
              <a:rPr lang="ru-RU" dirty="0"/>
              <a:t>ФОНД РАЗВИТИЯ КРАЕВЕДЕНИЯ И ТУРИСТИЧЕСКОЙ ИНФОРМАТИЗАЦИИ НА ТЕРРИТОРИИ УРАЛА </a:t>
            </a:r>
          </a:p>
          <a:p>
            <a:pPr lvl="0"/>
            <a:r>
              <a:rPr lang="ru-RU" dirty="0"/>
              <a:t>620026, г Екатеринбург, ул. Белинского, д. 83, </a:t>
            </a:r>
            <a:r>
              <a:rPr lang="ru-RU" dirty="0" err="1"/>
              <a:t>оф</a:t>
            </a:r>
            <a:r>
              <a:rPr lang="ru-RU" dirty="0"/>
              <a:t>. 8а</a:t>
            </a:r>
          </a:p>
          <a:p>
            <a:pPr lvl="0"/>
            <a:r>
              <a:rPr lang="ru-RU" dirty="0"/>
              <a:t>+7 922 208-64-67</a:t>
            </a:r>
          </a:p>
          <a:p>
            <a:r>
              <a:rPr lang="ru-RU" dirty="0"/>
              <a:t>ОГРН 1176658118042</a:t>
            </a:r>
          </a:p>
          <a:p>
            <a:r>
              <a:rPr lang="ru-RU" dirty="0"/>
              <a:t>ИНН 6685143640 </a:t>
            </a:r>
          </a:p>
          <a:p>
            <a:r>
              <a:rPr lang="ru-RU" dirty="0"/>
              <a:t>КПП 668501001 </a:t>
            </a:r>
          </a:p>
          <a:p>
            <a:pPr lvl="0"/>
            <a:endParaRPr lang="ru-RU"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Команда проекта</a:t>
            </a:r>
          </a:p>
        </p:txBody>
      </p:sp>
      <p:sp>
        <p:nvSpPr>
          <p:cNvPr id="3" name="Содержимое 2"/>
          <p:cNvSpPr>
            <a:spLocks noGrp="1"/>
          </p:cNvSpPr>
          <p:nvPr>
            <p:ph idx="1"/>
          </p:nvPr>
        </p:nvSpPr>
        <p:spPr>
          <a:xfrm>
            <a:off x="5508104" y="1600200"/>
            <a:ext cx="3178696" cy="4525963"/>
          </a:xfrm>
        </p:spPr>
        <p:txBody>
          <a:bodyPr>
            <a:normAutofit fontScale="70000" lnSpcReduction="20000"/>
          </a:bodyPr>
          <a:lstStyle/>
          <a:p>
            <a:r>
              <a:rPr lang="ru-RU" dirty="0"/>
              <a:t>Президент фонда Чеботаева М.В</a:t>
            </a:r>
          </a:p>
          <a:p>
            <a:r>
              <a:rPr lang="ru-RU" dirty="0"/>
              <a:t>Координатор проекта Султанова А.Р.</a:t>
            </a:r>
          </a:p>
          <a:p>
            <a:r>
              <a:rPr lang="ru-RU" dirty="0"/>
              <a:t>Член Союза журналистов России</a:t>
            </a:r>
          </a:p>
          <a:p>
            <a:pPr>
              <a:buNone/>
            </a:pPr>
            <a:r>
              <a:rPr lang="ru-RU" dirty="0"/>
              <a:t>	Герасимов А.И.</a:t>
            </a:r>
          </a:p>
          <a:p>
            <a:r>
              <a:rPr lang="ru-RU" dirty="0"/>
              <a:t>Разработчик и администратор </a:t>
            </a:r>
            <a:r>
              <a:rPr lang="ru-RU" dirty="0" err="1"/>
              <a:t>интернет-портала</a:t>
            </a:r>
            <a:r>
              <a:rPr lang="ru-RU" dirty="0"/>
              <a:t>  Меньшиков И.Б.</a:t>
            </a:r>
          </a:p>
          <a:p>
            <a:r>
              <a:rPr lang="ru-RU" dirty="0"/>
              <a:t>Фотограф проекта </a:t>
            </a:r>
            <a:r>
              <a:rPr lang="ru-RU" dirty="0" err="1"/>
              <a:t>Копырин</a:t>
            </a:r>
            <a:r>
              <a:rPr lang="ru-RU" dirty="0"/>
              <a:t> А.Л.</a:t>
            </a:r>
          </a:p>
          <a:p>
            <a:endParaRPr lang="ru-RU" dirty="0"/>
          </a:p>
          <a:p>
            <a:endParaRPr lang="ru-RU" dirty="0"/>
          </a:p>
        </p:txBody>
      </p:sp>
      <p:pic>
        <p:nvPicPr>
          <p:cNvPr id="5" name="Picture 2" descr="C:\Users\User\Desktop\Для М.В\IMG_0731.jpg"/>
          <p:cNvPicPr>
            <a:picLocks noChangeAspect="1" noChangeArrowheads="1"/>
          </p:cNvPicPr>
          <p:nvPr/>
        </p:nvPicPr>
        <p:blipFill>
          <a:blip r:embed="rId2" cstate="print"/>
          <a:srcRect/>
          <a:stretch>
            <a:fillRect/>
          </a:stretch>
        </p:blipFill>
        <p:spPr bwMode="auto">
          <a:xfrm>
            <a:off x="467544" y="1340768"/>
            <a:ext cx="1944216" cy="1325879"/>
          </a:xfrm>
          <a:prstGeom prst="rect">
            <a:avLst/>
          </a:prstGeom>
          <a:noFill/>
        </p:spPr>
      </p:pic>
      <p:pic>
        <p:nvPicPr>
          <p:cNvPr id="6" name="Picture 4"/>
          <p:cNvPicPr>
            <a:picLocks noChangeAspect="1" noChangeArrowheads="1"/>
          </p:cNvPicPr>
          <p:nvPr/>
        </p:nvPicPr>
        <p:blipFill>
          <a:blip r:embed="rId3" cstate="print"/>
          <a:srcRect/>
          <a:stretch>
            <a:fillRect/>
          </a:stretch>
        </p:blipFill>
        <p:spPr bwMode="auto">
          <a:xfrm>
            <a:off x="2915816" y="1196753"/>
            <a:ext cx="1152128" cy="2186408"/>
          </a:xfrm>
          <a:prstGeom prst="rect">
            <a:avLst/>
          </a:prstGeom>
          <a:noFill/>
          <a:ln w="9525">
            <a:noFill/>
            <a:miter lim="800000"/>
            <a:headEnd/>
            <a:tailEnd/>
          </a:ln>
        </p:spPr>
      </p:pic>
      <p:pic>
        <p:nvPicPr>
          <p:cNvPr id="7" name="Picture 2" descr="C:\Users\User\Desktop\Для М.В\Меньщиков.jpg"/>
          <p:cNvPicPr>
            <a:picLocks noChangeAspect="1" noChangeArrowheads="1"/>
          </p:cNvPicPr>
          <p:nvPr/>
        </p:nvPicPr>
        <p:blipFill>
          <a:blip r:embed="rId4" cstate="print"/>
          <a:srcRect/>
          <a:stretch>
            <a:fillRect/>
          </a:stretch>
        </p:blipFill>
        <p:spPr bwMode="auto">
          <a:xfrm>
            <a:off x="1907704" y="3573016"/>
            <a:ext cx="1632181" cy="2448272"/>
          </a:xfrm>
          <a:prstGeom prst="rect">
            <a:avLst/>
          </a:prstGeom>
          <a:noFill/>
        </p:spPr>
      </p:pic>
      <p:pic>
        <p:nvPicPr>
          <p:cNvPr id="8" name="Picture 2" descr="C:\Users\User\Desktop\Для М.В\Копырин.jpg"/>
          <p:cNvPicPr>
            <a:picLocks noChangeAspect="1" noChangeArrowheads="1"/>
          </p:cNvPicPr>
          <p:nvPr/>
        </p:nvPicPr>
        <p:blipFill>
          <a:blip r:embed="rId5" cstate="print"/>
          <a:srcRect/>
          <a:stretch>
            <a:fillRect/>
          </a:stretch>
        </p:blipFill>
        <p:spPr bwMode="auto">
          <a:xfrm>
            <a:off x="3563888" y="3573016"/>
            <a:ext cx="1634174" cy="2448272"/>
          </a:xfrm>
          <a:prstGeom prst="rect">
            <a:avLst/>
          </a:prstGeom>
          <a:noFill/>
        </p:spPr>
      </p:pic>
      <p:pic>
        <p:nvPicPr>
          <p:cNvPr id="9" name="Picture 3"/>
          <p:cNvPicPr>
            <a:picLocks noChangeAspect="1" noChangeArrowheads="1"/>
          </p:cNvPicPr>
          <p:nvPr/>
        </p:nvPicPr>
        <p:blipFill>
          <a:blip r:embed="rId6" cstate="print"/>
          <a:srcRect/>
          <a:stretch>
            <a:fillRect/>
          </a:stretch>
        </p:blipFill>
        <p:spPr bwMode="auto">
          <a:xfrm>
            <a:off x="323529" y="3573016"/>
            <a:ext cx="1584176" cy="244827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Цель</a:t>
            </a:r>
          </a:p>
        </p:txBody>
      </p:sp>
      <p:sp>
        <p:nvSpPr>
          <p:cNvPr id="3" name="Содержимое 2"/>
          <p:cNvSpPr>
            <a:spLocks noGrp="1"/>
          </p:cNvSpPr>
          <p:nvPr>
            <p:ph idx="1"/>
          </p:nvPr>
        </p:nvSpPr>
        <p:spPr>
          <a:xfrm>
            <a:off x="395536" y="1340768"/>
            <a:ext cx="8229600" cy="4032448"/>
          </a:xfrm>
        </p:spPr>
        <p:txBody>
          <a:bodyPr>
            <a:normAutofit fontScale="62500" lnSpcReduction="20000"/>
          </a:bodyPr>
          <a:lstStyle/>
          <a:p>
            <a:r>
              <a:rPr lang="ru-RU" dirty="0"/>
              <a:t>Популяризация внутреннего туризма через повышение уровня компетенций группы активных жителей 10 малых городов и поселков Свердловской области.</a:t>
            </a:r>
          </a:p>
          <a:p>
            <a:r>
              <a:rPr lang="ru-RU" dirty="0"/>
              <a:t>Проблемы малых городов и поселков Свердловской области известны всем: недостаток мест приложения труда, безработица, миграция людей в большие города, падает интерес молодежи к местам, где они родились и выросли. На Форуме малых городов в январе 2018 года. Президент РФ Владимир Путин подчеркнул: «Малые города могут стать действительно по-настоящему большими центрами – большими с точки зрения туризма, развития искусства, экономики, культуры, науки. Таких примеров в мире очень много. Нам нужно создать современную среду для жизни, преобразить наши города и поселки. При этом очень важно, чтобы они сохранили своё лицо и историческое наследие».</a:t>
            </a:r>
          </a:p>
        </p:txBody>
      </p:sp>
      <p:pic>
        <p:nvPicPr>
          <p:cNvPr id="5122" name="Picture 2" descr="C:\Users\User\Desktop\РЕЖ\Зимняя чусовая\kisspng-goal-shooting-target-clip-art-goal-5ac0577d413ca3.5363746815225547492672.jpg"/>
          <p:cNvPicPr>
            <a:picLocks noChangeAspect="1" noChangeArrowheads="1"/>
          </p:cNvPicPr>
          <p:nvPr/>
        </p:nvPicPr>
        <p:blipFill>
          <a:blip r:embed="rId2" cstate="print"/>
          <a:srcRect/>
          <a:stretch>
            <a:fillRect/>
          </a:stretch>
        </p:blipFill>
        <p:spPr bwMode="auto">
          <a:xfrm>
            <a:off x="3779912" y="4869160"/>
            <a:ext cx="1670942" cy="15595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География проекта</a:t>
            </a:r>
          </a:p>
        </p:txBody>
      </p:sp>
      <p:sp>
        <p:nvSpPr>
          <p:cNvPr id="3" name="Содержимое 2"/>
          <p:cNvSpPr>
            <a:spLocks noGrp="1"/>
          </p:cNvSpPr>
          <p:nvPr>
            <p:ph idx="1"/>
          </p:nvPr>
        </p:nvSpPr>
        <p:spPr>
          <a:xfrm>
            <a:off x="4716016" y="1556792"/>
            <a:ext cx="3970784" cy="4569371"/>
          </a:xfrm>
        </p:spPr>
        <p:txBody>
          <a:bodyPr>
            <a:normAutofit fontScale="70000" lnSpcReduction="20000"/>
          </a:bodyPr>
          <a:lstStyle/>
          <a:p>
            <a:r>
              <a:rPr lang="ru-RU" dirty="0"/>
              <a:t>Десять малых городов и поселков Свердловской области: г. Камышлов (19712 чел.), поселок городского типа (ПГТ) Бисерть (9626 чел.), ПГТ Арти (13 003 чел.), г. Красноуфимск (38731 чел.), ПГТ Билимбай (6044 чел.), г. Нижняя Салда (17380 чел.), г. Реж (37420 чел.), Нижние Серьги (9424 чел.), г. Сухой Лог (34018 чел.), г. Верхний Тагил (11171 чел.). </a:t>
            </a:r>
          </a:p>
        </p:txBody>
      </p:sp>
      <p:pic>
        <p:nvPicPr>
          <p:cNvPr id="1026" name="Picture 2" descr="C:\Users\User\Desktop\РЕЖ\Зимняя чусовая\tmp446915803757936642.jpg"/>
          <p:cNvPicPr>
            <a:picLocks noChangeAspect="1" noChangeArrowheads="1"/>
          </p:cNvPicPr>
          <p:nvPr/>
        </p:nvPicPr>
        <p:blipFill>
          <a:blip r:embed="rId2" cstate="print"/>
          <a:srcRect/>
          <a:stretch>
            <a:fillRect/>
          </a:stretch>
        </p:blipFill>
        <p:spPr bwMode="auto">
          <a:xfrm>
            <a:off x="323528" y="1052736"/>
            <a:ext cx="4176464" cy="52004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Способ достижения цели</a:t>
            </a:r>
          </a:p>
        </p:txBody>
      </p:sp>
      <p:sp>
        <p:nvSpPr>
          <p:cNvPr id="3" name="Содержимое 2"/>
          <p:cNvSpPr>
            <a:spLocks noGrp="1"/>
          </p:cNvSpPr>
          <p:nvPr>
            <p:ph idx="1"/>
          </p:nvPr>
        </p:nvSpPr>
        <p:spPr>
          <a:xfrm>
            <a:off x="5148064" y="1772816"/>
            <a:ext cx="3610744" cy="4569371"/>
          </a:xfrm>
        </p:spPr>
        <p:txBody>
          <a:bodyPr>
            <a:normAutofit fontScale="70000" lnSpcReduction="20000"/>
          </a:bodyPr>
          <a:lstStyle/>
          <a:p>
            <a:pPr>
              <a:buNone/>
            </a:pPr>
            <a:r>
              <a:rPr lang="ru-RU" dirty="0"/>
              <a:t>Проведения обучения для целевой аудитории</a:t>
            </a:r>
            <a:r>
              <a:rPr lang="en-US" dirty="0"/>
              <a:t> </a:t>
            </a:r>
            <a:r>
              <a:rPr lang="ru-RU" dirty="0"/>
              <a:t>в 10 населенных пунктах Свердловской области.</a:t>
            </a:r>
          </a:p>
          <a:p>
            <a:pPr>
              <a:buNone/>
            </a:pPr>
            <a:r>
              <a:rPr lang="ru-RU" dirty="0"/>
              <a:t>Создание интерактивных карт для 10 населенных пунктов Свердловской области.</a:t>
            </a:r>
          </a:p>
          <a:p>
            <a:pPr>
              <a:buNone/>
            </a:pPr>
            <a:r>
              <a:rPr lang="ru-RU" dirty="0"/>
              <a:t>Создание инструкции для населения по развитию туристического потенциала малых городов и поселков.</a:t>
            </a:r>
          </a:p>
          <a:p>
            <a:pPr>
              <a:buNone/>
            </a:pP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323528" y="1700808"/>
            <a:ext cx="4734814" cy="39275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 реализации проекта</a:t>
            </a:r>
          </a:p>
        </p:txBody>
      </p:sp>
      <p:sp>
        <p:nvSpPr>
          <p:cNvPr id="3" name="Содержимое 2"/>
          <p:cNvSpPr>
            <a:spLocks noGrp="1"/>
          </p:cNvSpPr>
          <p:nvPr>
            <p:ph idx="1"/>
          </p:nvPr>
        </p:nvSpPr>
        <p:spPr>
          <a:xfrm>
            <a:off x="467544" y="4653136"/>
            <a:ext cx="8219256" cy="1473027"/>
          </a:xfrm>
        </p:spPr>
        <p:txBody>
          <a:bodyPr>
            <a:normAutofit fontScale="70000" lnSpcReduction="20000"/>
          </a:bodyPr>
          <a:lstStyle/>
          <a:p>
            <a:r>
              <a:rPr lang="ru-RU" dirty="0"/>
              <a:t>На данный момент проведено 10 мастер-классов во всех перечисленных городах, более 300 слушателей. </a:t>
            </a:r>
          </a:p>
          <a:p>
            <a:r>
              <a:rPr lang="ru-RU" dirty="0"/>
              <a:t>Созданы 10 интерактивных карт </a:t>
            </a:r>
          </a:p>
          <a:p>
            <a:r>
              <a:rPr lang="ru-RU" dirty="0"/>
              <a:t>Размещено более 240 статей на портале </a:t>
            </a:r>
            <a:r>
              <a:rPr lang="en-US" dirty="0">
                <a:hlinkClick r:id="rId2"/>
              </a:rPr>
              <a:t>www.nashural.ru</a:t>
            </a:r>
            <a:endParaRPr lang="ru-RU" dirty="0"/>
          </a:p>
          <a:p>
            <a:endParaRPr lang="ru-RU" dirty="0"/>
          </a:p>
          <a:p>
            <a:endParaRPr lang="ru-RU" dirty="0"/>
          </a:p>
        </p:txBody>
      </p:sp>
      <p:pic>
        <p:nvPicPr>
          <p:cNvPr id="2050" name="Picture 2" descr="C:\Users\User\Desktop\РЕЖ\Зимняя чусовая\master-klass-bilimbay12.jpg"/>
          <p:cNvPicPr>
            <a:picLocks noChangeAspect="1" noChangeArrowheads="1"/>
          </p:cNvPicPr>
          <p:nvPr/>
        </p:nvPicPr>
        <p:blipFill>
          <a:blip r:embed="rId3" cstate="print"/>
          <a:srcRect/>
          <a:stretch>
            <a:fillRect/>
          </a:stretch>
        </p:blipFill>
        <p:spPr bwMode="auto">
          <a:xfrm>
            <a:off x="467544" y="1700808"/>
            <a:ext cx="3956914" cy="2636912"/>
          </a:xfrm>
          <a:prstGeom prst="rect">
            <a:avLst/>
          </a:prstGeom>
          <a:noFill/>
        </p:spPr>
      </p:pic>
      <p:pic>
        <p:nvPicPr>
          <p:cNvPr id="2051" name="Picture 3" descr="C:\Users\User\Desktop\РЕЖ\Зимняя чусовая\master-klass-bilimbay13.jpg"/>
          <p:cNvPicPr>
            <a:picLocks noChangeAspect="1" noChangeArrowheads="1"/>
          </p:cNvPicPr>
          <p:nvPr/>
        </p:nvPicPr>
        <p:blipFill>
          <a:blip r:embed="rId4" cstate="print"/>
          <a:srcRect/>
          <a:stretch>
            <a:fillRect/>
          </a:stretch>
        </p:blipFill>
        <p:spPr bwMode="auto">
          <a:xfrm>
            <a:off x="4499992" y="1700808"/>
            <a:ext cx="3888432" cy="2652217"/>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396</Words>
  <Application>Microsoft Office PowerPoint</Application>
  <PresentationFormat>Экран (4:3)</PresentationFormat>
  <Paragraphs>33</Paragraphs>
  <Slides>7</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vt:i4>
      </vt:variant>
    </vt:vector>
  </HeadingPairs>
  <TitlesOfParts>
    <vt:vector size="10" baseType="lpstr">
      <vt:lpstr>Arial</vt:lpstr>
      <vt:lpstr>Calibri</vt:lpstr>
      <vt:lpstr>Тема Office</vt:lpstr>
      <vt:lpstr>Малые города – удивительные достопримечательности.  Мастер-классы для жителей малых городов и посёлков Свердловской области по развитию внутреннего туризма.  </vt:lpstr>
      <vt:lpstr>Организация-исполнитель</vt:lpstr>
      <vt:lpstr>Команда проекта</vt:lpstr>
      <vt:lpstr>Цель</vt:lpstr>
      <vt:lpstr>География проекта</vt:lpstr>
      <vt:lpstr>Способ достижения цели</vt:lpstr>
      <vt:lpstr>Результат реализации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Малые города – удивительные достопримечательности. Мастер-классы для жителей малых городов и посёлков Свердловской области по развитию внутреннего туризма</dc:title>
  <dc:creator>User</dc:creator>
  <cp:lastModifiedBy>Marina Tchebotaeva</cp:lastModifiedBy>
  <cp:revision>11</cp:revision>
  <dcterms:created xsi:type="dcterms:W3CDTF">2018-12-05T05:31:46Z</dcterms:created>
  <dcterms:modified xsi:type="dcterms:W3CDTF">2022-07-12T12:32:11Z</dcterms:modified>
</cp:coreProperties>
</file>