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87" r:id="rId4"/>
    <p:sldId id="285" r:id="rId5"/>
    <p:sldId id="261" r:id="rId6"/>
    <p:sldId id="284" r:id="rId7"/>
    <p:sldId id="282" r:id="rId8"/>
    <p:sldId id="258" r:id="rId9"/>
    <p:sldId id="259" r:id="rId10"/>
    <p:sldId id="286" r:id="rId11"/>
    <p:sldId id="28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54"/>
    <a:srgbClr val="E06550"/>
    <a:srgbClr val="EAEAEA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2" autoAdjust="0"/>
  </p:normalViewPr>
  <p:slideViewPr>
    <p:cSldViewPr snapToGrid="0">
      <p:cViewPr varScale="1">
        <p:scale>
          <a:sx n="69" d="100"/>
          <a:sy n="69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4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90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33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4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9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91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2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3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7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62E0F-147F-42E9-889E-1E4A6738D062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7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erezka-berezka2010@yandex.ru" TargetMode="External"/><Relationship Id="rId2" Type="http://schemas.openxmlformats.org/officeDocument/2006/relationships/hyperlink" Target="mailto:t.u.burdina@mail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25166"/>
            <a:ext cx="10668000" cy="31328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39169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62000">
                <a:schemeClr val="accent1">
                  <a:shade val="67500"/>
                  <a:satMod val="115000"/>
                </a:schemeClr>
              </a:gs>
              <a:gs pos="100000">
                <a:srgbClr val="0078B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78664" y="4734458"/>
            <a:ext cx="7010959" cy="1719378"/>
          </a:xfrm>
          <a:noFill/>
        </p:spPr>
        <p:txBody>
          <a:bodyPr anchor="ctr" anchorCtr="0">
            <a:noAutofit/>
          </a:bodyPr>
          <a:lstStyle/>
          <a:p>
            <a:pPr algn="l"/>
            <a:r>
              <a:rPr lang="ru-RU" sz="2400" b="1" dirty="0" err="1"/>
              <a:t>Бурдина</a:t>
            </a:r>
            <a:r>
              <a:rPr lang="ru-RU" sz="2400" b="1" dirty="0"/>
              <a:t> Татьяна Юрьевна</a:t>
            </a: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 smtClean="0"/>
              <a:t>Помощник Уполномоченного по правам ребенка в Новосибирской области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Руководитель Новосибирского  регионального отделения Всероссийской  общественной организации «Воспитатели России»</a:t>
            </a:r>
            <a:endParaRPr lang="ru-RU" sz="22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65653" y="1559997"/>
            <a:ext cx="8825345" cy="115582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800" b="1" dirty="0" err="1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ТехСад</a:t>
            </a:r>
            <a:r>
              <a:rPr lang="ru-RU" sz="2800" b="1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800" b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технологическое развитие дошкольников»</a:t>
            </a:r>
            <a:endParaRPr lang="ru-RU" sz="28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4" y="4589127"/>
            <a:ext cx="2095500" cy="2095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85" y="3488306"/>
            <a:ext cx="395877" cy="43546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414162" y="3497912"/>
            <a:ext cx="2055264" cy="45450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</a:t>
            </a:r>
            <a:endParaRPr lang="ru-RU" sz="18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71" y="3365096"/>
            <a:ext cx="403134" cy="443449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161805" y="3442107"/>
            <a:ext cx="2265873" cy="690093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Новосибирск,</a:t>
            </a:r>
            <a:endParaRPr lang="ru-RU" sz="18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7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72775" y="3768308"/>
            <a:ext cx="3390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Издание книги «Технологическое образование 6+</a:t>
            </a:r>
            <a:endParaRPr lang="en-US" dirty="0">
              <a:solidFill>
                <a:srgbClr val="FF0000"/>
              </a:solidFill>
              <a:latin typeface="Franklin Gothic Heavy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solidFill>
                <a:srgbClr val="FF0000"/>
              </a:solidFill>
              <a:latin typeface="Franklin Gothic Heavy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Система демонстрации опыта на уровне района, города, страны ( работа на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киберфестивале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 «</a:t>
            </a:r>
            <a:r>
              <a:rPr lang="en-US" dirty="0">
                <a:solidFill>
                  <a:srgbClr val="002060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RUKAMI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» как площадка в прямом эфире</a:t>
            </a:r>
          </a:p>
        </p:txBody>
      </p:sp>
      <p:pic>
        <p:nvPicPr>
          <p:cNvPr id="4" name="Picture 7" descr="C:\Users\ПК\Desktop\Downloads\56595506_656022151485094_440242979581250764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" y="-1105"/>
            <a:ext cx="3137475" cy="418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FB_IMG_155301692405755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588" y="-7004"/>
            <a:ext cx="4830430" cy="3622822"/>
          </a:xfrm>
          <a:prstGeom prst="rect">
            <a:avLst/>
          </a:prstGeom>
        </p:spPr>
      </p:pic>
      <p:pic>
        <p:nvPicPr>
          <p:cNvPr id="7" name="Picture 2" descr="https://scontent.fhel2-1.fna.fbcdn.net/v/t1.15752-9/s2048x2048/56418276_2245815285666732_3263995636801863680_n.jpg?_nc_cat=100&amp;_nc_ht=scontent.fhel2-1.fna&amp;oh=587bc127aec928fd978bd7b609d2dfe7&amp;oe=5D50017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377" y="3608814"/>
            <a:ext cx="4164623" cy="323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" y="3627168"/>
            <a:ext cx="4298060" cy="32145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3" t="20455" r="20935"/>
          <a:stretch/>
        </p:blipFill>
        <p:spPr>
          <a:xfrm>
            <a:off x="9223131" y="-1"/>
            <a:ext cx="2968869" cy="393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1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019341" y="92847"/>
            <a:ext cx="6999889" cy="6181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КОНТАКТЫ  КОМАНДЫ: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1802" y="711033"/>
            <a:ext cx="100347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    БУРДИНА </a:t>
            </a:r>
            <a:r>
              <a:rPr lang="ru-RU" sz="20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ТАТЬЯНА </a:t>
            </a:r>
            <a:r>
              <a:rPr lang="ru-RU" sz="2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ЮРЬЕВНА: +7-903-903-30-36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,    </a:t>
            </a:r>
            <a:r>
              <a:rPr lang="en-US" sz="2000" dirty="0" err="1" smtClean="0">
                <a:hlinkClick r:id="rId2"/>
              </a:rPr>
              <a:t>t.u.burdina@mail.ru</a:t>
            </a:r>
            <a:endParaRPr lang="ru-RU" sz="2000" dirty="0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  </a:t>
            </a:r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омощник Уполномоченного по правам ребёнка в Новосибирской области. 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Руководитель регионального отделения </a:t>
            </a:r>
            <a:r>
              <a:rPr lang="ru-RU" dirty="0">
                <a:solidFill>
                  <a:srgbClr val="002060"/>
                </a:solidFill>
              </a:rPr>
              <a:t>Всероссийской  общественной организации «Воспитатели России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sz="2000" dirty="0" smtClean="0">
              <a:solidFill>
                <a:srgbClr val="002060"/>
              </a:solidFill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2060"/>
              </a:solidFill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    БЕРЁЗКА ЮЛИЯ АЛЕКСАНДРОВНА: +7-953-881-62-34,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  <a:hlinkClick r:id="rId3"/>
              </a:rPr>
              <a:t>berezka-berezka2010@yandex.ru</a:t>
            </a:r>
            <a:endParaRPr lang="en-US" sz="2000" dirty="0" smtClean="0">
              <a:solidFill>
                <a:srgbClr val="002060"/>
              </a:solidFill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Старший воспитатель </a:t>
            </a:r>
            <a:r>
              <a:rPr lang="ru-RU" dirty="0" err="1" smtClean="0">
                <a:solidFill>
                  <a:srgbClr val="002060"/>
                </a:solidFill>
              </a:rPr>
              <a:t>МКДОУ</a:t>
            </a:r>
            <a:r>
              <a:rPr lang="ru-RU" dirty="0" smtClean="0">
                <a:solidFill>
                  <a:srgbClr val="002060"/>
                </a:solidFill>
              </a:rPr>
              <a:t> д/сад №2, </a:t>
            </a:r>
            <a:r>
              <a:rPr lang="ru-RU" dirty="0">
                <a:solidFill>
                  <a:srgbClr val="002060"/>
                </a:solidFill>
              </a:rPr>
              <a:t>г. </a:t>
            </a:r>
            <a:r>
              <a:rPr lang="ru-RU" dirty="0" smtClean="0">
                <a:solidFill>
                  <a:srgbClr val="002060"/>
                </a:solidFill>
              </a:rPr>
              <a:t>Новосибирска</a:t>
            </a:r>
            <a:r>
              <a:rPr lang="ru-RU" dirty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Секретарь    </a:t>
            </a:r>
            <a:r>
              <a:rPr lang="ru-RU" dirty="0">
                <a:solidFill>
                  <a:srgbClr val="002060"/>
                </a:solidFill>
              </a:rPr>
              <a:t>регионального отделения Всероссийской  общественной организации «Воспитатели России</a:t>
            </a:r>
            <a:r>
              <a:rPr lang="ru-RU" dirty="0" smtClean="0">
                <a:solidFill>
                  <a:srgbClr val="002060"/>
                </a:solidFill>
              </a:rPr>
              <a:t>»)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2060"/>
              </a:solidFill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  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2060"/>
              </a:solidFill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			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5" t="15994" r="5003" b="53880"/>
          <a:stretch/>
        </p:blipFill>
        <p:spPr>
          <a:xfrm>
            <a:off x="257573" y="711033"/>
            <a:ext cx="1358674" cy="12839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1" t="22692" r="27532" b="46026"/>
          <a:stretch/>
        </p:blipFill>
        <p:spPr>
          <a:xfrm>
            <a:off x="289784" y="2114969"/>
            <a:ext cx="1326463" cy="1377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302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9942" y="706256"/>
            <a:ext cx="9853246" cy="555673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	У </a:t>
            </a:r>
            <a:r>
              <a:rPr lang="ru-RU" dirty="0">
                <a:solidFill>
                  <a:schemeClr val="tx1"/>
                </a:solidFill>
              </a:rPr>
              <a:t>родителей растёт запрос на раннее технологическое образование своих детей, так по данным сервиса «</a:t>
            </a:r>
            <a:r>
              <a:rPr lang="ru-RU" dirty="0" err="1">
                <a:solidFill>
                  <a:schemeClr val="tx1"/>
                </a:solidFill>
              </a:rPr>
              <a:t>Яндекс.Вордстат</a:t>
            </a:r>
            <a:r>
              <a:rPr lang="ru-RU" dirty="0">
                <a:solidFill>
                  <a:schemeClr val="tx1"/>
                </a:solidFill>
              </a:rPr>
              <a:t>» ежемесячно ключевые фразы «развивающие занятия для дошкольников», «робототехника для пятилетних» и «программирование для самых маленьких» набирают 30-50 тысяч поисковых запросов.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	При </a:t>
            </a:r>
            <a:r>
              <a:rPr lang="ru-RU" dirty="0">
                <a:solidFill>
                  <a:schemeClr val="tx1"/>
                </a:solidFill>
              </a:rPr>
              <a:t>этом существующая система дошкольных образовательных организаций не предоставляет возможности освоить эти навыки в детских садах, так как в настоящее время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отсутствуют образовательные программы технологической направленности для </a:t>
            </a:r>
            <a:r>
              <a:rPr lang="ru-RU" dirty="0" smtClean="0">
                <a:solidFill>
                  <a:schemeClr val="tx1"/>
                </a:solidFill>
              </a:rPr>
              <a:t>дошкольников;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оборудование </a:t>
            </a:r>
            <a:r>
              <a:rPr lang="ru-RU" dirty="0">
                <a:solidFill>
                  <a:schemeClr val="tx1"/>
                </a:solidFill>
              </a:rPr>
              <a:t>и средства обучения, необходимые для преподавания технологических курсов, ДОУ не </a:t>
            </a:r>
            <a:r>
              <a:rPr lang="ru-RU" dirty="0" smtClean="0">
                <a:solidFill>
                  <a:schemeClr val="tx1"/>
                </a:solidFill>
              </a:rPr>
              <a:t>закупаются;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воспитатели </a:t>
            </a:r>
            <a:r>
              <a:rPr lang="ru-RU" dirty="0">
                <a:solidFill>
                  <a:schemeClr val="tx1"/>
                </a:solidFill>
              </a:rPr>
              <a:t>не имеют необходимых компетенций для реализации образовательных программ технологической направленности; </a:t>
            </a:r>
            <a:endParaRPr lang="ru-RU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отсутствуют </a:t>
            </a:r>
            <a:r>
              <a:rPr lang="ru-RU" dirty="0">
                <a:solidFill>
                  <a:schemeClr val="tx1"/>
                </a:solidFill>
              </a:rPr>
              <a:t>современные учебные материалы и программы повышения квалификации для воспитателей по технологическому образованию детей.</a:t>
            </a:r>
            <a:endParaRPr lang="ru-RU" sz="3600" b="1" dirty="0"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01819" y="-1"/>
            <a:ext cx="8817429" cy="1324947"/>
          </a:xfrm>
          <a:prstGeom prst="rect">
            <a:avLst/>
          </a:prstGeom>
          <a:gradFill flip="none" rotWithShape="1">
            <a:gsLst>
              <a:gs pos="0">
                <a:srgbClr val="006098"/>
              </a:gs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ПРОБЛЕМА, КОТОРУЮ РЕШАЕТ ПРОЕКТ</a:t>
            </a:r>
          </a:p>
        </p:txBody>
      </p:sp>
    </p:spTree>
    <p:extLst>
      <p:ext uri="{BB962C8B-B14F-4D97-AF65-F5344CB8AC3E}">
        <p14:creationId xmlns:p14="http://schemas.microsoft.com/office/powerpoint/2010/main" val="35406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6337" y="229755"/>
            <a:ext cx="9835663" cy="50544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1C5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1C54"/>
                </a:solidFill>
                <a:latin typeface="+mj-lt"/>
                <a:ea typeface="Tahoma" pitchFamily="34" charset="0"/>
                <a:cs typeface="Tahoma" pitchFamily="34" charset="0"/>
              </a:rPr>
              <a:t>создание условий для развития технологического образования дошкольников через  подготовку и тиражирование «коробочного решения» (методического руководства,  </a:t>
            </a:r>
            <a:r>
              <a:rPr lang="ru-RU" sz="2800" b="1" dirty="0" err="1" smtClean="0">
                <a:solidFill>
                  <a:srgbClr val="001C54"/>
                </a:solidFill>
                <a:latin typeface="+mj-lt"/>
                <a:ea typeface="Tahoma" pitchFamily="34" charset="0"/>
                <a:cs typeface="Tahoma" pitchFamily="34" charset="0"/>
              </a:rPr>
              <a:t>гайд</a:t>
            </a:r>
            <a:r>
              <a:rPr lang="ru-RU" sz="2800" b="1" dirty="0" smtClean="0">
                <a:solidFill>
                  <a:srgbClr val="001C54"/>
                </a:solidFill>
                <a:latin typeface="+mj-lt"/>
                <a:ea typeface="Tahoma" pitchFamily="34" charset="0"/>
                <a:cs typeface="Tahoma" pitchFamily="34" charset="0"/>
              </a:rPr>
              <a:t>-бука) для педагогических и руководящих работников дошкольных образовательных организаций</a:t>
            </a:r>
            <a:endParaRPr lang="ru-RU" sz="2800" b="1" dirty="0">
              <a:solidFill>
                <a:srgbClr val="001C54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CustomShape 11"/>
          <p:cNvSpPr/>
          <p:nvPr/>
        </p:nvSpPr>
        <p:spPr>
          <a:xfrm>
            <a:off x="4575882" y="5594396"/>
            <a:ext cx="6318196" cy="950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/>
            <a:endParaRPr lang="en-U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77523" y="372507"/>
            <a:ext cx="7352778" cy="727528"/>
          </a:xfrm>
          <a:prstGeom prst="rect">
            <a:avLst/>
          </a:prstGeom>
          <a:gradFill flip="none" rotWithShape="1">
            <a:gsLst>
              <a:gs pos="0">
                <a:srgbClr val="006098"/>
              </a:gs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 проекта: </a:t>
            </a:r>
          </a:p>
        </p:txBody>
      </p:sp>
    </p:spTree>
    <p:extLst>
      <p:ext uri="{BB962C8B-B14F-4D97-AF65-F5344CB8AC3E}">
        <p14:creationId xmlns:p14="http://schemas.microsoft.com/office/powerpoint/2010/main" val="55138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461498" y="297862"/>
            <a:ext cx="7352778" cy="727528"/>
          </a:xfrm>
          <a:prstGeom prst="rect">
            <a:avLst/>
          </a:prstGeom>
          <a:gradFill flip="none" rotWithShape="1">
            <a:gsLst>
              <a:gs pos="0">
                <a:srgbClr val="006098"/>
              </a:gs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Цель обращения в АСИ</a:t>
            </a:r>
            <a:endParaRPr lang="ru-RU" sz="40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599" y="2105606"/>
            <a:ext cx="9246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Franklin Gothic Heavy" pitchFamily="34" charset="0"/>
              </a:rPr>
              <a:t>	</a:t>
            </a:r>
            <a:r>
              <a:rPr lang="ru-RU" sz="2400" dirty="0">
                <a:latin typeface="+mj-lt"/>
              </a:rPr>
              <a:t>Экспертиза методики организации в детских садах технологического образования для детей дошкольного возраста;</a:t>
            </a:r>
          </a:p>
          <a:p>
            <a:pPr algn="just"/>
            <a:r>
              <a:rPr lang="ru-RU" sz="2400" dirty="0" smtClean="0">
                <a:latin typeface="+mj-lt"/>
              </a:rPr>
              <a:t>	Апробация </a:t>
            </a:r>
            <a:r>
              <a:rPr lang="ru-RU" sz="2400" dirty="0">
                <a:latin typeface="+mj-lt"/>
              </a:rPr>
              <a:t>методики технологического образования для детей дошкольного возраста на территории 5 регионов страны;</a:t>
            </a:r>
          </a:p>
          <a:p>
            <a:pPr algn="just"/>
            <a:r>
              <a:rPr lang="ru-RU" sz="2400" dirty="0" smtClean="0">
                <a:latin typeface="+mj-lt"/>
              </a:rPr>
              <a:t>	Размещение </a:t>
            </a:r>
            <a:r>
              <a:rPr lang="ru-RU" sz="2400" dirty="0">
                <a:latin typeface="+mj-lt"/>
              </a:rPr>
              <a:t>практики на платформе «</a:t>
            </a:r>
            <a:r>
              <a:rPr lang="ru-RU" sz="2400" dirty="0" err="1">
                <a:latin typeface="+mj-lt"/>
              </a:rPr>
              <a:t>Смартека</a:t>
            </a:r>
            <a:r>
              <a:rPr lang="ru-RU" sz="2400" dirty="0">
                <a:latin typeface="+mj-lt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366546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022" y="1191506"/>
            <a:ext cx="3292125" cy="14387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486" y="2907231"/>
            <a:ext cx="3292125" cy="14387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294" y="4503729"/>
            <a:ext cx="3292125" cy="14387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46" y="2952773"/>
            <a:ext cx="3292125" cy="14387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105" y="2907232"/>
            <a:ext cx="3292125" cy="14387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282" y="1191506"/>
            <a:ext cx="3292125" cy="14387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173" y="1200369"/>
            <a:ext cx="3292550" cy="14361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8" name="Прямоугольник 17"/>
          <p:cNvSpPr/>
          <p:nvPr/>
        </p:nvSpPr>
        <p:spPr>
          <a:xfrm>
            <a:off x="3440181" y="41005"/>
            <a:ext cx="7352778" cy="727528"/>
          </a:xfrm>
          <a:prstGeom prst="rect">
            <a:avLst/>
          </a:prstGeom>
          <a:gradFill flip="none" rotWithShape="1">
            <a:gsLst>
              <a:gs pos="0">
                <a:srgbClr val="006098"/>
              </a:gs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Решение проблемы</a:t>
            </a:r>
            <a:endParaRPr lang="ru-RU" sz="40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8473" y="2964904"/>
            <a:ext cx="3002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Организация и проведение не менее 20 мастер-классов для педагогов по компетенциям НТИ, включенным в методическое </a:t>
            </a:r>
            <a:r>
              <a:rPr lang="ru-RU" sz="1600" dirty="0" smtClean="0"/>
              <a:t>руководство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8937173" y="2887333"/>
            <a:ext cx="3035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Расширение цифровой программы материалами по преподаванию трёх новых компетенций: журналистика, сити-фермерство и графический </a:t>
            </a:r>
            <a:r>
              <a:rPr lang="ru-RU" sz="1600" dirty="0" smtClean="0"/>
              <a:t>дизайн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085290" y="1310733"/>
            <a:ext cx="3594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Оцифровка программы по технологическому образованию для дошкольников по четырем технологическим </a:t>
            </a:r>
            <a:r>
              <a:rPr lang="ru-RU" sz="1600" dirty="0" smtClean="0"/>
              <a:t>компетенциям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337760" y="2841792"/>
            <a:ext cx="3209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Организация и проведение экспертной организацией экспертизы методики организации в детских садах технологического образования для детей дошкольного возраста.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2693" y="1191506"/>
            <a:ext cx="3314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Организация и проведение курсов повышения квалификации для педагогов дошкольных организаций по теме "Внедрение технологического образования в детских садах</a:t>
            </a:r>
            <a:r>
              <a:rPr lang="ru-RU" sz="1600" dirty="0" smtClean="0"/>
              <a:t>"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778179" y="1256747"/>
            <a:ext cx="3194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Описание практики по организации в детских садах технологического образования для детей дошкольного возраста и добавление её в </a:t>
            </a:r>
            <a:r>
              <a:rPr lang="ru-RU" sz="1600" dirty="0" err="1" smtClean="0"/>
              <a:t>Смартеку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399650" y="4622956"/>
            <a:ext cx="3277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Создание сетевого сообщества педагогов по внедрению программы «Технологическое образование» в свою </a:t>
            </a:r>
            <a:r>
              <a:rPr lang="ru-RU" sz="1600" dirty="0" smtClean="0"/>
              <a:t>работу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719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37226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4793">
                  <a:extLst>
                    <a:ext uri="{9D8B030D-6E8A-4147-A177-3AD203B41FA5}">
                      <a16:colId xmlns:a16="http://schemas.microsoft.com/office/drawing/2014/main" val="1401424702"/>
                    </a:ext>
                  </a:extLst>
                </a:gridCol>
                <a:gridCol w="6087207">
                  <a:extLst>
                    <a:ext uri="{9D8B030D-6E8A-4147-A177-3AD203B41FA5}">
                      <a16:colId xmlns:a16="http://schemas.microsoft.com/office/drawing/2014/main" val="2303732501"/>
                    </a:ext>
                  </a:extLst>
                </a:gridCol>
              </a:tblGrid>
              <a:tr h="15080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n w="18000">
                            <a:noFill/>
                            <a:prstDash val="solid"/>
                            <a:miter lim="800000"/>
                          </a:ln>
                          <a:solidFill>
                            <a:schemeClr val="bg1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Ожидаемый результат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377331"/>
                  </a:ext>
                </a:extLst>
              </a:tr>
              <a:tr h="3072737"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Подготовлено экспертное заключение на методику организации в детских садах технологического образования для детей дошкольного возраста</a:t>
                      </a:r>
                      <a:endParaRPr lang="ru-RU" sz="2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Franklin Gothic Heavy" pitchFamily="34" charset="0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Добавление практики по организации в детских садах технологического образования для детей дошкольного возраста в 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Смартеку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54114"/>
                  </a:ext>
                </a:extLst>
              </a:tr>
              <a:tr h="22772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Публикация материалов о проекте на сайте Агентства, в официальных аккаунтах Агентства и в социальных сетях для увеличения числа вовлеченных педагогов в проект.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Создано сообщество детских садов, реализующих программы технологического образования дошкольников.</a:t>
                      </a:r>
                      <a:endParaRPr lang="ru-RU" sz="2400" dirty="0" smtClean="0">
                        <a:latin typeface="+mj-lt"/>
                      </a:endParaRPr>
                    </a:p>
                    <a:p>
                      <a:pPr algn="ctr"/>
                      <a:endParaRPr lang="ru-RU" sz="2000" b="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31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6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121647"/>
              </p:ext>
            </p:extLst>
          </p:nvPr>
        </p:nvGraphicFramePr>
        <p:xfrm>
          <a:off x="0" y="791307"/>
          <a:ext cx="12192000" cy="6066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246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Команда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Конкуренты (организации дополнительного образования)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93"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Авторское пособие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 собственных методик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Комплексность</a:t>
                      </a:r>
                      <a:r>
                        <a:rPr lang="ru-RU" baseline="0" dirty="0" smtClean="0"/>
                        <a:t> решения для педагогов и администраций дошкольных образовательных организаций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Зависит от платежеспособности родителей, территориального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расположения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4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Внедрение методического руководства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гайд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-бука) по организации технологического образования для дошкольников с использованием типового оборудования и средств обучения (не требует значительных вложений для внедрения).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Адаптированные для дошкольников материалы по компетенциям НТИ;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рамках сети одной организации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7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Образовательные программы, апробированные на действующих ДОУ с положительными отзывами детей и родителей;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Узкая</a:t>
                      </a:r>
                      <a:r>
                        <a:rPr lang="ru-RU" baseline="0" dirty="0" smtClean="0"/>
                        <a:t> направленность конкурсов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-29739"/>
            <a:ext cx="12191999" cy="821046"/>
          </a:xfrm>
          <a:prstGeom prst="rect">
            <a:avLst/>
          </a:prstGeom>
          <a:gradFill flip="none" rotWithShape="1">
            <a:gsLst>
              <a:gs pos="0">
                <a:srgbClr val="006098"/>
              </a:gs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Конкурентные преимущества</a:t>
            </a:r>
            <a:endParaRPr lang="ru-RU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82" y="4793165"/>
            <a:ext cx="4359018" cy="8596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443" y="3796124"/>
            <a:ext cx="4359018" cy="8596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443" y="2861069"/>
            <a:ext cx="4359018" cy="8596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443" y="1905948"/>
            <a:ext cx="4359018" cy="859611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207443" y="956624"/>
            <a:ext cx="4345757" cy="842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767" y="4793166"/>
            <a:ext cx="4359018" cy="85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599" y="3828684"/>
            <a:ext cx="4359018" cy="8596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424" y="2867799"/>
            <a:ext cx="4359018" cy="8596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798" y="1891581"/>
            <a:ext cx="4359018" cy="85961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6980750" y="956623"/>
            <a:ext cx="4345757" cy="842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03610" y="59185"/>
            <a:ext cx="8443639" cy="618186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ustomShape 4"/>
          <p:cNvSpPr/>
          <p:nvPr/>
        </p:nvSpPr>
        <p:spPr>
          <a:xfrm>
            <a:off x="7174523" y="2953582"/>
            <a:ext cx="4072725" cy="7217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/>
            <a:r>
              <a:rPr lang="ru-RU" sz="2000" spc="-1" dirty="0" smtClean="0">
                <a:solidFill>
                  <a:srgbClr val="0D0D0D"/>
                </a:solidFill>
                <a:latin typeface="Franklin Gothic Heavy" pitchFamily="34" charset="0"/>
              </a:rPr>
              <a:t>Лицей № 22 «Надежда Сибири»</a:t>
            </a:r>
          </a:p>
        </p:txBody>
      </p:sp>
      <p:sp>
        <p:nvSpPr>
          <p:cNvPr id="14" name="CustomShape 6"/>
          <p:cNvSpPr/>
          <p:nvPr/>
        </p:nvSpPr>
        <p:spPr>
          <a:xfrm>
            <a:off x="6780300" y="4882393"/>
            <a:ext cx="4973951" cy="52546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/>
            <a:r>
              <a:rPr lang="ru-RU" sz="2000" spc="-1" dirty="0" smtClean="0">
                <a:solidFill>
                  <a:srgbClr val="0D0D0D"/>
                </a:solidFill>
                <a:latin typeface="Franklin Gothic Heavy" pitchFamily="34" charset="0"/>
              </a:rPr>
              <a:t>Дошкольные учреждения Новосибирской области</a:t>
            </a:r>
            <a:endParaRPr lang="en-US" sz="2000" spc="-1" dirty="0">
              <a:solidFill>
                <a:srgbClr val="000000"/>
              </a:solidFill>
              <a:latin typeface="Franklin Gothic Heavy" pitchFamily="34" charset="0"/>
            </a:endParaRPr>
          </a:p>
        </p:txBody>
      </p:sp>
      <p:sp>
        <p:nvSpPr>
          <p:cNvPr id="20" name="CustomShape 10"/>
          <p:cNvSpPr/>
          <p:nvPr/>
        </p:nvSpPr>
        <p:spPr>
          <a:xfrm>
            <a:off x="1988183" y="1080665"/>
            <a:ext cx="5045416" cy="52939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/>
            <a:r>
              <a:rPr lang="ru-RU" sz="2000" b="0" strike="noStrike" spc="-1" dirty="0" smtClean="0">
                <a:solidFill>
                  <a:srgbClr val="0D0D0D"/>
                </a:solidFill>
                <a:latin typeface="Franklin Gothic Heavy" pitchFamily="34" charset="0"/>
                <a:cs typeface="Calibri" pitchFamily="34" charset="0"/>
              </a:rPr>
              <a:t>Министерство Образования Новосибирской  </a:t>
            </a:r>
            <a:r>
              <a:rPr lang="ru-RU" sz="2000" spc="-1" dirty="0" smtClean="0">
                <a:solidFill>
                  <a:srgbClr val="0D0D0D"/>
                </a:solidFill>
                <a:latin typeface="Franklin Gothic Heavy" pitchFamily="34" charset="0"/>
                <a:cs typeface="Calibri" pitchFamily="34" charset="0"/>
              </a:rPr>
              <a:t>области </a:t>
            </a:r>
            <a:endParaRPr lang="en-US" sz="2000" b="0" strike="noStrike" spc="-1" dirty="0">
              <a:solidFill>
                <a:srgbClr val="000000"/>
              </a:solidFill>
              <a:latin typeface="Franklin Gothic Heavy" pitchFamily="34" charset="0"/>
              <a:cs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3612" y="54673"/>
            <a:ext cx="12337960" cy="6181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1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ln w="19050">
                  <a:noFill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ПАРТНЕРЫ ПРОЕКТА</a:t>
            </a:r>
            <a:endParaRPr lang="ru-RU" sz="3200" b="1" dirty="0">
              <a:ln w="19050">
                <a:noFill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CustomShape 4"/>
          <p:cNvSpPr/>
          <p:nvPr/>
        </p:nvSpPr>
        <p:spPr>
          <a:xfrm>
            <a:off x="2654406" y="2919453"/>
            <a:ext cx="3632094" cy="6531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/>
            <a:r>
              <a:rPr lang="ru-RU" sz="2000" spc="-1" dirty="0" err="1" smtClean="0">
                <a:solidFill>
                  <a:srgbClr val="0D0D0D"/>
                </a:solidFill>
                <a:latin typeface="Franklin Gothic Heavy" pitchFamily="34" charset="0"/>
                <a:cs typeface="Calibri" pitchFamily="34" charset="0"/>
              </a:rPr>
              <a:t>НГПУ</a:t>
            </a:r>
            <a:r>
              <a:rPr lang="ru-RU" sz="2000" spc="-1" dirty="0" smtClean="0">
                <a:solidFill>
                  <a:srgbClr val="0D0D0D"/>
                </a:solidFill>
                <a:latin typeface="Franklin Gothic Heavy" pitchFamily="34" charset="0"/>
                <a:cs typeface="Calibri" pitchFamily="34" charset="0"/>
              </a:rPr>
              <a:t> </a:t>
            </a:r>
            <a:r>
              <a:rPr lang="ru-RU" sz="2000" spc="-1" dirty="0">
                <a:solidFill>
                  <a:srgbClr val="0D0D0D"/>
                </a:solidFill>
                <a:latin typeface="Franklin Gothic Heavy" pitchFamily="34" charset="0"/>
                <a:cs typeface="Calibri" pitchFamily="34" charset="0"/>
              </a:rPr>
              <a:t>г. Новосибирск</a:t>
            </a:r>
            <a:endParaRPr lang="en-US" sz="2000" spc="-1" dirty="0">
              <a:solidFill>
                <a:srgbClr val="000000"/>
              </a:solidFill>
              <a:latin typeface="Franklin Gothic Heavy" pitchFamily="34" charset="0"/>
              <a:cs typeface="Calibri" pitchFamily="34" charset="0"/>
            </a:endParaRPr>
          </a:p>
        </p:txBody>
      </p:sp>
      <p:sp>
        <p:nvSpPr>
          <p:cNvPr id="29" name="CustomShape 6"/>
          <p:cNvSpPr/>
          <p:nvPr/>
        </p:nvSpPr>
        <p:spPr>
          <a:xfrm>
            <a:off x="6979675" y="925300"/>
            <a:ext cx="4337586" cy="7460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/>
            <a:r>
              <a:rPr lang="ru-RU" sz="2000" spc="-1" dirty="0" smtClean="0">
                <a:solidFill>
                  <a:srgbClr val="0D0D0D"/>
                </a:solidFill>
                <a:latin typeface="Franklin Gothic Heavy" pitchFamily="34" charset="0"/>
                <a:cs typeface="Calibri" pitchFamily="34" charset="0"/>
              </a:rPr>
              <a:t>Всероссийская политическая партия «ЕДИНАЯ РОССИЯ»</a:t>
            </a:r>
            <a:endParaRPr lang="en-US" sz="2000" spc="-1" dirty="0">
              <a:solidFill>
                <a:srgbClr val="000000"/>
              </a:solidFill>
              <a:latin typeface="Franklin Gothic Heavy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0635" y="2074248"/>
            <a:ext cx="392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Heavy" pitchFamily="34" charset="0"/>
              </a:rPr>
              <a:t>Сбербанк  «Билет в будущее»</a:t>
            </a:r>
            <a:endParaRPr lang="ru-RU" dirty="0">
              <a:latin typeface="Franklin Gothic Heavy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647" y="1954209"/>
            <a:ext cx="3630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Franklin Gothic Heavy" pitchFamily="34" charset="0"/>
              </a:rPr>
              <a:t>Департамент Образования</a:t>
            </a:r>
          </a:p>
          <a:p>
            <a:pPr algn="ctr"/>
            <a:r>
              <a:rPr lang="ru-RU" sz="2000" dirty="0" smtClean="0">
                <a:latin typeface="Franklin Gothic Heavy" pitchFamily="34" charset="0"/>
              </a:rPr>
              <a:t> мэрии города Новосибирска</a:t>
            </a:r>
            <a:endParaRPr lang="ru-RU" sz="2000" dirty="0">
              <a:latin typeface="Franklin Gothic Heavy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4793" y="3816190"/>
            <a:ext cx="3991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Franklin Gothic Heavy" pitchFamily="34" charset="0"/>
              </a:rPr>
              <a:t>Разработчики мобильных приложений</a:t>
            </a:r>
            <a:endParaRPr lang="ru-RU" sz="2000" dirty="0">
              <a:latin typeface="Franklin Gothic Heavy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2760" y="4945072"/>
            <a:ext cx="3356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Franklin Gothic Heavy" pitchFamily="34" charset="0"/>
              </a:rPr>
              <a:t>Карелин А.А. сенатор Новосибирской области</a:t>
            </a:r>
            <a:endParaRPr lang="ru-RU" sz="2000" dirty="0">
              <a:latin typeface="Franklin Gothic Heavy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1840" y="3994576"/>
            <a:ext cx="140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Franklin Gothic Heavy" pitchFamily="34" charset="0"/>
              </a:rPr>
              <a:t>АСИ</a:t>
            </a:r>
            <a:endParaRPr lang="ru-RU" sz="2400" dirty="0"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107368" y="734627"/>
            <a:ext cx="3881780" cy="21236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Защита проекта «Умный дом» воспитанниками МКДОУ № 2 перед председателем СБ России Германом Грефом,  губернатором НСО Травниковым А.А.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			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4339" y="3991603"/>
            <a:ext cx="4142500" cy="286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ПК\Desktop\фото 2018\Фото ко дню дошк.раб\41095664_1842013129244032_6752982031598092288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7" r="5781" b="1"/>
          <a:stretch/>
        </p:blipFill>
        <p:spPr bwMode="auto">
          <a:xfrm>
            <a:off x="0" y="-13645"/>
            <a:ext cx="4213206" cy="288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i.mycdn.me/image?id=871452328888&amp;t=3&amp;plc=WEB&amp;tkn=*7tzfHkMI4FmbvLNReKfLB71gn9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979" y="0"/>
            <a:ext cx="4106008" cy="285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scontent.fhel2-1.fna.fbcdn.net/v/t1.15752-9/s2048x2048/56162118_2312426552370337_3861144078339014656_n.jpg?_nc_cat=109&amp;_nc_ht=scontent.fhel2-1.fna&amp;oh=3f05a15a74d2591f9410af8683094ae1&amp;oe=5D48164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" y="3991603"/>
            <a:ext cx="4106008" cy="286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scontent.fhel2-1.fna.fbcdn.net/v/t1.15752-9/s2048x2048/55853834_347621189213999_9158480076059181056_n.jpg?_nc_cat=105&amp;_nc_ht=scontent.fhel2-1.fna&amp;oh=73c7549a286ec4007d3f731a05b96676&amp;oe=5D070B7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5" b="3291"/>
          <a:stretch/>
        </p:blipFill>
        <p:spPr bwMode="auto">
          <a:xfrm>
            <a:off x="4107368" y="3991603"/>
            <a:ext cx="3966971" cy="288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3345272"/>
            <a:ext cx="1217898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Авторский проект чемпионата </a:t>
            </a:r>
            <a:r>
              <a:rPr lang="en-US" dirty="0" err="1">
                <a:solidFill>
                  <a:srgbClr val="FF0000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KidSkills</a:t>
            </a:r>
            <a:r>
              <a:rPr lang="en-US" dirty="0">
                <a:solidFill>
                  <a:srgbClr val="FF0000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 6+ </a:t>
            </a:r>
            <a:r>
              <a:rPr lang="ru-RU" dirty="0">
                <a:solidFill>
                  <a:srgbClr val="FF0000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в рамках </a:t>
            </a:r>
            <a:r>
              <a:rPr lang="en-US" dirty="0" err="1">
                <a:solidFill>
                  <a:srgbClr val="FF0000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WorldSkills</a:t>
            </a:r>
            <a:endParaRPr lang="ru-RU" dirty="0">
              <a:solidFill>
                <a:srgbClr val="FF0000"/>
              </a:solidFill>
              <a:latin typeface="Franklin Gothic Heavy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Всероссийский чемпионат «</a:t>
            </a:r>
            <a:r>
              <a:rPr lang="en-US" dirty="0">
                <a:solidFill>
                  <a:srgbClr val="FF0000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CUBORO</a:t>
            </a:r>
            <a:r>
              <a:rPr lang="ru-RU" dirty="0">
                <a:solidFill>
                  <a:srgbClr val="FF0000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»</a:t>
            </a:r>
            <a:endParaRPr lang="en-US" dirty="0">
              <a:solidFill>
                <a:srgbClr val="FF0000"/>
              </a:solidFill>
              <a:latin typeface="Franklin Gothic Heavy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482</Words>
  <Application>Microsoft Office PowerPoint</Application>
  <PresentationFormat>Широкоэкранный</PresentationFormat>
  <Paragraphs>75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Franklin Gothic Heavy</vt:lpstr>
      <vt:lpstr>Franklin Gothic Medium</vt:lpstr>
      <vt:lpstr>Tahoma</vt:lpstr>
      <vt:lpstr>Wingdings</vt:lpstr>
      <vt:lpstr>Тема Office</vt:lpstr>
      <vt:lpstr>Бурдина Татьяна Юрьевна Помощник Уполномоченного по правам ребенка в Новосибирской области Руководитель Новосибирского  регионального отделения Всероссийской  общественной организации «Воспитатели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Александрова Елена Викторовна Кандидат педагогических наук, заведующая кафедрой профессиональных образовательных технологий УВО «Университет управления «ТИСБИ», исполнительный директор Центра ЮНЕСКО-ЮНЕВОК,  преподаватель Академии GOOGLE</dc:title>
  <dc:creator>Account</dc:creator>
  <cp:lastModifiedBy>Asus</cp:lastModifiedBy>
  <cp:revision>116</cp:revision>
  <dcterms:created xsi:type="dcterms:W3CDTF">2021-04-13T12:56:31Z</dcterms:created>
  <dcterms:modified xsi:type="dcterms:W3CDTF">2022-08-04T02:39:28Z</dcterms:modified>
</cp:coreProperties>
</file>