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97" r:id="rId3"/>
    <p:sldId id="302" r:id="rId4"/>
    <p:sldId id="301" r:id="rId5"/>
    <p:sldId id="300" r:id="rId6"/>
    <p:sldId id="299" r:id="rId7"/>
    <p:sldId id="277" r:id="rId8"/>
    <p:sldId id="275" r:id="rId9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EC"/>
    <a:srgbClr val="FAFFEC"/>
    <a:srgbClr val="1C4439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140" autoAdjust="0"/>
  </p:normalViewPr>
  <p:slideViewPr>
    <p:cSldViewPr>
      <p:cViewPr varScale="1">
        <p:scale>
          <a:sx n="70" d="100"/>
          <a:sy n="70" d="100"/>
        </p:scale>
        <p:origin x="69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276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C0E7E01-B03D-4DA8-AB70-D6CE744995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FA8142B-ED9C-47DA-B5A7-53C502C97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B1F2C-C0CD-464A-919B-7FA92A0C1873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F23E88B-C67E-48E2-87B5-9B93872932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FE39C50-8863-4C3C-AA22-4C40C43405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D58B-6A98-42BE-81FF-5911801C8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95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07A52-E7E6-4EA6-99F1-0248C25F3AEF}" type="datetimeFigureOut">
              <a:rPr lang="ru-RU" smtClean="0"/>
              <a:t>10.08.2022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3CC68-E117-423D-8624-FE1EC64C79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80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8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9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10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49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9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29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3CC68-E117-423D-8624-FE1EC64C79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37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A2979F1-1467-400E-B2B1-B0FF2F2BAB78}"/>
              </a:ext>
            </a:extLst>
          </p:cNvPr>
          <p:cNvSpPr/>
          <p:nvPr userDrawn="1"/>
        </p:nvSpPr>
        <p:spPr>
          <a:xfrm>
            <a:off x="0" y="1"/>
            <a:ext cx="18288000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A20837BC-7AF8-4D6E-9370-BE31648B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3303" y="13519"/>
            <a:ext cx="1241393" cy="1657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5FE4647F-8D49-46C6-BED7-8C7710497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8020515" y="419100"/>
            <a:ext cx="2246970" cy="2999705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7FD8125-0DF7-44C7-B691-E26D63ACC2EC}"/>
              </a:ext>
            </a:extLst>
          </p:cNvPr>
          <p:cNvCxnSpPr/>
          <p:nvPr userDrawn="1"/>
        </p:nvCxnSpPr>
        <p:spPr>
          <a:xfrm>
            <a:off x="5842819" y="4305300"/>
            <a:ext cx="6477000" cy="0"/>
          </a:xfrm>
          <a:prstGeom prst="line">
            <a:avLst/>
          </a:prstGeom>
          <a:ln w="13335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F154C61F-1A33-4E09-BFD5-C902A571448E}"/>
              </a:ext>
            </a:extLst>
          </p:cNvPr>
          <p:cNvSpPr/>
          <p:nvPr userDrawn="1"/>
        </p:nvSpPr>
        <p:spPr>
          <a:xfrm>
            <a:off x="0" y="-9723"/>
            <a:ext cx="18288000" cy="881934"/>
          </a:xfrm>
          <a:prstGeom prst="flowChartProces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prstClr val="white"/>
              </a:solidFill>
            </a:endParaRPr>
          </a:p>
        </p:txBody>
      </p:sp>
      <p:sp>
        <p:nvSpPr>
          <p:cNvPr id="10" name="Блок-схема: ручной ввод 9">
            <a:extLst>
              <a:ext uri="{FF2B5EF4-FFF2-40B4-BE49-F238E27FC236}">
                <a16:creationId xmlns:a16="http://schemas.microsoft.com/office/drawing/2014/main" xmlns="" id="{289F89A1-C3E7-42E3-8868-0AC3AF635285}"/>
              </a:ext>
            </a:extLst>
          </p:cNvPr>
          <p:cNvSpPr/>
          <p:nvPr userDrawn="1"/>
        </p:nvSpPr>
        <p:spPr>
          <a:xfrm rot="16200000">
            <a:off x="15339810" y="-2075988"/>
            <a:ext cx="881931" cy="5014454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700">
              <a:solidFill>
                <a:prstClr val="white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AD0A6B-57C9-493C-8CE2-DBEC5DBBB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3000" contrast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23" y="95654"/>
            <a:ext cx="605760" cy="671169"/>
          </a:xfrm>
          <a:prstGeom prst="rect">
            <a:avLst/>
          </a:prstGeom>
          <a:effectLst>
            <a:glow>
              <a:schemeClr val="bg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78978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sv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.sv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7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602" y="9334500"/>
            <a:ext cx="18288000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ru-RU" sz="5400" kern="500" spc="1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МОСКОВСКАЯ ОБЛАСТЬ</a:t>
            </a:r>
            <a:endParaRPr lang="en-US" sz="5400" kern="500" spc="1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020515" y="214982"/>
            <a:ext cx="2246970" cy="29997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0" y="4000500"/>
            <a:ext cx="1828800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8000" b="1" kern="500" spc="1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ЦИФРОВИЗАЦИЯ</a:t>
            </a:r>
            <a:endParaRPr lang="ru-RU" sz="8000" b="1" kern="500" spc="1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0" b="1" kern="500" spc="1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НАДЗОРНОЙ ДЕЯТЕЛЬНОСТИ</a:t>
            </a:r>
            <a:endParaRPr lang="en-US" sz="8000" b="1" kern="500" spc="1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utoShape 7"/>
          <p:cNvSpPr/>
          <p:nvPr/>
        </p:nvSpPr>
        <p:spPr>
          <a:xfrm>
            <a:off x="5791200" y="7505700"/>
            <a:ext cx="6492240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95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3901013" y="2933700"/>
            <a:ext cx="10302500" cy="707886"/>
          </a:xfrm>
          <a:prstGeom prst="rect">
            <a:avLst/>
          </a:prstGeom>
          <a:solidFill>
            <a:srgbClr val="EBF1D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ЧЕК-ЛИСТ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98554" y="4215469"/>
            <a:ext cx="103025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БУМАЖНЫЙ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920163" y="5524500"/>
            <a:ext cx="1030250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ЖИВАЯ ПОДПИСЬ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СКАН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98554" y="6874014"/>
            <a:ext cx="39941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ПОЧТА РОССИИ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220026" y="6864814"/>
            <a:ext cx="400263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2420374" y="320064"/>
            <a:ext cx="15896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ПРИНЦИП РАБОТЫ В РЕГИОНАХ</a:t>
            </a:r>
            <a:r>
              <a:rPr lang="en-US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763000" y="3695700"/>
            <a:ext cx="768821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704001" y="4991379"/>
            <a:ext cx="827819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BF1DE"/>
                </a:solidFill>
              </a:ln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943565" y="6309437"/>
            <a:ext cx="838235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1192865" y="6309437"/>
            <a:ext cx="945967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997499" y="1975236"/>
            <a:ext cx="61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676055" y="3953159"/>
            <a:ext cx="6104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ПРЕДПИСАНИЕ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ПРОТОКОЛ</a:t>
            </a:r>
          </a:p>
        </p:txBody>
      </p:sp>
      <p:grpSp>
        <p:nvGrpSpPr>
          <p:cNvPr id="45" name="Группа 44"/>
          <p:cNvGrpSpPr/>
          <p:nvPr/>
        </p:nvGrpSpPr>
        <p:grpSpPr>
          <a:xfrm rot="5400000">
            <a:off x="14006579" y="4519684"/>
            <a:ext cx="990600" cy="104640"/>
            <a:chOff x="1021610" y="4797100"/>
            <a:chExt cx="2655884" cy="916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AutoShape 7"/>
            <p:cNvSpPr/>
            <p:nvPr/>
          </p:nvSpPr>
          <p:spPr>
            <a:xfrm flipV="1">
              <a:off x="1021610" y="4797100"/>
              <a:ext cx="2655884" cy="18313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Равнобедренный треугольник 54"/>
            <p:cNvSpPr/>
            <p:nvPr/>
          </p:nvSpPr>
          <p:spPr>
            <a:xfrm rot="10800000">
              <a:off x="1879602" y="4815415"/>
              <a:ext cx="907912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43" y="1681312"/>
            <a:ext cx="1225477" cy="1270765"/>
          </a:xfrm>
          <a:prstGeom prst="rect">
            <a:avLst/>
          </a:prstGeom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39303" y="2040192"/>
            <a:ext cx="533897" cy="690925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7937053">
            <a:off x="13190292" y="2105375"/>
            <a:ext cx="610531" cy="5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13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934200" y="7729597"/>
            <a:ext cx="4274428" cy="2062103"/>
          </a:xfrm>
          <a:prstGeom prst="rect">
            <a:avLst/>
          </a:prstGeom>
          <a:solidFill>
            <a:srgbClr val="EBF1D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1013" y="2933700"/>
            <a:ext cx="10302500" cy="707886"/>
          </a:xfrm>
          <a:prstGeom prst="rect">
            <a:avLst/>
          </a:prstGeom>
          <a:solidFill>
            <a:srgbClr val="EBF1D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ЧЕК-ЛИСТ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98554" y="4215469"/>
            <a:ext cx="103025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БУМАЖНЫЙ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20163" y="5524500"/>
            <a:ext cx="1030250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ЖИВАЯ ПОДПИСЬ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СКАН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898554" y="6874014"/>
            <a:ext cx="3994117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ПОЧТА РОССИИ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0220026" y="6864814"/>
            <a:ext cx="4002638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48194" y="7642918"/>
            <a:ext cx="6123944" cy="2523517"/>
            <a:chOff x="4432166" y="2922807"/>
            <a:chExt cx="6449514" cy="4352542"/>
          </a:xfrm>
        </p:grpSpPr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32166" y="2922807"/>
              <a:ext cx="6449514" cy="435254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676922" y="4222462"/>
              <a:ext cx="3960000" cy="175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1C443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Л/К РПГУ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042947" y="7987066"/>
            <a:ext cx="610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C44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МОСКОВСКАЯ ОБЛАСТЬ</a:t>
            </a:r>
          </a:p>
        </p:txBody>
      </p:sp>
      <p:sp>
        <p:nvSpPr>
          <p:cNvPr id="15" name="TextBox 3"/>
          <p:cNvSpPr txBox="1"/>
          <p:nvPr/>
        </p:nvSpPr>
        <p:spPr>
          <a:xfrm>
            <a:off x="2420374" y="320064"/>
            <a:ext cx="15896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ПРИНЦИП РАБОТЫ В РЕГИОНАХ</a:t>
            </a:r>
            <a:r>
              <a:rPr lang="en-US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763000" y="3695700"/>
            <a:ext cx="768821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704001" y="4991379"/>
            <a:ext cx="827819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BF1DE"/>
                </a:solidFill>
              </a:ln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5943565" y="6309437"/>
            <a:ext cx="838235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1192865" y="6309437"/>
            <a:ext cx="945967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8674214" y="6319065"/>
            <a:ext cx="918779" cy="1259355"/>
          </a:xfrm>
          <a:prstGeom prst="downArrow">
            <a:avLst/>
          </a:prstGeom>
          <a:solidFill>
            <a:srgbClr val="F9FFEC"/>
          </a:solidFill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55934" y="4236943"/>
            <a:ext cx="705089" cy="7262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9" y="5373667"/>
            <a:ext cx="901831" cy="93515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97499" y="1975236"/>
            <a:ext cx="61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39390" y="7962900"/>
            <a:ext cx="6104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ГОССТРОЙНАДЗОР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МИНЭКОЛОГИИ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МИНТРАНС</a:t>
            </a:r>
          </a:p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30.04.2022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76055" y="3953159"/>
            <a:ext cx="6104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ПРЕДПИСАНИЕ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ПРОТОКОЛ</a:t>
            </a:r>
          </a:p>
        </p:txBody>
      </p:sp>
      <p:grpSp>
        <p:nvGrpSpPr>
          <p:cNvPr id="45" name="Группа 44"/>
          <p:cNvGrpSpPr/>
          <p:nvPr/>
        </p:nvGrpSpPr>
        <p:grpSpPr>
          <a:xfrm rot="5400000">
            <a:off x="14006579" y="4519684"/>
            <a:ext cx="990600" cy="104640"/>
            <a:chOff x="1021610" y="4797100"/>
            <a:chExt cx="2655884" cy="916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AutoShape 7"/>
            <p:cNvSpPr/>
            <p:nvPr/>
          </p:nvSpPr>
          <p:spPr>
            <a:xfrm flipV="1">
              <a:off x="1021610" y="4797100"/>
              <a:ext cx="2655884" cy="18313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Равнобедренный треугольник 54"/>
            <p:cNvSpPr/>
            <p:nvPr/>
          </p:nvSpPr>
          <p:spPr>
            <a:xfrm rot="10800000">
              <a:off x="1879602" y="4815415"/>
              <a:ext cx="907912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43" y="1681312"/>
            <a:ext cx="1225477" cy="1270765"/>
          </a:xfrm>
          <a:prstGeom prst="rect">
            <a:avLst/>
          </a:prstGeom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39303" y="2040192"/>
            <a:ext cx="533897" cy="690925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937053">
            <a:off x="13190292" y="2105375"/>
            <a:ext cx="610531" cy="5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2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934200" y="7729597"/>
            <a:ext cx="4274428" cy="2062103"/>
          </a:xfrm>
          <a:prstGeom prst="rect">
            <a:avLst/>
          </a:prstGeom>
          <a:solidFill>
            <a:srgbClr val="EBF1D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1013" y="2933700"/>
            <a:ext cx="10302500" cy="707886"/>
          </a:xfrm>
          <a:prstGeom prst="rect">
            <a:avLst/>
          </a:prstGeom>
          <a:solidFill>
            <a:srgbClr val="EBF1D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ЭЛЕКТРОННЫЙ ЧЕК-ЛИСТ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98554" y="4215469"/>
            <a:ext cx="1030250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БУМАЖНЫЙ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4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20163" y="5524500"/>
            <a:ext cx="1030250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ЖИВАЯ ПОДПИСЬ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</a:t>
            </a:r>
            <a:r>
              <a:rPr lang="en-US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СКАН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48194" y="7642918"/>
            <a:ext cx="6123944" cy="2523517"/>
            <a:chOff x="4432166" y="2922807"/>
            <a:chExt cx="6449514" cy="4352542"/>
          </a:xfrm>
        </p:grpSpPr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32166" y="2922807"/>
              <a:ext cx="6449514" cy="435254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676922" y="4222462"/>
              <a:ext cx="3960000" cy="175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1C443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Л/К РПГУ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042947" y="7987066"/>
            <a:ext cx="610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C44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МОСКОВСКАЯ ОБЛАСТЬ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8763000" y="3695700"/>
            <a:ext cx="768821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704001" y="4991379"/>
            <a:ext cx="827819" cy="483424"/>
          </a:xfrm>
          <a:prstGeom prst="downArrow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EBF1DE"/>
                </a:solidFill>
              </a:ln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8674214" y="6319065"/>
            <a:ext cx="918779" cy="1259355"/>
          </a:xfrm>
          <a:prstGeom prst="downArrow">
            <a:avLst/>
          </a:prstGeom>
          <a:solidFill>
            <a:srgbClr val="F9FFEC"/>
          </a:solidFill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904241" y="4212093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898554" y="5524500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ЭЦП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55934" y="4236943"/>
            <a:ext cx="705089" cy="7262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9" y="5373667"/>
            <a:ext cx="901831" cy="935159"/>
          </a:xfrm>
          <a:prstGeom prst="rect">
            <a:avLst/>
          </a:prstGeom>
        </p:spPr>
      </p:pic>
      <p:sp>
        <p:nvSpPr>
          <p:cNvPr id="42" name="Стрелка вниз 41"/>
          <p:cNvSpPr/>
          <p:nvPr/>
        </p:nvSpPr>
        <p:spPr>
          <a:xfrm>
            <a:off x="8735388" y="3693560"/>
            <a:ext cx="796433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8725754" y="4983151"/>
            <a:ext cx="768822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997499" y="1975236"/>
            <a:ext cx="61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ПРОВЕРКА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48750" y="7920446"/>
            <a:ext cx="610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НАДЗОРНЫЕ ОРГАНЫ МОСКОВСКОЙ ОБЛАСТИ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15.07.2022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676055" y="3953159"/>
            <a:ext cx="6104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АКТ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ПРЕДПИСАНИЕ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ПРОТОКОЛ</a:t>
            </a:r>
          </a:p>
        </p:txBody>
      </p:sp>
      <p:grpSp>
        <p:nvGrpSpPr>
          <p:cNvPr id="45" name="Группа 44"/>
          <p:cNvGrpSpPr/>
          <p:nvPr/>
        </p:nvGrpSpPr>
        <p:grpSpPr>
          <a:xfrm rot="5400000">
            <a:off x="14006579" y="4519684"/>
            <a:ext cx="990600" cy="104640"/>
            <a:chOff x="1021610" y="4797100"/>
            <a:chExt cx="2655884" cy="916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54" name="AutoShape 7"/>
            <p:cNvSpPr/>
            <p:nvPr/>
          </p:nvSpPr>
          <p:spPr>
            <a:xfrm flipV="1">
              <a:off x="1021610" y="4797100"/>
              <a:ext cx="2655884" cy="18313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5" name="Равнобедренный треугольник 54"/>
            <p:cNvSpPr/>
            <p:nvPr/>
          </p:nvSpPr>
          <p:spPr>
            <a:xfrm rot="10800000">
              <a:off x="1879602" y="4815415"/>
              <a:ext cx="907912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43" y="1681312"/>
            <a:ext cx="1225477" cy="1270765"/>
          </a:xfrm>
          <a:prstGeom prst="rect">
            <a:avLst/>
          </a:prstGeom>
        </p:spPr>
      </p:pic>
      <p:pic>
        <p:nvPicPr>
          <p:cNvPr id="56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39303" y="2040192"/>
            <a:ext cx="533897" cy="690925"/>
          </a:xfrm>
          <a:prstGeom prst="rect">
            <a:avLst/>
          </a:prstGeom>
        </p:spPr>
      </p:pic>
      <p:pic>
        <p:nvPicPr>
          <p:cNvPr id="57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937053">
            <a:off x="13190292" y="2105375"/>
            <a:ext cx="610531" cy="555028"/>
          </a:xfrm>
          <a:prstGeom prst="rect">
            <a:avLst/>
          </a:prstGeom>
        </p:spPr>
      </p:pic>
      <p:sp>
        <p:nvSpPr>
          <p:cNvPr id="36" name="TextBox 3"/>
          <p:cNvSpPr txBox="1"/>
          <p:nvPr/>
        </p:nvSpPr>
        <p:spPr>
          <a:xfrm>
            <a:off x="2438400" y="333970"/>
            <a:ext cx="15896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ЦИФРОВАЯ ТРАНСФОРМАЦИЯ НАДЗОРА</a:t>
            </a:r>
            <a:endParaRPr lang="en-US" sz="60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8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934200" y="7729597"/>
            <a:ext cx="4274428" cy="2062103"/>
          </a:xfrm>
          <a:prstGeom prst="rect">
            <a:avLst/>
          </a:prstGeom>
          <a:solidFill>
            <a:srgbClr val="EBF1D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5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48194" y="7642918"/>
            <a:ext cx="6123944" cy="2523517"/>
            <a:chOff x="4432166" y="2922807"/>
            <a:chExt cx="6449514" cy="4352542"/>
          </a:xfrm>
        </p:grpSpPr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432166" y="2922807"/>
              <a:ext cx="6449514" cy="435254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676922" y="4222462"/>
              <a:ext cx="3960000" cy="175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1C443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Л/К РПГУ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042947" y="7987066"/>
            <a:ext cx="610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C44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МОСКОВСКАЯ ОБЛАСТЬ</a:t>
            </a:r>
          </a:p>
        </p:txBody>
      </p:sp>
      <p:pic>
        <p:nvPicPr>
          <p:cNvPr id="3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155934" y="4236943"/>
            <a:ext cx="705089" cy="72621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9" y="5373667"/>
            <a:ext cx="901831" cy="93515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3643" y="1681312"/>
            <a:ext cx="1225477" cy="1270765"/>
          </a:xfrm>
          <a:prstGeom prst="rect">
            <a:avLst/>
          </a:prstGeom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39303" y="2040192"/>
            <a:ext cx="533897" cy="690925"/>
          </a:xfrm>
          <a:prstGeom prst="rect">
            <a:avLst/>
          </a:prstGeom>
        </p:spPr>
      </p:pic>
      <p:pic>
        <p:nvPicPr>
          <p:cNvPr id="44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937053">
            <a:off x="13190292" y="2105375"/>
            <a:ext cx="610531" cy="55502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3899195" y="2941148"/>
            <a:ext cx="10302500" cy="707886"/>
          </a:xfrm>
          <a:prstGeom prst="rect">
            <a:avLst/>
          </a:prstGeom>
          <a:solidFill>
            <a:srgbClr val="EBF1D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ЕГИС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148750" y="7920446"/>
            <a:ext cx="610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НАДЗОРНЫЕ ОРГАНЫ МОСКОВСКОЙ ОБЛАСТИ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15.07.2022</a:t>
            </a:r>
          </a:p>
        </p:txBody>
      </p:sp>
      <p:sp>
        <p:nvSpPr>
          <p:cNvPr id="57" name="TextBox 3"/>
          <p:cNvSpPr txBox="1"/>
          <p:nvPr/>
        </p:nvSpPr>
        <p:spPr>
          <a:xfrm>
            <a:off x="2438400" y="333970"/>
            <a:ext cx="15896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ЦИФРОВАЯ ТРАНСФОРМАЦИЯ НАДЗОРА</a:t>
            </a:r>
            <a:endParaRPr lang="en-US" sz="60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 rot="5400000">
            <a:off x="14006579" y="4519684"/>
            <a:ext cx="990600" cy="104640"/>
            <a:chOff x="1021610" y="4797100"/>
            <a:chExt cx="2655884" cy="916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3" name="AutoShape 7"/>
            <p:cNvSpPr/>
            <p:nvPr/>
          </p:nvSpPr>
          <p:spPr>
            <a:xfrm flipV="1">
              <a:off x="1021610" y="4797100"/>
              <a:ext cx="2655884" cy="18313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Равнобедренный треугольник 33"/>
            <p:cNvSpPr/>
            <p:nvPr/>
          </p:nvSpPr>
          <p:spPr>
            <a:xfrm rot="10800000">
              <a:off x="1879602" y="4815415"/>
              <a:ext cx="907912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688087" y="3953159"/>
            <a:ext cx="6104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РЕШЕНИЯ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ПРЕДОСТЕРЕЖЕНИЯ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ПРОФВИЗИТЫ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8735388" y="3693560"/>
            <a:ext cx="796433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725754" y="4983151"/>
            <a:ext cx="768822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674214" y="6319065"/>
            <a:ext cx="918779" cy="1259355"/>
          </a:xfrm>
          <a:prstGeom prst="downArrow">
            <a:avLst/>
          </a:prstGeom>
          <a:solidFill>
            <a:srgbClr val="F9FFEC"/>
          </a:solidFill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898554" y="5524500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ЭЦП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04241" y="4212093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90661" y="1997214"/>
            <a:ext cx="711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ИНИЦИАТИВА НАДЗОРА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7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898555" y="2934731"/>
            <a:ext cx="10302500" cy="707886"/>
          </a:xfrm>
          <a:prstGeom prst="rect">
            <a:avLst/>
          </a:prstGeom>
          <a:solidFill>
            <a:srgbClr val="EBF1DE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РПГУ                ЕГИС 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34200" y="7729597"/>
            <a:ext cx="4274428" cy="2062103"/>
          </a:xfrm>
          <a:prstGeom prst="rect">
            <a:avLst/>
          </a:prstGeom>
          <a:solidFill>
            <a:srgbClr val="EBF1DE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728360" y="9722197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6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48194" y="7642918"/>
            <a:ext cx="6123944" cy="2523517"/>
            <a:chOff x="4432166" y="2922807"/>
            <a:chExt cx="6449514" cy="4352542"/>
          </a:xfrm>
        </p:grpSpPr>
        <p:pic>
          <p:nvPicPr>
            <p:cNvPr id="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432166" y="2922807"/>
              <a:ext cx="6449514" cy="4352542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676922" y="4222462"/>
              <a:ext cx="3960000" cy="175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>
                  <a:solidFill>
                    <a:srgbClr val="1C4439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Л/К РПГУ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042947" y="7987066"/>
            <a:ext cx="610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C443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МОСКОВСКАЯ ОБЛАСТЬ</a:t>
            </a:r>
          </a:p>
        </p:txBody>
      </p:sp>
      <p:pic>
        <p:nvPicPr>
          <p:cNvPr id="4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155934" y="4236943"/>
            <a:ext cx="705089" cy="72621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79" y="5373667"/>
            <a:ext cx="901831" cy="935159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>
            <a:off x="8534400" y="3314700"/>
            <a:ext cx="1219200" cy="0"/>
          </a:xfrm>
          <a:prstGeom prst="straightConnector1">
            <a:avLst/>
          </a:prstGeom>
          <a:ln w="76200">
            <a:solidFill>
              <a:srgbClr val="1C44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148750" y="7920446"/>
            <a:ext cx="6104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ВСЕ НАДЗОРНЫЕ ОРГАНЫ МОСКОВСКОЙ ОБЛАСТИ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15.07.2022</a:t>
            </a:r>
          </a:p>
        </p:txBody>
      </p:sp>
      <p:sp>
        <p:nvSpPr>
          <p:cNvPr id="50" name="TextBox 3"/>
          <p:cNvSpPr txBox="1"/>
          <p:nvPr/>
        </p:nvSpPr>
        <p:spPr>
          <a:xfrm>
            <a:off x="2438400" y="333970"/>
            <a:ext cx="1589605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ЦИФРОВАЯ ТРАНСФОРМАЦИЯ НАДЗОРА</a:t>
            </a:r>
            <a:endParaRPr lang="en-US" sz="60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 rot="5400000">
            <a:off x="14006579" y="4519684"/>
            <a:ext cx="990600" cy="104640"/>
            <a:chOff x="1021610" y="4797100"/>
            <a:chExt cx="2655884" cy="91604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27" name="AutoShape 7"/>
            <p:cNvSpPr/>
            <p:nvPr/>
          </p:nvSpPr>
          <p:spPr>
            <a:xfrm flipV="1">
              <a:off x="1021610" y="4797100"/>
              <a:ext cx="2655884" cy="18313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Равнобедренный треугольник 27"/>
            <p:cNvSpPr/>
            <p:nvPr/>
          </p:nvSpPr>
          <p:spPr>
            <a:xfrm rot="10800000">
              <a:off x="1879602" y="4815415"/>
              <a:ext cx="907912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4691305" y="3943680"/>
            <a:ext cx="61046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ХОДАТАЙСТВА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ВОЗРАЖЕНИЯ</a:t>
            </a:r>
          </a:p>
          <a:p>
            <a:pPr>
              <a:spcAft>
                <a:spcPts val="1200"/>
              </a:spcAft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УВЕДОМЛЕНИЯ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8674214" y="6319065"/>
            <a:ext cx="918779" cy="1259355"/>
          </a:xfrm>
          <a:prstGeom prst="downArrow">
            <a:avLst/>
          </a:prstGeom>
          <a:solidFill>
            <a:srgbClr val="F9FFEC"/>
          </a:solidFill>
          <a:ln w="28575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8725754" y="4983151"/>
            <a:ext cx="768822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8735388" y="3693560"/>
            <a:ext cx="796433" cy="483424"/>
          </a:xfrm>
          <a:prstGeom prst="downArrow">
            <a:avLst/>
          </a:prstGeom>
          <a:solidFill>
            <a:srgbClr val="EBF1DE">
              <a:alpha val="50000"/>
            </a:srgbClr>
          </a:solidFill>
          <a:ln w="19050" cmpd="thickThin">
            <a:solidFill>
              <a:srgbClr val="EBF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898554" y="5524500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ЭЦП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04241" y="4212093"/>
            <a:ext cx="10302501" cy="707886"/>
          </a:xfrm>
          <a:prstGeom prst="rect">
            <a:avLst/>
          </a:prstGeom>
          <a:solidFill>
            <a:srgbClr val="EBF1DE"/>
          </a:solidFill>
          <a:ln w="28575">
            <a:solidFill>
              <a:srgbClr val="00B05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ЦИФРОВОЙ ДОКУМЕНТ</a:t>
            </a:r>
            <a:endParaRPr lang="ru-RU" sz="32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34990" y="1997214"/>
            <a:ext cx="6104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ИНИЦИАТИВА БИЗНЕСА</a:t>
            </a: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1746090"/>
            <a:ext cx="1126603" cy="1168239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242403" y="2090596"/>
            <a:ext cx="820073" cy="66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522051" y="184398"/>
            <a:ext cx="1512660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26"/>
              </a:lnSpc>
            </a:pPr>
            <a:r>
              <a:rPr lang="en-US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</a:t>
            </a:r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АЯ СРЕДА КОММУНИКАЦИИ</a:t>
            </a:r>
            <a:endParaRPr lang="en-US" sz="60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39205" y="2672395"/>
            <a:ext cx="186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ru-RU" sz="3200" b="1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НАДЗОР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213" y="2537619"/>
            <a:ext cx="195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defRPr/>
            </a:pPr>
            <a:r>
              <a:rPr lang="ru-RU" sz="3200" b="1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БИЗНЕС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4150556" y="2547286"/>
            <a:ext cx="10051540" cy="6784748"/>
            <a:chOff x="5089879" y="2184158"/>
            <a:chExt cx="8526476" cy="57542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b="37508"/>
            <a:stretch/>
          </p:blipFill>
          <p:spPr>
            <a:xfrm>
              <a:off x="6355344" y="2555991"/>
              <a:ext cx="5982275" cy="1453837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5089879" y="2184158"/>
              <a:ext cx="8526476" cy="5754209"/>
              <a:chOff x="3461030" y="3693572"/>
              <a:chExt cx="5684317" cy="3836139"/>
            </a:xfrm>
          </p:grpSpPr>
          <p:pic>
            <p:nvPicPr>
              <p:cNvPr id="48" name="Picture 6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3461030" y="3693572"/>
                <a:ext cx="5684317" cy="3836139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4293422" y="5029118"/>
                <a:ext cx="3960000" cy="67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0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РПГУ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8091653" y="6300152"/>
            <a:ext cx="4003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ДОСТУП 24/7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380741" y="5385577"/>
            <a:ext cx="1940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ЕГИС КНД</a:t>
            </a:r>
          </a:p>
        </p:txBody>
      </p:sp>
      <p:grpSp>
        <p:nvGrpSpPr>
          <p:cNvPr id="55" name="Group 8"/>
          <p:cNvGrpSpPr/>
          <p:nvPr/>
        </p:nvGrpSpPr>
        <p:grpSpPr>
          <a:xfrm>
            <a:off x="-560591" y="6370692"/>
            <a:ext cx="4429934" cy="3191418"/>
            <a:chOff x="-702768" y="-277312"/>
            <a:chExt cx="5906578" cy="4255224"/>
          </a:xfrm>
        </p:grpSpPr>
        <p:sp>
          <p:nvSpPr>
            <p:cNvPr id="56" name="TextBox 9"/>
            <p:cNvSpPr txBox="1"/>
            <p:nvPr/>
          </p:nvSpPr>
          <p:spPr>
            <a:xfrm>
              <a:off x="278884" y="-277312"/>
              <a:ext cx="3653018" cy="38985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842"/>
                </a:lnSpc>
              </a:pPr>
              <a:r>
                <a:rPr lang="ru-RU" sz="9600" b="1" kern="1000" spc="-25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38</a:t>
              </a:r>
              <a:endParaRPr lang="en-US" sz="9600" b="1" kern="1000" spc="-25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TextBox 10"/>
            <p:cNvSpPr txBox="1"/>
            <p:nvPr/>
          </p:nvSpPr>
          <p:spPr>
            <a:xfrm>
              <a:off x="-702768" y="2828880"/>
              <a:ext cx="5906578" cy="1149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ЦИФРОВЫХ</a:t>
              </a:r>
              <a:b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ФОРМ</a:t>
              </a:r>
              <a:endParaRPr lang="en-US" sz="28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8"/>
          <p:cNvGrpSpPr/>
          <p:nvPr/>
        </p:nvGrpSpPr>
        <p:grpSpPr>
          <a:xfrm>
            <a:off x="14173200" y="6362700"/>
            <a:ext cx="4429934" cy="3172693"/>
            <a:chOff x="-702768" y="-252345"/>
            <a:chExt cx="5906578" cy="4230258"/>
          </a:xfrm>
        </p:grpSpPr>
        <p:sp>
          <p:nvSpPr>
            <p:cNvPr id="59" name="TextBox 9"/>
            <p:cNvSpPr txBox="1"/>
            <p:nvPr/>
          </p:nvSpPr>
          <p:spPr>
            <a:xfrm>
              <a:off x="-92684" y="-252345"/>
              <a:ext cx="4686411" cy="33375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842"/>
                </a:lnSpc>
              </a:pPr>
              <a:r>
                <a:rPr lang="ru-RU" sz="9600" b="1" kern="1000" spc="-250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118</a:t>
              </a:r>
              <a:endParaRPr lang="en-US" sz="9600" b="1" kern="1000" spc="-250" dirty="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TextBox 10"/>
            <p:cNvSpPr txBox="1"/>
            <p:nvPr/>
          </p:nvSpPr>
          <p:spPr>
            <a:xfrm>
              <a:off x="-702768" y="2828881"/>
              <a:ext cx="5906578" cy="1149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ЦИФРОВЫХ </a:t>
              </a:r>
              <a:b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</a:br>
              <a:r>
                <a:rPr lang="ru-RU" sz="2800" kern="1000" spc="-250" dirty="0">
                  <a:solidFill>
                    <a:schemeClr val="bg1"/>
                  </a:solidFill>
                  <a:latin typeface="Century Gothic" panose="020B0502020202020204" pitchFamily="34" charset="0"/>
                  <a:cs typeface="Times New Roman" panose="02020603050405020304" pitchFamily="18" charset="0"/>
                </a:rPr>
                <a:t>ФОРМ</a:t>
              </a:r>
              <a:endParaRPr lang="en-US" sz="28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89891" y="5439198"/>
            <a:ext cx="1604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Л/К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1625" y="5979727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ЕСИА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5858516" y="5978113"/>
            <a:ext cx="976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ЭЦП</a:t>
            </a:r>
            <a:endParaRPr lang="ru-RU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2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0552" y="6286500"/>
            <a:ext cx="701848" cy="701848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 rot="5400000">
            <a:off x="12838417" y="5258199"/>
            <a:ext cx="3664347" cy="232462"/>
            <a:chOff x="584710" y="4891497"/>
            <a:chExt cx="3545587" cy="8431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67" name="AutoShape 7"/>
            <p:cNvSpPr/>
            <p:nvPr/>
          </p:nvSpPr>
          <p:spPr>
            <a:xfrm flipV="1">
              <a:off x="584710" y="4891497"/>
              <a:ext cx="3545587" cy="11024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Равнобедренный треугольник 67"/>
            <p:cNvSpPr/>
            <p:nvPr/>
          </p:nvSpPr>
          <p:spPr>
            <a:xfrm rot="10800000">
              <a:off x="1953377" y="4902521"/>
              <a:ext cx="907913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9" name="Группа 68"/>
          <p:cNvGrpSpPr/>
          <p:nvPr/>
        </p:nvGrpSpPr>
        <p:grpSpPr>
          <a:xfrm rot="16200000">
            <a:off x="1774158" y="5259243"/>
            <a:ext cx="3664347" cy="232462"/>
            <a:chOff x="584710" y="4891497"/>
            <a:chExt cx="3545587" cy="84313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70" name="AutoShape 7"/>
            <p:cNvSpPr/>
            <p:nvPr/>
          </p:nvSpPr>
          <p:spPr>
            <a:xfrm flipV="1">
              <a:off x="584710" y="4891497"/>
              <a:ext cx="3545587" cy="11024"/>
            </a:xfrm>
            <a:prstGeom prst="line">
              <a:avLst/>
            </a:prstGeom>
            <a:grpFill/>
            <a:ln w="28575" cap="flat">
              <a:solidFill>
                <a:schemeClr val="accent3">
                  <a:lumMod val="20000"/>
                  <a:lumOff val="80000"/>
                </a:schemeClr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1" name="Равнобедренный треугольник 70"/>
            <p:cNvSpPr/>
            <p:nvPr/>
          </p:nvSpPr>
          <p:spPr>
            <a:xfrm rot="10800000">
              <a:off x="1953377" y="4902521"/>
              <a:ext cx="907913" cy="73289"/>
            </a:xfrm>
            <a:prstGeom prst="triangle">
              <a:avLst/>
            </a:prstGeom>
            <a:grpFill/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205" y="3299172"/>
            <a:ext cx="1846351" cy="19145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05" y="3128204"/>
            <a:ext cx="1858013" cy="192667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7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51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74993" y="5400984"/>
            <a:ext cx="7052277" cy="322286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99392" y="114300"/>
            <a:ext cx="1512660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826"/>
              </a:lnSpc>
            </a:pPr>
            <a:r>
              <a:rPr lang="ru-RU" sz="6000" b="1" kern="1000" spc="-250" dirty="0">
                <a:solidFill>
                  <a:srgbClr val="1C4439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ПЕРЕВОД ПРОФИЛАКТИКИ В ЦИФРУ</a:t>
            </a:r>
            <a:endParaRPr lang="en-US" sz="6000" b="1" kern="1000" spc="-250" dirty="0">
              <a:solidFill>
                <a:srgbClr val="1C443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176C05-18BC-4E92-9C9E-F55E9B34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5443537"/>
            <a:ext cx="2382268" cy="28711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D023B34-F506-4D09-BB3A-4AA6651E8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104" y="5400986"/>
            <a:ext cx="2328863" cy="29136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D52A0BE-87D6-4EB9-A5F4-27E50C05E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3878" y="5400984"/>
            <a:ext cx="2162021" cy="2900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093936" y="4533900"/>
            <a:ext cx="856566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ВЫБОР СПОСОБА КОНТАКТА</a:t>
            </a:r>
          </a:p>
          <a:p>
            <a:pPr marL="800100" lvl="1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ОЧНО, ВКС, ПО ТЕЛЕФОНУ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xmlns="" id="{A6A7CFA1-6E2C-4225-BD92-8B0095C263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7822" y="3275744"/>
            <a:ext cx="779088" cy="589274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xmlns="" id="{1D178EE8-FBCE-4601-9689-4A73E644F9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10880" y="4796101"/>
            <a:ext cx="746776" cy="589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20423" y="3238500"/>
            <a:ext cx="4605748" cy="626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ЦИФРОВОЙ КАЛЕНДАРЬ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093936" y="6286500"/>
            <a:ext cx="8565664" cy="214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kern="1000" spc="-25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САМООБСЛЕДОВАНИЕ  В М/П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САМОСТОЯТЕЛЬНЫЙ ЧЕК-ЛИСТ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ОЦЕНКА ЧЕК-ЛИСТА ИНСПЕКТОРОМ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ПРИНЯТИЕ ДЕКЛАРАЦИИ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kern="1000" spc="1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ОСВОБОЖДЕНИЕ ОТ ПЛАНОВЫХ ПРОВЕРОК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728360" y="9812606"/>
            <a:ext cx="559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8</a:t>
            </a:r>
            <a:endParaRPr lang="ru-RU" sz="2400" dirty="0">
              <a:solidFill>
                <a:schemeClr val="accent3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714500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en-US" sz="3600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ru-RU" sz="3600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ЧУТКАЯ_ВЛАСТЬ        </a:t>
            </a:r>
            <a:r>
              <a:rPr lang="en-US" sz="3600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#</a:t>
            </a:r>
            <a:r>
              <a:rPr lang="ru-RU" sz="3600" cap="all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ПРОАКТИВНОСТЬ</a:t>
            </a:r>
            <a:endParaRPr lang="en-US" sz="3600" cap="all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5624" y="2869520"/>
            <a:ext cx="10051540" cy="6784748"/>
            <a:chOff x="63319" y="2827628"/>
            <a:chExt cx="10051540" cy="6784748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9"/>
            <a:srcRect b="37508"/>
            <a:stretch/>
          </p:blipFill>
          <p:spPr>
            <a:xfrm>
              <a:off x="1522688" y="3352548"/>
              <a:ext cx="7052277" cy="1714209"/>
            </a:xfrm>
            <a:prstGeom prst="rect">
              <a:avLst/>
            </a:prstGeom>
          </p:spPr>
        </p:pic>
        <p:pic>
          <p:nvPicPr>
            <p:cNvPr id="37" name="Picture 6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3319" y="2827628"/>
              <a:ext cx="10051540" cy="6784748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174607" y="6534219"/>
            <a:ext cx="557465" cy="956394"/>
            <a:chOff x="17525654" y="5787306"/>
            <a:chExt cx="405411" cy="677737"/>
          </a:xfrm>
        </p:grpSpPr>
        <p:pic>
          <p:nvPicPr>
            <p:cNvPr id="22" name="Picture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525654" y="5787306"/>
              <a:ext cx="405411" cy="677737"/>
            </a:xfrm>
            <a:prstGeom prst="rect">
              <a:avLst/>
            </a:prstGeom>
          </p:spPr>
        </p:pic>
        <p:pic>
          <p:nvPicPr>
            <p:cNvPr id="23" name="Picture 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39" b="60074"/>
            <a:stretch/>
          </p:blipFill>
          <p:spPr>
            <a:xfrm>
              <a:off x="17525654" y="5916268"/>
              <a:ext cx="405411" cy="446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890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</TotalTime>
  <Words>190</Words>
  <Application>Microsoft Office PowerPoint</Application>
  <PresentationFormat>Произвольный</PresentationFormat>
  <Paragraphs>112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Century Gothic</vt:lpstr>
      <vt:lpstr>Times New Roman</vt:lpstr>
      <vt:lpstr>Arial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Темно-синяя Геометрическая Урок Математики Образование Презентация</dc:title>
  <dc:creator>User</dc:creator>
  <cp:lastModifiedBy>Егорова Марина Сергеевна</cp:lastModifiedBy>
  <cp:revision>146</cp:revision>
  <dcterms:created xsi:type="dcterms:W3CDTF">2006-08-16T00:00:00Z</dcterms:created>
  <dcterms:modified xsi:type="dcterms:W3CDTF">2022-08-10T14:33:30Z</dcterms:modified>
  <dc:identifier>DAE-l4jTQEU</dc:identifier>
</cp:coreProperties>
</file>