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93" r:id="rId3"/>
  </p:sldMasterIdLst>
  <p:notesMasterIdLst>
    <p:notesMasterId r:id="rId18"/>
  </p:notesMasterIdLst>
  <p:sldIdLst>
    <p:sldId id="434" r:id="rId4"/>
    <p:sldId id="435" r:id="rId5"/>
    <p:sldId id="427" r:id="rId6"/>
    <p:sldId id="386" r:id="rId7"/>
    <p:sldId id="451" r:id="rId8"/>
    <p:sldId id="267" r:id="rId9"/>
    <p:sldId id="437" r:id="rId10"/>
    <p:sldId id="446" r:id="rId11"/>
    <p:sldId id="430" r:id="rId12"/>
    <p:sldId id="448" r:id="rId13"/>
    <p:sldId id="449" r:id="rId14"/>
    <p:sldId id="441" r:id="rId15"/>
    <p:sldId id="439" r:id="rId16"/>
    <p:sldId id="26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14"/>
    <a:srgbClr val="F5B90D"/>
    <a:srgbClr val="FFA829"/>
    <a:srgbClr val="FFCF37"/>
    <a:srgbClr val="0B0C0C"/>
    <a:srgbClr val="FF9900"/>
    <a:srgbClr val="F5B81D"/>
    <a:srgbClr val="E9E9E9"/>
    <a:srgbClr val="FC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User\Downloads\Diagrammy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User\Downloads\Diagrammy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User\Downloads\Diagrammy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User\Downloads\Diagrammy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4A-4417-B59B-24D67E53040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4A-4417-B59B-24D67E53040E}"/>
              </c:ext>
            </c:extLst>
          </c:dPt>
          <c:dLbls>
            <c:dLbl>
              <c:idx val="0"/>
              <c:layout>
                <c:manualLayout>
                  <c:x val="5.2947519491098015E-2"/>
                  <c:y val="-0.1543826301082575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4A-4417-B59B-24D67E53040E}"/>
                </c:ext>
              </c:extLst>
            </c:dLbl>
            <c:dLbl>
              <c:idx val="1"/>
              <c:layout>
                <c:manualLayout>
                  <c:x val="2.9302544078541905E-2"/>
                  <c:y val="-5.78899516739355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4A-4417-B59B-24D67E53040E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'[Diagrammy (1).xlsx]Лист1'!$G$22:$H$22</c:f>
              <c:strCache>
                <c:ptCount val="2"/>
                <c:pt idx="0">
                  <c:v>женщин</c:v>
                </c:pt>
                <c:pt idx="1">
                  <c:v>мужчин</c:v>
                </c:pt>
              </c:strCache>
            </c:strRef>
          </c:cat>
          <c:val>
            <c:numRef>
              <c:f>'[Diagrammy (1).xlsx]Лист1'!$G$23:$H$23</c:f>
              <c:numCache>
                <c:formatCode>General</c:formatCode>
                <c:ptCount val="2"/>
                <c:pt idx="0">
                  <c:v>437</c:v>
                </c:pt>
                <c:pt idx="1">
                  <c:v>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4A-4417-B59B-24D67E530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4930136"/>
        <c:axId val="494929808"/>
      </c:barChart>
      <c:valAx>
        <c:axId val="4949298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94930136"/>
        <c:crosses val="autoZero"/>
        <c:crossBetween val="between"/>
      </c:valAx>
      <c:catAx>
        <c:axId val="494930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9492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3600">
          <a:solidFill>
            <a:sysClr val="windowText" lastClr="000000"/>
          </a:solidFill>
          <a:latin typeface="Century Gothic" panose="020B0502020202020204" pitchFamily="34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4759406212065"/>
          <c:y val="8.2982945592404475E-2"/>
          <c:w val="0.3945520981378034"/>
          <c:h val="0.8299375156646302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28289702723943"/>
          <c:y val="0.56333482914347366"/>
          <c:w val="0.32025877853714158"/>
          <c:h val="0.42180186062042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entury Gothic" panose="020B0502020202020204" pitchFamily="34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4759406212065"/>
          <c:y val="8.2982945592404475E-2"/>
          <c:w val="0.3945520981378034"/>
          <c:h val="0.8299375156646302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28289702723943"/>
          <c:y val="0.56333482914347366"/>
          <c:w val="0.32025877853714158"/>
          <c:h val="0.42180186062042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entury Gothic" panose="020B0502020202020204" pitchFamily="34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64759406212065"/>
          <c:y val="8.2982945592404475E-2"/>
          <c:w val="0.3945520981378034"/>
          <c:h val="0.8299375156646302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28289702723943"/>
          <c:y val="0.56333482914347366"/>
          <c:w val="0.32025877853714158"/>
          <c:h val="0.42180186062042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Century Gothic" panose="020B0502020202020204" pitchFamily="34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00E7A-BF54-4F6C-A279-0C3E0779CC33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CA97E-C4A4-40B6-8089-3BE07D180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3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50940-758C-45B4-9E5F-E71F4F6D14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9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CA97E-C4A4-40B6-8089-3BE07D1801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16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50940-758C-45B4-9E5F-E71F4F6D14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622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50940-758C-45B4-9E5F-E71F4F6D14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73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50940-758C-45B4-9E5F-E71F4F6D14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33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50940-758C-45B4-9E5F-E71F4F6D14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304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52A9A-30ED-4D18-A9C4-EE9D52131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97517D-CC9E-49FD-8A93-C92DB9B15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055C8-C4F8-4024-8662-81B8045C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B33-2A10-46FE-BFF3-EF003D886CEA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E0EA7-6128-4868-BEA6-D981AB83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0FA7FA-C55B-4FCA-9571-3F279A01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F6C1-1FB0-431D-9222-4056494FE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8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BD24B-22DC-42D3-8C81-11BB8D36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250428-FABB-48B9-8F7E-209353788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A01C46-B903-4AC6-AB1A-FBD6F0326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B33-2A10-46FE-BFF3-EF003D886CEA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767CA2-4855-4783-9AE1-00FE494D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8333C-7762-4258-87F6-12E27F05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F6C1-1FB0-431D-9222-4056494FE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5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1BA8FA-7D91-4E0F-A597-AD5ADCC0A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1EBE29-389E-48B8-AEB9-D40E51690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8F6D9-3015-435E-A4E8-9CD345AF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B33-2A10-46FE-BFF3-EF003D886CEA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9EAAF-EBDB-4EBB-8281-83DF6F76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1776EA-7F5C-44A2-AFFB-E69248FC2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F6C1-1FB0-431D-9222-4056494FE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46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0"/>
          </p:nvPr>
        </p:nvSpPr>
        <p:spPr>
          <a:xfrm>
            <a:off x="2164509" y="-86896"/>
            <a:ext cx="7862983" cy="7031793"/>
          </a:xfrm>
          <a:custGeom>
            <a:avLst/>
            <a:gdLst>
              <a:gd name="connsiteX0" fmla="*/ 2777634 w 3757402"/>
              <a:gd name="connsiteY0" fmla="*/ 0 h 3360210"/>
              <a:gd name="connsiteX1" fmla="*/ 2917880 w 3757402"/>
              <a:gd name="connsiteY1" fmla="*/ 58483 h 3360210"/>
              <a:gd name="connsiteX2" fmla="*/ 2917880 w 3757402"/>
              <a:gd name="connsiteY2" fmla="*/ 339205 h 3360210"/>
              <a:gd name="connsiteX3" fmla="*/ 2881520 w 3757402"/>
              <a:gd name="connsiteY3" fmla="*/ 378194 h 3360210"/>
              <a:gd name="connsiteX4" fmla="*/ 2881520 w 3757402"/>
              <a:gd name="connsiteY4" fmla="*/ 534150 h 3360210"/>
              <a:gd name="connsiteX5" fmla="*/ 3037348 w 3757402"/>
              <a:gd name="connsiteY5" fmla="*/ 534150 h 3360210"/>
              <a:gd name="connsiteX6" fmla="*/ 3084096 w 3757402"/>
              <a:gd name="connsiteY6" fmla="*/ 487363 h 3360210"/>
              <a:gd name="connsiteX7" fmla="*/ 3250313 w 3757402"/>
              <a:gd name="connsiteY7" fmla="*/ 487363 h 3360210"/>
              <a:gd name="connsiteX8" fmla="*/ 3250313 w 3757402"/>
              <a:gd name="connsiteY8" fmla="*/ 653717 h 3360210"/>
              <a:gd name="connsiteX9" fmla="*/ 3213953 w 3757402"/>
              <a:gd name="connsiteY9" fmla="*/ 690107 h 3360210"/>
              <a:gd name="connsiteX10" fmla="*/ 3213953 w 3757402"/>
              <a:gd name="connsiteY10" fmla="*/ 747291 h 3360210"/>
              <a:gd name="connsiteX11" fmla="*/ 3271090 w 3757402"/>
              <a:gd name="connsiteY11" fmla="*/ 747291 h 3360210"/>
              <a:gd name="connsiteX12" fmla="*/ 3458083 w 3757402"/>
              <a:gd name="connsiteY12" fmla="*/ 560143 h 3360210"/>
              <a:gd name="connsiteX13" fmla="*/ 3624300 w 3757402"/>
              <a:gd name="connsiteY13" fmla="*/ 560143 h 3360210"/>
              <a:gd name="connsiteX14" fmla="*/ 3624300 w 3757402"/>
              <a:gd name="connsiteY14" fmla="*/ 723897 h 3360210"/>
              <a:gd name="connsiteX15" fmla="*/ 3242521 w 3757402"/>
              <a:gd name="connsiteY15" fmla="*/ 1103391 h 3360210"/>
              <a:gd name="connsiteX16" fmla="*/ 3242521 w 3757402"/>
              <a:gd name="connsiteY16" fmla="*/ 1248950 h 3360210"/>
              <a:gd name="connsiteX17" fmla="*/ 3242521 w 3757402"/>
              <a:gd name="connsiteY17" fmla="*/ 1386712 h 3360210"/>
              <a:gd name="connsiteX18" fmla="*/ 3149024 w 3757402"/>
              <a:gd name="connsiteY18" fmla="*/ 1482885 h 3360210"/>
              <a:gd name="connsiteX19" fmla="*/ 3149024 w 3757402"/>
              <a:gd name="connsiteY19" fmla="*/ 1592055 h 3360210"/>
              <a:gd name="connsiteX20" fmla="*/ 3255507 w 3757402"/>
              <a:gd name="connsiteY20" fmla="*/ 1592055 h 3360210"/>
              <a:gd name="connsiteX21" fmla="*/ 3471069 w 3757402"/>
              <a:gd name="connsiteY21" fmla="*/ 1378914 h 3360210"/>
              <a:gd name="connsiteX22" fmla="*/ 3632091 w 3757402"/>
              <a:gd name="connsiteY22" fmla="*/ 1378914 h 3360210"/>
              <a:gd name="connsiteX23" fmla="*/ 3632091 w 3757402"/>
              <a:gd name="connsiteY23" fmla="*/ 1540069 h 3360210"/>
              <a:gd name="connsiteX24" fmla="*/ 3372378 w 3757402"/>
              <a:gd name="connsiteY24" fmla="*/ 1799996 h 3360210"/>
              <a:gd name="connsiteX25" fmla="*/ 3372378 w 3757402"/>
              <a:gd name="connsiteY25" fmla="*/ 1927361 h 3360210"/>
              <a:gd name="connsiteX26" fmla="*/ 3502234 w 3757402"/>
              <a:gd name="connsiteY26" fmla="*/ 1927361 h 3360210"/>
              <a:gd name="connsiteX27" fmla="*/ 3585343 w 3757402"/>
              <a:gd name="connsiteY27" fmla="*/ 1844184 h 3360210"/>
              <a:gd name="connsiteX28" fmla="*/ 3728185 w 3757402"/>
              <a:gd name="connsiteY28" fmla="*/ 1844184 h 3360210"/>
              <a:gd name="connsiteX29" fmla="*/ 3728185 w 3757402"/>
              <a:gd name="connsiteY29" fmla="*/ 1989743 h 3360210"/>
              <a:gd name="connsiteX30" fmla="*/ 2543892 w 3757402"/>
              <a:gd name="connsiteY30" fmla="*/ 3175012 h 3360210"/>
              <a:gd name="connsiteX31" fmla="*/ 2320539 w 3757402"/>
              <a:gd name="connsiteY31" fmla="*/ 3175012 h 3360210"/>
              <a:gd name="connsiteX32" fmla="*/ 2133545 w 3757402"/>
              <a:gd name="connsiteY32" fmla="*/ 3175012 h 3360210"/>
              <a:gd name="connsiteX33" fmla="*/ 2001092 w 3757402"/>
              <a:gd name="connsiteY33" fmla="*/ 3307575 h 3360210"/>
              <a:gd name="connsiteX34" fmla="*/ 1746573 w 3757402"/>
              <a:gd name="connsiteY34" fmla="*/ 3307575 h 3360210"/>
              <a:gd name="connsiteX35" fmla="*/ 1746573 w 3757402"/>
              <a:gd name="connsiteY35" fmla="*/ 3055445 h 3360210"/>
              <a:gd name="connsiteX36" fmla="*/ 1749170 w 3757402"/>
              <a:gd name="connsiteY36" fmla="*/ 3050247 h 3360210"/>
              <a:gd name="connsiteX37" fmla="*/ 1743975 w 3757402"/>
              <a:gd name="connsiteY37" fmla="*/ 2800716 h 3360210"/>
              <a:gd name="connsiteX38" fmla="*/ 1497248 w 3757402"/>
              <a:gd name="connsiteY38" fmla="*/ 2800716 h 3360210"/>
              <a:gd name="connsiteX39" fmla="*/ 1193383 w 3757402"/>
              <a:gd name="connsiteY39" fmla="*/ 3104831 h 3360210"/>
              <a:gd name="connsiteX40" fmla="*/ 1003792 w 3757402"/>
              <a:gd name="connsiteY40" fmla="*/ 3104831 h 3360210"/>
              <a:gd name="connsiteX41" fmla="*/ 1003792 w 3757402"/>
              <a:gd name="connsiteY41" fmla="*/ 2915085 h 3360210"/>
              <a:gd name="connsiteX42" fmla="*/ 1164815 w 3757402"/>
              <a:gd name="connsiteY42" fmla="*/ 2753930 h 3360210"/>
              <a:gd name="connsiteX43" fmla="*/ 1164815 w 3757402"/>
              <a:gd name="connsiteY43" fmla="*/ 2616168 h 3360210"/>
              <a:gd name="connsiteX44" fmla="*/ 1164815 w 3757402"/>
              <a:gd name="connsiteY44" fmla="*/ 2431620 h 3360210"/>
              <a:gd name="connsiteX45" fmla="*/ 1164815 w 3757402"/>
              <a:gd name="connsiteY45" fmla="*/ 2306855 h 3360210"/>
              <a:gd name="connsiteX46" fmla="*/ 1040152 w 3757402"/>
              <a:gd name="connsiteY46" fmla="*/ 2306855 h 3360210"/>
              <a:gd name="connsiteX47" fmla="*/ 783036 w 3757402"/>
              <a:gd name="connsiteY47" fmla="*/ 2564183 h 3360210"/>
              <a:gd name="connsiteX48" fmla="*/ 627208 w 3757402"/>
              <a:gd name="connsiteY48" fmla="*/ 2564183 h 3360210"/>
              <a:gd name="connsiteX49" fmla="*/ 627208 w 3757402"/>
              <a:gd name="connsiteY49" fmla="*/ 2408226 h 3360210"/>
              <a:gd name="connsiteX50" fmla="*/ 980418 w 3757402"/>
              <a:gd name="connsiteY50" fmla="*/ 2054725 h 3360210"/>
              <a:gd name="connsiteX51" fmla="*/ 980418 w 3757402"/>
              <a:gd name="connsiteY51" fmla="*/ 1953354 h 3360210"/>
              <a:gd name="connsiteX52" fmla="*/ 876533 w 3757402"/>
              <a:gd name="connsiteY52" fmla="*/ 1953354 h 3360210"/>
              <a:gd name="connsiteX53" fmla="*/ 255818 w 3757402"/>
              <a:gd name="connsiteY53" fmla="*/ 2574580 h 3360210"/>
              <a:gd name="connsiteX54" fmla="*/ 42853 w 3757402"/>
              <a:gd name="connsiteY54" fmla="*/ 2574580 h 3360210"/>
              <a:gd name="connsiteX55" fmla="*/ 42853 w 3757402"/>
              <a:gd name="connsiteY55" fmla="*/ 2361439 h 3360210"/>
              <a:gd name="connsiteX56" fmla="*/ 554488 w 3757402"/>
              <a:gd name="connsiteY56" fmla="*/ 1849383 h 3360210"/>
              <a:gd name="connsiteX57" fmla="*/ 554488 w 3757402"/>
              <a:gd name="connsiteY57" fmla="*/ 1779202 h 3360210"/>
              <a:gd name="connsiteX58" fmla="*/ 484366 w 3757402"/>
              <a:gd name="connsiteY58" fmla="*/ 1779202 h 3360210"/>
              <a:gd name="connsiteX59" fmla="*/ 320746 w 3757402"/>
              <a:gd name="connsiteY59" fmla="*/ 1942956 h 3360210"/>
              <a:gd name="connsiteX60" fmla="*/ 112976 w 3757402"/>
              <a:gd name="connsiteY60" fmla="*/ 1942956 h 3360210"/>
              <a:gd name="connsiteX61" fmla="*/ 112976 w 3757402"/>
              <a:gd name="connsiteY61" fmla="*/ 1735015 h 3360210"/>
              <a:gd name="connsiteX62" fmla="*/ 177904 w 3757402"/>
              <a:gd name="connsiteY62" fmla="*/ 1670033 h 3360210"/>
              <a:gd name="connsiteX63" fmla="*/ 177904 w 3757402"/>
              <a:gd name="connsiteY63" fmla="*/ 1485484 h 3360210"/>
              <a:gd name="connsiteX64" fmla="*/ 177904 w 3757402"/>
              <a:gd name="connsiteY64" fmla="*/ 1311333 h 3360210"/>
              <a:gd name="connsiteX65" fmla="*/ 175307 w 3757402"/>
              <a:gd name="connsiteY65" fmla="*/ 1134582 h 3360210"/>
              <a:gd name="connsiteX66" fmla="*/ 175307 w 3757402"/>
              <a:gd name="connsiteY66" fmla="*/ 947435 h 3360210"/>
              <a:gd name="connsiteX67" fmla="*/ 1058332 w 3757402"/>
              <a:gd name="connsiteY67" fmla="*/ 100072 h 3360210"/>
              <a:gd name="connsiteX68" fmla="*/ 1250520 w 3757402"/>
              <a:gd name="connsiteY68" fmla="*/ 102671 h 3360210"/>
              <a:gd name="connsiteX69" fmla="*/ 1250520 w 3757402"/>
              <a:gd name="connsiteY69" fmla="*/ 295017 h 3360210"/>
              <a:gd name="connsiteX70" fmla="*/ 1159620 w 3757402"/>
              <a:gd name="connsiteY70" fmla="*/ 385992 h 3360210"/>
              <a:gd name="connsiteX71" fmla="*/ 1159620 w 3757402"/>
              <a:gd name="connsiteY71" fmla="*/ 531551 h 3360210"/>
              <a:gd name="connsiteX72" fmla="*/ 1305060 w 3757402"/>
              <a:gd name="connsiteY72" fmla="*/ 531551 h 3360210"/>
              <a:gd name="connsiteX73" fmla="*/ 1585550 w 3757402"/>
              <a:gd name="connsiteY73" fmla="*/ 248230 h 3360210"/>
              <a:gd name="connsiteX74" fmla="*/ 1767350 w 3757402"/>
              <a:gd name="connsiteY74" fmla="*/ 248230 h 3360210"/>
              <a:gd name="connsiteX75" fmla="*/ 1946552 w 3757402"/>
              <a:gd name="connsiteY75" fmla="*/ 248230 h 3360210"/>
              <a:gd name="connsiteX76" fmla="*/ 2123157 w 3757402"/>
              <a:gd name="connsiteY76" fmla="*/ 71480 h 3360210"/>
              <a:gd name="connsiteX77" fmla="*/ 2291970 w 3757402"/>
              <a:gd name="connsiteY77" fmla="*/ 71480 h 3360210"/>
              <a:gd name="connsiteX78" fmla="*/ 2291970 w 3757402"/>
              <a:gd name="connsiteY78" fmla="*/ 240432 h 3360210"/>
              <a:gd name="connsiteX79" fmla="*/ 2214056 w 3757402"/>
              <a:gd name="connsiteY79" fmla="*/ 318411 h 3360210"/>
              <a:gd name="connsiteX80" fmla="*/ 2214056 w 3757402"/>
              <a:gd name="connsiteY80" fmla="*/ 401587 h 3360210"/>
              <a:gd name="connsiteX81" fmla="*/ 2297165 w 3757402"/>
              <a:gd name="connsiteY81" fmla="*/ 401587 h 3360210"/>
              <a:gd name="connsiteX82" fmla="*/ 2637389 w 3757402"/>
              <a:gd name="connsiteY82" fmla="*/ 58483 h 3360210"/>
              <a:gd name="connsiteX83" fmla="*/ 2777634 w 3757402"/>
              <a:gd name="connsiteY83" fmla="*/ 0 h 336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757402" h="3360210">
                <a:moveTo>
                  <a:pt x="2777634" y="0"/>
                </a:moveTo>
                <a:cubicBezTo>
                  <a:pt x="2828279" y="0"/>
                  <a:pt x="2878923" y="19494"/>
                  <a:pt x="2917880" y="58483"/>
                </a:cubicBezTo>
                <a:cubicBezTo>
                  <a:pt x="2995794" y="136462"/>
                  <a:pt x="2995794" y="261227"/>
                  <a:pt x="2917880" y="339205"/>
                </a:cubicBezTo>
                <a:cubicBezTo>
                  <a:pt x="2917880" y="339205"/>
                  <a:pt x="2917880" y="339205"/>
                  <a:pt x="2881520" y="378194"/>
                </a:cubicBezTo>
                <a:cubicBezTo>
                  <a:pt x="2837368" y="419782"/>
                  <a:pt x="2837368" y="489963"/>
                  <a:pt x="2881520" y="534150"/>
                </a:cubicBezTo>
                <a:cubicBezTo>
                  <a:pt x="2925671" y="578338"/>
                  <a:pt x="2995794" y="578338"/>
                  <a:pt x="3037348" y="534150"/>
                </a:cubicBezTo>
                <a:cubicBezTo>
                  <a:pt x="3037348" y="534150"/>
                  <a:pt x="3037348" y="534150"/>
                  <a:pt x="3084096" y="487363"/>
                </a:cubicBezTo>
                <a:cubicBezTo>
                  <a:pt x="3130844" y="440576"/>
                  <a:pt x="3206161" y="440576"/>
                  <a:pt x="3250313" y="487363"/>
                </a:cubicBezTo>
                <a:cubicBezTo>
                  <a:pt x="3297061" y="531551"/>
                  <a:pt x="3297061" y="606930"/>
                  <a:pt x="3250313" y="653717"/>
                </a:cubicBezTo>
                <a:cubicBezTo>
                  <a:pt x="3250313" y="653717"/>
                  <a:pt x="3250313" y="653717"/>
                  <a:pt x="3213953" y="690107"/>
                </a:cubicBezTo>
                <a:cubicBezTo>
                  <a:pt x="3198370" y="705702"/>
                  <a:pt x="3198370" y="731695"/>
                  <a:pt x="3213953" y="747291"/>
                </a:cubicBezTo>
                <a:cubicBezTo>
                  <a:pt x="3229536" y="762886"/>
                  <a:pt x="3255507" y="762886"/>
                  <a:pt x="3271090" y="747291"/>
                </a:cubicBezTo>
                <a:cubicBezTo>
                  <a:pt x="3271090" y="747291"/>
                  <a:pt x="3271090" y="747291"/>
                  <a:pt x="3458083" y="560143"/>
                </a:cubicBezTo>
                <a:cubicBezTo>
                  <a:pt x="3504832" y="515955"/>
                  <a:pt x="3577551" y="515955"/>
                  <a:pt x="3624300" y="560143"/>
                </a:cubicBezTo>
                <a:cubicBezTo>
                  <a:pt x="3668451" y="604331"/>
                  <a:pt x="3668451" y="679710"/>
                  <a:pt x="3624300" y="723897"/>
                </a:cubicBezTo>
                <a:cubicBezTo>
                  <a:pt x="3624300" y="723897"/>
                  <a:pt x="3624300" y="723897"/>
                  <a:pt x="3242521" y="1103391"/>
                </a:cubicBezTo>
                <a:cubicBezTo>
                  <a:pt x="3203564" y="1144980"/>
                  <a:pt x="3203564" y="1209961"/>
                  <a:pt x="3242521" y="1248950"/>
                </a:cubicBezTo>
                <a:cubicBezTo>
                  <a:pt x="3281478" y="1287940"/>
                  <a:pt x="3281478" y="1350322"/>
                  <a:pt x="3242521" y="1386712"/>
                </a:cubicBezTo>
                <a:cubicBezTo>
                  <a:pt x="3242521" y="1386712"/>
                  <a:pt x="3242521" y="1386712"/>
                  <a:pt x="3149024" y="1482885"/>
                </a:cubicBezTo>
                <a:cubicBezTo>
                  <a:pt x="3117859" y="1514076"/>
                  <a:pt x="3117859" y="1563463"/>
                  <a:pt x="3149024" y="1592055"/>
                </a:cubicBezTo>
                <a:cubicBezTo>
                  <a:pt x="3177593" y="1623246"/>
                  <a:pt x="3226938" y="1623246"/>
                  <a:pt x="3255507" y="1592055"/>
                </a:cubicBezTo>
                <a:cubicBezTo>
                  <a:pt x="3255507" y="1592055"/>
                  <a:pt x="3255507" y="1592055"/>
                  <a:pt x="3471069" y="1378914"/>
                </a:cubicBezTo>
                <a:cubicBezTo>
                  <a:pt x="3515220" y="1332127"/>
                  <a:pt x="3587940" y="1332127"/>
                  <a:pt x="3632091" y="1378914"/>
                </a:cubicBezTo>
                <a:cubicBezTo>
                  <a:pt x="3676242" y="1423102"/>
                  <a:pt x="3676242" y="1495881"/>
                  <a:pt x="3632091" y="1540069"/>
                </a:cubicBezTo>
                <a:cubicBezTo>
                  <a:pt x="3632091" y="1540069"/>
                  <a:pt x="3632091" y="1540069"/>
                  <a:pt x="3372378" y="1799996"/>
                </a:cubicBezTo>
                <a:cubicBezTo>
                  <a:pt x="3336018" y="1833787"/>
                  <a:pt x="3336018" y="1893570"/>
                  <a:pt x="3372378" y="1927361"/>
                </a:cubicBezTo>
                <a:cubicBezTo>
                  <a:pt x="3408738" y="1963751"/>
                  <a:pt x="3465874" y="1963751"/>
                  <a:pt x="3502234" y="1927361"/>
                </a:cubicBezTo>
                <a:cubicBezTo>
                  <a:pt x="3502234" y="1927361"/>
                  <a:pt x="3502234" y="1927361"/>
                  <a:pt x="3585343" y="1844184"/>
                </a:cubicBezTo>
                <a:cubicBezTo>
                  <a:pt x="3624300" y="1805195"/>
                  <a:pt x="3689228" y="1805195"/>
                  <a:pt x="3728185" y="1844184"/>
                </a:cubicBezTo>
                <a:cubicBezTo>
                  <a:pt x="3767142" y="1885772"/>
                  <a:pt x="3767142" y="1948155"/>
                  <a:pt x="3728185" y="1989743"/>
                </a:cubicBezTo>
                <a:cubicBezTo>
                  <a:pt x="3728185" y="1989743"/>
                  <a:pt x="3728185" y="1989743"/>
                  <a:pt x="2543892" y="3175012"/>
                </a:cubicBezTo>
                <a:cubicBezTo>
                  <a:pt x="2481561" y="3237394"/>
                  <a:pt x="2380273" y="3237394"/>
                  <a:pt x="2320539" y="3175012"/>
                </a:cubicBezTo>
                <a:cubicBezTo>
                  <a:pt x="2268596" y="3123026"/>
                  <a:pt x="2182891" y="3123026"/>
                  <a:pt x="2133545" y="3175012"/>
                </a:cubicBezTo>
                <a:cubicBezTo>
                  <a:pt x="2133545" y="3175012"/>
                  <a:pt x="2133545" y="3175012"/>
                  <a:pt x="2001092" y="3307575"/>
                </a:cubicBezTo>
                <a:cubicBezTo>
                  <a:pt x="1930969" y="3377755"/>
                  <a:pt x="1816695" y="3377755"/>
                  <a:pt x="1746573" y="3307575"/>
                </a:cubicBezTo>
                <a:cubicBezTo>
                  <a:pt x="1679047" y="3237394"/>
                  <a:pt x="1676450" y="3125626"/>
                  <a:pt x="1746573" y="3055445"/>
                </a:cubicBezTo>
                <a:cubicBezTo>
                  <a:pt x="1746573" y="3055445"/>
                  <a:pt x="1746573" y="3055445"/>
                  <a:pt x="1749170" y="3050247"/>
                </a:cubicBezTo>
                <a:cubicBezTo>
                  <a:pt x="1816695" y="2980066"/>
                  <a:pt x="1816695" y="2868298"/>
                  <a:pt x="1743975" y="2800716"/>
                </a:cubicBezTo>
                <a:cubicBezTo>
                  <a:pt x="1676450" y="2733135"/>
                  <a:pt x="1567370" y="2733135"/>
                  <a:pt x="1497248" y="2800716"/>
                </a:cubicBezTo>
                <a:cubicBezTo>
                  <a:pt x="1497248" y="2800716"/>
                  <a:pt x="1497248" y="2800716"/>
                  <a:pt x="1193383" y="3104831"/>
                </a:cubicBezTo>
                <a:cubicBezTo>
                  <a:pt x="1141440" y="3156817"/>
                  <a:pt x="1055735" y="3156817"/>
                  <a:pt x="1003792" y="3104831"/>
                </a:cubicBezTo>
                <a:cubicBezTo>
                  <a:pt x="951850" y="3050247"/>
                  <a:pt x="951850" y="2967070"/>
                  <a:pt x="1003792" y="2915085"/>
                </a:cubicBezTo>
                <a:cubicBezTo>
                  <a:pt x="1003792" y="2915085"/>
                  <a:pt x="1003792" y="2915085"/>
                  <a:pt x="1164815" y="2753930"/>
                </a:cubicBezTo>
                <a:cubicBezTo>
                  <a:pt x="1201175" y="2714940"/>
                  <a:pt x="1201175" y="2652558"/>
                  <a:pt x="1164815" y="2616168"/>
                </a:cubicBezTo>
                <a:cubicBezTo>
                  <a:pt x="1112872" y="2564183"/>
                  <a:pt x="1112872" y="2483605"/>
                  <a:pt x="1164815" y="2431620"/>
                </a:cubicBezTo>
                <a:cubicBezTo>
                  <a:pt x="1198577" y="2397829"/>
                  <a:pt x="1198577" y="2340645"/>
                  <a:pt x="1164815" y="2306855"/>
                </a:cubicBezTo>
                <a:cubicBezTo>
                  <a:pt x="1131052" y="2273064"/>
                  <a:pt x="1073915" y="2273064"/>
                  <a:pt x="1040152" y="2306855"/>
                </a:cubicBezTo>
                <a:cubicBezTo>
                  <a:pt x="1040152" y="2306855"/>
                  <a:pt x="1040152" y="2306855"/>
                  <a:pt x="783036" y="2564183"/>
                </a:cubicBezTo>
                <a:cubicBezTo>
                  <a:pt x="741482" y="2605771"/>
                  <a:pt x="671359" y="2605771"/>
                  <a:pt x="627208" y="2564183"/>
                </a:cubicBezTo>
                <a:cubicBezTo>
                  <a:pt x="585654" y="2519995"/>
                  <a:pt x="585654" y="2449815"/>
                  <a:pt x="627208" y="2408226"/>
                </a:cubicBezTo>
                <a:cubicBezTo>
                  <a:pt x="627208" y="2408226"/>
                  <a:pt x="627208" y="2408226"/>
                  <a:pt x="980418" y="2054725"/>
                </a:cubicBezTo>
                <a:cubicBezTo>
                  <a:pt x="1008987" y="2026133"/>
                  <a:pt x="1008987" y="1979346"/>
                  <a:pt x="980418" y="1953354"/>
                </a:cubicBezTo>
                <a:cubicBezTo>
                  <a:pt x="951850" y="1924761"/>
                  <a:pt x="905101" y="1924761"/>
                  <a:pt x="876533" y="1953354"/>
                </a:cubicBezTo>
                <a:cubicBezTo>
                  <a:pt x="876533" y="1953354"/>
                  <a:pt x="876533" y="1953354"/>
                  <a:pt x="255818" y="2574580"/>
                </a:cubicBezTo>
                <a:cubicBezTo>
                  <a:pt x="196084" y="2631764"/>
                  <a:pt x="102587" y="2631764"/>
                  <a:pt x="42853" y="2574580"/>
                </a:cubicBezTo>
                <a:cubicBezTo>
                  <a:pt x="-14284" y="2514796"/>
                  <a:pt x="-14284" y="2418623"/>
                  <a:pt x="42853" y="2361439"/>
                </a:cubicBezTo>
                <a:cubicBezTo>
                  <a:pt x="42853" y="2361439"/>
                  <a:pt x="42853" y="2361439"/>
                  <a:pt x="554488" y="1849383"/>
                </a:cubicBezTo>
                <a:cubicBezTo>
                  <a:pt x="575265" y="1828588"/>
                  <a:pt x="575265" y="1797397"/>
                  <a:pt x="554488" y="1779202"/>
                </a:cubicBezTo>
                <a:cubicBezTo>
                  <a:pt x="533711" y="1758408"/>
                  <a:pt x="502546" y="1758408"/>
                  <a:pt x="484366" y="1779202"/>
                </a:cubicBezTo>
                <a:cubicBezTo>
                  <a:pt x="484366" y="1779202"/>
                  <a:pt x="484366" y="1779202"/>
                  <a:pt x="320746" y="1942956"/>
                </a:cubicBezTo>
                <a:cubicBezTo>
                  <a:pt x="263609" y="2000140"/>
                  <a:pt x="170113" y="2000140"/>
                  <a:pt x="112976" y="1942956"/>
                </a:cubicBezTo>
                <a:cubicBezTo>
                  <a:pt x="55839" y="1885772"/>
                  <a:pt x="55839" y="1792199"/>
                  <a:pt x="112976" y="1735015"/>
                </a:cubicBezTo>
                <a:cubicBezTo>
                  <a:pt x="112976" y="1735015"/>
                  <a:pt x="112976" y="1735015"/>
                  <a:pt x="177904" y="1670033"/>
                </a:cubicBezTo>
                <a:cubicBezTo>
                  <a:pt x="229847" y="1618047"/>
                  <a:pt x="229847" y="1537470"/>
                  <a:pt x="177904" y="1485484"/>
                </a:cubicBezTo>
                <a:cubicBezTo>
                  <a:pt x="131156" y="1436098"/>
                  <a:pt x="131156" y="1358120"/>
                  <a:pt x="177904" y="1311333"/>
                </a:cubicBezTo>
                <a:cubicBezTo>
                  <a:pt x="227250" y="1261947"/>
                  <a:pt x="227250" y="1181369"/>
                  <a:pt x="175307" y="1134582"/>
                </a:cubicBezTo>
                <a:cubicBezTo>
                  <a:pt x="123364" y="1082597"/>
                  <a:pt x="123364" y="996821"/>
                  <a:pt x="175307" y="947435"/>
                </a:cubicBezTo>
                <a:cubicBezTo>
                  <a:pt x="175307" y="947435"/>
                  <a:pt x="175307" y="947435"/>
                  <a:pt x="1058332" y="100072"/>
                </a:cubicBezTo>
                <a:cubicBezTo>
                  <a:pt x="1112872" y="48086"/>
                  <a:pt x="1195980" y="48086"/>
                  <a:pt x="1250520" y="102671"/>
                </a:cubicBezTo>
                <a:cubicBezTo>
                  <a:pt x="1302463" y="154656"/>
                  <a:pt x="1302463" y="243032"/>
                  <a:pt x="1250520" y="295017"/>
                </a:cubicBezTo>
                <a:cubicBezTo>
                  <a:pt x="1250520" y="295017"/>
                  <a:pt x="1250520" y="295017"/>
                  <a:pt x="1159620" y="385992"/>
                </a:cubicBezTo>
                <a:cubicBezTo>
                  <a:pt x="1120663" y="424981"/>
                  <a:pt x="1120663" y="489963"/>
                  <a:pt x="1159620" y="531551"/>
                </a:cubicBezTo>
                <a:cubicBezTo>
                  <a:pt x="1201175" y="570540"/>
                  <a:pt x="1266103" y="570540"/>
                  <a:pt x="1305060" y="531551"/>
                </a:cubicBezTo>
                <a:cubicBezTo>
                  <a:pt x="1305060" y="531551"/>
                  <a:pt x="1305060" y="531551"/>
                  <a:pt x="1585550" y="248230"/>
                </a:cubicBezTo>
                <a:cubicBezTo>
                  <a:pt x="1637493" y="198844"/>
                  <a:pt x="1718004" y="198844"/>
                  <a:pt x="1767350" y="248230"/>
                </a:cubicBezTo>
                <a:cubicBezTo>
                  <a:pt x="1816695" y="297616"/>
                  <a:pt x="1897206" y="297616"/>
                  <a:pt x="1946552" y="248230"/>
                </a:cubicBezTo>
                <a:cubicBezTo>
                  <a:pt x="1946552" y="248230"/>
                  <a:pt x="1946552" y="248230"/>
                  <a:pt x="2123157" y="71480"/>
                </a:cubicBezTo>
                <a:cubicBezTo>
                  <a:pt x="2169905" y="24693"/>
                  <a:pt x="2245222" y="24693"/>
                  <a:pt x="2291970" y="71480"/>
                </a:cubicBezTo>
                <a:cubicBezTo>
                  <a:pt x="2338719" y="118267"/>
                  <a:pt x="2338719" y="193645"/>
                  <a:pt x="2291970" y="240432"/>
                </a:cubicBezTo>
                <a:cubicBezTo>
                  <a:pt x="2291970" y="240432"/>
                  <a:pt x="2291970" y="240432"/>
                  <a:pt x="2214056" y="318411"/>
                </a:cubicBezTo>
                <a:cubicBezTo>
                  <a:pt x="2190682" y="341804"/>
                  <a:pt x="2190682" y="378194"/>
                  <a:pt x="2214056" y="401587"/>
                </a:cubicBezTo>
                <a:cubicBezTo>
                  <a:pt x="2237431" y="424981"/>
                  <a:pt x="2273791" y="424981"/>
                  <a:pt x="2297165" y="401587"/>
                </a:cubicBezTo>
                <a:cubicBezTo>
                  <a:pt x="2297165" y="401587"/>
                  <a:pt x="2297165" y="401587"/>
                  <a:pt x="2637389" y="58483"/>
                </a:cubicBezTo>
                <a:cubicBezTo>
                  <a:pt x="2676346" y="19494"/>
                  <a:pt x="2726990" y="0"/>
                  <a:pt x="2777634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15592" y="6400892"/>
            <a:ext cx="25202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latin typeface="+mj-lt"/>
              </a:rPr>
              <a:t>PAGE</a:t>
            </a:r>
            <a:fld id="{1FF971EA-3A6D-44E0-AE21-1C9457776B3F}" type="slidenum">
              <a:rPr lang="en-US" sz="1200" smtClean="0">
                <a:latin typeface="+mn-lt"/>
              </a:rPr>
              <a:pPr/>
              <a:t>‹#›</a:t>
            </a:fld>
            <a:endParaRPr lang="en-US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2639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117796" y="1670709"/>
            <a:ext cx="1991302" cy="349735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75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4865" y="6241565"/>
            <a:ext cx="26260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25002" y="330299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SLIDE</a:t>
            </a:r>
            <a:fld id="{1FF971EA-3A6D-44E0-AE21-1C9457776B3F}" type="slidenum">
              <a:rPr lang="en-US" sz="120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pPr/>
              <a:t>‹#›</a:t>
            </a:fld>
            <a:endParaRPr lang="en-US" sz="11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37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4865" y="6241565"/>
            <a:ext cx="262604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bg1"/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25002" y="330299"/>
            <a:ext cx="105670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1"/>
                </a:solidFill>
                <a:latin typeface="+mj-lt"/>
              </a:rPr>
              <a:t>SLIDE</a:t>
            </a:r>
            <a:fld id="{1FF971EA-3A6D-44E0-AE21-1C9457776B3F}" type="slidenum">
              <a:rPr lang="en-US" sz="12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394363" y="1766455"/>
            <a:ext cx="2494977" cy="334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168942" y="1766455"/>
            <a:ext cx="2496312" cy="334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27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4865" y="6241565"/>
            <a:ext cx="26260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25002" y="330299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SLIDE</a:t>
            </a:r>
            <a:fld id="{1FF971EA-3A6D-44E0-AE21-1C9457776B3F}" type="slidenum">
              <a:rPr lang="en-US" sz="120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pPr/>
              <a:t>‹#›</a:t>
            </a:fld>
            <a:endParaRPr lang="en-US" sz="11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0" y="979652"/>
            <a:ext cx="4253345" cy="4534457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4960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4865" y="6241565"/>
            <a:ext cx="26260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25002" y="330299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SLIDE</a:t>
            </a:r>
            <a:fld id="{1FF971EA-3A6D-44E0-AE21-1C9457776B3F}" type="slidenum">
              <a:rPr lang="en-US" sz="120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pPr/>
              <a:t>‹#›</a:t>
            </a:fld>
            <a:endParaRPr lang="en-US" sz="11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-849060" y="3511265"/>
            <a:ext cx="3283560" cy="236344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Рисунок 3"/>
          <p:cNvSpPr>
            <a:spLocks noGrp="1"/>
          </p:cNvSpPr>
          <p:nvPr>
            <p:ph type="pic" sz="quarter" idx="12"/>
          </p:nvPr>
        </p:nvSpPr>
        <p:spPr>
          <a:xfrm>
            <a:off x="2633176" y="3511265"/>
            <a:ext cx="3283560" cy="236344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3"/>
          </p:nvPr>
        </p:nvSpPr>
        <p:spPr>
          <a:xfrm>
            <a:off x="6146726" y="3511265"/>
            <a:ext cx="3283560" cy="236344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3"/>
          <p:cNvSpPr>
            <a:spLocks noGrp="1"/>
          </p:cNvSpPr>
          <p:nvPr>
            <p:ph type="pic" sz="quarter" idx="14"/>
          </p:nvPr>
        </p:nvSpPr>
        <p:spPr>
          <a:xfrm>
            <a:off x="9628962" y="3511265"/>
            <a:ext cx="3283560" cy="2363442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938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7777113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84865" y="6241565"/>
            <a:ext cx="2441694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2">
                    <a:lumMod val="10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25002" y="330299"/>
            <a:ext cx="101502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1"/>
                </a:solidFill>
                <a:latin typeface="+mj-lt"/>
              </a:rPr>
              <a:t>SLIDE</a:t>
            </a:r>
            <a:fld id="{1FF971EA-3A6D-44E0-AE21-1C9457776B3F}" type="slidenum">
              <a:rPr lang="en-US" sz="12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777112" cy="381785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2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BB83B-2DBA-4232-88F6-2E3E4F699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04ECA-B944-4133-A6D4-CFD2E0640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34FC0-02E8-4D07-8BC4-3BCA6EF21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B33-2A10-46FE-BFF3-EF003D886CEA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19494-38EA-4EC5-A6ED-A9BCFCB9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32CCD9-3343-45E8-8AA0-280C9F0B1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F6C1-1FB0-431D-9222-4056494FE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702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4865" y="6241565"/>
            <a:ext cx="26260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25002" y="330299"/>
            <a:ext cx="10567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SLIDE</a:t>
            </a:r>
            <a:fld id="{1FF971EA-3A6D-44E0-AE21-1C9457776B3F}" type="slidenum">
              <a:rPr lang="en-US" sz="120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pPr/>
              <a:t>‹#›</a:t>
            </a:fld>
            <a:endParaRPr lang="en-US" sz="11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10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75" y="186559"/>
            <a:ext cx="8551600" cy="6578497"/>
          </a:xfrm>
          <a:prstGeom prst="rect">
            <a:avLst/>
          </a:prstGeom>
        </p:spPr>
      </p:pic>
      <p:sp>
        <p:nvSpPr>
          <p:cNvPr id="11" name="Рисунок 11"/>
          <p:cNvSpPr>
            <a:spLocks noGrp="1"/>
          </p:cNvSpPr>
          <p:nvPr>
            <p:ph type="pic" sz="quarter" idx="10"/>
          </p:nvPr>
        </p:nvSpPr>
        <p:spPr>
          <a:xfrm>
            <a:off x="7373182" y="1549854"/>
            <a:ext cx="5544584" cy="306609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9095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4865" y="6241565"/>
            <a:ext cx="2626040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effectLst/>
                <a:latin typeface="+mn-lt"/>
              </a:rPr>
              <a:t>© 2018 </a:t>
            </a:r>
            <a:r>
              <a:rPr lang="en-US" sz="900" b="1" i="0" dirty="0">
                <a:solidFill>
                  <a:schemeClr val="bg1"/>
                </a:solidFill>
                <a:effectLst/>
                <a:latin typeface="+mj-lt"/>
              </a:rPr>
              <a:t>Slidefabric.com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825002" y="330299"/>
            <a:ext cx="105670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1"/>
                </a:solidFill>
                <a:latin typeface="+mj-lt"/>
              </a:rPr>
              <a:t>SLIDE</a:t>
            </a:r>
            <a:fld id="{1FF971EA-3A6D-44E0-AE21-1C9457776B3F}" type="slidenum">
              <a:rPr lang="en-US" sz="1200" smtClean="0">
                <a:solidFill>
                  <a:schemeClr val="bg1"/>
                </a:solidFill>
                <a:latin typeface="+mj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573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55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303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55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64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53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04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52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7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E3986-D308-44CA-A127-0C0751CF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42DCCB-5E8F-4BE5-8A4B-DED2BF8F7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9ED116-3758-4EF8-B6A9-9BEA0F164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B33-2A10-46FE-BFF3-EF003D886CEA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390C2-4748-459B-8937-0E24B43C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011CF8-BC7E-4A3D-9687-FAE8C2E5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F6C1-1FB0-431D-9222-4056494FE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38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206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72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44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434610" y="1467328"/>
            <a:ext cx="3590535" cy="4051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00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86200"/>
            <a:ext cx="10515600" cy="6134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9788" y="1170434"/>
            <a:ext cx="10514012" cy="4023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227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801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58708" y="2139166"/>
            <a:ext cx="1733051" cy="1733052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796417" y="1951234"/>
            <a:ext cx="2074862" cy="2074863"/>
          </a:xfrm>
          <a:solidFill>
            <a:schemeClr val="bg1"/>
          </a:solidFill>
          <a:effectLst>
            <a:outerShdw blurRad="508000" dist="254000" dir="5400000" algn="ctr" rotWithShape="0">
              <a:srgbClr val="000000">
                <a:alpha val="30000"/>
              </a:srgb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383819" y="2139167"/>
            <a:ext cx="1714765" cy="1733052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791174" y="2149571"/>
            <a:ext cx="1714763" cy="1714764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838200" y="586200"/>
            <a:ext cx="10515600" cy="6134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39788" y="1170434"/>
            <a:ext cx="10514012" cy="4023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77848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9788" y="710286"/>
            <a:ext cx="10512425" cy="269898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4546783" y="1883620"/>
            <a:ext cx="3090760" cy="309076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9787" y="2652712"/>
            <a:ext cx="10512425" cy="1552575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6154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9788" y="710286"/>
            <a:ext cx="10512425" cy="269898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675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97158" y="1417460"/>
            <a:ext cx="4023081" cy="4023081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6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F47F48-2776-40C0-9D2C-E5F79982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B44564-99DE-4E36-ADDB-730E800DE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1F81A-48EC-41CA-B87B-E103CF5D2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EEDAFF-1C55-4FE6-8218-F624A0E6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B33-2A10-46FE-BFF3-EF003D886CEA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C2A6B8-C4BE-49A0-B944-0D5D205C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0A3A4D-B530-48A3-AFCB-9774A25F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F6C1-1FB0-431D-9222-4056494FE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1465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9788" y="194607"/>
            <a:ext cx="10512425" cy="269898"/>
          </a:xfrm>
        </p:spPr>
        <p:txBody>
          <a:bodyPr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53869" y="26316"/>
            <a:ext cx="2084263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5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839787" y="2652712"/>
            <a:ext cx="10512425" cy="1552575"/>
          </a:xfr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9788" y="2326944"/>
            <a:ext cx="10512425" cy="269898"/>
          </a:xfrm>
        </p:spPr>
        <p:txBody>
          <a:bodyPr>
            <a:normAutofit/>
          </a:bodyPr>
          <a:lstStyle>
            <a:lvl1pPr algn="ctr">
              <a:defRPr sz="120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166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021049" y="6315216"/>
            <a:ext cx="149902" cy="1499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22569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21049" y="6315216"/>
            <a:ext cx="149902" cy="1499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397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21049" y="6315216"/>
            <a:ext cx="149902" cy="1499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659015" y="1934996"/>
            <a:ext cx="2440028" cy="3440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463437" y="2469665"/>
            <a:ext cx="1678594" cy="236681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708797" y="2468614"/>
            <a:ext cx="1679339" cy="236786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636376" y="2520826"/>
            <a:ext cx="1684722" cy="231565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838200" y="586200"/>
            <a:ext cx="10515600" cy="61349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9788" y="1170434"/>
            <a:ext cx="10514012" cy="40233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323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9758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AC643-79FA-42B0-AF55-424A7CEC7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2E33D9-D378-4A13-9480-80E7ED2D0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E135F4-9D18-43C2-8456-E818B5F30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43B4FC0-A0D1-41A3-8251-6D79DE3BF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4D75FD-5E22-441C-8F29-E38AA64A4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472392-FB1E-4210-A0BF-E5F598A25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B33-2A10-46FE-BFF3-EF003D886CEA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74AB7A-E41C-4009-B84A-E4D276BC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3A4F34-3674-479C-BDEB-B9581D7C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F6C1-1FB0-431D-9222-4056494FE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5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833B1-5376-4B0F-B2E5-6DB104435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96B3D6-3F10-410E-B9DC-31347558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B33-2A10-46FE-BFF3-EF003D886CEA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F9AA63D-1E04-4940-983D-58D1461C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81FAFE-DA63-45C8-B38B-D1BBB4F8D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F6C1-1FB0-431D-9222-4056494FE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2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80D3017-D29A-4177-A959-AAB095F2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B33-2A10-46FE-BFF3-EF003D886CEA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BC0874-C7EF-41F6-957E-D4300A07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2BFC8A-4D4D-4B83-885F-6259B112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F6C1-1FB0-431D-9222-4056494FE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098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2DB30-8CEB-4140-B259-5DC4A9B9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491FD-8710-4BF3-9CC4-AD9940880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16A710-BE96-4597-819A-DAB9BA087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0E4C1-E2DC-4CB1-856A-E7AC04B75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B33-2A10-46FE-BFF3-EF003D886CEA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6C60AE-ECF5-4A45-9AFF-070BBA9C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5CA918-B694-4470-826E-A90515E5A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F6C1-1FB0-431D-9222-4056494FE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2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F4119-4B16-4829-837E-102E25065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03FE10-35C0-4F1E-8EBA-D4C797CE0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B4402D-EFCC-4960-B0CC-E035877F1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38425D-1193-4AF3-A274-93D9118C4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C6B33-2A10-46FE-BFF3-EF003D886CEA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8206B-7CC2-4782-A06F-F774480F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09FC2E-EB15-4EBA-93C4-97D4146B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F6C1-1FB0-431D-9222-4056494FE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9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72206-0E22-439A-B30B-CBAA67B9C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D49EEF-2869-4E37-9332-F7B186669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19FB0-B712-42EF-843A-72F81E457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C6B33-2A10-46FE-BFF3-EF003D886CEA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E1C5B-344D-40D5-95CA-6B0B89816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782F0-854C-49A0-8DDA-C992F0CFA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AF6C1-1FB0-431D-9222-4056494FE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57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2" r:id="rId12"/>
    <p:sldLayoutId id="214748380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001EB-0591-4483-B141-22BF35FE0AA2}" type="datetimeFigureOut">
              <a:rPr lang="en-US" smtClean="0"/>
              <a:t>8/18/22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31304-4B9C-4223-9CE1-5C64DFF9C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3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C6B33-2A10-46FE-BFF3-EF003D886CEA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AF6C1-1FB0-431D-9222-4056494FE37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311102F8-1938-4E02-83FA-6E101764EF3A}"/>
              </a:ext>
            </a:extLst>
          </p:cNvPr>
          <p:cNvCxnSpPr/>
          <p:nvPr userDrawn="1"/>
        </p:nvCxnSpPr>
        <p:spPr>
          <a:xfrm>
            <a:off x="5053869" y="26316"/>
            <a:ext cx="2084263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>
            <a:extLst>
              <a:ext uri="{FF2B5EF4-FFF2-40B4-BE49-F238E27FC236}">
                <a16:creationId xmlns:a16="http://schemas.microsoft.com/office/drawing/2014/main" id="{E1AA6649-133B-4448-8120-0F80DD3333F6}"/>
              </a:ext>
            </a:extLst>
          </p:cNvPr>
          <p:cNvSpPr/>
          <p:nvPr userDrawn="1"/>
        </p:nvSpPr>
        <p:spPr>
          <a:xfrm>
            <a:off x="6021049" y="6315216"/>
            <a:ext cx="149902" cy="14990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005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661" r:id="rId14"/>
    <p:sldLayoutId id="2147483662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3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0.png"/><Relationship Id="rId7" Type="http://schemas.microsoft.com/office/2007/relationships/hdphoto" Target="../media/hdphoto7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5" Type="http://schemas.openxmlformats.org/officeDocument/2006/relationships/chart" Target="../charts/chart3.xml"/><Relationship Id="rId4" Type="http://schemas.microsoft.com/office/2007/relationships/hdphoto" Target="../media/hdphoto8.wdp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pn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5" Type="http://schemas.openxmlformats.org/officeDocument/2006/relationships/chart" Target="../charts/chart4.xml"/><Relationship Id="rId4" Type="http://schemas.microsoft.com/office/2007/relationships/hdphoto" Target="../media/hdphoto8.wdp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8.wdp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7.wdp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svg"/><Relationship Id="rId4" Type="http://schemas.microsoft.com/office/2007/relationships/hdphoto" Target="../media/hdphoto8.wdp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8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2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.png"/><Relationship Id="rId5" Type="http://schemas.openxmlformats.org/officeDocument/2006/relationships/chart" Target="../charts/chart2.xml"/><Relationship Id="rId4" Type="http://schemas.microsoft.com/office/2007/relationships/hdphoto" Target="../media/hdphoto8.wdp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8.wdp"/><Relationship Id="rId7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microsoft.com/office/2007/relationships/hdphoto" Target="../media/hdphoto7.wdp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B3F8A1-8FEB-4199-85C6-CCBD67113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9" b="170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B70147A3-4135-460D-B250-63659CADCF52}"/>
              </a:ext>
            </a:extLst>
          </p:cNvPr>
          <p:cNvSpPr/>
          <p:nvPr/>
        </p:nvSpPr>
        <p:spPr>
          <a:xfrm>
            <a:off x="5807242" y="0"/>
            <a:ext cx="6384758" cy="6858000"/>
          </a:xfrm>
          <a:prstGeom prst="rect">
            <a:avLst/>
          </a:prstGeom>
          <a:solidFill>
            <a:sysClr val="window" lastClr="FFFFFF">
              <a:alpha val="84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3" name="Скругленный прямоугольник 6">
            <a:extLst>
              <a:ext uri="{FF2B5EF4-FFF2-40B4-BE49-F238E27FC236}">
                <a16:creationId xmlns:a16="http://schemas.microsoft.com/office/drawing/2014/main" id="{ABDCAA4E-960C-4B9E-B7D6-950EF1356BA1}"/>
              </a:ext>
            </a:extLst>
          </p:cNvPr>
          <p:cNvSpPr/>
          <p:nvPr/>
        </p:nvSpPr>
        <p:spPr>
          <a:xfrm>
            <a:off x="6629492" y="4404345"/>
            <a:ext cx="4902319" cy="592026"/>
          </a:xfrm>
          <a:prstGeom prst="roundRect">
            <a:avLst>
              <a:gd name="adj" fmla="val 50000"/>
            </a:avLst>
          </a:prstGeom>
          <a:solidFill>
            <a:srgbClr val="FFD0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432BA1-1E57-40E3-8024-8FDF48C56EB8}"/>
              </a:ext>
            </a:extLst>
          </p:cNvPr>
          <p:cNvSpPr txBox="1"/>
          <p:nvPr/>
        </p:nvSpPr>
        <p:spPr>
          <a:xfrm>
            <a:off x="6629491" y="4422451"/>
            <a:ext cx="4902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Cardo" panose="02020600000000000000" pitchFamily="18" charset="-79"/>
                <a:cs typeface="Cardo" panose="02020600000000000000" pitchFamily="18" charset="-79"/>
              </a:rPr>
              <a:t>14 мая – 8 августа</a:t>
            </a: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14E07CEA-F91A-4630-8D96-3427A07F3ECD}"/>
              </a:ext>
            </a:extLst>
          </p:cNvPr>
          <p:cNvSpPr/>
          <p:nvPr/>
        </p:nvSpPr>
        <p:spPr>
          <a:xfrm>
            <a:off x="5932230" y="3385914"/>
            <a:ext cx="6134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rPr>
              <a:t>«Бизнес-старт»</a:t>
            </a:r>
            <a:endParaRPr lang="en-US" sz="5200" b="1" kern="0" dirty="0">
              <a:solidFill>
                <a:prstClr val="black">
                  <a:lumMod val="85000"/>
                  <a:lumOff val="15000"/>
                </a:prst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2" descr="https://im.kommersant.ru/CorpImages/%D1%86%D0%BA%D0%BA.jpg">
            <a:extLst>
              <a:ext uri="{FF2B5EF4-FFF2-40B4-BE49-F238E27FC236}">
                <a16:creationId xmlns:a16="http://schemas.microsoft.com/office/drawing/2014/main" id="{20FD6801-53C0-4E23-B6F9-69C6587A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73" b="98102" l="1468" r="99762">
                        <a14:foregroundMark x1="30543" y1="35116" x2="30543" y2="35116"/>
                        <a14:foregroundMark x1="46489" y1="31924" x2="46489" y2="31924"/>
                        <a14:foregroundMark x1="57596" y1="30198" x2="57596" y2="30198"/>
                        <a14:foregroundMark x1="30821" y1="31061" x2="31218" y2="39258"/>
                        <a14:foregroundMark x1="34669" y1="36928" x2="38318" y2="33995"/>
                        <a14:foregroundMark x1="39389" y1="30198" x2="39389" y2="34254"/>
                        <a14:foregroundMark x1="46212" y1="33391" x2="46053" y2="39776"/>
                        <a14:foregroundMark x1="58390" y1="32269" x2="58271" y2="37446"/>
                        <a14:foregroundMark x1="59580" y1="20880" x2="60532" y2="21139"/>
                        <a14:foregroundMark x1="63745" y1="31924" x2="64300" y2="38395"/>
                        <a14:foregroundMark x1="85998" y1="10095" x2="85998" y2="10095"/>
                        <a14:foregroundMark x1="95875" y1="4573" x2="95875" y2="4573"/>
                        <a14:foregroundMark x1="93217" y1="29077" x2="93336" y2="34858"/>
                        <a14:foregroundMark x1="96152" y1="37446" x2="96152" y2="37446"/>
                        <a14:foregroundMark x1="99762" y1="8369" x2="99762" y2="8369"/>
                        <a14:foregroundMark x1="84927" y1="85591" x2="84927" y2="85591"/>
                        <a14:foregroundMark x1="86236" y1="34254" x2="86236" y2="34254"/>
                        <a14:foregroundMark x1="63626" y1="54098" x2="63626" y2="54098"/>
                        <a14:foregroundMark x1="48195" y1="57032" x2="48195" y2="57032"/>
                        <a14:foregroundMark x1="38318" y1="65142" x2="38318" y2="65142"/>
                        <a14:foregroundMark x1="28917" y1="54961" x2="28917" y2="54961"/>
                        <a14:foregroundMark x1="21420" y1="57032" x2="21420" y2="57032"/>
                        <a14:foregroundMark x1="8965" y1="58758" x2="8965" y2="58758"/>
                        <a14:foregroundMark x1="85720" y1="97239" x2="85720" y2="97239"/>
                        <a14:foregroundMark x1="85561" y1="98102" x2="85561" y2="98102"/>
                        <a14:foregroundMark x1="1468" y1="52632" x2="1468" y2="52632"/>
                        <a14:foregroundMark x1="1745" y1="53840" x2="1745" y2="53840"/>
                      </a14:backgroundRemoval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0692" y="453838"/>
            <a:ext cx="853492" cy="46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ckr.frbk.ru/wp-content/uploads/2018/12/gorizontalnyj_dom-predprinimatelja.jpg">
            <a:extLst>
              <a:ext uri="{FF2B5EF4-FFF2-40B4-BE49-F238E27FC236}">
                <a16:creationId xmlns:a16="http://schemas.microsoft.com/office/drawing/2014/main" id="{C5A9EBCE-E405-455E-AB0A-0CCC9B747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735" b="89503" l="547" r="99375">
                        <a14:foregroundMark x1="5391" y1="26243" x2="4453" y2="31492"/>
                        <a14:foregroundMark x1="11953" y1="82597" x2="12344" y2="88398"/>
                        <a14:foregroundMark x1="10859" y1="7735" x2="10859" y2="7735"/>
                        <a14:foregroundMark x1="547" y1="32873" x2="547" y2="32873"/>
                        <a14:foregroundMark x1="32656" y1="66575" x2="32656" y2="66575"/>
                        <a14:foregroundMark x1="35625" y1="66575" x2="35625" y2="66575"/>
                        <a14:foregroundMark x1="40156" y1="68508" x2="40156" y2="68508"/>
                        <a14:foregroundMark x1="45547" y1="65746" x2="45547" y2="65746"/>
                        <a14:foregroundMark x1="50859" y1="74586" x2="50859" y2="74586"/>
                        <a14:foregroundMark x1="54375" y1="72652" x2="54375" y2="72652"/>
                        <a14:foregroundMark x1="59453" y1="69337" x2="59453" y2="69337"/>
                        <a14:foregroundMark x1="63594" y1="69337" x2="63594" y2="69337"/>
                        <a14:foregroundMark x1="68438" y1="68508" x2="68438" y2="68508"/>
                        <a14:foregroundMark x1="79844" y1="69061" x2="79844" y2="69061"/>
                        <a14:foregroundMark x1="80859" y1="44751" x2="80859" y2="44751"/>
                        <a14:foregroundMark x1="84219" y1="42818" x2="84219" y2="42818"/>
                        <a14:foregroundMark x1="87422" y1="43370" x2="87422" y2="43370"/>
                        <a14:foregroundMark x1="93516" y1="43370" x2="93516" y2="43370"/>
                        <a14:foregroundMark x1="98984" y1="44199" x2="98984" y2="44199"/>
                        <a14:foregroundMark x1="84531" y1="66575" x2="84531" y2="66575"/>
                        <a14:foregroundMark x1="89219" y1="74033" x2="89219" y2="74033"/>
                        <a14:foregroundMark x1="93594" y1="70442" x2="93594" y2="70442"/>
                        <a14:foregroundMark x1="95469" y1="68508" x2="95469" y2="68508"/>
                        <a14:foregroundMark x1="73906" y1="72376" x2="73906" y2="72376"/>
                        <a14:foregroundMark x1="32031" y1="31492" x2="32031" y2="31492"/>
                        <a14:foregroundMark x1="33906" y1="32320" x2="34141" y2="31768"/>
                        <a14:foregroundMark x1="37344" y1="22376" x2="37813" y2="22652"/>
                        <a14:foregroundMark x1="42813" y1="20994" x2="42656" y2="21547"/>
                        <a14:foregroundMark x1="45938" y1="21547" x2="45938" y2="21547"/>
                        <a14:foregroundMark x1="45156" y1="41436" x2="45078" y2="41436"/>
                        <a14:foregroundMark x1="41406" y1="42818" x2="41016" y2="42818"/>
                        <a14:foregroundMark x1="37813" y1="40055" x2="37214" y2="42176"/>
                        <a14:foregroundMark x1="33906" y1="70442" x2="33828" y2="70994"/>
                        <a14:foregroundMark x1="32188" y1="42541" x2="32188" y2="42541"/>
                        <a14:foregroundMark x1="49844" y1="41160" x2="49844" y2="41160"/>
                        <a14:foregroundMark x1="55000" y1="41989" x2="55000" y2="41989"/>
                        <a14:foregroundMark x1="58594" y1="41713" x2="58594" y2="41713"/>
                        <a14:foregroundMark x1="63516" y1="46133" x2="63516" y2="46133"/>
                        <a14:foregroundMark x1="70000" y1="45304" x2="70000" y2="45304"/>
                        <a14:foregroundMark x1="73047" y1="45028" x2="73047" y2="45028"/>
                        <a14:foregroundMark x1="84219" y1="76796" x2="84219" y2="76796"/>
                        <a14:foregroundMark x1="75313" y1="73481" x2="75313" y2="73481"/>
                        <a14:foregroundMark x1="99375" y1="67127" x2="99375" y2="67127"/>
                        <a14:backgroundMark x1="38203" y1="39503" x2="38203" y2="39503"/>
                        <a14:backgroundMark x1="38203" y1="39503" x2="37891" y2="39227"/>
                        <a14:backgroundMark x1="37813" y1="39227" x2="37813" y2="39227"/>
                        <a14:backgroundMark x1="33281" y1="26519" x2="33281" y2="26519"/>
                        <a14:backgroundMark x1="45469" y1="48066" x2="45469" y2="48066"/>
                        <a14:backgroundMark x1="37734" y1="45856" x2="37734" y2="45856"/>
                        <a14:backgroundMark x1="33828" y1="66022" x2="34375" y2="67956"/>
                        <a14:backgroundMark x1="32656" y1="69613" x2="32656" y2="69613"/>
                        <a14:backgroundMark x1="54688" y1="76243" x2="54688" y2="76243"/>
                        <a14:backgroundMark x1="74766" y1="75414" x2="74766" y2="75414"/>
                        <a14:backgroundMark x1="81094" y1="49171" x2="81094" y2="49171"/>
                        <a14:backgroundMark x1="89922" y1="75967" x2="89922" y2="75967"/>
                        <a14:backgroundMark x1="55469" y1="46685" x2="55469" y2="46685"/>
                        <a14:backgroundMark x1="85938" y1="70442" x2="85938" y2="70442"/>
                        <a14:backgroundMark x1="97813" y1="46961" x2="97813" y2="46961"/>
                      </a14:backgroundRemoval>
                    </a14:imgEffect>
                    <a14:imgEffect>
                      <a14:brightnessContrast bright="-43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003" y="1131613"/>
            <a:ext cx="1672886" cy="4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frbk.ru/wp-content/uploads/2018/12/gorizontalniy-logotip_fppk.png">
            <a:extLst>
              <a:ext uri="{FF2B5EF4-FFF2-40B4-BE49-F238E27FC236}">
                <a16:creationId xmlns:a16="http://schemas.microsoft.com/office/drawing/2014/main" id="{B04EEE81-8010-4807-8AE6-A713D2D9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69" y="1107451"/>
            <a:ext cx="2010062" cy="55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kulinar-crimea.ru/wp-content/uploads/2017/10/%D0%BC%D0%B8%D0%BD-%D1%8D%D0%BA%D0%BE%D0%BD%D0%BE%D0%BC-03.png">
            <a:extLst>
              <a:ext uri="{FF2B5EF4-FFF2-40B4-BE49-F238E27FC236}">
                <a16:creationId xmlns:a16="http://schemas.microsoft.com/office/drawing/2014/main" id="{3ADBD51C-077B-4703-81AF-129B2B30B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40" t="78202" r="11168" b="7757"/>
          <a:stretch/>
        </p:blipFill>
        <p:spPr bwMode="auto">
          <a:xfrm>
            <a:off x="8064427" y="1284485"/>
            <a:ext cx="2056630" cy="32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BBC7EE0-0BCC-40BD-8719-D9E4784DCC3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56" y="176951"/>
            <a:ext cx="1448287" cy="1081647"/>
          </a:xfrm>
          <a:prstGeom prst="rect">
            <a:avLst/>
          </a:prstGeom>
        </p:spPr>
      </p:pic>
      <p:pic>
        <p:nvPicPr>
          <p:cNvPr id="23" name="Picture 12" descr="https://static.tildacdn.com/tild6164-6665-4838-b463-323166323738/crime-logo.png">
            <a:extLst>
              <a:ext uri="{FF2B5EF4-FFF2-40B4-BE49-F238E27FC236}">
                <a16:creationId xmlns:a16="http://schemas.microsoft.com/office/drawing/2014/main" id="{54D0357F-2366-44B3-8196-0A2BC4714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963" y="51211"/>
            <a:ext cx="1125558" cy="112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A2E7F6-D213-49B9-8B6D-362E7E5BAA2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62" y="1425865"/>
            <a:ext cx="2973316" cy="19791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CD7BCF-270B-4B80-90B7-68CBC744A13E}"/>
              </a:ext>
            </a:extLst>
          </p:cNvPr>
          <p:cNvSpPr txBox="1"/>
          <p:nvPr/>
        </p:nvSpPr>
        <p:spPr>
          <a:xfrm>
            <a:off x="6732576" y="6147270"/>
            <a:ext cx="4729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5400" b="1" kern="0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ru-RU" sz="2800" b="0" dirty="0"/>
              <a:t>Симферополь, 2022 г.</a:t>
            </a:r>
          </a:p>
        </p:txBody>
      </p:sp>
    </p:spTree>
    <p:extLst>
      <p:ext uri="{BB962C8B-B14F-4D97-AF65-F5344CB8AC3E}">
        <p14:creationId xmlns:p14="http://schemas.microsoft.com/office/powerpoint/2010/main" val="12410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71DEC7-2764-4134-9A5A-91377DB81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3FAFC93-0D61-4444-85E2-6AFE607E67AF}"/>
              </a:ext>
            </a:extLst>
          </p:cNvPr>
          <p:cNvGraphicFramePr>
            <a:graphicFrameLocks/>
          </p:cNvGraphicFramePr>
          <p:nvPr/>
        </p:nvGraphicFramePr>
        <p:xfrm>
          <a:off x="190404" y="2095502"/>
          <a:ext cx="6810471" cy="450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58A208-3F29-4773-AE5D-BB7299D45095}"/>
              </a:ext>
            </a:extLst>
          </p:cNvPr>
          <p:cNvSpPr/>
          <p:nvPr/>
        </p:nvSpPr>
        <p:spPr>
          <a:xfrm>
            <a:off x="729013" y="317345"/>
            <a:ext cx="76899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3600" dirty="0"/>
              <a:t>Структура слушателей по полу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A2F26A-2DA4-490B-9F71-D15E6B2CCF6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51" y="-456671"/>
            <a:ext cx="3196449" cy="212763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23B3B4B-D043-435F-B2D2-3C8510CAC111}"/>
              </a:ext>
            </a:extLst>
          </p:cNvPr>
          <p:cNvCxnSpPr/>
          <p:nvPr/>
        </p:nvCxnSpPr>
        <p:spPr>
          <a:xfrm>
            <a:off x="335878" y="963676"/>
            <a:ext cx="30341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0E16D78-F2DD-4ECA-B473-102C2A4F2FB8}"/>
              </a:ext>
            </a:extLst>
          </p:cNvPr>
          <p:cNvSpPr txBox="1"/>
          <p:nvPr/>
        </p:nvSpPr>
        <p:spPr>
          <a:xfrm>
            <a:off x="2409824" y="5032546"/>
            <a:ext cx="248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2021 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3ECB7-562F-4AF2-BAD6-141A385CB724}"/>
              </a:ext>
            </a:extLst>
          </p:cNvPr>
          <p:cNvSpPr txBox="1"/>
          <p:nvPr/>
        </p:nvSpPr>
        <p:spPr>
          <a:xfrm>
            <a:off x="7400925" y="5133975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2022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5C2D88-A090-4997-B22B-621E7DE4DE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1670965"/>
            <a:ext cx="5858404" cy="32042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AA4E15-1DD8-42C2-9E38-07C0B77EBA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4604" y="1670965"/>
            <a:ext cx="6000221" cy="32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7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71DEC7-2764-4134-9A5A-91377DB81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4"/>
            <a:ext cx="12192000" cy="6858000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3FAFC93-0D61-4444-85E2-6AFE607E67AF}"/>
              </a:ext>
            </a:extLst>
          </p:cNvPr>
          <p:cNvGraphicFramePr>
            <a:graphicFrameLocks/>
          </p:cNvGraphicFramePr>
          <p:nvPr/>
        </p:nvGraphicFramePr>
        <p:xfrm>
          <a:off x="190404" y="2095502"/>
          <a:ext cx="6810471" cy="450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58A208-3F29-4773-AE5D-BB7299D45095}"/>
              </a:ext>
            </a:extLst>
          </p:cNvPr>
          <p:cNvSpPr/>
          <p:nvPr/>
        </p:nvSpPr>
        <p:spPr>
          <a:xfrm>
            <a:off x="464520" y="317345"/>
            <a:ext cx="82189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3600" dirty="0"/>
              <a:t>Структура слушателей по видам </a:t>
            </a:r>
          </a:p>
          <a:p>
            <a:pPr algn="ctr">
              <a:defRPr sz="24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3600" dirty="0"/>
              <a:t>                                          занятости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A2F26A-2DA4-490B-9F71-D15E6B2CCF6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51" y="-456671"/>
            <a:ext cx="3196449" cy="212763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23B3B4B-D043-435F-B2D2-3C8510CAC111}"/>
              </a:ext>
            </a:extLst>
          </p:cNvPr>
          <p:cNvCxnSpPr/>
          <p:nvPr/>
        </p:nvCxnSpPr>
        <p:spPr>
          <a:xfrm>
            <a:off x="335878" y="963676"/>
            <a:ext cx="30341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0E16D78-F2DD-4ECA-B473-102C2A4F2FB8}"/>
              </a:ext>
            </a:extLst>
          </p:cNvPr>
          <p:cNvSpPr txBox="1"/>
          <p:nvPr/>
        </p:nvSpPr>
        <p:spPr>
          <a:xfrm>
            <a:off x="2266950" y="5595640"/>
            <a:ext cx="248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2021 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3ECB7-562F-4AF2-BAD6-141A385CB724}"/>
              </a:ext>
            </a:extLst>
          </p:cNvPr>
          <p:cNvSpPr txBox="1"/>
          <p:nvPr/>
        </p:nvSpPr>
        <p:spPr>
          <a:xfrm>
            <a:off x="7410450" y="5590275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2022 год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28A11A-4BC0-4371-B4D6-4490940009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70965"/>
            <a:ext cx="6591299" cy="36715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A3C765-BAC9-4877-BDA8-45D28B72E4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1700" y="1670966"/>
            <a:ext cx="6134100" cy="366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9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560200-7B82-408E-9C89-C5620FD769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Скругленный прямоугольник 6">
            <a:extLst>
              <a:ext uri="{FF2B5EF4-FFF2-40B4-BE49-F238E27FC236}">
                <a16:creationId xmlns:a16="http://schemas.microsoft.com/office/drawing/2014/main" id="{ED3CAF52-3D90-4FB2-8B2E-C4BF009099B8}"/>
              </a:ext>
            </a:extLst>
          </p:cNvPr>
          <p:cNvSpPr/>
          <p:nvPr/>
        </p:nvSpPr>
        <p:spPr>
          <a:xfrm>
            <a:off x="2619787" y="185305"/>
            <a:ext cx="7047767" cy="770657"/>
          </a:xfrm>
          <a:prstGeom prst="roundRect">
            <a:avLst>
              <a:gd name="adj" fmla="val 50000"/>
            </a:avLst>
          </a:prstGeom>
          <a:solidFill>
            <a:srgbClr val="FFD0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E5750C-42A1-4FF4-9CF0-6CCE289C23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11" y="-202551"/>
            <a:ext cx="2358189" cy="156966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8073DE6-0F13-4A23-AF17-D620C236F117}"/>
              </a:ext>
            </a:extLst>
          </p:cNvPr>
          <p:cNvSpPr txBox="1"/>
          <p:nvPr/>
        </p:nvSpPr>
        <p:spPr>
          <a:xfrm>
            <a:off x="870857" y="157548"/>
            <a:ext cx="9437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«Бизнес-Старт» -</a:t>
            </a:r>
          </a:p>
          <a:p>
            <a:pPr algn="ctr"/>
            <a:r>
              <a:rPr lang="ru-RU" sz="4400" dirty="0">
                <a:latin typeface="Century Gothic" panose="020B0502020202020204" pitchFamily="34" charset="0"/>
              </a:rPr>
              <a:t>это самые актуальные темы: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9F47D1-8710-414E-8B80-E3CCDDC4351B}"/>
              </a:ext>
            </a:extLst>
          </p:cNvPr>
          <p:cNvSpPr txBox="1"/>
          <p:nvPr/>
        </p:nvSpPr>
        <p:spPr>
          <a:xfrm>
            <a:off x="161970" y="2030446"/>
            <a:ext cx="119633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</a:rPr>
              <a:t>Бизнес в эпоху перемен: стартуем по-новому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</a:rPr>
              <a:t>Психология антикризисного предпринимательства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</a:rPr>
              <a:t>Сила личного бренда предпринимателя нового времени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</a:rPr>
              <a:t>Управление персоналом в малом бизнесе в эпоху перемен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</a:rPr>
              <a:t>SMM-продвижение бизнеса: привычные инструменты в новых форматах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</a:rPr>
              <a:t>Регистрация предпринимательской деятельности: простой алгоритм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</a:rPr>
              <a:t>Бизнес-планирование для чайников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latin typeface="Century Gothic" panose="020B0502020202020204" pitchFamily="34" charset="0"/>
              </a:rPr>
              <a:t>Бизнес-кейсы: учимся на чужих ошибках</a:t>
            </a:r>
          </a:p>
        </p:txBody>
      </p:sp>
    </p:spTree>
    <p:extLst>
      <p:ext uri="{BB962C8B-B14F-4D97-AF65-F5344CB8AC3E}">
        <p14:creationId xmlns:p14="http://schemas.microsoft.com/office/powerpoint/2010/main" val="388583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830AE56-C0D5-4BD3-B7E4-475057F876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67D81E-22D4-41BC-80C5-1433147E24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51" y="-456671"/>
            <a:ext cx="3196449" cy="2127636"/>
          </a:xfrm>
          <a:prstGeom prst="rect">
            <a:avLst/>
          </a:prstGeom>
        </p:spPr>
      </p:pic>
      <p:sp>
        <p:nvSpPr>
          <p:cNvPr id="12" name="Rectangle 28">
            <a:extLst>
              <a:ext uri="{FF2B5EF4-FFF2-40B4-BE49-F238E27FC236}">
                <a16:creationId xmlns:a16="http://schemas.microsoft.com/office/drawing/2014/main" id="{528C32C1-6E76-4531-9CBE-16FCE4AADC29}"/>
              </a:ext>
            </a:extLst>
          </p:cNvPr>
          <p:cNvSpPr/>
          <p:nvPr/>
        </p:nvSpPr>
        <p:spPr>
          <a:xfrm rot="16200000">
            <a:off x="-1411695" y="3294641"/>
            <a:ext cx="5600765" cy="629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Отзывы 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3" name="Рисунок 2" descr="Знак одобрения">
            <a:extLst>
              <a:ext uri="{FF2B5EF4-FFF2-40B4-BE49-F238E27FC236}">
                <a16:creationId xmlns:a16="http://schemas.microsoft.com/office/drawing/2014/main" id="{AFF6C091-8785-46DD-A693-81A56D4B078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593916" y="471486"/>
            <a:ext cx="914400" cy="914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69" y="471486"/>
            <a:ext cx="8423581" cy="5823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AD65C3-4420-4D43-8146-D98564033512}"/>
              </a:ext>
            </a:extLst>
          </p:cNvPr>
          <p:cNvSpPr txBox="1"/>
          <p:nvPr/>
        </p:nvSpPr>
        <p:spPr>
          <a:xfrm>
            <a:off x="8705850" y="1876425"/>
            <a:ext cx="3095625" cy="1077218"/>
          </a:xfrm>
          <a:prstGeom prst="rect">
            <a:avLst/>
          </a:prstGeom>
          <a:solidFill>
            <a:srgbClr val="FFD01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Century Gothic" panose="020B0502020202020204" pitchFamily="34" charset="0"/>
              </a:rPr>
              <a:t>Ждем Ваши  отзывы!</a:t>
            </a:r>
          </a:p>
        </p:txBody>
      </p:sp>
    </p:spTree>
    <p:extLst>
      <p:ext uri="{BB962C8B-B14F-4D97-AF65-F5344CB8AC3E}">
        <p14:creationId xmlns:p14="http://schemas.microsoft.com/office/powerpoint/2010/main" val="905823160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C7CF6B1-662F-4018-B0F6-522C2BB5A5D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  <p:grpSp>
        <p:nvGrpSpPr>
          <p:cNvPr id="7" name="Group 6"/>
          <p:cNvGrpSpPr/>
          <p:nvPr/>
        </p:nvGrpSpPr>
        <p:grpSpPr>
          <a:xfrm>
            <a:off x="1758399" y="112476"/>
            <a:ext cx="8979993" cy="6310024"/>
            <a:chOff x="3123072" y="173005"/>
            <a:chExt cx="8979993" cy="6310024"/>
          </a:xfrm>
          <a:solidFill>
            <a:schemeClr val="bg1"/>
          </a:solidFill>
        </p:grpSpPr>
        <p:sp>
          <p:nvSpPr>
            <p:cNvPr id="9" name="Freeform 13"/>
            <p:cNvSpPr>
              <a:spLocks noEditPoints="1"/>
            </p:cNvSpPr>
            <p:nvPr/>
          </p:nvSpPr>
          <p:spPr bwMode="auto">
            <a:xfrm>
              <a:off x="10630162" y="2128381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solidFill>
              <a:srgbClr val="F5B81D"/>
            </a:solidFill>
            <a:ln>
              <a:solidFill>
                <a:srgbClr val="F5B81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3123072" y="20567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solidFill>
              <a:srgbClr val="F5B81D"/>
            </a:solidFill>
            <a:ln>
              <a:solidFill>
                <a:srgbClr val="F5B81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solidFill>
              <a:srgbClr val="F5B81D"/>
            </a:solidFill>
            <a:ln>
              <a:solidFill>
                <a:srgbClr val="F5B81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solidFill>
              <a:srgbClr val="F5B81D"/>
            </a:solidFill>
            <a:ln>
              <a:solidFill>
                <a:srgbClr val="F5B81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10386239" y="5322932"/>
              <a:ext cx="316455" cy="316455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solidFill>
              <a:srgbClr val="F5B81D"/>
            </a:solidFill>
            <a:ln>
              <a:solidFill>
                <a:srgbClr val="F5B81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3720638" y="318084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solidFill>
              <a:srgbClr val="F5B81D"/>
            </a:solidFill>
            <a:ln>
              <a:solidFill>
                <a:srgbClr val="F5B81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9588970" y="5673823"/>
              <a:ext cx="806513" cy="809206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solidFill>
              <a:srgbClr val="F5B81D"/>
            </a:solidFill>
            <a:ln>
              <a:solidFill>
                <a:srgbClr val="F5B81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solidFill>
              <a:srgbClr val="F5B81D"/>
            </a:solidFill>
            <a:ln>
              <a:solidFill>
                <a:srgbClr val="F5B81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315978" y="4051069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solidFill>
              <a:srgbClr val="F5B81D"/>
            </a:solidFill>
            <a:ln>
              <a:solidFill>
                <a:srgbClr val="F5B81D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43141B1-1789-4131-9538-435A4F47310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9" r="18549"/>
          <a:stretch>
            <a:fillRect/>
          </a:stretch>
        </p:blipFill>
        <p:spPr/>
      </p:pic>
      <p:sp>
        <p:nvSpPr>
          <p:cNvPr id="19" name="TextBox 18"/>
          <p:cNvSpPr txBox="1"/>
          <p:nvPr/>
        </p:nvSpPr>
        <p:spPr>
          <a:xfrm>
            <a:off x="2233003" y="2137332"/>
            <a:ext cx="74295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kern="0" dirty="0">
                <a:ln w="9525">
                  <a:solidFill>
                    <a:srgbClr val="F5B81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До новых встреч!</a:t>
            </a:r>
            <a:endParaRPr lang="en-US" sz="6600" b="1" kern="0" dirty="0">
              <a:ln w="9525">
                <a:solidFill>
                  <a:srgbClr val="F5B81D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7E29053-88A7-42AE-897F-5A8703217A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" y="4840916"/>
            <a:ext cx="3196449" cy="212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560200-7B82-408E-9C89-C5620FD769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Скругленный прямоугольник 6">
            <a:extLst>
              <a:ext uri="{FF2B5EF4-FFF2-40B4-BE49-F238E27FC236}">
                <a16:creationId xmlns:a16="http://schemas.microsoft.com/office/drawing/2014/main" id="{ED3CAF52-3D90-4FB2-8B2E-C4BF009099B8}"/>
              </a:ext>
            </a:extLst>
          </p:cNvPr>
          <p:cNvSpPr/>
          <p:nvPr/>
        </p:nvSpPr>
        <p:spPr>
          <a:xfrm>
            <a:off x="2619787" y="185305"/>
            <a:ext cx="7047767" cy="770657"/>
          </a:xfrm>
          <a:prstGeom prst="roundRect">
            <a:avLst>
              <a:gd name="adj" fmla="val 50000"/>
            </a:avLst>
          </a:prstGeom>
          <a:solidFill>
            <a:srgbClr val="FFD0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E5750C-42A1-4FF4-9CF0-6CCE289C23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11" y="-202551"/>
            <a:ext cx="2358189" cy="156966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8073DE6-0F13-4A23-AF17-D620C236F117}"/>
              </a:ext>
            </a:extLst>
          </p:cNvPr>
          <p:cNvSpPr txBox="1"/>
          <p:nvPr/>
        </p:nvSpPr>
        <p:spPr>
          <a:xfrm>
            <a:off x="2242318" y="157548"/>
            <a:ext cx="7707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Организаторы проекта </a:t>
            </a:r>
            <a:r>
              <a:rPr lang="ru-RU" sz="4400" dirty="0">
                <a:latin typeface="Century Gothic" panose="020B0502020202020204" pitchFamily="34" charset="0"/>
              </a:rPr>
              <a:t>«Бизнес-старт»</a:t>
            </a:r>
          </a:p>
        </p:txBody>
      </p:sp>
      <p:pic>
        <p:nvPicPr>
          <p:cNvPr id="1026" name="Picture 2" descr="https://kulinar-crimea.ru/wp-content/uploads/2017/10/%D0%BC%D0%B8%D0%BD-%D1%8D%D0%BA%D0%BE%D0%BD%D0%BE%D0%BC-03.png">
            <a:extLst>
              <a:ext uri="{FF2B5EF4-FFF2-40B4-BE49-F238E27FC236}">
                <a16:creationId xmlns:a16="http://schemas.microsoft.com/office/drawing/2014/main" id="{F299733F-358D-4A8E-9A77-570028FE0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78" y="1716392"/>
            <a:ext cx="5261022" cy="501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rbk.ru/wp-content/uploads/2018/12/gorizontalniy-logotip_fppk.png">
            <a:extLst>
              <a:ext uri="{FF2B5EF4-FFF2-40B4-BE49-F238E27FC236}">
                <a16:creationId xmlns:a16="http://schemas.microsoft.com/office/drawing/2014/main" id="{81F1A324-A776-4C5E-80E5-598D2DE6B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3"/>
          <a:stretch/>
        </p:blipFill>
        <p:spPr bwMode="auto">
          <a:xfrm>
            <a:off x="6984022" y="4549114"/>
            <a:ext cx="3631281" cy="185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rbk.ru/wp-content/uploads/2018/12/gorizontalniy-logotip_fppk.png">
            <a:extLst>
              <a:ext uri="{FF2B5EF4-FFF2-40B4-BE49-F238E27FC236}">
                <a16:creationId xmlns:a16="http://schemas.microsoft.com/office/drawing/2014/main" id="{FEA12691-A84D-4749-8EF1-56E53E4EF0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05"/>
          <a:stretch/>
        </p:blipFill>
        <p:spPr bwMode="auto">
          <a:xfrm>
            <a:off x="6485371" y="2048447"/>
            <a:ext cx="4628585" cy="272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71DEC7-2764-4134-9A5A-91377DB81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oup 14">
            <a:extLst>
              <a:ext uri="{FF2B5EF4-FFF2-40B4-BE49-F238E27FC236}">
                <a16:creationId xmlns:a16="http://schemas.microsoft.com/office/drawing/2014/main" id="{BFC98A1A-1026-4DD8-9000-8DED2A370301}"/>
              </a:ext>
            </a:extLst>
          </p:cNvPr>
          <p:cNvGrpSpPr/>
          <p:nvPr/>
        </p:nvGrpSpPr>
        <p:grpSpPr>
          <a:xfrm>
            <a:off x="4885054" y="184863"/>
            <a:ext cx="7659223" cy="3964487"/>
            <a:chOff x="2037184" y="1360110"/>
            <a:chExt cx="10065881" cy="5210195"/>
          </a:xfrm>
          <a:solidFill>
            <a:srgbClr val="FFC000"/>
          </a:solidFill>
        </p:grpSpPr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5B6BAB09-B30D-4933-9534-D08547E50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54CE4CB1-7ADE-4D5E-8A01-FE04F6ECD0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5144" y="2212005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39E5A6CD-3B0D-4EE5-879B-5BD5A0131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6471F145-D595-423F-BD19-68572ED27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50BA7517-3528-40B0-9F00-14B3F357D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2622" y="5163458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44A87FB5-07C4-42D5-AA43-1CCD33D34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1699" y="1770853"/>
              <a:ext cx="1104631" cy="110831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C20B6334-D69C-4569-B494-753046C3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4867" y="5630396"/>
              <a:ext cx="936780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F25E71C8-B2DE-4D85-B5E3-0E8C050DD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243" y="5249486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24889197-327D-4FAE-BCB7-C6A11B427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9039" y="1360110"/>
              <a:ext cx="402209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52615175-C178-4DD7-A1DD-BF7FA07BF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7184" y="4437529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1F8CE8AA-3C32-4EFD-902E-48EDFBFF3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4121" y="4571501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1181946" y="5132589"/>
            <a:ext cx="787190" cy="787190"/>
          </a:xfrm>
          <a:prstGeom prst="rect">
            <a:avLst/>
          </a:prstGeom>
          <a:noFill/>
          <a:ln w="25400">
            <a:solidFill>
              <a:srgbClr val="F5B90D"/>
            </a:solidFill>
          </a:ln>
          <a:effectLst>
            <a:outerShdw blurRad="508000" dist="2540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97349" y="1422361"/>
            <a:ext cx="787190" cy="787190"/>
          </a:xfrm>
          <a:prstGeom prst="rect">
            <a:avLst/>
          </a:prstGeom>
          <a:noFill/>
          <a:ln w="25400">
            <a:solidFill>
              <a:srgbClr val="F5B90D"/>
            </a:solidFill>
          </a:ln>
          <a:effectLst>
            <a:outerShdw blurRad="508000" dist="2540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Montserrat Bold"/>
              <a:ea typeface="+mn-ea"/>
              <a:cs typeface="+mn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2A09573-2EA2-49C2-A13B-FD6933BC002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51" y="-456671"/>
            <a:ext cx="3196449" cy="2127636"/>
          </a:xfrm>
          <a:prstGeom prst="rect">
            <a:avLst/>
          </a:prstGeom>
        </p:spPr>
      </p:pic>
      <p:pic>
        <p:nvPicPr>
          <p:cNvPr id="8" name="Рисунок 7" descr="Попасть в яблочко">
            <a:extLst>
              <a:ext uri="{FF2B5EF4-FFF2-40B4-BE49-F238E27FC236}">
                <a16:creationId xmlns:a16="http://schemas.microsoft.com/office/drawing/2014/main" id="{74302318-E33D-477F-9170-841E9C2CA75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475" y="508184"/>
            <a:ext cx="606891" cy="606891"/>
          </a:xfrm>
          <a:prstGeom prst="rect">
            <a:avLst/>
          </a:prstGeom>
        </p:spPr>
      </p:pic>
      <p:pic>
        <p:nvPicPr>
          <p:cNvPr id="12" name="Рисунок 11" descr="Документ">
            <a:extLst>
              <a:ext uri="{FF2B5EF4-FFF2-40B4-BE49-F238E27FC236}">
                <a16:creationId xmlns:a16="http://schemas.microsoft.com/office/drawing/2014/main" id="{3CA8B17E-5657-42BC-BC14-79BC20F087D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7413" y="3877608"/>
            <a:ext cx="606891" cy="60689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66F2AE4-BDD2-4144-AAB0-A087C8D9184A}"/>
              </a:ext>
            </a:extLst>
          </p:cNvPr>
          <p:cNvSpPr txBox="1"/>
          <p:nvPr/>
        </p:nvSpPr>
        <p:spPr>
          <a:xfrm>
            <a:off x="695196" y="488464"/>
            <a:ext cx="514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Цель проекта -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121122-BEA4-4113-AA83-7AB8FD229708}"/>
              </a:ext>
            </a:extLst>
          </p:cNvPr>
          <p:cNvSpPr txBox="1"/>
          <p:nvPr/>
        </p:nvSpPr>
        <p:spPr>
          <a:xfrm>
            <a:off x="695196" y="3870361"/>
            <a:ext cx="612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500" b="1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sz="3600" dirty="0"/>
              <a:t>Миссия проекта - </a:t>
            </a:r>
          </a:p>
        </p:txBody>
      </p:sp>
      <p:sp>
        <p:nvSpPr>
          <p:cNvPr id="22" name="Скругленный прямоугольник 6">
            <a:extLst>
              <a:ext uri="{FF2B5EF4-FFF2-40B4-BE49-F238E27FC236}">
                <a16:creationId xmlns:a16="http://schemas.microsoft.com/office/drawing/2014/main" id="{77BA55B6-74C3-4CFC-BC1D-C82758920B92}"/>
              </a:ext>
            </a:extLst>
          </p:cNvPr>
          <p:cNvSpPr/>
          <p:nvPr/>
        </p:nvSpPr>
        <p:spPr>
          <a:xfrm>
            <a:off x="132686" y="3175470"/>
            <a:ext cx="5926608" cy="592026"/>
          </a:xfrm>
          <a:prstGeom prst="roundRect">
            <a:avLst>
              <a:gd name="adj" fmla="val 50000"/>
            </a:avLst>
          </a:prstGeom>
          <a:solidFill>
            <a:srgbClr val="FFD0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8CEC0F-1590-48BB-8F24-4530F2781F73}"/>
              </a:ext>
            </a:extLst>
          </p:cNvPr>
          <p:cNvSpPr txBox="1"/>
          <p:nvPr/>
        </p:nvSpPr>
        <p:spPr>
          <a:xfrm>
            <a:off x="465678" y="3124448"/>
            <a:ext cx="581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entury Gothic" panose="020B0502020202020204" pitchFamily="34" charset="0"/>
              </a:rPr>
              <a:t>Но мы пошли дальше…</a:t>
            </a:r>
          </a:p>
        </p:txBody>
      </p:sp>
      <p:sp>
        <p:nvSpPr>
          <p:cNvPr id="42" name="Freeform 13">
            <a:extLst>
              <a:ext uri="{FF2B5EF4-FFF2-40B4-BE49-F238E27FC236}">
                <a16:creationId xmlns:a16="http://schemas.microsoft.com/office/drawing/2014/main" id="{4599C4D0-27A7-40C8-BD08-B163890C1BD2}"/>
              </a:ext>
            </a:extLst>
          </p:cNvPr>
          <p:cNvSpPr>
            <a:spLocks noEditPoints="1"/>
          </p:cNvSpPr>
          <p:nvPr/>
        </p:nvSpPr>
        <p:spPr bwMode="auto">
          <a:xfrm>
            <a:off x="352277" y="3733552"/>
            <a:ext cx="253288" cy="231262"/>
          </a:xfrm>
          <a:custGeom>
            <a:avLst/>
            <a:gdLst>
              <a:gd name="T0" fmla="*/ 123 w 245"/>
              <a:gd name="T1" fmla="*/ 223 h 223"/>
              <a:gd name="T2" fmla="*/ 44 w 245"/>
              <a:gd name="T3" fmla="*/ 190 h 223"/>
              <a:gd name="T4" fmla="*/ 44 w 245"/>
              <a:gd name="T5" fmla="*/ 32 h 223"/>
              <a:gd name="T6" fmla="*/ 123 w 245"/>
              <a:gd name="T7" fmla="*/ 0 h 223"/>
              <a:gd name="T8" fmla="*/ 202 w 245"/>
              <a:gd name="T9" fmla="*/ 32 h 223"/>
              <a:gd name="T10" fmla="*/ 202 w 245"/>
              <a:gd name="T11" fmla="*/ 32 h 223"/>
              <a:gd name="T12" fmla="*/ 202 w 245"/>
              <a:gd name="T13" fmla="*/ 190 h 223"/>
              <a:gd name="T14" fmla="*/ 123 w 245"/>
              <a:gd name="T15" fmla="*/ 223 h 223"/>
              <a:gd name="T16" fmla="*/ 123 w 245"/>
              <a:gd name="T17" fmla="*/ 36 h 223"/>
              <a:gd name="T18" fmla="*/ 69 w 245"/>
              <a:gd name="T19" fmla="*/ 58 h 223"/>
              <a:gd name="T20" fmla="*/ 69 w 245"/>
              <a:gd name="T21" fmla="*/ 165 h 223"/>
              <a:gd name="T22" fmla="*/ 123 w 245"/>
              <a:gd name="T23" fmla="*/ 187 h 223"/>
              <a:gd name="T24" fmla="*/ 176 w 245"/>
              <a:gd name="T25" fmla="*/ 165 h 223"/>
              <a:gd name="T26" fmla="*/ 176 w 245"/>
              <a:gd name="T27" fmla="*/ 58 h 223"/>
              <a:gd name="T28" fmla="*/ 123 w 245"/>
              <a:gd name="T29" fmla="*/ 3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45" h="223">
                <a:moveTo>
                  <a:pt x="123" y="223"/>
                </a:moveTo>
                <a:cubicBezTo>
                  <a:pt x="93" y="223"/>
                  <a:pt x="65" y="212"/>
                  <a:pt x="44" y="190"/>
                </a:cubicBezTo>
                <a:cubicBezTo>
                  <a:pt x="0" y="147"/>
                  <a:pt x="0" y="76"/>
                  <a:pt x="44" y="32"/>
                </a:cubicBezTo>
                <a:cubicBezTo>
                  <a:pt x="65" y="11"/>
                  <a:pt x="93" y="0"/>
                  <a:pt x="123" y="0"/>
                </a:cubicBezTo>
                <a:cubicBezTo>
                  <a:pt x="153" y="0"/>
                  <a:pt x="181" y="11"/>
                  <a:pt x="202" y="32"/>
                </a:cubicBezTo>
                <a:cubicBezTo>
                  <a:pt x="202" y="32"/>
                  <a:pt x="202" y="32"/>
                  <a:pt x="202" y="32"/>
                </a:cubicBezTo>
                <a:cubicBezTo>
                  <a:pt x="245" y="76"/>
                  <a:pt x="245" y="147"/>
                  <a:pt x="202" y="190"/>
                </a:cubicBezTo>
                <a:cubicBezTo>
                  <a:pt x="181" y="212"/>
                  <a:pt x="153" y="223"/>
                  <a:pt x="123" y="223"/>
                </a:cubicBezTo>
                <a:close/>
                <a:moveTo>
                  <a:pt x="123" y="36"/>
                </a:moveTo>
                <a:cubicBezTo>
                  <a:pt x="103" y="36"/>
                  <a:pt x="84" y="43"/>
                  <a:pt x="69" y="58"/>
                </a:cubicBezTo>
                <a:cubicBezTo>
                  <a:pt x="40" y="87"/>
                  <a:pt x="40" y="135"/>
                  <a:pt x="69" y="165"/>
                </a:cubicBezTo>
                <a:cubicBezTo>
                  <a:pt x="84" y="179"/>
                  <a:pt x="103" y="187"/>
                  <a:pt x="123" y="187"/>
                </a:cubicBezTo>
                <a:cubicBezTo>
                  <a:pt x="143" y="187"/>
                  <a:pt x="162" y="179"/>
                  <a:pt x="176" y="165"/>
                </a:cubicBezTo>
                <a:cubicBezTo>
                  <a:pt x="206" y="135"/>
                  <a:pt x="206" y="87"/>
                  <a:pt x="176" y="58"/>
                </a:cubicBezTo>
                <a:cubicBezTo>
                  <a:pt x="162" y="43"/>
                  <a:pt x="143" y="36"/>
                  <a:pt x="123" y="3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9E2F12-A67A-4FE2-AF9E-5124A6DEDE52}"/>
              </a:ext>
            </a:extLst>
          </p:cNvPr>
          <p:cNvSpPr txBox="1"/>
          <p:nvPr/>
        </p:nvSpPr>
        <p:spPr>
          <a:xfrm>
            <a:off x="93435" y="1134795"/>
            <a:ext cx="77459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реализация образовательного проекта «Бизнес-старт» по основам предпринимательской деятельности для физических лиц, заинтересованных в начале осуществления предпринимательской деятельности, начинающих и действующих предпринимателей посредством серии мастер-классов от ведущих экспертов Крыма.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6324A-26A6-4CAF-A5D0-4AA5568052F4}"/>
              </a:ext>
            </a:extLst>
          </p:cNvPr>
          <p:cNvSpPr txBox="1"/>
          <p:nvPr/>
        </p:nvSpPr>
        <p:spPr>
          <a:xfrm>
            <a:off x="117475" y="4572407"/>
            <a:ext cx="77459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создание сообщества предпринимателей-единомышленников, готовых развиваться, делиться опытом, получать знания от экспертов внутри проекта, масштабировать и внедрять их за его пределами для повышения уровня осведомленности и роста благосостояния населения республики Крым.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4E7A44-3D32-4F22-8B00-2F036AF875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6832" y="1663169"/>
            <a:ext cx="3153689" cy="45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40" grpId="0"/>
      <p:bldP spid="40" grpId="1"/>
      <p:bldP spid="22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7B04B05-6F1E-48FC-9F77-9FCE927A73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7069973" y="5146313"/>
            <a:ext cx="865188" cy="415925"/>
          </a:xfrm>
          <a:custGeom>
            <a:avLst/>
            <a:gdLst>
              <a:gd name="T0" fmla="*/ 0 w 545"/>
              <a:gd name="T1" fmla="*/ 0 h 262"/>
              <a:gd name="T2" fmla="*/ 262 w 545"/>
              <a:gd name="T3" fmla="*/ 262 h 262"/>
              <a:gd name="T4" fmla="*/ 545 w 545"/>
              <a:gd name="T5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5" h="262">
                <a:moveTo>
                  <a:pt x="0" y="0"/>
                </a:moveTo>
                <a:lnTo>
                  <a:pt x="262" y="262"/>
                </a:lnTo>
                <a:lnTo>
                  <a:pt x="545" y="262"/>
                </a:lnTo>
              </a:path>
            </a:pathLst>
          </a:custGeom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dash"/>
            <a:round/>
            <a:headEnd type="none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rot="5400000">
            <a:off x="7917764" y="5093998"/>
            <a:ext cx="1101884" cy="938068"/>
          </a:xfrm>
          <a:prstGeom prst="hexagon">
            <a:avLst/>
          </a:prstGeom>
          <a:noFill/>
          <a:ln w="28575">
            <a:solidFill>
              <a:schemeClr val="tx1">
                <a:lumMod val="90000"/>
                <a:lumOff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7545663" y="4006488"/>
            <a:ext cx="663575" cy="0"/>
          </a:xfrm>
          <a:custGeom>
            <a:avLst/>
            <a:gdLst>
              <a:gd name="T0" fmla="*/ 0 w 418"/>
              <a:gd name="T1" fmla="*/ 418 w 418"/>
              <a:gd name="T2" fmla="*/ 0 w 41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18">
                <a:moveTo>
                  <a:pt x="0" y="0"/>
                </a:moveTo>
                <a:lnTo>
                  <a:pt x="41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>
                <a:lumMod val="90000"/>
                <a:lumOff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724806" y="4006488"/>
            <a:ext cx="663575" cy="0"/>
          </a:xfrm>
          <a:prstGeom prst="line">
            <a:avLst/>
          </a:prstGeom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dash"/>
            <a:round/>
            <a:headEnd type="none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 rot="5400000">
            <a:off x="8446815" y="3538661"/>
            <a:ext cx="1103630" cy="942005"/>
          </a:xfrm>
          <a:prstGeom prst="hexagon">
            <a:avLst/>
          </a:prstGeom>
          <a:noFill/>
          <a:ln w="28575">
            <a:solidFill>
              <a:schemeClr val="tx1">
                <a:lumMod val="90000"/>
                <a:lumOff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7069973" y="2455501"/>
            <a:ext cx="865188" cy="417513"/>
          </a:xfrm>
          <a:custGeom>
            <a:avLst/>
            <a:gdLst>
              <a:gd name="T0" fmla="*/ 0 w 545"/>
              <a:gd name="T1" fmla="*/ 263 h 263"/>
              <a:gd name="T2" fmla="*/ 262 w 545"/>
              <a:gd name="T3" fmla="*/ 0 h 263"/>
              <a:gd name="T4" fmla="*/ 545 w 545"/>
              <a:gd name="T5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5" h="263">
                <a:moveTo>
                  <a:pt x="0" y="263"/>
                </a:moveTo>
                <a:lnTo>
                  <a:pt x="262" y="0"/>
                </a:lnTo>
                <a:lnTo>
                  <a:pt x="545" y="0"/>
                </a:lnTo>
              </a:path>
            </a:pathLst>
          </a:custGeom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dash"/>
            <a:round/>
            <a:headEnd type="none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 rot="5400000">
            <a:off x="7962734" y="1987260"/>
            <a:ext cx="1101884" cy="938068"/>
          </a:xfrm>
          <a:prstGeom prst="hexagon">
            <a:avLst/>
          </a:prstGeom>
          <a:noFill/>
          <a:ln w="28575">
            <a:solidFill>
              <a:schemeClr val="tx1">
                <a:lumMod val="90000"/>
                <a:lumOff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4434723" y="5146313"/>
            <a:ext cx="865188" cy="415925"/>
          </a:xfrm>
          <a:custGeom>
            <a:avLst/>
            <a:gdLst>
              <a:gd name="T0" fmla="*/ 545 w 545"/>
              <a:gd name="T1" fmla="*/ 0 h 262"/>
              <a:gd name="T2" fmla="*/ 283 w 545"/>
              <a:gd name="T3" fmla="*/ 262 h 262"/>
              <a:gd name="T4" fmla="*/ 0 w 545"/>
              <a:gd name="T5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5" h="262">
                <a:moveTo>
                  <a:pt x="545" y="0"/>
                </a:moveTo>
                <a:lnTo>
                  <a:pt x="283" y="262"/>
                </a:lnTo>
                <a:lnTo>
                  <a:pt x="0" y="262"/>
                </a:lnTo>
              </a:path>
            </a:pathLst>
          </a:custGeom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dash"/>
            <a:round/>
            <a:headEnd type="none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 rot="5400000">
            <a:off x="3333578" y="5093998"/>
            <a:ext cx="1103630" cy="938068"/>
          </a:xfrm>
          <a:prstGeom prst="hexagon">
            <a:avLst/>
          </a:prstGeom>
          <a:noFill/>
          <a:ln w="28575">
            <a:solidFill>
              <a:schemeClr val="tx1">
                <a:lumMod val="90000"/>
                <a:lumOff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4093410" y="4006488"/>
            <a:ext cx="661988" cy="0"/>
          </a:xfrm>
          <a:custGeom>
            <a:avLst/>
            <a:gdLst>
              <a:gd name="T0" fmla="*/ 417 w 417"/>
              <a:gd name="T1" fmla="*/ 0 w 417"/>
              <a:gd name="T2" fmla="*/ 417 w 41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17">
                <a:moveTo>
                  <a:pt x="417" y="0"/>
                </a:moveTo>
                <a:lnTo>
                  <a:pt x="0" y="0"/>
                </a:lnTo>
                <a:lnTo>
                  <a:pt x="417" y="0"/>
                </a:lnTo>
                <a:close/>
              </a:path>
            </a:pathLst>
          </a:custGeom>
          <a:solidFill>
            <a:srgbClr val="000000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>
            <a:off x="3966572" y="4006488"/>
            <a:ext cx="661988" cy="0"/>
          </a:xfrm>
          <a:prstGeom prst="line">
            <a:avLst/>
          </a:prstGeom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dash"/>
            <a:round/>
            <a:headEnd type="none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 rot="5400000">
            <a:off x="2834428" y="3538661"/>
            <a:ext cx="1103630" cy="942005"/>
          </a:xfrm>
          <a:prstGeom prst="hexagon">
            <a:avLst/>
          </a:prstGeom>
          <a:noFill/>
          <a:ln w="28575">
            <a:solidFill>
              <a:schemeClr val="tx1">
                <a:lumMod val="90000"/>
                <a:lumOff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6"/>
          <p:cNvSpPr>
            <a:spLocks/>
          </p:cNvSpPr>
          <p:nvPr/>
        </p:nvSpPr>
        <p:spPr bwMode="auto">
          <a:xfrm>
            <a:off x="4434723" y="2455501"/>
            <a:ext cx="865188" cy="417513"/>
          </a:xfrm>
          <a:custGeom>
            <a:avLst/>
            <a:gdLst>
              <a:gd name="T0" fmla="*/ 545 w 545"/>
              <a:gd name="T1" fmla="*/ 263 h 263"/>
              <a:gd name="T2" fmla="*/ 283 w 545"/>
              <a:gd name="T3" fmla="*/ 0 h 263"/>
              <a:gd name="T4" fmla="*/ 0 w 545"/>
              <a:gd name="T5" fmla="*/ 0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5" h="263">
                <a:moveTo>
                  <a:pt x="545" y="263"/>
                </a:moveTo>
                <a:lnTo>
                  <a:pt x="283" y="0"/>
                </a:lnTo>
                <a:lnTo>
                  <a:pt x="0" y="0"/>
                </a:lnTo>
              </a:path>
            </a:pathLst>
          </a:custGeom>
          <a:ln w="28575" cap="flat" cmpd="sng" algn="ctr">
            <a:solidFill>
              <a:schemeClr val="tx1">
                <a:lumMod val="90000"/>
                <a:lumOff val="10000"/>
              </a:schemeClr>
            </a:solidFill>
            <a:prstDash val="dash"/>
            <a:round/>
            <a:headEnd type="none" w="med" len="med"/>
            <a:tailEnd type="diamond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9"/>
          <p:cNvSpPr>
            <a:spLocks/>
          </p:cNvSpPr>
          <p:nvPr/>
        </p:nvSpPr>
        <p:spPr bwMode="auto">
          <a:xfrm rot="5400000">
            <a:off x="3303598" y="1987260"/>
            <a:ext cx="1103630" cy="938068"/>
          </a:xfrm>
          <a:prstGeom prst="hexagon">
            <a:avLst/>
          </a:prstGeom>
          <a:noFill/>
          <a:ln w="28575">
            <a:solidFill>
              <a:schemeClr val="tx1">
                <a:lumMod val="90000"/>
                <a:lumOff val="1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53"/>
          <p:cNvSpPr>
            <a:spLocks/>
          </p:cNvSpPr>
          <p:nvPr/>
        </p:nvSpPr>
        <p:spPr bwMode="auto">
          <a:xfrm rot="5400000">
            <a:off x="4612523" y="2663155"/>
            <a:ext cx="3143250" cy="2688255"/>
          </a:xfrm>
          <a:prstGeom prst="hexagon">
            <a:avLst/>
          </a:prstGeom>
          <a:noFill/>
          <a:ln w="28575" cap="flat">
            <a:solidFill>
              <a:schemeClr val="tx1">
                <a:lumMod val="90000"/>
                <a:lumOff val="1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6639760" y="3425463"/>
            <a:ext cx="415925" cy="415925"/>
          </a:xfrm>
          <a:prstGeom prst="ellipse">
            <a:avLst/>
          </a:prstGeom>
          <a:solidFill>
            <a:srgbClr val="F5B90D"/>
          </a:solidFill>
          <a:ln w="19050">
            <a:solidFill>
              <a:srgbClr val="0B0C0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6"/>
          <p:cNvSpPr>
            <a:spLocks/>
          </p:cNvSpPr>
          <p:nvPr/>
        </p:nvSpPr>
        <p:spPr bwMode="auto">
          <a:xfrm>
            <a:off x="6544510" y="3917588"/>
            <a:ext cx="709613" cy="585788"/>
          </a:xfrm>
          <a:custGeom>
            <a:avLst/>
            <a:gdLst>
              <a:gd name="T0" fmla="*/ 150 w 150"/>
              <a:gd name="T1" fmla="*/ 86 h 124"/>
              <a:gd name="T2" fmla="*/ 150 w 150"/>
              <a:gd name="T3" fmla="*/ 90 h 124"/>
              <a:gd name="T4" fmla="*/ 117 w 150"/>
              <a:gd name="T5" fmla="*/ 124 h 124"/>
              <a:gd name="T6" fmla="*/ 62 w 150"/>
              <a:gd name="T7" fmla="*/ 124 h 124"/>
              <a:gd name="T8" fmla="*/ 0 w 150"/>
              <a:gd name="T9" fmla="*/ 28 h 124"/>
              <a:gd name="T10" fmla="*/ 64 w 150"/>
              <a:gd name="T11" fmla="*/ 0 h 124"/>
              <a:gd name="T12" fmla="*/ 125 w 150"/>
              <a:gd name="T13" fmla="*/ 25 h 124"/>
              <a:gd name="T14" fmla="*/ 150 w 150"/>
              <a:gd name="T15" fmla="*/ 86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0" h="124">
                <a:moveTo>
                  <a:pt x="150" y="86"/>
                </a:moveTo>
                <a:cubicBezTo>
                  <a:pt x="150" y="90"/>
                  <a:pt x="150" y="90"/>
                  <a:pt x="150" y="90"/>
                </a:cubicBezTo>
                <a:cubicBezTo>
                  <a:pt x="150" y="109"/>
                  <a:pt x="135" y="124"/>
                  <a:pt x="117" y="124"/>
                </a:cubicBezTo>
                <a:cubicBezTo>
                  <a:pt x="62" y="124"/>
                  <a:pt x="62" y="124"/>
                  <a:pt x="62" y="124"/>
                </a:cubicBezTo>
                <a:cubicBezTo>
                  <a:pt x="56" y="84"/>
                  <a:pt x="32" y="49"/>
                  <a:pt x="0" y="28"/>
                </a:cubicBezTo>
                <a:cubicBezTo>
                  <a:pt x="15" y="11"/>
                  <a:pt x="38" y="0"/>
                  <a:pt x="64" y="0"/>
                </a:cubicBezTo>
                <a:cubicBezTo>
                  <a:pt x="88" y="0"/>
                  <a:pt x="109" y="9"/>
                  <a:pt x="125" y="25"/>
                </a:cubicBezTo>
                <a:cubicBezTo>
                  <a:pt x="140" y="41"/>
                  <a:pt x="150" y="62"/>
                  <a:pt x="150" y="86"/>
                </a:cubicBezTo>
                <a:close/>
              </a:path>
            </a:pathLst>
          </a:custGeom>
          <a:solidFill>
            <a:srgbClr val="F5B90D"/>
          </a:solidFill>
          <a:ln w="19050">
            <a:solidFill>
              <a:srgbClr val="0B0C0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5314198" y="3425463"/>
            <a:ext cx="415925" cy="415925"/>
          </a:xfrm>
          <a:prstGeom prst="ellipse">
            <a:avLst/>
          </a:prstGeom>
          <a:solidFill>
            <a:srgbClr val="F5B90D"/>
          </a:solidFill>
          <a:ln w="19050">
            <a:solidFill>
              <a:srgbClr val="0B0C0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8"/>
          <p:cNvSpPr>
            <a:spLocks/>
          </p:cNvSpPr>
          <p:nvPr/>
        </p:nvSpPr>
        <p:spPr bwMode="auto">
          <a:xfrm>
            <a:off x="5115760" y="3917588"/>
            <a:ext cx="709613" cy="585788"/>
          </a:xfrm>
          <a:custGeom>
            <a:avLst/>
            <a:gdLst>
              <a:gd name="T0" fmla="*/ 150 w 150"/>
              <a:gd name="T1" fmla="*/ 28 h 124"/>
              <a:gd name="T2" fmla="*/ 88 w 150"/>
              <a:gd name="T3" fmla="*/ 124 h 124"/>
              <a:gd name="T4" fmla="*/ 33 w 150"/>
              <a:gd name="T5" fmla="*/ 124 h 124"/>
              <a:gd name="T6" fmla="*/ 0 w 150"/>
              <a:gd name="T7" fmla="*/ 90 h 124"/>
              <a:gd name="T8" fmla="*/ 0 w 150"/>
              <a:gd name="T9" fmla="*/ 86 h 124"/>
              <a:gd name="T10" fmla="*/ 86 w 150"/>
              <a:gd name="T11" fmla="*/ 0 h 124"/>
              <a:gd name="T12" fmla="*/ 147 w 150"/>
              <a:gd name="T13" fmla="*/ 25 h 124"/>
              <a:gd name="T14" fmla="*/ 150 w 150"/>
              <a:gd name="T15" fmla="*/ 2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0" h="124">
                <a:moveTo>
                  <a:pt x="150" y="28"/>
                </a:moveTo>
                <a:cubicBezTo>
                  <a:pt x="117" y="49"/>
                  <a:pt x="94" y="84"/>
                  <a:pt x="88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15" y="124"/>
                  <a:pt x="0" y="109"/>
                  <a:pt x="0" y="9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38"/>
                  <a:pt x="38" y="0"/>
                  <a:pt x="86" y="0"/>
                </a:cubicBezTo>
                <a:cubicBezTo>
                  <a:pt x="110" y="0"/>
                  <a:pt x="131" y="9"/>
                  <a:pt x="147" y="25"/>
                </a:cubicBezTo>
                <a:cubicBezTo>
                  <a:pt x="148" y="26"/>
                  <a:pt x="149" y="27"/>
                  <a:pt x="150" y="28"/>
                </a:cubicBezTo>
                <a:close/>
              </a:path>
            </a:pathLst>
          </a:custGeom>
          <a:solidFill>
            <a:srgbClr val="F5B90D"/>
          </a:solidFill>
          <a:ln w="19050">
            <a:solidFill>
              <a:srgbClr val="0B0C0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59"/>
          <p:cNvSpPr>
            <a:spLocks noChangeArrowheads="1"/>
          </p:cNvSpPr>
          <p:nvPr/>
        </p:nvSpPr>
        <p:spPr bwMode="auto">
          <a:xfrm>
            <a:off x="5863473" y="3222263"/>
            <a:ext cx="642938" cy="642938"/>
          </a:xfrm>
          <a:prstGeom prst="ellipse">
            <a:avLst/>
          </a:prstGeom>
          <a:solidFill>
            <a:srgbClr val="F5B90D"/>
          </a:solidFill>
          <a:ln w="19050">
            <a:solidFill>
              <a:srgbClr val="0B0C0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60"/>
          <p:cNvSpPr>
            <a:spLocks/>
          </p:cNvSpPr>
          <p:nvPr/>
        </p:nvSpPr>
        <p:spPr bwMode="auto">
          <a:xfrm>
            <a:off x="5555498" y="3979501"/>
            <a:ext cx="1258888" cy="903288"/>
          </a:xfrm>
          <a:custGeom>
            <a:avLst/>
            <a:gdLst>
              <a:gd name="T0" fmla="*/ 215 w 266"/>
              <a:gd name="T1" fmla="*/ 191 h 191"/>
              <a:gd name="T2" fmla="*/ 51 w 266"/>
              <a:gd name="T3" fmla="*/ 191 h 191"/>
              <a:gd name="T4" fmla="*/ 0 w 266"/>
              <a:gd name="T5" fmla="*/ 140 h 191"/>
              <a:gd name="T6" fmla="*/ 0 w 266"/>
              <a:gd name="T7" fmla="*/ 133 h 191"/>
              <a:gd name="T8" fmla="*/ 133 w 266"/>
              <a:gd name="T9" fmla="*/ 0 h 191"/>
              <a:gd name="T10" fmla="*/ 133 w 266"/>
              <a:gd name="T11" fmla="*/ 0 h 191"/>
              <a:gd name="T12" fmla="*/ 266 w 266"/>
              <a:gd name="T13" fmla="*/ 133 h 191"/>
              <a:gd name="T14" fmla="*/ 266 w 266"/>
              <a:gd name="T15" fmla="*/ 140 h 191"/>
              <a:gd name="T16" fmla="*/ 215 w 266"/>
              <a:gd name="T17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191">
                <a:moveTo>
                  <a:pt x="215" y="191"/>
                </a:moveTo>
                <a:cubicBezTo>
                  <a:pt x="51" y="191"/>
                  <a:pt x="51" y="191"/>
                  <a:pt x="51" y="191"/>
                </a:cubicBezTo>
                <a:cubicBezTo>
                  <a:pt x="23" y="191"/>
                  <a:pt x="0" y="168"/>
                  <a:pt x="0" y="14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60"/>
                  <a:pt x="60" y="0"/>
                  <a:pt x="133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206" y="0"/>
                  <a:pt x="266" y="60"/>
                  <a:pt x="266" y="133"/>
                </a:cubicBezTo>
                <a:cubicBezTo>
                  <a:pt x="266" y="140"/>
                  <a:pt x="266" y="140"/>
                  <a:pt x="266" y="140"/>
                </a:cubicBezTo>
                <a:cubicBezTo>
                  <a:pt x="266" y="168"/>
                  <a:pt x="243" y="191"/>
                  <a:pt x="215" y="191"/>
                </a:cubicBezTo>
                <a:close/>
              </a:path>
            </a:pathLst>
          </a:custGeom>
          <a:solidFill>
            <a:srgbClr val="F5B90D"/>
          </a:solidFill>
          <a:ln w="19050">
            <a:solidFill>
              <a:srgbClr val="0B0C0C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>
          <a:xfrm>
            <a:off x="2224049" y="987431"/>
            <a:ext cx="7743901" cy="6134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Century Gothic" panose="020B0502020202020204" pitchFamily="34" charset="0"/>
              </a:rPr>
              <a:t>Проект ориентирован на:</a:t>
            </a:r>
            <a:endParaRPr lang="en-US" sz="3600" b="1" dirty="0">
              <a:latin typeface="Century Gothic" panose="020B0502020202020204" pitchFamily="34" charset="0"/>
            </a:endParaRPr>
          </a:p>
        </p:txBody>
      </p:sp>
      <p:sp>
        <p:nvSpPr>
          <p:cNvPr id="63" name="Freeform 2112"/>
          <p:cNvSpPr>
            <a:spLocks noEditPoints="1"/>
          </p:cNvSpPr>
          <p:nvPr/>
        </p:nvSpPr>
        <p:spPr bwMode="auto">
          <a:xfrm>
            <a:off x="3729773" y="5368564"/>
            <a:ext cx="320705" cy="389105"/>
          </a:xfrm>
          <a:custGeom>
            <a:avLst/>
            <a:gdLst>
              <a:gd name="T0" fmla="*/ 123 w 133"/>
              <a:gd name="T1" fmla="*/ 155 h 160"/>
              <a:gd name="T2" fmla="*/ 109 w 133"/>
              <a:gd name="T3" fmla="*/ 144 h 160"/>
              <a:gd name="T4" fmla="*/ 100 w 133"/>
              <a:gd name="T5" fmla="*/ 99 h 160"/>
              <a:gd name="T6" fmla="*/ 100 w 133"/>
              <a:gd name="T7" fmla="*/ 61 h 160"/>
              <a:gd name="T8" fmla="*/ 109 w 133"/>
              <a:gd name="T9" fmla="*/ 16 h 160"/>
              <a:gd name="T10" fmla="*/ 123 w 133"/>
              <a:gd name="T11" fmla="*/ 5 h 160"/>
              <a:gd name="T12" fmla="*/ 133 w 133"/>
              <a:gd name="T13" fmla="*/ 3 h 160"/>
              <a:gd name="T14" fmla="*/ 123 w 133"/>
              <a:gd name="T15" fmla="*/ 0 h 160"/>
              <a:gd name="T16" fmla="*/ 13 w 133"/>
              <a:gd name="T17" fmla="*/ 0 h 160"/>
              <a:gd name="T18" fmla="*/ 3 w 133"/>
              <a:gd name="T19" fmla="*/ 0 h 160"/>
              <a:gd name="T20" fmla="*/ 3 w 133"/>
              <a:gd name="T21" fmla="*/ 5 h 160"/>
              <a:gd name="T22" fmla="*/ 11 w 133"/>
              <a:gd name="T23" fmla="*/ 16 h 160"/>
              <a:gd name="T24" fmla="*/ 24 w 133"/>
              <a:gd name="T25" fmla="*/ 43 h 160"/>
              <a:gd name="T26" fmla="*/ 62 w 133"/>
              <a:gd name="T27" fmla="*/ 80 h 160"/>
              <a:gd name="T28" fmla="*/ 24 w 133"/>
              <a:gd name="T29" fmla="*/ 117 h 160"/>
              <a:gd name="T30" fmla="*/ 11 w 133"/>
              <a:gd name="T31" fmla="*/ 144 h 160"/>
              <a:gd name="T32" fmla="*/ 3 w 133"/>
              <a:gd name="T33" fmla="*/ 155 h 160"/>
              <a:gd name="T34" fmla="*/ 3 w 133"/>
              <a:gd name="T35" fmla="*/ 160 h 160"/>
              <a:gd name="T36" fmla="*/ 13 w 133"/>
              <a:gd name="T37" fmla="*/ 160 h 160"/>
              <a:gd name="T38" fmla="*/ 123 w 133"/>
              <a:gd name="T39" fmla="*/ 160 h 160"/>
              <a:gd name="T40" fmla="*/ 133 w 133"/>
              <a:gd name="T41" fmla="*/ 157 h 160"/>
              <a:gd name="T42" fmla="*/ 16 w 133"/>
              <a:gd name="T43" fmla="*/ 11 h 160"/>
              <a:gd name="T44" fmla="*/ 117 w 133"/>
              <a:gd name="T45" fmla="*/ 5 h 160"/>
              <a:gd name="T46" fmla="*/ 109 w 133"/>
              <a:gd name="T47" fmla="*/ 11 h 160"/>
              <a:gd name="T48" fmla="*/ 16 w 133"/>
              <a:gd name="T49" fmla="*/ 11 h 160"/>
              <a:gd name="T50" fmla="*/ 29 w 133"/>
              <a:gd name="T51" fmla="*/ 43 h 160"/>
              <a:gd name="T52" fmla="*/ 104 w 133"/>
              <a:gd name="T53" fmla="*/ 16 h 160"/>
              <a:gd name="T54" fmla="*/ 97 w 133"/>
              <a:gd name="T55" fmla="*/ 57 h 160"/>
              <a:gd name="T56" fmla="*/ 37 w 133"/>
              <a:gd name="T57" fmla="*/ 57 h 160"/>
              <a:gd name="T58" fmla="*/ 37 w 133"/>
              <a:gd name="T59" fmla="*/ 103 h 160"/>
              <a:gd name="T60" fmla="*/ 97 w 133"/>
              <a:gd name="T61" fmla="*/ 103 h 160"/>
              <a:gd name="T62" fmla="*/ 104 w 133"/>
              <a:gd name="T63" fmla="*/ 144 h 160"/>
              <a:gd name="T64" fmla="*/ 29 w 133"/>
              <a:gd name="T65" fmla="*/ 117 h 160"/>
              <a:gd name="T66" fmla="*/ 24 w 133"/>
              <a:gd name="T67" fmla="*/ 149 h 160"/>
              <a:gd name="T68" fmla="*/ 117 w 133"/>
              <a:gd name="T69" fmla="*/ 149 h 160"/>
              <a:gd name="T70" fmla="*/ 16 w 133"/>
              <a:gd name="T71" fmla="*/ 155 h 160"/>
              <a:gd name="T72" fmla="*/ 55 w 133"/>
              <a:gd name="T73" fmla="*/ 56 h 160"/>
              <a:gd name="T74" fmla="*/ 53 w 133"/>
              <a:gd name="T75" fmla="*/ 61 h 160"/>
              <a:gd name="T76" fmla="*/ 39 w 133"/>
              <a:gd name="T77" fmla="*/ 52 h 160"/>
              <a:gd name="T78" fmla="*/ 35 w 133"/>
              <a:gd name="T79" fmla="*/ 37 h 160"/>
              <a:gd name="T80" fmla="*/ 40 w 133"/>
              <a:gd name="T81" fmla="*/ 37 h 160"/>
              <a:gd name="T82" fmla="*/ 42 w 133"/>
              <a:gd name="T83" fmla="*/ 48 h 160"/>
              <a:gd name="T84" fmla="*/ 99 w 133"/>
              <a:gd name="T85" fmla="*/ 119 h 160"/>
              <a:gd name="T86" fmla="*/ 96 w 133"/>
              <a:gd name="T87" fmla="*/ 128 h 160"/>
              <a:gd name="T88" fmla="*/ 93 w 133"/>
              <a:gd name="T89" fmla="*/ 119 h 160"/>
              <a:gd name="T90" fmla="*/ 79 w 133"/>
              <a:gd name="T91" fmla="*/ 106 h 160"/>
              <a:gd name="T92" fmla="*/ 81 w 133"/>
              <a:gd name="T93" fmla="*/ 102 h 160"/>
              <a:gd name="T94" fmla="*/ 99 w 133"/>
              <a:gd name="T95" fmla="*/ 11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" h="160">
                <a:moveTo>
                  <a:pt x="131" y="155"/>
                </a:moveTo>
                <a:cubicBezTo>
                  <a:pt x="123" y="155"/>
                  <a:pt x="123" y="155"/>
                  <a:pt x="123" y="15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09" y="110"/>
                  <a:pt x="106" y="103"/>
                  <a:pt x="100" y="99"/>
                </a:cubicBezTo>
                <a:cubicBezTo>
                  <a:pt x="71" y="80"/>
                  <a:pt x="71" y="80"/>
                  <a:pt x="71" y="80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6" y="57"/>
                  <a:pt x="109" y="50"/>
                  <a:pt x="109" y="43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5"/>
                  <a:pt x="123" y="5"/>
                  <a:pt x="123" y="5"/>
                </a:cubicBezTo>
                <a:cubicBezTo>
                  <a:pt x="131" y="5"/>
                  <a:pt x="131" y="5"/>
                  <a:pt x="131" y="5"/>
                </a:cubicBezTo>
                <a:cubicBezTo>
                  <a:pt x="132" y="5"/>
                  <a:pt x="133" y="4"/>
                  <a:pt x="133" y="3"/>
                </a:cubicBezTo>
                <a:cubicBezTo>
                  <a:pt x="133" y="1"/>
                  <a:pt x="132" y="0"/>
                  <a:pt x="13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16"/>
                  <a:pt x="11" y="16"/>
                  <a:pt x="11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50"/>
                  <a:pt x="28" y="57"/>
                  <a:pt x="34" y="61"/>
                </a:cubicBezTo>
                <a:cubicBezTo>
                  <a:pt x="62" y="80"/>
                  <a:pt x="62" y="80"/>
                  <a:pt x="62" y="80"/>
                </a:cubicBezTo>
                <a:cubicBezTo>
                  <a:pt x="34" y="99"/>
                  <a:pt x="34" y="99"/>
                  <a:pt x="34" y="99"/>
                </a:cubicBezTo>
                <a:cubicBezTo>
                  <a:pt x="28" y="103"/>
                  <a:pt x="24" y="110"/>
                  <a:pt x="24" y="117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3" y="155"/>
                  <a:pt x="3" y="155"/>
                  <a:pt x="3" y="155"/>
                </a:cubicBezTo>
                <a:cubicBezTo>
                  <a:pt x="1" y="155"/>
                  <a:pt x="0" y="156"/>
                  <a:pt x="0" y="157"/>
                </a:cubicBezTo>
                <a:cubicBezTo>
                  <a:pt x="0" y="159"/>
                  <a:pt x="1" y="160"/>
                  <a:pt x="3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3" y="160"/>
                  <a:pt x="123" y="160"/>
                  <a:pt x="123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2" y="160"/>
                  <a:pt x="133" y="159"/>
                  <a:pt x="133" y="157"/>
                </a:cubicBezTo>
                <a:cubicBezTo>
                  <a:pt x="133" y="156"/>
                  <a:pt x="132" y="155"/>
                  <a:pt x="131" y="155"/>
                </a:cubicBezTo>
                <a:close/>
                <a:moveTo>
                  <a:pt x="16" y="11"/>
                </a:moveTo>
                <a:cubicBezTo>
                  <a:pt x="16" y="5"/>
                  <a:pt x="16" y="5"/>
                  <a:pt x="16" y="5"/>
                </a:cubicBezTo>
                <a:cubicBezTo>
                  <a:pt x="117" y="5"/>
                  <a:pt x="117" y="5"/>
                  <a:pt x="117" y="5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24" y="11"/>
                  <a:pt x="24" y="11"/>
                  <a:pt x="24" y="11"/>
                </a:cubicBezTo>
                <a:lnTo>
                  <a:pt x="16" y="11"/>
                </a:lnTo>
                <a:close/>
                <a:moveTo>
                  <a:pt x="37" y="57"/>
                </a:moveTo>
                <a:cubicBezTo>
                  <a:pt x="32" y="54"/>
                  <a:pt x="29" y="49"/>
                  <a:pt x="29" y="43"/>
                </a:cubicBezTo>
                <a:cubicBezTo>
                  <a:pt x="29" y="16"/>
                  <a:pt x="29" y="16"/>
                  <a:pt x="29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4" y="49"/>
                  <a:pt x="101" y="54"/>
                  <a:pt x="97" y="57"/>
                </a:cubicBezTo>
                <a:cubicBezTo>
                  <a:pt x="67" y="77"/>
                  <a:pt x="67" y="77"/>
                  <a:pt x="67" y="77"/>
                </a:cubicBezTo>
                <a:lnTo>
                  <a:pt x="37" y="57"/>
                </a:lnTo>
                <a:close/>
                <a:moveTo>
                  <a:pt x="29" y="117"/>
                </a:moveTo>
                <a:cubicBezTo>
                  <a:pt x="29" y="111"/>
                  <a:pt x="32" y="106"/>
                  <a:pt x="37" y="103"/>
                </a:cubicBezTo>
                <a:cubicBezTo>
                  <a:pt x="67" y="83"/>
                  <a:pt x="67" y="83"/>
                  <a:pt x="67" y="8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101" y="106"/>
                  <a:pt x="104" y="111"/>
                  <a:pt x="104" y="117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9" y="144"/>
                  <a:pt x="29" y="144"/>
                  <a:pt x="29" y="144"/>
                </a:cubicBezTo>
                <a:lnTo>
                  <a:pt x="29" y="117"/>
                </a:lnTo>
                <a:close/>
                <a:moveTo>
                  <a:pt x="16" y="149"/>
                </a:moveTo>
                <a:cubicBezTo>
                  <a:pt x="24" y="149"/>
                  <a:pt x="24" y="149"/>
                  <a:pt x="24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6" y="155"/>
                  <a:pt x="16" y="155"/>
                  <a:pt x="16" y="155"/>
                </a:cubicBezTo>
                <a:lnTo>
                  <a:pt x="16" y="149"/>
                </a:lnTo>
                <a:close/>
                <a:moveTo>
                  <a:pt x="55" y="56"/>
                </a:moveTo>
                <a:cubicBezTo>
                  <a:pt x="56" y="57"/>
                  <a:pt x="56" y="59"/>
                  <a:pt x="56" y="60"/>
                </a:cubicBezTo>
                <a:cubicBezTo>
                  <a:pt x="55" y="61"/>
                  <a:pt x="54" y="61"/>
                  <a:pt x="53" y="61"/>
                </a:cubicBezTo>
                <a:cubicBezTo>
                  <a:pt x="53" y="61"/>
                  <a:pt x="52" y="61"/>
                  <a:pt x="52" y="61"/>
                </a:cubicBezTo>
                <a:cubicBezTo>
                  <a:pt x="39" y="52"/>
                  <a:pt x="39" y="52"/>
                  <a:pt x="39" y="52"/>
                </a:cubicBezTo>
                <a:cubicBezTo>
                  <a:pt x="36" y="50"/>
                  <a:pt x="35" y="47"/>
                  <a:pt x="35" y="43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6"/>
                  <a:pt x="36" y="35"/>
                  <a:pt x="37" y="35"/>
                </a:cubicBezTo>
                <a:cubicBezTo>
                  <a:pt x="39" y="35"/>
                  <a:pt x="40" y="36"/>
                  <a:pt x="40" y="37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5"/>
                  <a:pt x="41" y="47"/>
                  <a:pt x="42" y="48"/>
                </a:cubicBezTo>
                <a:lnTo>
                  <a:pt x="55" y="56"/>
                </a:lnTo>
                <a:close/>
                <a:moveTo>
                  <a:pt x="99" y="119"/>
                </a:moveTo>
                <a:cubicBezTo>
                  <a:pt x="99" y="125"/>
                  <a:pt x="99" y="125"/>
                  <a:pt x="99" y="125"/>
                </a:cubicBezTo>
                <a:cubicBezTo>
                  <a:pt x="99" y="126"/>
                  <a:pt x="97" y="128"/>
                  <a:pt x="96" y="128"/>
                </a:cubicBezTo>
                <a:cubicBezTo>
                  <a:pt x="95" y="128"/>
                  <a:pt x="93" y="126"/>
                  <a:pt x="93" y="125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17"/>
                  <a:pt x="92" y="115"/>
                  <a:pt x="91" y="114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7" y="105"/>
                  <a:pt x="77" y="104"/>
                  <a:pt x="78" y="103"/>
                </a:cubicBezTo>
                <a:cubicBezTo>
                  <a:pt x="79" y="101"/>
                  <a:pt x="80" y="101"/>
                  <a:pt x="81" y="102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7" y="112"/>
                  <a:pt x="99" y="115"/>
                  <a:pt x="99" y="119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00"/>
          </a:p>
        </p:txBody>
      </p:sp>
      <p:sp>
        <p:nvSpPr>
          <p:cNvPr id="64" name="Freeform 2101"/>
          <p:cNvSpPr>
            <a:spLocks noEditPoints="1"/>
          </p:cNvSpPr>
          <p:nvPr/>
        </p:nvSpPr>
        <p:spPr bwMode="auto">
          <a:xfrm>
            <a:off x="3666506" y="2249949"/>
            <a:ext cx="371165" cy="389105"/>
          </a:xfrm>
          <a:custGeom>
            <a:avLst/>
            <a:gdLst>
              <a:gd name="T0" fmla="*/ 154 w 154"/>
              <a:gd name="T1" fmla="*/ 22 h 160"/>
              <a:gd name="T2" fmla="*/ 77 w 154"/>
              <a:gd name="T3" fmla="*/ 0 h 160"/>
              <a:gd name="T4" fmla="*/ 0 w 154"/>
              <a:gd name="T5" fmla="*/ 22 h 160"/>
              <a:gd name="T6" fmla="*/ 6 w 154"/>
              <a:gd name="T7" fmla="*/ 30 h 160"/>
              <a:gd name="T8" fmla="*/ 58 w 154"/>
              <a:gd name="T9" fmla="*/ 102 h 160"/>
              <a:gd name="T10" fmla="*/ 58 w 154"/>
              <a:gd name="T11" fmla="*/ 156 h 160"/>
              <a:gd name="T12" fmla="*/ 60 w 154"/>
              <a:gd name="T13" fmla="*/ 159 h 160"/>
              <a:gd name="T14" fmla="*/ 62 w 154"/>
              <a:gd name="T15" fmla="*/ 160 h 160"/>
              <a:gd name="T16" fmla="*/ 95 w 154"/>
              <a:gd name="T17" fmla="*/ 127 h 160"/>
              <a:gd name="T18" fmla="*/ 95 w 154"/>
              <a:gd name="T19" fmla="*/ 102 h 160"/>
              <a:gd name="T20" fmla="*/ 148 w 154"/>
              <a:gd name="T21" fmla="*/ 30 h 160"/>
              <a:gd name="T22" fmla="*/ 148 w 154"/>
              <a:gd name="T23" fmla="*/ 30 h 160"/>
              <a:gd name="T24" fmla="*/ 154 w 154"/>
              <a:gd name="T25" fmla="*/ 22 h 160"/>
              <a:gd name="T26" fmla="*/ 77 w 154"/>
              <a:gd name="T27" fmla="*/ 6 h 160"/>
              <a:gd name="T28" fmla="*/ 147 w 154"/>
              <a:gd name="T29" fmla="*/ 22 h 160"/>
              <a:gd name="T30" fmla="*/ 144 w 154"/>
              <a:gd name="T31" fmla="*/ 26 h 160"/>
              <a:gd name="T32" fmla="*/ 144 w 154"/>
              <a:gd name="T33" fmla="*/ 26 h 160"/>
              <a:gd name="T34" fmla="*/ 144 w 154"/>
              <a:gd name="T35" fmla="*/ 26 h 160"/>
              <a:gd name="T36" fmla="*/ 77 w 154"/>
              <a:gd name="T37" fmla="*/ 37 h 160"/>
              <a:gd name="T38" fmla="*/ 10 w 154"/>
              <a:gd name="T39" fmla="*/ 26 h 160"/>
              <a:gd name="T40" fmla="*/ 10 w 154"/>
              <a:gd name="T41" fmla="*/ 26 h 160"/>
              <a:gd name="T42" fmla="*/ 8 w 154"/>
              <a:gd name="T43" fmla="*/ 25 h 160"/>
              <a:gd name="T44" fmla="*/ 6 w 154"/>
              <a:gd name="T45" fmla="*/ 22 h 160"/>
              <a:gd name="T46" fmla="*/ 77 w 154"/>
              <a:gd name="T47" fmla="*/ 6 h 160"/>
              <a:gd name="T48" fmla="*/ 89 w 154"/>
              <a:gd name="T49" fmla="*/ 125 h 160"/>
              <a:gd name="T50" fmla="*/ 65 w 154"/>
              <a:gd name="T51" fmla="*/ 149 h 160"/>
              <a:gd name="T52" fmla="*/ 65 w 154"/>
              <a:gd name="T53" fmla="*/ 104 h 160"/>
              <a:gd name="T54" fmla="*/ 89 w 154"/>
              <a:gd name="T55" fmla="*/ 104 h 160"/>
              <a:gd name="T56" fmla="*/ 89 w 154"/>
              <a:gd name="T57" fmla="*/ 125 h 160"/>
              <a:gd name="T58" fmla="*/ 91 w 154"/>
              <a:gd name="T59" fmla="*/ 98 h 160"/>
              <a:gd name="T60" fmla="*/ 63 w 154"/>
              <a:gd name="T61" fmla="*/ 98 h 160"/>
              <a:gd name="T62" fmla="*/ 17 w 154"/>
              <a:gd name="T63" fmla="*/ 36 h 160"/>
              <a:gd name="T64" fmla="*/ 77 w 154"/>
              <a:gd name="T65" fmla="*/ 43 h 160"/>
              <a:gd name="T66" fmla="*/ 136 w 154"/>
              <a:gd name="T67" fmla="*/ 36 h 160"/>
              <a:gd name="T68" fmla="*/ 91 w 154"/>
              <a:gd name="T69" fmla="*/ 9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4" h="160">
                <a:moveTo>
                  <a:pt x="154" y="22"/>
                </a:moveTo>
                <a:cubicBezTo>
                  <a:pt x="154" y="7"/>
                  <a:pt x="115" y="0"/>
                  <a:pt x="77" y="0"/>
                </a:cubicBezTo>
                <a:cubicBezTo>
                  <a:pt x="39" y="0"/>
                  <a:pt x="0" y="7"/>
                  <a:pt x="0" y="22"/>
                </a:cubicBezTo>
                <a:cubicBezTo>
                  <a:pt x="0" y="25"/>
                  <a:pt x="2" y="28"/>
                  <a:pt x="6" y="30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58" y="158"/>
                  <a:pt x="59" y="159"/>
                  <a:pt x="60" y="159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52" y="28"/>
                  <a:pt x="154" y="25"/>
                  <a:pt x="154" y="22"/>
                </a:cubicBezTo>
                <a:close/>
                <a:moveTo>
                  <a:pt x="77" y="6"/>
                </a:moveTo>
                <a:cubicBezTo>
                  <a:pt x="120" y="6"/>
                  <a:pt x="147" y="15"/>
                  <a:pt x="147" y="22"/>
                </a:cubicBezTo>
                <a:cubicBezTo>
                  <a:pt x="147" y="23"/>
                  <a:pt x="146" y="24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35" y="31"/>
                  <a:pt x="111" y="37"/>
                  <a:pt x="77" y="37"/>
                </a:cubicBezTo>
                <a:cubicBezTo>
                  <a:pt x="43" y="37"/>
                  <a:pt x="18" y="31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8" y="25"/>
                  <a:pt x="8" y="25"/>
                  <a:pt x="8" y="25"/>
                </a:cubicBezTo>
                <a:cubicBezTo>
                  <a:pt x="7" y="24"/>
                  <a:pt x="6" y="23"/>
                  <a:pt x="6" y="22"/>
                </a:cubicBezTo>
                <a:cubicBezTo>
                  <a:pt x="6" y="15"/>
                  <a:pt x="34" y="6"/>
                  <a:pt x="77" y="6"/>
                </a:cubicBezTo>
                <a:close/>
                <a:moveTo>
                  <a:pt x="89" y="125"/>
                </a:moveTo>
                <a:cubicBezTo>
                  <a:pt x="65" y="149"/>
                  <a:pt x="65" y="149"/>
                  <a:pt x="65" y="149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9" y="104"/>
                  <a:pt x="89" y="104"/>
                  <a:pt x="89" y="104"/>
                </a:cubicBezTo>
                <a:lnTo>
                  <a:pt x="89" y="125"/>
                </a:lnTo>
                <a:close/>
                <a:moveTo>
                  <a:pt x="91" y="98"/>
                </a:moveTo>
                <a:cubicBezTo>
                  <a:pt x="63" y="98"/>
                  <a:pt x="63" y="98"/>
                  <a:pt x="63" y="98"/>
                </a:cubicBezTo>
                <a:cubicBezTo>
                  <a:pt x="17" y="36"/>
                  <a:pt x="17" y="36"/>
                  <a:pt x="17" y="36"/>
                </a:cubicBezTo>
                <a:cubicBezTo>
                  <a:pt x="32" y="40"/>
                  <a:pt x="54" y="43"/>
                  <a:pt x="77" y="43"/>
                </a:cubicBezTo>
                <a:cubicBezTo>
                  <a:pt x="99" y="43"/>
                  <a:pt x="122" y="40"/>
                  <a:pt x="136" y="36"/>
                </a:cubicBezTo>
                <a:lnTo>
                  <a:pt x="91" y="98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2073"/>
          <p:cNvSpPr>
            <a:spLocks noEditPoints="1"/>
          </p:cNvSpPr>
          <p:nvPr/>
        </p:nvSpPr>
        <p:spPr bwMode="auto">
          <a:xfrm>
            <a:off x="3178619" y="3821061"/>
            <a:ext cx="383498" cy="387984"/>
          </a:xfrm>
          <a:custGeom>
            <a:avLst/>
            <a:gdLst>
              <a:gd name="T0" fmla="*/ 91 w 159"/>
              <a:gd name="T1" fmla="*/ 157 h 160"/>
              <a:gd name="T2" fmla="*/ 88 w 159"/>
              <a:gd name="T3" fmla="*/ 160 h 160"/>
              <a:gd name="T4" fmla="*/ 80 w 159"/>
              <a:gd name="T5" fmla="*/ 74 h 160"/>
              <a:gd name="T6" fmla="*/ 86 w 159"/>
              <a:gd name="T7" fmla="*/ 72 h 160"/>
              <a:gd name="T8" fmla="*/ 83 w 159"/>
              <a:gd name="T9" fmla="*/ 0 h 160"/>
              <a:gd name="T10" fmla="*/ 41 w 159"/>
              <a:gd name="T11" fmla="*/ 13 h 160"/>
              <a:gd name="T12" fmla="*/ 44 w 159"/>
              <a:gd name="T13" fmla="*/ 18 h 160"/>
              <a:gd name="T14" fmla="*/ 83 w 159"/>
              <a:gd name="T15" fmla="*/ 5 h 160"/>
              <a:gd name="T16" fmla="*/ 153 w 159"/>
              <a:gd name="T17" fmla="*/ 87 h 160"/>
              <a:gd name="T18" fmla="*/ 156 w 159"/>
              <a:gd name="T19" fmla="*/ 89 h 160"/>
              <a:gd name="T20" fmla="*/ 150 w 159"/>
              <a:gd name="T21" fmla="*/ 45 h 160"/>
              <a:gd name="T22" fmla="*/ 33 w 159"/>
              <a:gd name="T23" fmla="*/ 23 h 160"/>
              <a:gd name="T24" fmla="*/ 13 w 159"/>
              <a:gd name="T25" fmla="*/ 109 h 160"/>
              <a:gd name="T26" fmla="*/ 17 w 159"/>
              <a:gd name="T27" fmla="*/ 111 h 160"/>
              <a:gd name="T28" fmla="*/ 33 w 159"/>
              <a:gd name="T29" fmla="*/ 26 h 160"/>
              <a:gd name="T30" fmla="*/ 61 w 159"/>
              <a:gd name="T31" fmla="*/ 21 h 160"/>
              <a:gd name="T32" fmla="*/ 30 w 159"/>
              <a:gd name="T33" fmla="*/ 97 h 160"/>
              <a:gd name="T34" fmla="*/ 34 w 159"/>
              <a:gd name="T35" fmla="*/ 138 h 160"/>
              <a:gd name="T36" fmla="*/ 36 w 159"/>
              <a:gd name="T37" fmla="*/ 97 h 160"/>
              <a:gd name="T38" fmla="*/ 63 w 159"/>
              <a:gd name="T39" fmla="*/ 26 h 160"/>
              <a:gd name="T40" fmla="*/ 133 w 159"/>
              <a:gd name="T41" fmla="*/ 59 h 160"/>
              <a:gd name="T42" fmla="*/ 140 w 159"/>
              <a:gd name="T43" fmla="*/ 133 h 160"/>
              <a:gd name="T44" fmla="*/ 138 w 159"/>
              <a:gd name="T45" fmla="*/ 57 h 160"/>
              <a:gd name="T46" fmla="*/ 83 w 159"/>
              <a:gd name="T47" fmla="*/ 33 h 160"/>
              <a:gd name="T48" fmla="*/ 72 w 159"/>
              <a:gd name="T49" fmla="*/ 37 h 160"/>
              <a:gd name="T50" fmla="*/ 83 w 159"/>
              <a:gd name="T51" fmla="*/ 38 h 160"/>
              <a:gd name="T52" fmla="*/ 121 w 159"/>
              <a:gd name="T53" fmla="*/ 144 h 160"/>
              <a:gd name="T54" fmla="*/ 124 w 159"/>
              <a:gd name="T55" fmla="*/ 146 h 160"/>
              <a:gd name="T56" fmla="*/ 120 w 159"/>
              <a:gd name="T57" fmla="*/ 57 h 160"/>
              <a:gd name="T58" fmla="*/ 63 w 159"/>
              <a:gd name="T59" fmla="*/ 44 h 160"/>
              <a:gd name="T60" fmla="*/ 60 w 159"/>
              <a:gd name="T61" fmla="*/ 40 h 160"/>
              <a:gd name="T62" fmla="*/ 50 w 159"/>
              <a:gd name="T63" fmla="*/ 138 h 160"/>
              <a:gd name="T64" fmla="*/ 56 w 159"/>
              <a:gd name="T65" fmla="*/ 138 h 160"/>
              <a:gd name="T66" fmla="*/ 63 w 159"/>
              <a:gd name="T67" fmla="*/ 44 h 160"/>
              <a:gd name="T68" fmla="*/ 107 w 159"/>
              <a:gd name="T69" fmla="*/ 127 h 160"/>
              <a:gd name="T70" fmla="*/ 104 w 159"/>
              <a:gd name="T71" fmla="*/ 130 h 160"/>
              <a:gd name="T72" fmla="*/ 105 w 159"/>
              <a:gd name="T73" fmla="*/ 152 h 160"/>
              <a:gd name="T74" fmla="*/ 107 w 159"/>
              <a:gd name="T75" fmla="*/ 155 h 160"/>
              <a:gd name="T76" fmla="*/ 110 w 159"/>
              <a:gd name="T77" fmla="*/ 138 h 160"/>
              <a:gd name="T78" fmla="*/ 83 w 159"/>
              <a:gd name="T79" fmla="*/ 52 h 160"/>
              <a:gd name="T80" fmla="*/ 63 w 159"/>
              <a:gd name="T81" fmla="*/ 81 h 160"/>
              <a:gd name="T82" fmla="*/ 69 w 159"/>
              <a:gd name="T83" fmla="*/ 155 h 160"/>
              <a:gd name="T84" fmla="*/ 68 w 159"/>
              <a:gd name="T85" fmla="*/ 79 h 160"/>
              <a:gd name="T86" fmla="*/ 83 w 159"/>
              <a:gd name="T87" fmla="*/ 57 h 160"/>
              <a:gd name="T88" fmla="*/ 105 w 159"/>
              <a:gd name="T89" fmla="*/ 117 h 160"/>
              <a:gd name="T90" fmla="*/ 108 w 159"/>
              <a:gd name="T91" fmla="*/ 119 h 160"/>
              <a:gd name="T92" fmla="*/ 103 w 159"/>
              <a:gd name="T93" fmla="*/ 6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9" h="160">
                <a:moveTo>
                  <a:pt x="86" y="72"/>
                </a:moveTo>
                <a:cubicBezTo>
                  <a:pt x="86" y="74"/>
                  <a:pt x="93" y="99"/>
                  <a:pt x="91" y="157"/>
                </a:cubicBezTo>
                <a:cubicBezTo>
                  <a:pt x="91" y="159"/>
                  <a:pt x="90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7" y="160"/>
                  <a:pt x="86" y="159"/>
                  <a:pt x="86" y="157"/>
                </a:cubicBezTo>
                <a:cubicBezTo>
                  <a:pt x="88" y="100"/>
                  <a:pt x="80" y="74"/>
                  <a:pt x="80" y="74"/>
                </a:cubicBezTo>
                <a:cubicBezTo>
                  <a:pt x="80" y="73"/>
                  <a:pt x="81" y="71"/>
                  <a:pt x="82" y="71"/>
                </a:cubicBezTo>
                <a:cubicBezTo>
                  <a:pt x="84" y="70"/>
                  <a:pt x="85" y="71"/>
                  <a:pt x="86" y="72"/>
                </a:cubicBezTo>
                <a:close/>
                <a:moveTo>
                  <a:pt x="150" y="45"/>
                </a:moveTo>
                <a:cubicBezTo>
                  <a:pt x="139" y="18"/>
                  <a:pt x="112" y="0"/>
                  <a:pt x="83" y="0"/>
                </a:cubicBezTo>
                <a:cubicBezTo>
                  <a:pt x="73" y="0"/>
                  <a:pt x="64" y="2"/>
                  <a:pt x="55" y="6"/>
                </a:cubicBezTo>
                <a:cubicBezTo>
                  <a:pt x="50" y="8"/>
                  <a:pt x="45" y="10"/>
                  <a:pt x="41" y="13"/>
                </a:cubicBezTo>
                <a:cubicBezTo>
                  <a:pt x="40" y="14"/>
                  <a:pt x="39" y="15"/>
                  <a:pt x="40" y="17"/>
                </a:cubicBezTo>
                <a:cubicBezTo>
                  <a:pt x="41" y="18"/>
                  <a:pt x="42" y="18"/>
                  <a:pt x="44" y="18"/>
                </a:cubicBezTo>
                <a:cubicBezTo>
                  <a:pt x="48" y="15"/>
                  <a:pt x="52" y="13"/>
                  <a:pt x="57" y="11"/>
                </a:cubicBezTo>
                <a:cubicBezTo>
                  <a:pt x="65" y="7"/>
                  <a:pt x="74" y="5"/>
                  <a:pt x="83" y="5"/>
                </a:cubicBezTo>
                <a:cubicBezTo>
                  <a:pt x="110" y="5"/>
                  <a:pt x="135" y="22"/>
                  <a:pt x="145" y="47"/>
                </a:cubicBezTo>
                <a:cubicBezTo>
                  <a:pt x="150" y="57"/>
                  <a:pt x="152" y="77"/>
                  <a:pt x="153" y="87"/>
                </a:cubicBezTo>
                <a:cubicBezTo>
                  <a:pt x="153" y="88"/>
                  <a:pt x="155" y="89"/>
                  <a:pt x="156" y="89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8" y="89"/>
                  <a:pt x="159" y="88"/>
                  <a:pt x="159" y="87"/>
                </a:cubicBezTo>
                <a:cubicBezTo>
                  <a:pt x="157" y="73"/>
                  <a:pt x="155" y="55"/>
                  <a:pt x="150" y="45"/>
                </a:cubicBezTo>
                <a:close/>
                <a:moveTo>
                  <a:pt x="33" y="26"/>
                </a:moveTo>
                <a:cubicBezTo>
                  <a:pt x="34" y="25"/>
                  <a:pt x="34" y="24"/>
                  <a:pt x="33" y="23"/>
                </a:cubicBezTo>
                <a:cubicBezTo>
                  <a:pt x="32" y="21"/>
                  <a:pt x="30" y="21"/>
                  <a:pt x="29" y="22"/>
                </a:cubicBezTo>
                <a:cubicBezTo>
                  <a:pt x="14" y="37"/>
                  <a:pt x="0" y="64"/>
                  <a:pt x="13" y="109"/>
                </a:cubicBezTo>
                <a:cubicBezTo>
                  <a:pt x="14" y="110"/>
                  <a:pt x="15" y="111"/>
                  <a:pt x="16" y="111"/>
                </a:cubicBezTo>
                <a:cubicBezTo>
                  <a:pt x="16" y="111"/>
                  <a:pt x="17" y="111"/>
                  <a:pt x="17" y="111"/>
                </a:cubicBezTo>
                <a:cubicBezTo>
                  <a:pt x="18" y="111"/>
                  <a:pt x="19" y="109"/>
                  <a:pt x="19" y="108"/>
                </a:cubicBezTo>
                <a:cubicBezTo>
                  <a:pt x="8" y="74"/>
                  <a:pt x="13" y="45"/>
                  <a:pt x="33" y="26"/>
                </a:cubicBezTo>
                <a:close/>
                <a:moveTo>
                  <a:pt x="85" y="16"/>
                </a:moveTo>
                <a:cubicBezTo>
                  <a:pt x="77" y="16"/>
                  <a:pt x="69" y="17"/>
                  <a:pt x="61" y="21"/>
                </a:cubicBezTo>
                <a:cubicBezTo>
                  <a:pt x="34" y="32"/>
                  <a:pt x="20" y="61"/>
                  <a:pt x="28" y="89"/>
                </a:cubicBezTo>
                <a:cubicBezTo>
                  <a:pt x="29" y="91"/>
                  <a:pt x="30" y="94"/>
                  <a:pt x="30" y="97"/>
                </a:cubicBezTo>
                <a:cubicBezTo>
                  <a:pt x="31" y="104"/>
                  <a:pt x="31" y="116"/>
                  <a:pt x="31" y="136"/>
                </a:cubicBezTo>
                <a:cubicBezTo>
                  <a:pt x="31" y="137"/>
                  <a:pt x="32" y="138"/>
                  <a:pt x="34" y="138"/>
                </a:cubicBezTo>
                <a:cubicBezTo>
                  <a:pt x="35" y="138"/>
                  <a:pt x="37" y="137"/>
                  <a:pt x="37" y="136"/>
                </a:cubicBezTo>
                <a:cubicBezTo>
                  <a:pt x="37" y="115"/>
                  <a:pt x="37" y="104"/>
                  <a:pt x="36" y="97"/>
                </a:cubicBezTo>
                <a:cubicBezTo>
                  <a:pt x="35" y="93"/>
                  <a:pt x="34" y="90"/>
                  <a:pt x="33" y="87"/>
                </a:cubicBezTo>
                <a:cubicBezTo>
                  <a:pt x="26" y="62"/>
                  <a:pt x="39" y="36"/>
                  <a:pt x="63" y="26"/>
                </a:cubicBezTo>
                <a:cubicBezTo>
                  <a:pt x="70" y="23"/>
                  <a:pt x="77" y="21"/>
                  <a:pt x="85" y="22"/>
                </a:cubicBezTo>
                <a:cubicBezTo>
                  <a:pt x="104" y="22"/>
                  <a:pt x="126" y="39"/>
                  <a:pt x="133" y="59"/>
                </a:cubicBezTo>
                <a:cubicBezTo>
                  <a:pt x="138" y="76"/>
                  <a:pt x="138" y="104"/>
                  <a:pt x="138" y="130"/>
                </a:cubicBezTo>
                <a:cubicBezTo>
                  <a:pt x="138" y="132"/>
                  <a:pt x="139" y="133"/>
                  <a:pt x="140" y="133"/>
                </a:cubicBezTo>
                <a:cubicBezTo>
                  <a:pt x="142" y="133"/>
                  <a:pt x="143" y="132"/>
                  <a:pt x="143" y="130"/>
                </a:cubicBezTo>
                <a:cubicBezTo>
                  <a:pt x="144" y="104"/>
                  <a:pt x="144" y="75"/>
                  <a:pt x="138" y="57"/>
                </a:cubicBezTo>
                <a:cubicBezTo>
                  <a:pt x="130" y="35"/>
                  <a:pt x="107" y="17"/>
                  <a:pt x="85" y="16"/>
                </a:cubicBezTo>
                <a:close/>
                <a:moveTo>
                  <a:pt x="83" y="33"/>
                </a:moveTo>
                <a:cubicBezTo>
                  <a:pt x="80" y="33"/>
                  <a:pt x="77" y="33"/>
                  <a:pt x="74" y="33"/>
                </a:cubicBezTo>
                <a:cubicBezTo>
                  <a:pt x="73" y="34"/>
                  <a:pt x="72" y="35"/>
                  <a:pt x="72" y="37"/>
                </a:cubicBezTo>
                <a:cubicBezTo>
                  <a:pt x="72" y="38"/>
                  <a:pt x="74" y="39"/>
                  <a:pt x="75" y="39"/>
                </a:cubicBezTo>
                <a:cubicBezTo>
                  <a:pt x="78" y="38"/>
                  <a:pt x="80" y="38"/>
                  <a:pt x="83" y="38"/>
                </a:cubicBezTo>
                <a:cubicBezTo>
                  <a:pt x="97" y="38"/>
                  <a:pt x="110" y="46"/>
                  <a:pt x="115" y="59"/>
                </a:cubicBezTo>
                <a:cubicBezTo>
                  <a:pt x="122" y="75"/>
                  <a:pt x="122" y="100"/>
                  <a:pt x="121" y="144"/>
                </a:cubicBezTo>
                <a:cubicBezTo>
                  <a:pt x="121" y="145"/>
                  <a:pt x="122" y="146"/>
                  <a:pt x="124" y="146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25" y="146"/>
                  <a:pt x="126" y="145"/>
                  <a:pt x="126" y="144"/>
                </a:cubicBezTo>
                <a:cubicBezTo>
                  <a:pt x="128" y="98"/>
                  <a:pt x="127" y="74"/>
                  <a:pt x="120" y="57"/>
                </a:cubicBezTo>
                <a:cubicBezTo>
                  <a:pt x="114" y="42"/>
                  <a:pt x="99" y="33"/>
                  <a:pt x="83" y="33"/>
                </a:cubicBezTo>
                <a:close/>
                <a:moveTo>
                  <a:pt x="63" y="44"/>
                </a:moveTo>
                <a:cubicBezTo>
                  <a:pt x="64" y="43"/>
                  <a:pt x="64" y="42"/>
                  <a:pt x="63" y="41"/>
                </a:cubicBezTo>
                <a:cubicBezTo>
                  <a:pt x="63" y="39"/>
                  <a:pt x="61" y="39"/>
                  <a:pt x="60" y="40"/>
                </a:cubicBezTo>
                <a:cubicBezTo>
                  <a:pt x="46" y="50"/>
                  <a:pt x="40" y="69"/>
                  <a:pt x="45" y="87"/>
                </a:cubicBezTo>
                <a:cubicBezTo>
                  <a:pt x="45" y="87"/>
                  <a:pt x="50" y="107"/>
                  <a:pt x="50" y="138"/>
                </a:cubicBezTo>
                <a:cubicBezTo>
                  <a:pt x="50" y="140"/>
                  <a:pt x="51" y="141"/>
                  <a:pt x="53" y="141"/>
                </a:cubicBezTo>
                <a:cubicBezTo>
                  <a:pt x="54" y="141"/>
                  <a:pt x="56" y="140"/>
                  <a:pt x="56" y="138"/>
                </a:cubicBezTo>
                <a:cubicBezTo>
                  <a:pt x="56" y="106"/>
                  <a:pt x="50" y="86"/>
                  <a:pt x="50" y="85"/>
                </a:cubicBezTo>
                <a:cubicBezTo>
                  <a:pt x="45" y="69"/>
                  <a:pt x="51" y="53"/>
                  <a:pt x="63" y="44"/>
                </a:cubicBezTo>
                <a:close/>
                <a:moveTo>
                  <a:pt x="110" y="130"/>
                </a:moveTo>
                <a:cubicBezTo>
                  <a:pt x="110" y="129"/>
                  <a:pt x="109" y="127"/>
                  <a:pt x="107" y="127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06" y="127"/>
                  <a:pt x="104" y="129"/>
                  <a:pt x="104" y="130"/>
                </a:cubicBezTo>
                <a:cubicBezTo>
                  <a:pt x="104" y="132"/>
                  <a:pt x="104" y="135"/>
                  <a:pt x="105" y="138"/>
                </a:cubicBezTo>
                <a:cubicBezTo>
                  <a:pt x="105" y="143"/>
                  <a:pt x="105" y="148"/>
                  <a:pt x="105" y="152"/>
                </a:cubicBezTo>
                <a:cubicBezTo>
                  <a:pt x="105" y="153"/>
                  <a:pt x="106" y="155"/>
                  <a:pt x="107" y="155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09" y="155"/>
                  <a:pt x="110" y="153"/>
                  <a:pt x="110" y="152"/>
                </a:cubicBezTo>
                <a:cubicBezTo>
                  <a:pt x="110" y="148"/>
                  <a:pt x="110" y="143"/>
                  <a:pt x="110" y="138"/>
                </a:cubicBezTo>
                <a:cubicBezTo>
                  <a:pt x="110" y="135"/>
                  <a:pt x="110" y="132"/>
                  <a:pt x="110" y="130"/>
                </a:cubicBezTo>
                <a:close/>
                <a:moveTo>
                  <a:pt x="83" y="52"/>
                </a:moveTo>
                <a:cubicBezTo>
                  <a:pt x="80" y="52"/>
                  <a:pt x="77" y="52"/>
                  <a:pt x="75" y="53"/>
                </a:cubicBezTo>
                <a:cubicBezTo>
                  <a:pt x="64" y="58"/>
                  <a:pt x="59" y="70"/>
                  <a:pt x="63" y="81"/>
                </a:cubicBezTo>
                <a:cubicBezTo>
                  <a:pt x="65" y="87"/>
                  <a:pt x="66" y="120"/>
                  <a:pt x="66" y="152"/>
                </a:cubicBezTo>
                <a:cubicBezTo>
                  <a:pt x="66" y="153"/>
                  <a:pt x="68" y="155"/>
                  <a:pt x="69" y="155"/>
                </a:cubicBezTo>
                <a:cubicBezTo>
                  <a:pt x="71" y="155"/>
                  <a:pt x="72" y="153"/>
                  <a:pt x="72" y="152"/>
                </a:cubicBezTo>
                <a:cubicBezTo>
                  <a:pt x="72" y="123"/>
                  <a:pt x="70" y="87"/>
                  <a:pt x="68" y="79"/>
                </a:cubicBezTo>
                <a:cubicBezTo>
                  <a:pt x="65" y="71"/>
                  <a:pt x="69" y="62"/>
                  <a:pt x="77" y="58"/>
                </a:cubicBezTo>
                <a:cubicBezTo>
                  <a:pt x="79" y="57"/>
                  <a:pt x="81" y="57"/>
                  <a:pt x="83" y="57"/>
                </a:cubicBezTo>
                <a:cubicBezTo>
                  <a:pt x="89" y="57"/>
                  <a:pt x="95" y="61"/>
                  <a:pt x="98" y="67"/>
                </a:cubicBezTo>
                <a:cubicBezTo>
                  <a:pt x="103" y="79"/>
                  <a:pt x="105" y="101"/>
                  <a:pt x="105" y="117"/>
                </a:cubicBezTo>
                <a:cubicBezTo>
                  <a:pt x="105" y="118"/>
                  <a:pt x="106" y="119"/>
                  <a:pt x="108" y="119"/>
                </a:cubicBezTo>
                <a:cubicBezTo>
                  <a:pt x="108" y="119"/>
                  <a:pt x="108" y="119"/>
                  <a:pt x="108" y="119"/>
                </a:cubicBezTo>
                <a:cubicBezTo>
                  <a:pt x="109" y="119"/>
                  <a:pt x="110" y="118"/>
                  <a:pt x="110" y="117"/>
                </a:cubicBezTo>
                <a:cubicBezTo>
                  <a:pt x="110" y="100"/>
                  <a:pt x="108" y="78"/>
                  <a:pt x="103" y="65"/>
                </a:cubicBezTo>
                <a:cubicBezTo>
                  <a:pt x="100" y="57"/>
                  <a:pt x="92" y="52"/>
                  <a:pt x="83" y="52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2112"/>
          <p:cNvSpPr>
            <a:spLocks noEditPoints="1"/>
          </p:cNvSpPr>
          <p:nvPr/>
        </p:nvSpPr>
        <p:spPr bwMode="auto">
          <a:xfrm>
            <a:off x="8311719" y="5368564"/>
            <a:ext cx="320705" cy="389105"/>
          </a:xfrm>
          <a:custGeom>
            <a:avLst/>
            <a:gdLst>
              <a:gd name="T0" fmla="*/ 123 w 133"/>
              <a:gd name="T1" fmla="*/ 155 h 160"/>
              <a:gd name="T2" fmla="*/ 109 w 133"/>
              <a:gd name="T3" fmla="*/ 144 h 160"/>
              <a:gd name="T4" fmla="*/ 100 w 133"/>
              <a:gd name="T5" fmla="*/ 99 h 160"/>
              <a:gd name="T6" fmla="*/ 100 w 133"/>
              <a:gd name="T7" fmla="*/ 61 h 160"/>
              <a:gd name="T8" fmla="*/ 109 w 133"/>
              <a:gd name="T9" fmla="*/ 16 h 160"/>
              <a:gd name="T10" fmla="*/ 123 w 133"/>
              <a:gd name="T11" fmla="*/ 5 h 160"/>
              <a:gd name="T12" fmla="*/ 133 w 133"/>
              <a:gd name="T13" fmla="*/ 3 h 160"/>
              <a:gd name="T14" fmla="*/ 123 w 133"/>
              <a:gd name="T15" fmla="*/ 0 h 160"/>
              <a:gd name="T16" fmla="*/ 13 w 133"/>
              <a:gd name="T17" fmla="*/ 0 h 160"/>
              <a:gd name="T18" fmla="*/ 3 w 133"/>
              <a:gd name="T19" fmla="*/ 0 h 160"/>
              <a:gd name="T20" fmla="*/ 3 w 133"/>
              <a:gd name="T21" fmla="*/ 5 h 160"/>
              <a:gd name="T22" fmla="*/ 11 w 133"/>
              <a:gd name="T23" fmla="*/ 16 h 160"/>
              <a:gd name="T24" fmla="*/ 24 w 133"/>
              <a:gd name="T25" fmla="*/ 43 h 160"/>
              <a:gd name="T26" fmla="*/ 62 w 133"/>
              <a:gd name="T27" fmla="*/ 80 h 160"/>
              <a:gd name="T28" fmla="*/ 24 w 133"/>
              <a:gd name="T29" fmla="*/ 117 h 160"/>
              <a:gd name="T30" fmla="*/ 11 w 133"/>
              <a:gd name="T31" fmla="*/ 144 h 160"/>
              <a:gd name="T32" fmla="*/ 3 w 133"/>
              <a:gd name="T33" fmla="*/ 155 h 160"/>
              <a:gd name="T34" fmla="*/ 3 w 133"/>
              <a:gd name="T35" fmla="*/ 160 h 160"/>
              <a:gd name="T36" fmla="*/ 13 w 133"/>
              <a:gd name="T37" fmla="*/ 160 h 160"/>
              <a:gd name="T38" fmla="*/ 123 w 133"/>
              <a:gd name="T39" fmla="*/ 160 h 160"/>
              <a:gd name="T40" fmla="*/ 133 w 133"/>
              <a:gd name="T41" fmla="*/ 157 h 160"/>
              <a:gd name="T42" fmla="*/ 16 w 133"/>
              <a:gd name="T43" fmla="*/ 11 h 160"/>
              <a:gd name="T44" fmla="*/ 117 w 133"/>
              <a:gd name="T45" fmla="*/ 5 h 160"/>
              <a:gd name="T46" fmla="*/ 109 w 133"/>
              <a:gd name="T47" fmla="*/ 11 h 160"/>
              <a:gd name="T48" fmla="*/ 16 w 133"/>
              <a:gd name="T49" fmla="*/ 11 h 160"/>
              <a:gd name="T50" fmla="*/ 29 w 133"/>
              <a:gd name="T51" fmla="*/ 43 h 160"/>
              <a:gd name="T52" fmla="*/ 104 w 133"/>
              <a:gd name="T53" fmla="*/ 16 h 160"/>
              <a:gd name="T54" fmla="*/ 97 w 133"/>
              <a:gd name="T55" fmla="*/ 57 h 160"/>
              <a:gd name="T56" fmla="*/ 37 w 133"/>
              <a:gd name="T57" fmla="*/ 57 h 160"/>
              <a:gd name="T58" fmla="*/ 37 w 133"/>
              <a:gd name="T59" fmla="*/ 103 h 160"/>
              <a:gd name="T60" fmla="*/ 97 w 133"/>
              <a:gd name="T61" fmla="*/ 103 h 160"/>
              <a:gd name="T62" fmla="*/ 104 w 133"/>
              <a:gd name="T63" fmla="*/ 144 h 160"/>
              <a:gd name="T64" fmla="*/ 29 w 133"/>
              <a:gd name="T65" fmla="*/ 117 h 160"/>
              <a:gd name="T66" fmla="*/ 24 w 133"/>
              <a:gd name="T67" fmla="*/ 149 h 160"/>
              <a:gd name="T68" fmla="*/ 117 w 133"/>
              <a:gd name="T69" fmla="*/ 149 h 160"/>
              <a:gd name="T70" fmla="*/ 16 w 133"/>
              <a:gd name="T71" fmla="*/ 155 h 160"/>
              <a:gd name="T72" fmla="*/ 55 w 133"/>
              <a:gd name="T73" fmla="*/ 56 h 160"/>
              <a:gd name="T74" fmla="*/ 53 w 133"/>
              <a:gd name="T75" fmla="*/ 61 h 160"/>
              <a:gd name="T76" fmla="*/ 39 w 133"/>
              <a:gd name="T77" fmla="*/ 52 h 160"/>
              <a:gd name="T78" fmla="*/ 35 w 133"/>
              <a:gd name="T79" fmla="*/ 37 h 160"/>
              <a:gd name="T80" fmla="*/ 40 w 133"/>
              <a:gd name="T81" fmla="*/ 37 h 160"/>
              <a:gd name="T82" fmla="*/ 42 w 133"/>
              <a:gd name="T83" fmla="*/ 48 h 160"/>
              <a:gd name="T84" fmla="*/ 99 w 133"/>
              <a:gd name="T85" fmla="*/ 119 h 160"/>
              <a:gd name="T86" fmla="*/ 96 w 133"/>
              <a:gd name="T87" fmla="*/ 128 h 160"/>
              <a:gd name="T88" fmla="*/ 93 w 133"/>
              <a:gd name="T89" fmla="*/ 119 h 160"/>
              <a:gd name="T90" fmla="*/ 79 w 133"/>
              <a:gd name="T91" fmla="*/ 106 h 160"/>
              <a:gd name="T92" fmla="*/ 81 w 133"/>
              <a:gd name="T93" fmla="*/ 102 h 160"/>
              <a:gd name="T94" fmla="*/ 99 w 133"/>
              <a:gd name="T95" fmla="*/ 11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" h="160">
                <a:moveTo>
                  <a:pt x="131" y="155"/>
                </a:moveTo>
                <a:cubicBezTo>
                  <a:pt x="123" y="155"/>
                  <a:pt x="123" y="155"/>
                  <a:pt x="123" y="15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09" y="110"/>
                  <a:pt x="106" y="103"/>
                  <a:pt x="100" y="99"/>
                </a:cubicBezTo>
                <a:cubicBezTo>
                  <a:pt x="71" y="80"/>
                  <a:pt x="71" y="80"/>
                  <a:pt x="71" y="80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6" y="57"/>
                  <a:pt x="109" y="50"/>
                  <a:pt x="109" y="43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5"/>
                  <a:pt x="123" y="5"/>
                  <a:pt x="123" y="5"/>
                </a:cubicBezTo>
                <a:cubicBezTo>
                  <a:pt x="131" y="5"/>
                  <a:pt x="131" y="5"/>
                  <a:pt x="131" y="5"/>
                </a:cubicBezTo>
                <a:cubicBezTo>
                  <a:pt x="132" y="5"/>
                  <a:pt x="133" y="4"/>
                  <a:pt x="133" y="3"/>
                </a:cubicBezTo>
                <a:cubicBezTo>
                  <a:pt x="133" y="1"/>
                  <a:pt x="132" y="0"/>
                  <a:pt x="13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16"/>
                  <a:pt x="11" y="16"/>
                  <a:pt x="11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50"/>
                  <a:pt x="28" y="57"/>
                  <a:pt x="34" y="61"/>
                </a:cubicBezTo>
                <a:cubicBezTo>
                  <a:pt x="62" y="80"/>
                  <a:pt x="62" y="80"/>
                  <a:pt x="62" y="80"/>
                </a:cubicBezTo>
                <a:cubicBezTo>
                  <a:pt x="34" y="99"/>
                  <a:pt x="34" y="99"/>
                  <a:pt x="34" y="99"/>
                </a:cubicBezTo>
                <a:cubicBezTo>
                  <a:pt x="28" y="103"/>
                  <a:pt x="24" y="110"/>
                  <a:pt x="24" y="117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3" y="155"/>
                  <a:pt x="3" y="155"/>
                  <a:pt x="3" y="155"/>
                </a:cubicBezTo>
                <a:cubicBezTo>
                  <a:pt x="1" y="155"/>
                  <a:pt x="0" y="156"/>
                  <a:pt x="0" y="157"/>
                </a:cubicBezTo>
                <a:cubicBezTo>
                  <a:pt x="0" y="159"/>
                  <a:pt x="1" y="160"/>
                  <a:pt x="3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3" y="160"/>
                  <a:pt x="123" y="160"/>
                  <a:pt x="123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2" y="160"/>
                  <a:pt x="133" y="159"/>
                  <a:pt x="133" y="157"/>
                </a:cubicBezTo>
                <a:cubicBezTo>
                  <a:pt x="133" y="156"/>
                  <a:pt x="132" y="155"/>
                  <a:pt x="131" y="155"/>
                </a:cubicBezTo>
                <a:close/>
                <a:moveTo>
                  <a:pt x="16" y="11"/>
                </a:moveTo>
                <a:cubicBezTo>
                  <a:pt x="16" y="5"/>
                  <a:pt x="16" y="5"/>
                  <a:pt x="16" y="5"/>
                </a:cubicBezTo>
                <a:cubicBezTo>
                  <a:pt x="117" y="5"/>
                  <a:pt x="117" y="5"/>
                  <a:pt x="117" y="5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24" y="11"/>
                  <a:pt x="24" y="11"/>
                  <a:pt x="24" y="11"/>
                </a:cubicBezTo>
                <a:lnTo>
                  <a:pt x="16" y="11"/>
                </a:lnTo>
                <a:close/>
                <a:moveTo>
                  <a:pt x="37" y="57"/>
                </a:moveTo>
                <a:cubicBezTo>
                  <a:pt x="32" y="54"/>
                  <a:pt x="29" y="49"/>
                  <a:pt x="29" y="43"/>
                </a:cubicBezTo>
                <a:cubicBezTo>
                  <a:pt x="29" y="16"/>
                  <a:pt x="29" y="16"/>
                  <a:pt x="29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4" y="49"/>
                  <a:pt x="101" y="54"/>
                  <a:pt x="97" y="57"/>
                </a:cubicBezTo>
                <a:cubicBezTo>
                  <a:pt x="67" y="77"/>
                  <a:pt x="67" y="77"/>
                  <a:pt x="67" y="77"/>
                </a:cubicBezTo>
                <a:lnTo>
                  <a:pt x="37" y="57"/>
                </a:lnTo>
                <a:close/>
                <a:moveTo>
                  <a:pt x="29" y="117"/>
                </a:moveTo>
                <a:cubicBezTo>
                  <a:pt x="29" y="111"/>
                  <a:pt x="32" y="106"/>
                  <a:pt x="37" y="103"/>
                </a:cubicBezTo>
                <a:cubicBezTo>
                  <a:pt x="67" y="83"/>
                  <a:pt x="67" y="83"/>
                  <a:pt x="67" y="8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101" y="106"/>
                  <a:pt x="104" y="111"/>
                  <a:pt x="104" y="117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9" y="144"/>
                  <a:pt x="29" y="144"/>
                  <a:pt x="29" y="144"/>
                </a:cubicBezTo>
                <a:lnTo>
                  <a:pt x="29" y="117"/>
                </a:lnTo>
                <a:close/>
                <a:moveTo>
                  <a:pt x="16" y="149"/>
                </a:moveTo>
                <a:cubicBezTo>
                  <a:pt x="24" y="149"/>
                  <a:pt x="24" y="149"/>
                  <a:pt x="24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6" y="155"/>
                  <a:pt x="16" y="155"/>
                  <a:pt x="16" y="155"/>
                </a:cubicBezTo>
                <a:lnTo>
                  <a:pt x="16" y="149"/>
                </a:lnTo>
                <a:close/>
                <a:moveTo>
                  <a:pt x="55" y="56"/>
                </a:moveTo>
                <a:cubicBezTo>
                  <a:pt x="56" y="57"/>
                  <a:pt x="56" y="59"/>
                  <a:pt x="56" y="60"/>
                </a:cubicBezTo>
                <a:cubicBezTo>
                  <a:pt x="55" y="61"/>
                  <a:pt x="54" y="61"/>
                  <a:pt x="53" y="61"/>
                </a:cubicBezTo>
                <a:cubicBezTo>
                  <a:pt x="53" y="61"/>
                  <a:pt x="52" y="61"/>
                  <a:pt x="52" y="61"/>
                </a:cubicBezTo>
                <a:cubicBezTo>
                  <a:pt x="39" y="52"/>
                  <a:pt x="39" y="52"/>
                  <a:pt x="39" y="52"/>
                </a:cubicBezTo>
                <a:cubicBezTo>
                  <a:pt x="36" y="50"/>
                  <a:pt x="35" y="47"/>
                  <a:pt x="35" y="43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6"/>
                  <a:pt x="36" y="35"/>
                  <a:pt x="37" y="35"/>
                </a:cubicBezTo>
                <a:cubicBezTo>
                  <a:pt x="39" y="35"/>
                  <a:pt x="40" y="36"/>
                  <a:pt x="40" y="37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5"/>
                  <a:pt x="41" y="47"/>
                  <a:pt x="42" y="48"/>
                </a:cubicBezTo>
                <a:lnTo>
                  <a:pt x="55" y="56"/>
                </a:lnTo>
                <a:close/>
                <a:moveTo>
                  <a:pt x="99" y="119"/>
                </a:moveTo>
                <a:cubicBezTo>
                  <a:pt x="99" y="125"/>
                  <a:pt x="99" y="125"/>
                  <a:pt x="99" y="125"/>
                </a:cubicBezTo>
                <a:cubicBezTo>
                  <a:pt x="99" y="126"/>
                  <a:pt x="97" y="128"/>
                  <a:pt x="96" y="128"/>
                </a:cubicBezTo>
                <a:cubicBezTo>
                  <a:pt x="95" y="128"/>
                  <a:pt x="93" y="126"/>
                  <a:pt x="93" y="125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17"/>
                  <a:pt x="92" y="115"/>
                  <a:pt x="91" y="114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7" y="105"/>
                  <a:pt x="77" y="104"/>
                  <a:pt x="78" y="103"/>
                </a:cubicBezTo>
                <a:cubicBezTo>
                  <a:pt x="79" y="101"/>
                  <a:pt x="80" y="101"/>
                  <a:pt x="81" y="102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7" y="112"/>
                  <a:pt x="99" y="115"/>
                  <a:pt x="99" y="119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00"/>
          </a:p>
        </p:txBody>
      </p:sp>
      <p:sp>
        <p:nvSpPr>
          <p:cNvPr id="67" name="Freeform 2101"/>
          <p:cNvSpPr>
            <a:spLocks noEditPoints="1"/>
          </p:cNvSpPr>
          <p:nvPr/>
        </p:nvSpPr>
        <p:spPr bwMode="auto">
          <a:xfrm>
            <a:off x="8334035" y="2249949"/>
            <a:ext cx="371165" cy="389105"/>
          </a:xfrm>
          <a:custGeom>
            <a:avLst/>
            <a:gdLst>
              <a:gd name="T0" fmla="*/ 154 w 154"/>
              <a:gd name="T1" fmla="*/ 22 h 160"/>
              <a:gd name="T2" fmla="*/ 77 w 154"/>
              <a:gd name="T3" fmla="*/ 0 h 160"/>
              <a:gd name="T4" fmla="*/ 0 w 154"/>
              <a:gd name="T5" fmla="*/ 22 h 160"/>
              <a:gd name="T6" fmla="*/ 6 w 154"/>
              <a:gd name="T7" fmla="*/ 30 h 160"/>
              <a:gd name="T8" fmla="*/ 58 w 154"/>
              <a:gd name="T9" fmla="*/ 102 h 160"/>
              <a:gd name="T10" fmla="*/ 58 w 154"/>
              <a:gd name="T11" fmla="*/ 156 h 160"/>
              <a:gd name="T12" fmla="*/ 60 w 154"/>
              <a:gd name="T13" fmla="*/ 159 h 160"/>
              <a:gd name="T14" fmla="*/ 62 w 154"/>
              <a:gd name="T15" fmla="*/ 160 h 160"/>
              <a:gd name="T16" fmla="*/ 95 w 154"/>
              <a:gd name="T17" fmla="*/ 127 h 160"/>
              <a:gd name="T18" fmla="*/ 95 w 154"/>
              <a:gd name="T19" fmla="*/ 102 h 160"/>
              <a:gd name="T20" fmla="*/ 148 w 154"/>
              <a:gd name="T21" fmla="*/ 30 h 160"/>
              <a:gd name="T22" fmla="*/ 148 w 154"/>
              <a:gd name="T23" fmla="*/ 30 h 160"/>
              <a:gd name="T24" fmla="*/ 154 w 154"/>
              <a:gd name="T25" fmla="*/ 22 h 160"/>
              <a:gd name="T26" fmla="*/ 77 w 154"/>
              <a:gd name="T27" fmla="*/ 6 h 160"/>
              <a:gd name="T28" fmla="*/ 147 w 154"/>
              <a:gd name="T29" fmla="*/ 22 h 160"/>
              <a:gd name="T30" fmla="*/ 144 w 154"/>
              <a:gd name="T31" fmla="*/ 26 h 160"/>
              <a:gd name="T32" fmla="*/ 144 w 154"/>
              <a:gd name="T33" fmla="*/ 26 h 160"/>
              <a:gd name="T34" fmla="*/ 144 w 154"/>
              <a:gd name="T35" fmla="*/ 26 h 160"/>
              <a:gd name="T36" fmla="*/ 77 w 154"/>
              <a:gd name="T37" fmla="*/ 37 h 160"/>
              <a:gd name="T38" fmla="*/ 10 w 154"/>
              <a:gd name="T39" fmla="*/ 26 h 160"/>
              <a:gd name="T40" fmla="*/ 10 w 154"/>
              <a:gd name="T41" fmla="*/ 26 h 160"/>
              <a:gd name="T42" fmla="*/ 8 w 154"/>
              <a:gd name="T43" fmla="*/ 25 h 160"/>
              <a:gd name="T44" fmla="*/ 6 w 154"/>
              <a:gd name="T45" fmla="*/ 22 h 160"/>
              <a:gd name="T46" fmla="*/ 77 w 154"/>
              <a:gd name="T47" fmla="*/ 6 h 160"/>
              <a:gd name="T48" fmla="*/ 89 w 154"/>
              <a:gd name="T49" fmla="*/ 125 h 160"/>
              <a:gd name="T50" fmla="*/ 65 w 154"/>
              <a:gd name="T51" fmla="*/ 149 h 160"/>
              <a:gd name="T52" fmla="*/ 65 w 154"/>
              <a:gd name="T53" fmla="*/ 104 h 160"/>
              <a:gd name="T54" fmla="*/ 89 w 154"/>
              <a:gd name="T55" fmla="*/ 104 h 160"/>
              <a:gd name="T56" fmla="*/ 89 w 154"/>
              <a:gd name="T57" fmla="*/ 125 h 160"/>
              <a:gd name="T58" fmla="*/ 91 w 154"/>
              <a:gd name="T59" fmla="*/ 98 h 160"/>
              <a:gd name="T60" fmla="*/ 63 w 154"/>
              <a:gd name="T61" fmla="*/ 98 h 160"/>
              <a:gd name="T62" fmla="*/ 17 w 154"/>
              <a:gd name="T63" fmla="*/ 36 h 160"/>
              <a:gd name="T64" fmla="*/ 77 w 154"/>
              <a:gd name="T65" fmla="*/ 43 h 160"/>
              <a:gd name="T66" fmla="*/ 136 w 154"/>
              <a:gd name="T67" fmla="*/ 36 h 160"/>
              <a:gd name="T68" fmla="*/ 91 w 154"/>
              <a:gd name="T69" fmla="*/ 9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4" h="160">
                <a:moveTo>
                  <a:pt x="154" y="22"/>
                </a:moveTo>
                <a:cubicBezTo>
                  <a:pt x="154" y="7"/>
                  <a:pt x="115" y="0"/>
                  <a:pt x="77" y="0"/>
                </a:cubicBezTo>
                <a:cubicBezTo>
                  <a:pt x="39" y="0"/>
                  <a:pt x="0" y="7"/>
                  <a:pt x="0" y="22"/>
                </a:cubicBezTo>
                <a:cubicBezTo>
                  <a:pt x="0" y="25"/>
                  <a:pt x="2" y="28"/>
                  <a:pt x="6" y="30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58" y="158"/>
                  <a:pt x="59" y="159"/>
                  <a:pt x="60" y="159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52" y="28"/>
                  <a:pt x="154" y="25"/>
                  <a:pt x="154" y="22"/>
                </a:cubicBezTo>
                <a:close/>
                <a:moveTo>
                  <a:pt x="77" y="6"/>
                </a:moveTo>
                <a:cubicBezTo>
                  <a:pt x="120" y="6"/>
                  <a:pt x="147" y="15"/>
                  <a:pt x="147" y="22"/>
                </a:cubicBezTo>
                <a:cubicBezTo>
                  <a:pt x="147" y="23"/>
                  <a:pt x="146" y="24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35" y="31"/>
                  <a:pt x="111" y="37"/>
                  <a:pt x="77" y="37"/>
                </a:cubicBezTo>
                <a:cubicBezTo>
                  <a:pt x="43" y="37"/>
                  <a:pt x="18" y="31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8" y="25"/>
                  <a:pt x="8" y="25"/>
                  <a:pt x="8" y="25"/>
                </a:cubicBezTo>
                <a:cubicBezTo>
                  <a:pt x="7" y="24"/>
                  <a:pt x="6" y="23"/>
                  <a:pt x="6" y="22"/>
                </a:cubicBezTo>
                <a:cubicBezTo>
                  <a:pt x="6" y="15"/>
                  <a:pt x="34" y="6"/>
                  <a:pt x="77" y="6"/>
                </a:cubicBezTo>
                <a:close/>
                <a:moveTo>
                  <a:pt x="89" y="125"/>
                </a:moveTo>
                <a:cubicBezTo>
                  <a:pt x="65" y="149"/>
                  <a:pt x="65" y="149"/>
                  <a:pt x="65" y="149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9" y="104"/>
                  <a:pt x="89" y="104"/>
                  <a:pt x="89" y="104"/>
                </a:cubicBezTo>
                <a:lnTo>
                  <a:pt x="89" y="125"/>
                </a:lnTo>
                <a:close/>
                <a:moveTo>
                  <a:pt x="91" y="98"/>
                </a:moveTo>
                <a:cubicBezTo>
                  <a:pt x="63" y="98"/>
                  <a:pt x="63" y="98"/>
                  <a:pt x="63" y="98"/>
                </a:cubicBezTo>
                <a:cubicBezTo>
                  <a:pt x="17" y="36"/>
                  <a:pt x="17" y="36"/>
                  <a:pt x="17" y="36"/>
                </a:cubicBezTo>
                <a:cubicBezTo>
                  <a:pt x="32" y="40"/>
                  <a:pt x="54" y="43"/>
                  <a:pt x="77" y="43"/>
                </a:cubicBezTo>
                <a:cubicBezTo>
                  <a:pt x="99" y="43"/>
                  <a:pt x="122" y="40"/>
                  <a:pt x="136" y="36"/>
                </a:cubicBezTo>
                <a:lnTo>
                  <a:pt x="91" y="98"/>
                </a:ln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2073"/>
          <p:cNvSpPr>
            <a:spLocks noEditPoints="1"/>
          </p:cNvSpPr>
          <p:nvPr/>
        </p:nvSpPr>
        <p:spPr bwMode="auto">
          <a:xfrm>
            <a:off x="8806881" y="3821061"/>
            <a:ext cx="383498" cy="387984"/>
          </a:xfrm>
          <a:custGeom>
            <a:avLst/>
            <a:gdLst>
              <a:gd name="T0" fmla="*/ 91 w 159"/>
              <a:gd name="T1" fmla="*/ 157 h 160"/>
              <a:gd name="T2" fmla="*/ 88 w 159"/>
              <a:gd name="T3" fmla="*/ 160 h 160"/>
              <a:gd name="T4" fmla="*/ 80 w 159"/>
              <a:gd name="T5" fmla="*/ 74 h 160"/>
              <a:gd name="T6" fmla="*/ 86 w 159"/>
              <a:gd name="T7" fmla="*/ 72 h 160"/>
              <a:gd name="T8" fmla="*/ 83 w 159"/>
              <a:gd name="T9" fmla="*/ 0 h 160"/>
              <a:gd name="T10" fmla="*/ 41 w 159"/>
              <a:gd name="T11" fmla="*/ 13 h 160"/>
              <a:gd name="T12" fmla="*/ 44 w 159"/>
              <a:gd name="T13" fmla="*/ 18 h 160"/>
              <a:gd name="T14" fmla="*/ 83 w 159"/>
              <a:gd name="T15" fmla="*/ 5 h 160"/>
              <a:gd name="T16" fmla="*/ 153 w 159"/>
              <a:gd name="T17" fmla="*/ 87 h 160"/>
              <a:gd name="T18" fmla="*/ 156 w 159"/>
              <a:gd name="T19" fmla="*/ 89 h 160"/>
              <a:gd name="T20" fmla="*/ 150 w 159"/>
              <a:gd name="T21" fmla="*/ 45 h 160"/>
              <a:gd name="T22" fmla="*/ 33 w 159"/>
              <a:gd name="T23" fmla="*/ 23 h 160"/>
              <a:gd name="T24" fmla="*/ 13 w 159"/>
              <a:gd name="T25" fmla="*/ 109 h 160"/>
              <a:gd name="T26" fmla="*/ 17 w 159"/>
              <a:gd name="T27" fmla="*/ 111 h 160"/>
              <a:gd name="T28" fmla="*/ 33 w 159"/>
              <a:gd name="T29" fmla="*/ 26 h 160"/>
              <a:gd name="T30" fmla="*/ 61 w 159"/>
              <a:gd name="T31" fmla="*/ 21 h 160"/>
              <a:gd name="T32" fmla="*/ 30 w 159"/>
              <a:gd name="T33" fmla="*/ 97 h 160"/>
              <a:gd name="T34" fmla="*/ 34 w 159"/>
              <a:gd name="T35" fmla="*/ 138 h 160"/>
              <a:gd name="T36" fmla="*/ 36 w 159"/>
              <a:gd name="T37" fmla="*/ 97 h 160"/>
              <a:gd name="T38" fmla="*/ 63 w 159"/>
              <a:gd name="T39" fmla="*/ 26 h 160"/>
              <a:gd name="T40" fmla="*/ 133 w 159"/>
              <a:gd name="T41" fmla="*/ 59 h 160"/>
              <a:gd name="T42" fmla="*/ 140 w 159"/>
              <a:gd name="T43" fmla="*/ 133 h 160"/>
              <a:gd name="T44" fmla="*/ 138 w 159"/>
              <a:gd name="T45" fmla="*/ 57 h 160"/>
              <a:gd name="T46" fmla="*/ 83 w 159"/>
              <a:gd name="T47" fmla="*/ 33 h 160"/>
              <a:gd name="T48" fmla="*/ 72 w 159"/>
              <a:gd name="T49" fmla="*/ 37 h 160"/>
              <a:gd name="T50" fmla="*/ 83 w 159"/>
              <a:gd name="T51" fmla="*/ 38 h 160"/>
              <a:gd name="T52" fmla="*/ 121 w 159"/>
              <a:gd name="T53" fmla="*/ 144 h 160"/>
              <a:gd name="T54" fmla="*/ 124 w 159"/>
              <a:gd name="T55" fmla="*/ 146 h 160"/>
              <a:gd name="T56" fmla="*/ 120 w 159"/>
              <a:gd name="T57" fmla="*/ 57 h 160"/>
              <a:gd name="T58" fmla="*/ 63 w 159"/>
              <a:gd name="T59" fmla="*/ 44 h 160"/>
              <a:gd name="T60" fmla="*/ 60 w 159"/>
              <a:gd name="T61" fmla="*/ 40 h 160"/>
              <a:gd name="T62" fmla="*/ 50 w 159"/>
              <a:gd name="T63" fmla="*/ 138 h 160"/>
              <a:gd name="T64" fmla="*/ 56 w 159"/>
              <a:gd name="T65" fmla="*/ 138 h 160"/>
              <a:gd name="T66" fmla="*/ 63 w 159"/>
              <a:gd name="T67" fmla="*/ 44 h 160"/>
              <a:gd name="T68" fmla="*/ 107 w 159"/>
              <a:gd name="T69" fmla="*/ 127 h 160"/>
              <a:gd name="T70" fmla="*/ 104 w 159"/>
              <a:gd name="T71" fmla="*/ 130 h 160"/>
              <a:gd name="T72" fmla="*/ 105 w 159"/>
              <a:gd name="T73" fmla="*/ 152 h 160"/>
              <a:gd name="T74" fmla="*/ 107 w 159"/>
              <a:gd name="T75" fmla="*/ 155 h 160"/>
              <a:gd name="T76" fmla="*/ 110 w 159"/>
              <a:gd name="T77" fmla="*/ 138 h 160"/>
              <a:gd name="T78" fmla="*/ 83 w 159"/>
              <a:gd name="T79" fmla="*/ 52 h 160"/>
              <a:gd name="T80" fmla="*/ 63 w 159"/>
              <a:gd name="T81" fmla="*/ 81 h 160"/>
              <a:gd name="T82" fmla="*/ 69 w 159"/>
              <a:gd name="T83" fmla="*/ 155 h 160"/>
              <a:gd name="T84" fmla="*/ 68 w 159"/>
              <a:gd name="T85" fmla="*/ 79 h 160"/>
              <a:gd name="T86" fmla="*/ 83 w 159"/>
              <a:gd name="T87" fmla="*/ 57 h 160"/>
              <a:gd name="T88" fmla="*/ 105 w 159"/>
              <a:gd name="T89" fmla="*/ 117 h 160"/>
              <a:gd name="T90" fmla="*/ 108 w 159"/>
              <a:gd name="T91" fmla="*/ 119 h 160"/>
              <a:gd name="T92" fmla="*/ 103 w 159"/>
              <a:gd name="T93" fmla="*/ 6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9" h="160">
                <a:moveTo>
                  <a:pt x="86" y="72"/>
                </a:moveTo>
                <a:cubicBezTo>
                  <a:pt x="86" y="74"/>
                  <a:pt x="93" y="99"/>
                  <a:pt x="91" y="157"/>
                </a:cubicBezTo>
                <a:cubicBezTo>
                  <a:pt x="91" y="159"/>
                  <a:pt x="90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7" y="160"/>
                  <a:pt x="86" y="159"/>
                  <a:pt x="86" y="157"/>
                </a:cubicBezTo>
                <a:cubicBezTo>
                  <a:pt x="88" y="100"/>
                  <a:pt x="80" y="74"/>
                  <a:pt x="80" y="74"/>
                </a:cubicBezTo>
                <a:cubicBezTo>
                  <a:pt x="80" y="73"/>
                  <a:pt x="81" y="71"/>
                  <a:pt x="82" y="71"/>
                </a:cubicBezTo>
                <a:cubicBezTo>
                  <a:pt x="84" y="70"/>
                  <a:pt x="85" y="71"/>
                  <a:pt x="86" y="72"/>
                </a:cubicBezTo>
                <a:close/>
                <a:moveTo>
                  <a:pt x="150" y="45"/>
                </a:moveTo>
                <a:cubicBezTo>
                  <a:pt x="139" y="18"/>
                  <a:pt x="112" y="0"/>
                  <a:pt x="83" y="0"/>
                </a:cubicBezTo>
                <a:cubicBezTo>
                  <a:pt x="73" y="0"/>
                  <a:pt x="64" y="2"/>
                  <a:pt x="55" y="6"/>
                </a:cubicBezTo>
                <a:cubicBezTo>
                  <a:pt x="50" y="8"/>
                  <a:pt x="45" y="10"/>
                  <a:pt x="41" y="13"/>
                </a:cubicBezTo>
                <a:cubicBezTo>
                  <a:pt x="40" y="14"/>
                  <a:pt x="39" y="15"/>
                  <a:pt x="40" y="17"/>
                </a:cubicBezTo>
                <a:cubicBezTo>
                  <a:pt x="41" y="18"/>
                  <a:pt x="42" y="18"/>
                  <a:pt x="44" y="18"/>
                </a:cubicBezTo>
                <a:cubicBezTo>
                  <a:pt x="48" y="15"/>
                  <a:pt x="52" y="13"/>
                  <a:pt x="57" y="11"/>
                </a:cubicBezTo>
                <a:cubicBezTo>
                  <a:pt x="65" y="7"/>
                  <a:pt x="74" y="5"/>
                  <a:pt x="83" y="5"/>
                </a:cubicBezTo>
                <a:cubicBezTo>
                  <a:pt x="110" y="5"/>
                  <a:pt x="135" y="22"/>
                  <a:pt x="145" y="47"/>
                </a:cubicBezTo>
                <a:cubicBezTo>
                  <a:pt x="150" y="57"/>
                  <a:pt x="152" y="77"/>
                  <a:pt x="153" y="87"/>
                </a:cubicBezTo>
                <a:cubicBezTo>
                  <a:pt x="153" y="88"/>
                  <a:pt x="155" y="89"/>
                  <a:pt x="156" y="89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8" y="89"/>
                  <a:pt x="159" y="88"/>
                  <a:pt x="159" y="87"/>
                </a:cubicBezTo>
                <a:cubicBezTo>
                  <a:pt x="157" y="73"/>
                  <a:pt x="155" y="55"/>
                  <a:pt x="150" y="45"/>
                </a:cubicBezTo>
                <a:close/>
                <a:moveTo>
                  <a:pt x="33" y="26"/>
                </a:moveTo>
                <a:cubicBezTo>
                  <a:pt x="34" y="25"/>
                  <a:pt x="34" y="24"/>
                  <a:pt x="33" y="23"/>
                </a:cubicBezTo>
                <a:cubicBezTo>
                  <a:pt x="32" y="21"/>
                  <a:pt x="30" y="21"/>
                  <a:pt x="29" y="22"/>
                </a:cubicBezTo>
                <a:cubicBezTo>
                  <a:pt x="14" y="37"/>
                  <a:pt x="0" y="64"/>
                  <a:pt x="13" y="109"/>
                </a:cubicBezTo>
                <a:cubicBezTo>
                  <a:pt x="14" y="110"/>
                  <a:pt x="15" y="111"/>
                  <a:pt x="16" y="111"/>
                </a:cubicBezTo>
                <a:cubicBezTo>
                  <a:pt x="16" y="111"/>
                  <a:pt x="17" y="111"/>
                  <a:pt x="17" y="111"/>
                </a:cubicBezTo>
                <a:cubicBezTo>
                  <a:pt x="18" y="111"/>
                  <a:pt x="19" y="109"/>
                  <a:pt x="19" y="108"/>
                </a:cubicBezTo>
                <a:cubicBezTo>
                  <a:pt x="8" y="74"/>
                  <a:pt x="13" y="45"/>
                  <a:pt x="33" y="26"/>
                </a:cubicBezTo>
                <a:close/>
                <a:moveTo>
                  <a:pt x="85" y="16"/>
                </a:moveTo>
                <a:cubicBezTo>
                  <a:pt x="77" y="16"/>
                  <a:pt x="69" y="17"/>
                  <a:pt x="61" y="21"/>
                </a:cubicBezTo>
                <a:cubicBezTo>
                  <a:pt x="34" y="32"/>
                  <a:pt x="20" y="61"/>
                  <a:pt x="28" y="89"/>
                </a:cubicBezTo>
                <a:cubicBezTo>
                  <a:pt x="29" y="91"/>
                  <a:pt x="30" y="94"/>
                  <a:pt x="30" y="97"/>
                </a:cubicBezTo>
                <a:cubicBezTo>
                  <a:pt x="31" y="104"/>
                  <a:pt x="31" y="116"/>
                  <a:pt x="31" y="136"/>
                </a:cubicBezTo>
                <a:cubicBezTo>
                  <a:pt x="31" y="137"/>
                  <a:pt x="32" y="138"/>
                  <a:pt x="34" y="138"/>
                </a:cubicBezTo>
                <a:cubicBezTo>
                  <a:pt x="35" y="138"/>
                  <a:pt x="37" y="137"/>
                  <a:pt x="37" y="136"/>
                </a:cubicBezTo>
                <a:cubicBezTo>
                  <a:pt x="37" y="115"/>
                  <a:pt x="37" y="104"/>
                  <a:pt x="36" y="97"/>
                </a:cubicBezTo>
                <a:cubicBezTo>
                  <a:pt x="35" y="93"/>
                  <a:pt x="34" y="90"/>
                  <a:pt x="33" y="87"/>
                </a:cubicBezTo>
                <a:cubicBezTo>
                  <a:pt x="26" y="62"/>
                  <a:pt x="39" y="36"/>
                  <a:pt x="63" y="26"/>
                </a:cubicBezTo>
                <a:cubicBezTo>
                  <a:pt x="70" y="23"/>
                  <a:pt x="77" y="21"/>
                  <a:pt x="85" y="22"/>
                </a:cubicBezTo>
                <a:cubicBezTo>
                  <a:pt x="104" y="22"/>
                  <a:pt x="126" y="39"/>
                  <a:pt x="133" y="59"/>
                </a:cubicBezTo>
                <a:cubicBezTo>
                  <a:pt x="138" y="76"/>
                  <a:pt x="138" y="104"/>
                  <a:pt x="138" y="130"/>
                </a:cubicBezTo>
                <a:cubicBezTo>
                  <a:pt x="138" y="132"/>
                  <a:pt x="139" y="133"/>
                  <a:pt x="140" y="133"/>
                </a:cubicBezTo>
                <a:cubicBezTo>
                  <a:pt x="142" y="133"/>
                  <a:pt x="143" y="132"/>
                  <a:pt x="143" y="130"/>
                </a:cubicBezTo>
                <a:cubicBezTo>
                  <a:pt x="144" y="104"/>
                  <a:pt x="144" y="75"/>
                  <a:pt x="138" y="57"/>
                </a:cubicBezTo>
                <a:cubicBezTo>
                  <a:pt x="130" y="35"/>
                  <a:pt x="107" y="17"/>
                  <a:pt x="85" y="16"/>
                </a:cubicBezTo>
                <a:close/>
                <a:moveTo>
                  <a:pt x="83" y="33"/>
                </a:moveTo>
                <a:cubicBezTo>
                  <a:pt x="80" y="33"/>
                  <a:pt x="77" y="33"/>
                  <a:pt x="74" y="33"/>
                </a:cubicBezTo>
                <a:cubicBezTo>
                  <a:pt x="73" y="34"/>
                  <a:pt x="72" y="35"/>
                  <a:pt x="72" y="37"/>
                </a:cubicBezTo>
                <a:cubicBezTo>
                  <a:pt x="72" y="38"/>
                  <a:pt x="74" y="39"/>
                  <a:pt x="75" y="39"/>
                </a:cubicBezTo>
                <a:cubicBezTo>
                  <a:pt x="78" y="38"/>
                  <a:pt x="80" y="38"/>
                  <a:pt x="83" y="38"/>
                </a:cubicBezTo>
                <a:cubicBezTo>
                  <a:pt x="97" y="38"/>
                  <a:pt x="110" y="46"/>
                  <a:pt x="115" y="59"/>
                </a:cubicBezTo>
                <a:cubicBezTo>
                  <a:pt x="122" y="75"/>
                  <a:pt x="122" y="100"/>
                  <a:pt x="121" y="144"/>
                </a:cubicBezTo>
                <a:cubicBezTo>
                  <a:pt x="121" y="145"/>
                  <a:pt x="122" y="146"/>
                  <a:pt x="124" y="146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25" y="146"/>
                  <a:pt x="126" y="145"/>
                  <a:pt x="126" y="144"/>
                </a:cubicBezTo>
                <a:cubicBezTo>
                  <a:pt x="128" y="98"/>
                  <a:pt x="127" y="74"/>
                  <a:pt x="120" y="57"/>
                </a:cubicBezTo>
                <a:cubicBezTo>
                  <a:pt x="114" y="42"/>
                  <a:pt x="99" y="33"/>
                  <a:pt x="83" y="33"/>
                </a:cubicBezTo>
                <a:close/>
                <a:moveTo>
                  <a:pt x="63" y="44"/>
                </a:moveTo>
                <a:cubicBezTo>
                  <a:pt x="64" y="43"/>
                  <a:pt x="64" y="42"/>
                  <a:pt x="63" y="41"/>
                </a:cubicBezTo>
                <a:cubicBezTo>
                  <a:pt x="63" y="39"/>
                  <a:pt x="61" y="39"/>
                  <a:pt x="60" y="40"/>
                </a:cubicBezTo>
                <a:cubicBezTo>
                  <a:pt x="46" y="50"/>
                  <a:pt x="40" y="69"/>
                  <a:pt x="45" y="87"/>
                </a:cubicBezTo>
                <a:cubicBezTo>
                  <a:pt x="45" y="87"/>
                  <a:pt x="50" y="107"/>
                  <a:pt x="50" y="138"/>
                </a:cubicBezTo>
                <a:cubicBezTo>
                  <a:pt x="50" y="140"/>
                  <a:pt x="51" y="141"/>
                  <a:pt x="53" y="141"/>
                </a:cubicBezTo>
                <a:cubicBezTo>
                  <a:pt x="54" y="141"/>
                  <a:pt x="56" y="140"/>
                  <a:pt x="56" y="138"/>
                </a:cubicBezTo>
                <a:cubicBezTo>
                  <a:pt x="56" y="106"/>
                  <a:pt x="50" y="86"/>
                  <a:pt x="50" y="85"/>
                </a:cubicBezTo>
                <a:cubicBezTo>
                  <a:pt x="45" y="69"/>
                  <a:pt x="51" y="53"/>
                  <a:pt x="63" y="44"/>
                </a:cubicBezTo>
                <a:close/>
                <a:moveTo>
                  <a:pt x="110" y="130"/>
                </a:moveTo>
                <a:cubicBezTo>
                  <a:pt x="110" y="129"/>
                  <a:pt x="109" y="127"/>
                  <a:pt x="107" y="127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06" y="127"/>
                  <a:pt x="104" y="129"/>
                  <a:pt x="104" y="130"/>
                </a:cubicBezTo>
                <a:cubicBezTo>
                  <a:pt x="104" y="132"/>
                  <a:pt x="104" y="135"/>
                  <a:pt x="105" y="138"/>
                </a:cubicBezTo>
                <a:cubicBezTo>
                  <a:pt x="105" y="143"/>
                  <a:pt x="105" y="148"/>
                  <a:pt x="105" y="152"/>
                </a:cubicBezTo>
                <a:cubicBezTo>
                  <a:pt x="105" y="153"/>
                  <a:pt x="106" y="155"/>
                  <a:pt x="107" y="155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09" y="155"/>
                  <a:pt x="110" y="153"/>
                  <a:pt x="110" y="152"/>
                </a:cubicBezTo>
                <a:cubicBezTo>
                  <a:pt x="110" y="148"/>
                  <a:pt x="110" y="143"/>
                  <a:pt x="110" y="138"/>
                </a:cubicBezTo>
                <a:cubicBezTo>
                  <a:pt x="110" y="135"/>
                  <a:pt x="110" y="132"/>
                  <a:pt x="110" y="130"/>
                </a:cubicBezTo>
                <a:close/>
                <a:moveTo>
                  <a:pt x="83" y="52"/>
                </a:moveTo>
                <a:cubicBezTo>
                  <a:pt x="80" y="52"/>
                  <a:pt x="77" y="52"/>
                  <a:pt x="75" y="53"/>
                </a:cubicBezTo>
                <a:cubicBezTo>
                  <a:pt x="64" y="58"/>
                  <a:pt x="59" y="70"/>
                  <a:pt x="63" y="81"/>
                </a:cubicBezTo>
                <a:cubicBezTo>
                  <a:pt x="65" y="87"/>
                  <a:pt x="66" y="120"/>
                  <a:pt x="66" y="152"/>
                </a:cubicBezTo>
                <a:cubicBezTo>
                  <a:pt x="66" y="153"/>
                  <a:pt x="68" y="155"/>
                  <a:pt x="69" y="155"/>
                </a:cubicBezTo>
                <a:cubicBezTo>
                  <a:pt x="71" y="155"/>
                  <a:pt x="72" y="153"/>
                  <a:pt x="72" y="152"/>
                </a:cubicBezTo>
                <a:cubicBezTo>
                  <a:pt x="72" y="123"/>
                  <a:pt x="70" y="87"/>
                  <a:pt x="68" y="79"/>
                </a:cubicBezTo>
                <a:cubicBezTo>
                  <a:pt x="65" y="71"/>
                  <a:pt x="69" y="62"/>
                  <a:pt x="77" y="58"/>
                </a:cubicBezTo>
                <a:cubicBezTo>
                  <a:pt x="79" y="57"/>
                  <a:pt x="81" y="57"/>
                  <a:pt x="83" y="57"/>
                </a:cubicBezTo>
                <a:cubicBezTo>
                  <a:pt x="89" y="57"/>
                  <a:pt x="95" y="61"/>
                  <a:pt x="98" y="67"/>
                </a:cubicBezTo>
                <a:cubicBezTo>
                  <a:pt x="103" y="79"/>
                  <a:pt x="105" y="101"/>
                  <a:pt x="105" y="117"/>
                </a:cubicBezTo>
                <a:cubicBezTo>
                  <a:pt x="105" y="118"/>
                  <a:pt x="106" y="119"/>
                  <a:pt x="108" y="119"/>
                </a:cubicBezTo>
                <a:cubicBezTo>
                  <a:pt x="108" y="119"/>
                  <a:pt x="108" y="119"/>
                  <a:pt x="108" y="119"/>
                </a:cubicBezTo>
                <a:cubicBezTo>
                  <a:pt x="109" y="119"/>
                  <a:pt x="110" y="118"/>
                  <a:pt x="110" y="117"/>
                </a:cubicBezTo>
                <a:cubicBezTo>
                  <a:pt x="110" y="100"/>
                  <a:pt x="108" y="78"/>
                  <a:pt x="103" y="65"/>
                </a:cubicBezTo>
                <a:cubicBezTo>
                  <a:pt x="100" y="57"/>
                  <a:pt x="92" y="52"/>
                  <a:pt x="83" y="52"/>
                </a:cubicBezTo>
                <a:close/>
              </a:path>
            </a:pathLst>
          </a:cu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8B59BBD-9ADA-5E47-8858-82EB166C8EF6}"/>
              </a:ext>
            </a:extLst>
          </p:cNvPr>
          <p:cNvSpPr txBox="1"/>
          <p:nvPr/>
        </p:nvSpPr>
        <p:spPr>
          <a:xfrm>
            <a:off x="149284" y="2089766"/>
            <a:ext cx="3002077" cy="6549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1600" b="1" spc="-60" dirty="0">
                <a:latin typeface="Century Gothic" panose="020B0502020202020204" pitchFamily="34" charset="0"/>
              </a:rPr>
              <a:t>Обучение предпринимателей, развитие навыков для бизнеса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8B59BBD-9ADA-5E47-8858-82EB166C8EF6}"/>
              </a:ext>
            </a:extLst>
          </p:cNvPr>
          <p:cNvSpPr txBox="1"/>
          <p:nvPr/>
        </p:nvSpPr>
        <p:spPr>
          <a:xfrm>
            <a:off x="321374" y="3579672"/>
            <a:ext cx="2234298" cy="9818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1600" b="1" spc="-60" dirty="0">
                <a:latin typeface="Century Gothic" panose="020B0502020202020204" pitchFamily="34" charset="0"/>
              </a:rPr>
              <a:t>Создание условий для роста благосостояния населения Крыма </a:t>
            </a:r>
            <a:endParaRPr lang="en-US" sz="1400" b="1" spc="-60" dirty="0"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8B59BBD-9ADA-5E47-8858-82EB166C8EF6}"/>
              </a:ext>
            </a:extLst>
          </p:cNvPr>
          <p:cNvSpPr txBox="1"/>
          <p:nvPr/>
        </p:nvSpPr>
        <p:spPr>
          <a:xfrm>
            <a:off x="9497920" y="3845584"/>
            <a:ext cx="2234298" cy="3594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1600" b="1" spc="-60" dirty="0">
                <a:latin typeface="Century Gothic" panose="020B0502020202020204" pitchFamily="34" charset="0"/>
              </a:rPr>
              <a:t>Бизнес-нетворкинг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8B59BBD-9ADA-5E47-8858-82EB166C8EF6}"/>
              </a:ext>
            </a:extLst>
          </p:cNvPr>
          <p:cNvSpPr txBox="1"/>
          <p:nvPr/>
        </p:nvSpPr>
        <p:spPr>
          <a:xfrm>
            <a:off x="140507" y="5104098"/>
            <a:ext cx="3129272" cy="9496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1550" b="1" spc="-60" dirty="0">
                <a:latin typeface="Century Gothic" panose="020B0502020202020204" pitchFamily="34" charset="0"/>
              </a:rPr>
              <a:t>Расширение базы контактов для оказания информационной поддержки в развитии бизнеса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B59BBD-9ADA-5E47-8858-82EB166C8EF6}"/>
              </a:ext>
            </a:extLst>
          </p:cNvPr>
          <p:cNvSpPr txBox="1"/>
          <p:nvPr/>
        </p:nvSpPr>
        <p:spPr>
          <a:xfrm>
            <a:off x="9081486" y="5082317"/>
            <a:ext cx="2498920" cy="9503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1600" b="1" spc="-60" dirty="0">
                <a:latin typeface="Century Gothic" panose="020B0502020202020204" pitchFamily="34" charset="0"/>
              </a:rPr>
              <a:t>Вдохновение и усиление мотивации крымских предпринимателей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8B59BBD-9ADA-5E47-8858-82EB166C8EF6}"/>
              </a:ext>
            </a:extLst>
          </p:cNvPr>
          <p:cNvSpPr txBox="1"/>
          <p:nvPr/>
        </p:nvSpPr>
        <p:spPr>
          <a:xfrm>
            <a:off x="8970689" y="1854087"/>
            <a:ext cx="3217304" cy="9496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1550" b="1" spc="-60" dirty="0">
                <a:latin typeface="Century Gothic" panose="020B0502020202020204" pitchFamily="34" charset="0"/>
              </a:rPr>
              <a:t>Поиск узких мест для формирования инструментов оказания помощи и поддержки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60CB027-AB47-4EBD-86B2-A845B85FC44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51" y="-456671"/>
            <a:ext cx="3196449" cy="21276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1710FD-C40A-4C4D-936F-13423929B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881" y="94314"/>
            <a:ext cx="2011854" cy="5547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83FEA9-43EC-4F00-8E4B-A6EFD444E3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31" y="688509"/>
            <a:ext cx="792549" cy="7925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B8AF12-8C40-49AB-8105-3B3734E45A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780" y="913728"/>
            <a:ext cx="2054530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560200-7B82-408E-9C89-C5620FD769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Скругленный прямоугольник 6">
            <a:extLst>
              <a:ext uri="{FF2B5EF4-FFF2-40B4-BE49-F238E27FC236}">
                <a16:creationId xmlns:a16="http://schemas.microsoft.com/office/drawing/2014/main" id="{ED3CAF52-3D90-4FB2-8B2E-C4BF009099B8}"/>
              </a:ext>
            </a:extLst>
          </p:cNvPr>
          <p:cNvSpPr/>
          <p:nvPr/>
        </p:nvSpPr>
        <p:spPr>
          <a:xfrm>
            <a:off x="2619787" y="185305"/>
            <a:ext cx="7047767" cy="770657"/>
          </a:xfrm>
          <a:prstGeom prst="roundRect">
            <a:avLst>
              <a:gd name="adj" fmla="val 50000"/>
            </a:avLst>
          </a:prstGeom>
          <a:solidFill>
            <a:srgbClr val="FFD01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sz="16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E5750C-42A1-4FF4-9CF0-6CCE289C23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811" y="-202551"/>
            <a:ext cx="2358189" cy="1569669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8073DE6-0F13-4A23-AF17-D620C236F117}"/>
              </a:ext>
            </a:extLst>
          </p:cNvPr>
          <p:cNvSpPr txBox="1"/>
          <p:nvPr/>
        </p:nvSpPr>
        <p:spPr>
          <a:xfrm>
            <a:off x="2242318" y="157548"/>
            <a:ext cx="7707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Безусловный бонус </a:t>
            </a:r>
            <a:r>
              <a:rPr lang="ru-RU" sz="4400" dirty="0">
                <a:latin typeface="Century Gothic" panose="020B0502020202020204" pitchFamily="34" charset="0"/>
              </a:rPr>
              <a:t>«Бизнес-старт-2022»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D9CDA0-9807-41BF-8144-4B85C51CD1F5}"/>
              </a:ext>
            </a:extLst>
          </p:cNvPr>
          <p:cNvSpPr txBox="1"/>
          <p:nvPr/>
        </p:nvSpPr>
        <p:spPr>
          <a:xfrm>
            <a:off x="401455" y="2032944"/>
            <a:ext cx="11484429" cy="2792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5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Граждане до 25 лет, которые решили открыть свое дело, смогут получить грант от 100 до 500 тыс. рублей (или до 1 млн рублей в том случае, если деятельность ведется в Арктической зоне). Средства смогут получить как индивидуальные предприниматели, так и учредители предприятий.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CA916-CD6E-46BD-8DFE-4BD71D1C3D72}"/>
              </a:ext>
            </a:extLst>
          </p:cNvPr>
          <p:cNvSpPr txBox="1"/>
          <p:nvPr/>
        </p:nvSpPr>
        <p:spPr>
          <a:xfrm>
            <a:off x="838200" y="5323114"/>
            <a:ext cx="1092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highlight>
                  <a:srgbClr val="FFD014"/>
                </a:highlight>
                <a:latin typeface="Century Gothic" panose="020B0502020202020204" pitchFamily="34" charset="0"/>
              </a:rPr>
              <a:t>На данный момент документы 16 участников проекта «Бизнес-старт» приняты для участия в Конкурсе на получение гранта! </a:t>
            </a:r>
          </a:p>
          <a:p>
            <a:pPr algn="ctr"/>
            <a:r>
              <a:rPr lang="ru-RU" sz="2400" dirty="0">
                <a:highlight>
                  <a:srgbClr val="FFD014"/>
                </a:highlight>
                <a:latin typeface="Century Gothic" panose="020B0502020202020204" pitchFamily="34" charset="0"/>
              </a:rPr>
              <a:t>Часть участников готовят документы к подаче в ближайшие дни</a:t>
            </a:r>
            <a:r>
              <a:rPr lang="ru-RU" dirty="0">
                <a:highlight>
                  <a:srgbClr val="FFD014"/>
                </a:highlight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85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C40D8C0-769F-45B0-8E44-4D91B294066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Oval 10"/>
          <p:cNvSpPr>
            <a:spLocks/>
          </p:cNvSpPr>
          <p:nvPr/>
        </p:nvSpPr>
        <p:spPr bwMode="auto">
          <a:xfrm>
            <a:off x="2098693" y="2003267"/>
            <a:ext cx="1791253" cy="1793853"/>
          </a:xfrm>
          <a:prstGeom prst="ellipse">
            <a:avLst/>
          </a:prstGeom>
          <a:solidFill>
            <a:srgbClr val="FFD014">
              <a:alpha val="62000"/>
            </a:srgbClr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BD9577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4" name="Oval 5"/>
          <p:cNvSpPr>
            <a:spLocks/>
          </p:cNvSpPr>
          <p:nvPr/>
        </p:nvSpPr>
        <p:spPr bwMode="auto">
          <a:xfrm>
            <a:off x="5099711" y="2210383"/>
            <a:ext cx="1843249" cy="1845849"/>
          </a:xfrm>
          <a:prstGeom prst="ellipse">
            <a:avLst/>
          </a:prstGeom>
          <a:noFill/>
          <a:ln w="28575" cap="flat">
            <a:solidFill>
              <a:srgbClr val="FFD01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D9577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5" name="Oval 6"/>
          <p:cNvSpPr>
            <a:spLocks/>
          </p:cNvSpPr>
          <p:nvPr/>
        </p:nvSpPr>
        <p:spPr bwMode="auto">
          <a:xfrm>
            <a:off x="7702965" y="1949539"/>
            <a:ext cx="2000102" cy="2002702"/>
          </a:xfrm>
          <a:prstGeom prst="ellipse">
            <a:avLst/>
          </a:prstGeom>
          <a:noFill/>
          <a:ln w="38100" cap="flat">
            <a:solidFill>
              <a:srgbClr val="FFD014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D9577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6" name="Oval 7"/>
          <p:cNvSpPr>
            <a:spLocks/>
          </p:cNvSpPr>
          <p:nvPr/>
        </p:nvSpPr>
        <p:spPr bwMode="auto">
          <a:xfrm>
            <a:off x="3512109" y="2465162"/>
            <a:ext cx="2000968" cy="2002702"/>
          </a:xfrm>
          <a:prstGeom prst="ellipse">
            <a:avLst/>
          </a:prstGeom>
          <a:solidFill>
            <a:schemeClr val="accent3"/>
          </a:solidFill>
          <a:ln w="12700" cap="flat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D9577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7" name="Oval 8"/>
          <p:cNvSpPr>
            <a:spLocks/>
          </p:cNvSpPr>
          <p:nvPr/>
        </p:nvSpPr>
        <p:spPr bwMode="auto">
          <a:xfrm>
            <a:off x="5287762" y="2399302"/>
            <a:ext cx="1467146" cy="1468012"/>
          </a:xfrm>
          <a:prstGeom prst="ellipse">
            <a:avLst/>
          </a:prstGeom>
          <a:solidFill>
            <a:srgbClr val="FFD014">
              <a:alpha val="79000"/>
            </a:srgbClr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D9577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18" name="Oval 9"/>
          <p:cNvSpPr>
            <a:spLocks/>
          </p:cNvSpPr>
          <p:nvPr/>
        </p:nvSpPr>
        <p:spPr bwMode="auto">
          <a:xfrm>
            <a:off x="6455934" y="2810932"/>
            <a:ext cx="1791253" cy="1792987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D9577"/>
              </a:solidFill>
              <a:effectLst/>
              <a:uLnTx/>
              <a:uFillTx/>
              <a:latin typeface="Roboto Light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7243" y="1155894"/>
            <a:ext cx="9872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8F8F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За 3 месяца реализации проекта: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BD9577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237244" y="3109845"/>
            <a:ext cx="653731" cy="671504"/>
            <a:chOff x="4926013" y="3140075"/>
            <a:chExt cx="481013" cy="481013"/>
          </a:xfrm>
          <a:solidFill>
            <a:schemeClr val="bg1"/>
          </a:solidFill>
        </p:grpSpPr>
        <p:sp>
          <p:nvSpPr>
            <p:cNvPr id="29" name="Freeform 348"/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0" name="Freeform 349"/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62760" y="2606690"/>
            <a:ext cx="708074" cy="609778"/>
            <a:chOff x="5757863" y="2919413"/>
            <a:chExt cx="695324" cy="455612"/>
          </a:xfrm>
          <a:solidFill>
            <a:schemeClr val="bg1"/>
          </a:solidFill>
        </p:grpSpPr>
        <p:sp>
          <p:nvSpPr>
            <p:cNvPr id="32" name="Freeform 477"/>
            <p:cNvSpPr>
              <a:spLocks noEditPoints="1"/>
            </p:cNvSpPr>
            <p:nvPr/>
          </p:nvSpPr>
          <p:spPr bwMode="auto">
            <a:xfrm>
              <a:off x="5875338" y="2919413"/>
              <a:ext cx="468312" cy="455612"/>
            </a:xfrm>
            <a:custGeom>
              <a:avLst/>
              <a:gdLst>
                <a:gd name="T0" fmla="*/ 223 w 223"/>
                <a:gd name="T1" fmla="*/ 216 h 216"/>
                <a:gd name="T2" fmla="*/ 0 w 223"/>
                <a:gd name="T3" fmla="*/ 216 h 216"/>
                <a:gd name="T4" fmla="*/ 0 w 223"/>
                <a:gd name="T5" fmla="*/ 211 h 216"/>
                <a:gd name="T6" fmla="*/ 83 w 223"/>
                <a:gd name="T7" fmla="*/ 144 h 216"/>
                <a:gd name="T8" fmla="*/ 85 w 223"/>
                <a:gd name="T9" fmla="*/ 137 h 216"/>
                <a:gd name="T10" fmla="*/ 67 w 223"/>
                <a:gd name="T11" fmla="*/ 103 h 216"/>
                <a:gd name="T12" fmla="*/ 58 w 223"/>
                <a:gd name="T13" fmla="*/ 92 h 216"/>
                <a:gd name="T14" fmla="*/ 60 w 223"/>
                <a:gd name="T15" fmla="*/ 67 h 216"/>
                <a:gd name="T16" fmla="*/ 60 w 223"/>
                <a:gd name="T17" fmla="*/ 67 h 216"/>
                <a:gd name="T18" fmla="*/ 71 w 223"/>
                <a:gd name="T19" fmla="*/ 15 h 216"/>
                <a:gd name="T20" fmla="*/ 111 w 223"/>
                <a:gd name="T21" fmla="*/ 0 h 216"/>
                <a:gd name="T22" fmla="*/ 151 w 223"/>
                <a:gd name="T23" fmla="*/ 15 h 216"/>
                <a:gd name="T24" fmla="*/ 163 w 223"/>
                <a:gd name="T25" fmla="*/ 67 h 216"/>
                <a:gd name="T26" fmla="*/ 163 w 223"/>
                <a:gd name="T27" fmla="*/ 67 h 216"/>
                <a:gd name="T28" fmla="*/ 165 w 223"/>
                <a:gd name="T29" fmla="*/ 92 h 216"/>
                <a:gd name="T30" fmla="*/ 156 w 223"/>
                <a:gd name="T31" fmla="*/ 103 h 216"/>
                <a:gd name="T32" fmla="*/ 138 w 223"/>
                <a:gd name="T33" fmla="*/ 137 h 216"/>
                <a:gd name="T34" fmla="*/ 140 w 223"/>
                <a:gd name="T35" fmla="*/ 144 h 216"/>
                <a:gd name="T36" fmla="*/ 223 w 223"/>
                <a:gd name="T37" fmla="*/ 211 h 216"/>
                <a:gd name="T38" fmla="*/ 223 w 223"/>
                <a:gd name="T39" fmla="*/ 216 h 216"/>
                <a:gd name="T40" fmla="*/ 12 w 223"/>
                <a:gd name="T41" fmla="*/ 205 h 216"/>
                <a:gd name="T42" fmla="*/ 211 w 223"/>
                <a:gd name="T43" fmla="*/ 205 h 216"/>
                <a:gd name="T44" fmla="*/ 181 w 223"/>
                <a:gd name="T45" fmla="*/ 175 h 216"/>
                <a:gd name="T46" fmla="*/ 137 w 223"/>
                <a:gd name="T47" fmla="*/ 155 h 216"/>
                <a:gd name="T48" fmla="*/ 127 w 223"/>
                <a:gd name="T49" fmla="*/ 134 h 216"/>
                <a:gd name="T50" fmla="*/ 127 w 223"/>
                <a:gd name="T51" fmla="*/ 132 h 216"/>
                <a:gd name="T52" fmla="*/ 128 w 223"/>
                <a:gd name="T53" fmla="*/ 130 h 216"/>
                <a:gd name="T54" fmla="*/ 145 w 223"/>
                <a:gd name="T55" fmla="*/ 98 h 216"/>
                <a:gd name="T56" fmla="*/ 146 w 223"/>
                <a:gd name="T57" fmla="*/ 93 h 216"/>
                <a:gd name="T58" fmla="*/ 151 w 223"/>
                <a:gd name="T59" fmla="*/ 93 h 216"/>
                <a:gd name="T60" fmla="*/ 155 w 223"/>
                <a:gd name="T61" fmla="*/ 86 h 216"/>
                <a:gd name="T62" fmla="*/ 153 w 223"/>
                <a:gd name="T63" fmla="*/ 74 h 216"/>
                <a:gd name="T64" fmla="*/ 151 w 223"/>
                <a:gd name="T65" fmla="*/ 72 h 216"/>
                <a:gd name="T66" fmla="*/ 151 w 223"/>
                <a:gd name="T67" fmla="*/ 69 h 216"/>
                <a:gd name="T68" fmla="*/ 151 w 223"/>
                <a:gd name="T69" fmla="*/ 66 h 216"/>
                <a:gd name="T70" fmla="*/ 143 w 223"/>
                <a:gd name="T71" fmla="*/ 23 h 216"/>
                <a:gd name="T72" fmla="*/ 111 w 223"/>
                <a:gd name="T73" fmla="*/ 12 h 216"/>
                <a:gd name="T74" fmla="*/ 80 w 223"/>
                <a:gd name="T75" fmla="*/ 23 h 216"/>
                <a:gd name="T76" fmla="*/ 72 w 223"/>
                <a:gd name="T77" fmla="*/ 66 h 216"/>
                <a:gd name="T78" fmla="*/ 72 w 223"/>
                <a:gd name="T79" fmla="*/ 69 h 216"/>
                <a:gd name="T80" fmla="*/ 72 w 223"/>
                <a:gd name="T81" fmla="*/ 72 h 216"/>
                <a:gd name="T82" fmla="*/ 70 w 223"/>
                <a:gd name="T83" fmla="*/ 74 h 216"/>
                <a:gd name="T84" fmla="*/ 68 w 223"/>
                <a:gd name="T85" fmla="*/ 86 h 216"/>
                <a:gd name="T86" fmla="*/ 72 w 223"/>
                <a:gd name="T87" fmla="*/ 93 h 216"/>
                <a:gd name="T88" fmla="*/ 77 w 223"/>
                <a:gd name="T89" fmla="*/ 93 h 216"/>
                <a:gd name="T90" fmla="*/ 77 w 223"/>
                <a:gd name="T91" fmla="*/ 98 h 216"/>
                <a:gd name="T92" fmla="*/ 95 w 223"/>
                <a:gd name="T93" fmla="*/ 130 h 216"/>
                <a:gd name="T94" fmla="*/ 96 w 223"/>
                <a:gd name="T95" fmla="*/ 132 h 216"/>
                <a:gd name="T96" fmla="*/ 96 w 223"/>
                <a:gd name="T97" fmla="*/ 134 h 216"/>
                <a:gd name="T98" fmla="*/ 86 w 223"/>
                <a:gd name="T99" fmla="*/ 155 h 216"/>
                <a:gd name="T100" fmla="*/ 42 w 223"/>
                <a:gd name="T101" fmla="*/ 175 h 216"/>
                <a:gd name="T102" fmla="*/ 12 w 223"/>
                <a:gd name="T103" fmla="*/ 20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3" h="216">
                  <a:moveTo>
                    <a:pt x="223" y="216"/>
                  </a:moveTo>
                  <a:cubicBezTo>
                    <a:pt x="0" y="216"/>
                    <a:pt x="0" y="216"/>
                    <a:pt x="0" y="216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0" y="176"/>
                    <a:pt x="65" y="148"/>
                    <a:pt x="83" y="144"/>
                  </a:cubicBezTo>
                  <a:cubicBezTo>
                    <a:pt x="84" y="143"/>
                    <a:pt x="84" y="140"/>
                    <a:pt x="85" y="137"/>
                  </a:cubicBezTo>
                  <a:cubicBezTo>
                    <a:pt x="81" y="132"/>
                    <a:pt x="71" y="120"/>
                    <a:pt x="67" y="103"/>
                  </a:cubicBezTo>
                  <a:cubicBezTo>
                    <a:pt x="63" y="102"/>
                    <a:pt x="60" y="98"/>
                    <a:pt x="58" y="92"/>
                  </a:cubicBezTo>
                  <a:cubicBezTo>
                    <a:pt x="55" y="85"/>
                    <a:pt x="55" y="74"/>
                    <a:pt x="60" y="67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57"/>
                    <a:pt x="56" y="32"/>
                    <a:pt x="71" y="15"/>
                  </a:cubicBezTo>
                  <a:cubicBezTo>
                    <a:pt x="80" y="5"/>
                    <a:pt x="94" y="0"/>
                    <a:pt x="111" y="0"/>
                  </a:cubicBezTo>
                  <a:cubicBezTo>
                    <a:pt x="129" y="0"/>
                    <a:pt x="142" y="5"/>
                    <a:pt x="151" y="15"/>
                  </a:cubicBezTo>
                  <a:cubicBezTo>
                    <a:pt x="166" y="32"/>
                    <a:pt x="164" y="57"/>
                    <a:pt x="163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8" y="74"/>
                    <a:pt x="168" y="85"/>
                    <a:pt x="165" y="92"/>
                  </a:cubicBezTo>
                  <a:cubicBezTo>
                    <a:pt x="163" y="98"/>
                    <a:pt x="160" y="102"/>
                    <a:pt x="156" y="103"/>
                  </a:cubicBezTo>
                  <a:cubicBezTo>
                    <a:pt x="152" y="120"/>
                    <a:pt x="142" y="132"/>
                    <a:pt x="138" y="137"/>
                  </a:cubicBezTo>
                  <a:cubicBezTo>
                    <a:pt x="138" y="140"/>
                    <a:pt x="139" y="143"/>
                    <a:pt x="140" y="144"/>
                  </a:cubicBezTo>
                  <a:cubicBezTo>
                    <a:pt x="158" y="148"/>
                    <a:pt x="223" y="176"/>
                    <a:pt x="223" y="211"/>
                  </a:cubicBezTo>
                  <a:lnTo>
                    <a:pt x="223" y="216"/>
                  </a:lnTo>
                  <a:close/>
                  <a:moveTo>
                    <a:pt x="12" y="205"/>
                  </a:moveTo>
                  <a:cubicBezTo>
                    <a:pt x="211" y="205"/>
                    <a:pt x="211" y="205"/>
                    <a:pt x="211" y="205"/>
                  </a:cubicBezTo>
                  <a:cubicBezTo>
                    <a:pt x="208" y="195"/>
                    <a:pt x="197" y="185"/>
                    <a:pt x="181" y="175"/>
                  </a:cubicBezTo>
                  <a:cubicBezTo>
                    <a:pt x="164" y="164"/>
                    <a:pt x="144" y="157"/>
                    <a:pt x="137" y="155"/>
                  </a:cubicBezTo>
                  <a:cubicBezTo>
                    <a:pt x="128" y="154"/>
                    <a:pt x="127" y="140"/>
                    <a:pt x="127" y="134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28" y="130"/>
                    <a:pt x="128" y="130"/>
                    <a:pt x="128" y="130"/>
                  </a:cubicBezTo>
                  <a:cubicBezTo>
                    <a:pt x="128" y="130"/>
                    <a:pt x="142" y="116"/>
                    <a:pt x="145" y="98"/>
                  </a:cubicBezTo>
                  <a:cubicBezTo>
                    <a:pt x="146" y="93"/>
                    <a:pt x="146" y="93"/>
                    <a:pt x="146" y="93"/>
                  </a:cubicBezTo>
                  <a:cubicBezTo>
                    <a:pt x="151" y="93"/>
                    <a:pt x="151" y="93"/>
                    <a:pt x="151" y="93"/>
                  </a:cubicBezTo>
                  <a:cubicBezTo>
                    <a:pt x="152" y="93"/>
                    <a:pt x="154" y="91"/>
                    <a:pt x="155" y="86"/>
                  </a:cubicBezTo>
                  <a:cubicBezTo>
                    <a:pt x="156" y="81"/>
                    <a:pt x="155" y="76"/>
                    <a:pt x="153" y="74"/>
                  </a:cubicBezTo>
                  <a:cubicBezTo>
                    <a:pt x="151" y="72"/>
                    <a:pt x="151" y="72"/>
                    <a:pt x="151" y="72"/>
                  </a:cubicBezTo>
                  <a:cubicBezTo>
                    <a:pt x="151" y="69"/>
                    <a:pt x="151" y="69"/>
                    <a:pt x="151" y="69"/>
                  </a:cubicBezTo>
                  <a:cubicBezTo>
                    <a:pt x="151" y="68"/>
                    <a:pt x="151" y="67"/>
                    <a:pt x="151" y="66"/>
                  </a:cubicBezTo>
                  <a:cubicBezTo>
                    <a:pt x="152" y="57"/>
                    <a:pt x="154" y="36"/>
                    <a:pt x="143" y="23"/>
                  </a:cubicBezTo>
                  <a:cubicBezTo>
                    <a:pt x="136" y="15"/>
                    <a:pt x="126" y="12"/>
                    <a:pt x="111" y="12"/>
                  </a:cubicBezTo>
                  <a:cubicBezTo>
                    <a:pt x="97" y="12"/>
                    <a:pt x="87" y="15"/>
                    <a:pt x="80" y="23"/>
                  </a:cubicBezTo>
                  <a:cubicBezTo>
                    <a:pt x="68" y="36"/>
                    <a:pt x="71" y="57"/>
                    <a:pt x="72" y="66"/>
                  </a:cubicBezTo>
                  <a:cubicBezTo>
                    <a:pt x="72" y="67"/>
                    <a:pt x="72" y="68"/>
                    <a:pt x="72" y="69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67" y="76"/>
                    <a:pt x="67" y="81"/>
                    <a:pt x="68" y="86"/>
                  </a:cubicBezTo>
                  <a:cubicBezTo>
                    <a:pt x="69" y="91"/>
                    <a:pt x="71" y="93"/>
                    <a:pt x="72" y="93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80" y="116"/>
                    <a:pt x="94" y="130"/>
                    <a:pt x="95" y="130"/>
                  </a:cubicBezTo>
                  <a:cubicBezTo>
                    <a:pt x="96" y="132"/>
                    <a:pt x="96" y="132"/>
                    <a:pt x="96" y="132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40"/>
                    <a:pt x="95" y="154"/>
                    <a:pt x="86" y="155"/>
                  </a:cubicBezTo>
                  <a:cubicBezTo>
                    <a:pt x="79" y="157"/>
                    <a:pt x="59" y="164"/>
                    <a:pt x="42" y="175"/>
                  </a:cubicBezTo>
                  <a:cubicBezTo>
                    <a:pt x="25" y="185"/>
                    <a:pt x="15" y="195"/>
                    <a:pt x="12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3" name="Freeform 478"/>
            <p:cNvSpPr>
              <a:spLocks/>
            </p:cNvSpPr>
            <p:nvPr/>
          </p:nvSpPr>
          <p:spPr bwMode="auto">
            <a:xfrm>
              <a:off x="6216650" y="2936875"/>
              <a:ext cx="236537" cy="381000"/>
            </a:xfrm>
            <a:custGeom>
              <a:avLst/>
              <a:gdLst>
                <a:gd name="T0" fmla="*/ 43 w 113"/>
                <a:gd name="T1" fmla="*/ 120 h 181"/>
                <a:gd name="T2" fmla="*/ 42 w 113"/>
                <a:gd name="T3" fmla="*/ 114 h 181"/>
                <a:gd name="T4" fmla="*/ 57 w 113"/>
                <a:gd name="T5" fmla="*/ 86 h 181"/>
                <a:gd name="T6" fmla="*/ 64 w 113"/>
                <a:gd name="T7" fmla="*/ 77 h 181"/>
                <a:gd name="T8" fmla="*/ 62 w 113"/>
                <a:gd name="T9" fmla="*/ 56 h 181"/>
                <a:gd name="T10" fmla="*/ 62 w 113"/>
                <a:gd name="T11" fmla="*/ 56 h 181"/>
                <a:gd name="T12" fmla="*/ 53 w 113"/>
                <a:gd name="T13" fmla="*/ 13 h 181"/>
                <a:gd name="T14" fmla="*/ 19 w 113"/>
                <a:gd name="T15" fmla="*/ 0 h 181"/>
                <a:gd name="T16" fmla="*/ 0 w 113"/>
                <a:gd name="T17" fmla="*/ 4 h 181"/>
                <a:gd name="T18" fmla="*/ 5 w 113"/>
                <a:gd name="T19" fmla="*/ 12 h 181"/>
                <a:gd name="T20" fmla="*/ 19 w 113"/>
                <a:gd name="T21" fmla="*/ 10 h 181"/>
                <a:gd name="T22" fmla="*/ 46 w 113"/>
                <a:gd name="T23" fmla="*/ 19 h 181"/>
                <a:gd name="T24" fmla="*/ 53 w 113"/>
                <a:gd name="T25" fmla="*/ 55 h 181"/>
                <a:gd name="T26" fmla="*/ 52 w 113"/>
                <a:gd name="T27" fmla="*/ 58 h 181"/>
                <a:gd name="T28" fmla="*/ 52 w 113"/>
                <a:gd name="T29" fmla="*/ 60 h 181"/>
                <a:gd name="T30" fmla="*/ 54 w 113"/>
                <a:gd name="T31" fmla="*/ 62 h 181"/>
                <a:gd name="T32" fmla="*/ 56 w 113"/>
                <a:gd name="T33" fmla="*/ 72 h 181"/>
                <a:gd name="T34" fmla="*/ 52 w 113"/>
                <a:gd name="T35" fmla="*/ 78 h 181"/>
                <a:gd name="T36" fmla="*/ 48 w 113"/>
                <a:gd name="T37" fmla="*/ 78 h 181"/>
                <a:gd name="T38" fmla="*/ 48 w 113"/>
                <a:gd name="T39" fmla="*/ 82 h 181"/>
                <a:gd name="T40" fmla="*/ 33 w 113"/>
                <a:gd name="T41" fmla="*/ 109 h 181"/>
                <a:gd name="T42" fmla="*/ 32 w 113"/>
                <a:gd name="T43" fmla="*/ 110 h 181"/>
                <a:gd name="T44" fmla="*/ 32 w 113"/>
                <a:gd name="T45" fmla="*/ 112 h 181"/>
                <a:gd name="T46" fmla="*/ 41 w 113"/>
                <a:gd name="T47" fmla="*/ 130 h 181"/>
                <a:gd name="T48" fmla="*/ 77 w 113"/>
                <a:gd name="T49" fmla="*/ 146 h 181"/>
                <a:gd name="T50" fmla="*/ 102 w 113"/>
                <a:gd name="T51" fmla="*/ 171 h 181"/>
                <a:gd name="T52" fmla="*/ 58 w 113"/>
                <a:gd name="T53" fmla="*/ 171 h 181"/>
                <a:gd name="T54" fmla="*/ 65 w 113"/>
                <a:gd name="T55" fmla="*/ 181 h 181"/>
                <a:gd name="T56" fmla="*/ 113 w 113"/>
                <a:gd name="T57" fmla="*/ 181 h 181"/>
                <a:gd name="T58" fmla="*/ 113 w 113"/>
                <a:gd name="T59" fmla="*/ 176 h 181"/>
                <a:gd name="T60" fmla="*/ 43 w 113"/>
                <a:gd name="T61" fmla="*/ 12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" h="181">
                  <a:moveTo>
                    <a:pt x="43" y="120"/>
                  </a:moveTo>
                  <a:cubicBezTo>
                    <a:pt x="42" y="119"/>
                    <a:pt x="42" y="117"/>
                    <a:pt x="42" y="114"/>
                  </a:cubicBezTo>
                  <a:cubicBezTo>
                    <a:pt x="45" y="110"/>
                    <a:pt x="53" y="100"/>
                    <a:pt x="57" y="86"/>
                  </a:cubicBezTo>
                  <a:cubicBezTo>
                    <a:pt x="60" y="85"/>
                    <a:pt x="62" y="82"/>
                    <a:pt x="64" y="77"/>
                  </a:cubicBezTo>
                  <a:cubicBezTo>
                    <a:pt x="66" y="71"/>
                    <a:pt x="67" y="62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48"/>
                    <a:pt x="65" y="27"/>
                    <a:pt x="53" y="13"/>
                  </a:cubicBezTo>
                  <a:cubicBezTo>
                    <a:pt x="45" y="5"/>
                    <a:pt x="34" y="0"/>
                    <a:pt x="19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2" y="6"/>
                    <a:pt x="3" y="9"/>
                    <a:pt x="5" y="12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31" y="10"/>
                    <a:pt x="40" y="13"/>
                    <a:pt x="46" y="19"/>
                  </a:cubicBezTo>
                  <a:cubicBezTo>
                    <a:pt x="55" y="30"/>
                    <a:pt x="53" y="48"/>
                    <a:pt x="53" y="55"/>
                  </a:cubicBezTo>
                  <a:cubicBezTo>
                    <a:pt x="52" y="56"/>
                    <a:pt x="52" y="57"/>
                    <a:pt x="52" y="58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6" y="63"/>
                    <a:pt x="57" y="68"/>
                    <a:pt x="56" y="72"/>
                  </a:cubicBezTo>
                  <a:cubicBezTo>
                    <a:pt x="55" y="76"/>
                    <a:pt x="53" y="78"/>
                    <a:pt x="52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82"/>
                    <a:pt x="48" y="82"/>
                    <a:pt x="48" y="82"/>
                  </a:cubicBezTo>
                  <a:cubicBezTo>
                    <a:pt x="45" y="97"/>
                    <a:pt x="34" y="109"/>
                    <a:pt x="33" y="109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32" y="117"/>
                    <a:pt x="33" y="129"/>
                    <a:pt x="41" y="130"/>
                  </a:cubicBezTo>
                  <a:cubicBezTo>
                    <a:pt x="47" y="131"/>
                    <a:pt x="63" y="137"/>
                    <a:pt x="77" y="146"/>
                  </a:cubicBezTo>
                  <a:cubicBezTo>
                    <a:pt x="91" y="154"/>
                    <a:pt x="100" y="163"/>
                    <a:pt x="102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0" y="174"/>
                    <a:pt x="63" y="177"/>
                    <a:pt x="65" y="181"/>
                  </a:cubicBezTo>
                  <a:cubicBezTo>
                    <a:pt x="113" y="181"/>
                    <a:pt x="113" y="181"/>
                    <a:pt x="113" y="181"/>
                  </a:cubicBezTo>
                  <a:cubicBezTo>
                    <a:pt x="113" y="176"/>
                    <a:pt x="113" y="176"/>
                    <a:pt x="113" y="176"/>
                  </a:cubicBezTo>
                  <a:cubicBezTo>
                    <a:pt x="113" y="147"/>
                    <a:pt x="58" y="123"/>
                    <a:pt x="43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4" name="Freeform 479"/>
            <p:cNvSpPr>
              <a:spLocks/>
            </p:cNvSpPr>
            <p:nvPr/>
          </p:nvSpPr>
          <p:spPr bwMode="auto">
            <a:xfrm>
              <a:off x="5757863" y="2936875"/>
              <a:ext cx="244475" cy="381000"/>
            </a:xfrm>
            <a:custGeom>
              <a:avLst/>
              <a:gdLst>
                <a:gd name="T0" fmla="*/ 59 w 116"/>
                <a:gd name="T1" fmla="*/ 171 h 181"/>
                <a:gd name="T2" fmla="*/ 11 w 116"/>
                <a:gd name="T3" fmla="*/ 171 h 181"/>
                <a:gd name="T4" fmla="*/ 35 w 116"/>
                <a:gd name="T5" fmla="*/ 146 h 181"/>
                <a:gd name="T6" fmla="*/ 72 w 116"/>
                <a:gd name="T7" fmla="*/ 130 h 181"/>
                <a:gd name="T8" fmla="*/ 81 w 116"/>
                <a:gd name="T9" fmla="*/ 112 h 181"/>
                <a:gd name="T10" fmla="*/ 81 w 116"/>
                <a:gd name="T11" fmla="*/ 110 h 181"/>
                <a:gd name="T12" fmla="*/ 79 w 116"/>
                <a:gd name="T13" fmla="*/ 109 h 181"/>
                <a:gd name="T14" fmla="*/ 65 w 116"/>
                <a:gd name="T15" fmla="*/ 82 h 181"/>
                <a:gd name="T16" fmla="*/ 64 w 116"/>
                <a:gd name="T17" fmla="*/ 78 h 181"/>
                <a:gd name="T18" fmla="*/ 60 w 116"/>
                <a:gd name="T19" fmla="*/ 78 h 181"/>
                <a:gd name="T20" fmla="*/ 57 w 116"/>
                <a:gd name="T21" fmla="*/ 72 h 181"/>
                <a:gd name="T22" fmla="*/ 59 w 116"/>
                <a:gd name="T23" fmla="*/ 62 h 181"/>
                <a:gd name="T24" fmla="*/ 61 w 116"/>
                <a:gd name="T25" fmla="*/ 60 h 181"/>
                <a:gd name="T26" fmla="*/ 60 w 116"/>
                <a:gd name="T27" fmla="*/ 58 h 181"/>
                <a:gd name="T28" fmla="*/ 60 w 116"/>
                <a:gd name="T29" fmla="*/ 55 h 181"/>
                <a:gd name="T30" fmla="*/ 67 w 116"/>
                <a:gd name="T31" fmla="*/ 19 h 181"/>
                <a:gd name="T32" fmla="*/ 93 w 116"/>
                <a:gd name="T33" fmla="*/ 10 h 181"/>
                <a:gd name="T34" fmla="*/ 112 w 116"/>
                <a:gd name="T35" fmla="*/ 13 h 181"/>
                <a:gd name="T36" fmla="*/ 116 w 116"/>
                <a:gd name="T37" fmla="*/ 5 h 181"/>
                <a:gd name="T38" fmla="*/ 93 w 116"/>
                <a:gd name="T39" fmla="*/ 0 h 181"/>
                <a:gd name="T40" fmla="*/ 60 w 116"/>
                <a:gd name="T41" fmla="*/ 13 h 181"/>
                <a:gd name="T42" fmla="*/ 51 w 116"/>
                <a:gd name="T43" fmla="*/ 56 h 181"/>
                <a:gd name="T44" fmla="*/ 51 w 116"/>
                <a:gd name="T45" fmla="*/ 56 h 181"/>
                <a:gd name="T46" fmla="*/ 49 w 116"/>
                <a:gd name="T47" fmla="*/ 77 h 181"/>
                <a:gd name="T48" fmla="*/ 56 w 116"/>
                <a:gd name="T49" fmla="*/ 86 h 181"/>
                <a:gd name="T50" fmla="*/ 71 w 116"/>
                <a:gd name="T51" fmla="*/ 114 h 181"/>
                <a:gd name="T52" fmla="*/ 70 w 116"/>
                <a:gd name="T53" fmla="*/ 120 h 181"/>
                <a:gd name="T54" fmla="*/ 0 w 116"/>
                <a:gd name="T55" fmla="*/ 176 h 181"/>
                <a:gd name="T56" fmla="*/ 0 w 116"/>
                <a:gd name="T57" fmla="*/ 181 h 181"/>
                <a:gd name="T58" fmla="*/ 52 w 116"/>
                <a:gd name="T59" fmla="*/ 181 h 181"/>
                <a:gd name="T60" fmla="*/ 59 w 116"/>
                <a:gd name="T61" fmla="*/ 1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6" h="181">
                  <a:moveTo>
                    <a:pt x="59" y="171"/>
                  </a:moveTo>
                  <a:cubicBezTo>
                    <a:pt x="11" y="171"/>
                    <a:pt x="11" y="171"/>
                    <a:pt x="11" y="171"/>
                  </a:cubicBezTo>
                  <a:cubicBezTo>
                    <a:pt x="13" y="163"/>
                    <a:pt x="22" y="154"/>
                    <a:pt x="35" y="146"/>
                  </a:cubicBezTo>
                  <a:cubicBezTo>
                    <a:pt x="50" y="137"/>
                    <a:pt x="66" y="131"/>
                    <a:pt x="72" y="130"/>
                  </a:cubicBezTo>
                  <a:cubicBezTo>
                    <a:pt x="80" y="129"/>
                    <a:pt x="81" y="117"/>
                    <a:pt x="81" y="112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9" y="109"/>
                    <a:pt x="68" y="97"/>
                    <a:pt x="65" y="82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0" y="78"/>
                    <a:pt x="58" y="76"/>
                    <a:pt x="57" y="72"/>
                  </a:cubicBezTo>
                  <a:cubicBezTo>
                    <a:pt x="56" y="68"/>
                    <a:pt x="57" y="63"/>
                    <a:pt x="59" y="62"/>
                  </a:cubicBezTo>
                  <a:cubicBezTo>
                    <a:pt x="61" y="60"/>
                    <a:pt x="61" y="60"/>
                    <a:pt x="61" y="60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7"/>
                    <a:pt x="60" y="56"/>
                    <a:pt x="60" y="55"/>
                  </a:cubicBezTo>
                  <a:cubicBezTo>
                    <a:pt x="59" y="48"/>
                    <a:pt x="58" y="30"/>
                    <a:pt x="67" y="19"/>
                  </a:cubicBezTo>
                  <a:cubicBezTo>
                    <a:pt x="73" y="13"/>
                    <a:pt x="82" y="10"/>
                    <a:pt x="93" y="10"/>
                  </a:cubicBezTo>
                  <a:cubicBezTo>
                    <a:pt x="101" y="10"/>
                    <a:pt x="107" y="11"/>
                    <a:pt x="112" y="13"/>
                  </a:cubicBezTo>
                  <a:cubicBezTo>
                    <a:pt x="113" y="11"/>
                    <a:pt x="114" y="8"/>
                    <a:pt x="116" y="5"/>
                  </a:cubicBezTo>
                  <a:cubicBezTo>
                    <a:pt x="110" y="2"/>
                    <a:pt x="102" y="0"/>
                    <a:pt x="93" y="0"/>
                  </a:cubicBezTo>
                  <a:cubicBezTo>
                    <a:pt x="79" y="0"/>
                    <a:pt x="67" y="5"/>
                    <a:pt x="60" y="13"/>
                  </a:cubicBezTo>
                  <a:cubicBezTo>
                    <a:pt x="48" y="27"/>
                    <a:pt x="50" y="48"/>
                    <a:pt x="51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46" y="62"/>
                    <a:pt x="46" y="71"/>
                    <a:pt x="49" y="77"/>
                  </a:cubicBezTo>
                  <a:cubicBezTo>
                    <a:pt x="50" y="82"/>
                    <a:pt x="53" y="85"/>
                    <a:pt x="56" y="86"/>
                  </a:cubicBezTo>
                  <a:cubicBezTo>
                    <a:pt x="59" y="100"/>
                    <a:pt x="68" y="110"/>
                    <a:pt x="71" y="114"/>
                  </a:cubicBezTo>
                  <a:cubicBezTo>
                    <a:pt x="71" y="117"/>
                    <a:pt x="70" y="119"/>
                    <a:pt x="70" y="120"/>
                  </a:cubicBezTo>
                  <a:cubicBezTo>
                    <a:pt x="55" y="123"/>
                    <a:pt x="0" y="147"/>
                    <a:pt x="0" y="17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52" y="181"/>
                    <a:pt x="52" y="181"/>
                    <a:pt x="52" y="181"/>
                  </a:cubicBezTo>
                  <a:cubicBezTo>
                    <a:pt x="54" y="177"/>
                    <a:pt x="56" y="174"/>
                    <a:pt x="59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993154" y="3399320"/>
            <a:ext cx="792109" cy="711209"/>
            <a:chOff x="9017001" y="5008563"/>
            <a:chExt cx="255587" cy="255588"/>
          </a:xfrm>
          <a:solidFill>
            <a:schemeClr val="bg1"/>
          </a:solidFill>
        </p:grpSpPr>
        <p:sp>
          <p:nvSpPr>
            <p:cNvPr id="36" name="Freeform 300"/>
            <p:cNvSpPr>
              <a:spLocks noEditPoints="1"/>
            </p:cNvSpPr>
            <p:nvPr/>
          </p:nvSpPr>
          <p:spPr bwMode="auto">
            <a:xfrm>
              <a:off x="9017001" y="5024438"/>
              <a:ext cx="239713" cy="239713"/>
            </a:xfrm>
            <a:custGeom>
              <a:avLst/>
              <a:gdLst>
                <a:gd name="T0" fmla="*/ 86 w 90"/>
                <a:gd name="T1" fmla="*/ 60 h 90"/>
                <a:gd name="T2" fmla="*/ 68 w 90"/>
                <a:gd name="T3" fmla="*/ 60 h 90"/>
                <a:gd name="T4" fmla="*/ 68 w 90"/>
                <a:gd name="T5" fmla="*/ 31 h 90"/>
                <a:gd name="T6" fmla="*/ 59 w 90"/>
                <a:gd name="T7" fmla="*/ 22 h 90"/>
                <a:gd name="T8" fmla="*/ 30 w 90"/>
                <a:gd name="T9" fmla="*/ 22 h 90"/>
                <a:gd name="T10" fmla="*/ 30 w 90"/>
                <a:gd name="T11" fmla="*/ 4 h 90"/>
                <a:gd name="T12" fmla="*/ 26 w 90"/>
                <a:gd name="T13" fmla="*/ 0 h 90"/>
                <a:gd name="T14" fmla="*/ 22 w 90"/>
                <a:gd name="T15" fmla="*/ 4 h 90"/>
                <a:gd name="T16" fmla="*/ 22 w 90"/>
                <a:gd name="T17" fmla="*/ 22 h 90"/>
                <a:gd name="T18" fmla="*/ 4 w 90"/>
                <a:gd name="T19" fmla="*/ 22 h 90"/>
                <a:gd name="T20" fmla="*/ 0 w 90"/>
                <a:gd name="T21" fmla="*/ 26 h 90"/>
                <a:gd name="T22" fmla="*/ 4 w 90"/>
                <a:gd name="T23" fmla="*/ 30 h 90"/>
                <a:gd name="T24" fmla="*/ 22 w 90"/>
                <a:gd name="T25" fmla="*/ 30 h 90"/>
                <a:gd name="T26" fmla="*/ 22 w 90"/>
                <a:gd name="T27" fmla="*/ 59 h 90"/>
                <a:gd name="T28" fmla="*/ 31 w 90"/>
                <a:gd name="T29" fmla="*/ 68 h 90"/>
                <a:gd name="T30" fmla="*/ 60 w 90"/>
                <a:gd name="T31" fmla="*/ 68 h 90"/>
                <a:gd name="T32" fmla="*/ 60 w 90"/>
                <a:gd name="T33" fmla="*/ 86 h 90"/>
                <a:gd name="T34" fmla="*/ 64 w 90"/>
                <a:gd name="T35" fmla="*/ 90 h 90"/>
                <a:gd name="T36" fmla="*/ 68 w 90"/>
                <a:gd name="T37" fmla="*/ 86 h 90"/>
                <a:gd name="T38" fmla="*/ 68 w 90"/>
                <a:gd name="T39" fmla="*/ 68 h 90"/>
                <a:gd name="T40" fmla="*/ 86 w 90"/>
                <a:gd name="T41" fmla="*/ 68 h 90"/>
                <a:gd name="T42" fmla="*/ 90 w 90"/>
                <a:gd name="T43" fmla="*/ 64 h 90"/>
                <a:gd name="T44" fmla="*/ 86 w 90"/>
                <a:gd name="T45" fmla="*/ 60 h 90"/>
                <a:gd name="T46" fmla="*/ 31 w 90"/>
                <a:gd name="T47" fmla="*/ 60 h 90"/>
                <a:gd name="T48" fmla="*/ 30 w 90"/>
                <a:gd name="T49" fmla="*/ 59 h 90"/>
                <a:gd name="T50" fmla="*/ 30 w 90"/>
                <a:gd name="T51" fmla="*/ 30 h 90"/>
                <a:gd name="T52" fmla="*/ 59 w 90"/>
                <a:gd name="T53" fmla="*/ 30 h 90"/>
                <a:gd name="T54" fmla="*/ 60 w 90"/>
                <a:gd name="T55" fmla="*/ 31 h 90"/>
                <a:gd name="T56" fmla="*/ 60 w 90"/>
                <a:gd name="T57" fmla="*/ 60 h 90"/>
                <a:gd name="T58" fmla="*/ 31 w 90"/>
                <a:gd name="T59" fmla="*/ 6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0" h="90">
                  <a:moveTo>
                    <a:pt x="86" y="60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8" y="26"/>
                    <a:pt x="64" y="22"/>
                    <a:pt x="59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28" y="0"/>
                    <a:pt x="26" y="0"/>
                  </a:cubicBezTo>
                  <a:cubicBezTo>
                    <a:pt x="24" y="0"/>
                    <a:pt x="22" y="2"/>
                    <a:pt x="22" y="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4"/>
                    <a:pt x="0" y="26"/>
                  </a:cubicBezTo>
                  <a:cubicBezTo>
                    <a:pt x="0" y="28"/>
                    <a:pt x="2" y="30"/>
                    <a:pt x="4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4"/>
                    <a:pt x="26" y="68"/>
                    <a:pt x="31" y="68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8"/>
                    <a:pt x="62" y="90"/>
                    <a:pt x="64" y="90"/>
                  </a:cubicBezTo>
                  <a:cubicBezTo>
                    <a:pt x="66" y="90"/>
                    <a:pt x="68" y="88"/>
                    <a:pt x="68" y="86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8" y="68"/>
                    <a:pt x="90" y="66"/>
                    <a:pt x="90" y="64"/>
                  </a:cubicBezTo>
                  <a:cubicBezTo>
                    <a:pt x="90" y="62"/>
                    <a:pt x="88" y="60"/>
                    <a:pt x="86" y="60"/>
                  </a:cubicBezTo>
                  <a:close/>
                  <a:moveTo>
                    <a:pt x="31" y="60"/>
                  </a:moveTo>
                  <a:cubicBezTo>
                    <a:pt x="31" y="60"/>
                    <a:pt x="30" y="59"/>
                    <a:pt x="30" y="5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30"/>
                    <a:pt x="60" y="31"/>
                    <a:pt x="60" y="31"/>
                  </a:cubicBezTo>
                  <a:cubicBezTo>
                    <a:pt x="60" y="60"/>
                    <a:pt x="60" y="60"/>
                    <a:pt x="60" y="60"/>
                  </a:cubicBezTo>
                  <a:lnTo>
                    <a:pt x="31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7" name="Freeform 301"/>
            <p:cNvSpPr>
              <a:spLocks/>
            </p:cNvSpPr>
            <p:nvPr/>
          </p:nvSpPr>
          <p:spPr bwMode="auto">
            <a:xfrm>
              <a:off x="9102726" y="5146675"/>
              <a:ext cx="31750" cy="33338"/>
            </a:xfrm>
            <a:custGeom>
              <a:avLst/>
              <a:gdLst>
                <a:gd name="T0" fmla="*/ 5 w 12"/>
                <a:gd name="T1" fmla="*/ 1 h 12"/>
                <a:gd name="T2" fmla="*/ 1 w 12"/>
                <a:gd name="T3" fmla="*/ 5 h 12"/>
                <a:gd name="T4" fmla="*/ 1 w 12"/>
                <a:gd name="T5" fmla="*/ 11 h 12"/>
                <a:gd name="T6" fmla="*/ 4 w 12"/>
                <a:gd name="T7" fmla="*/ 12 h 12"/>
                <a:gd name="T8" fmla="*/ 7 w 12"/>
                <a:gd name="T9" fmla="*/ 11 h 12"/>
                <a:gd name="T10" fmla="*/ 11 w 12"/>
                <a:gd name="T11" fmla="*/ 7 h 12"/>
                <a:gd name="T12" fmla="*/ 11 w 12"/>
                <a:gd name="T13" fmla="*/ 1 h 12"/>
                <a:gd name="T14" fmla="*/ 5 w 12"/>
                <a:gd name="T1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5" y="12"/>
                    <a:pt x="6" y="12"/>
                    <a:pt x="7" y="11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5"/>
                    <a:pt x="12" y="3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8" name="Freeform 302"/>
            <p:cNvSpPr>
              <a:spLocks/>
            </p:cNvSpPr>
            <p:nvPr/>
          </p:nvSpPr>
          <p:spPr bwMode="auto">
            <a:xfrm>
              <a:off x="9197976" y="5046663"/>
              <a:ext cx="38100" cy="36513"/>
            </a:xfrm>
            <a:custGeom>
              <a:avLst/>
              <a:gdLst>
                <a:gd name="T0" fmla="*/ 4 w 14"/>
                <a:gd name="T1" fmla="*/ 14 h 14"/>
                <a:gd name="T2" fmla="*/ 7 w 14"/>
                <a:gd name="T3" fmla="*/ 13 h 14"/>
                <a:gd name="T4" fmla="*/ 12 w 14"/>
                <a:gd name="T5" fmla="*/ 8 h 14"/>
                <a:gd name="T6" fmla="*/ 12 w 14"/>
                <a:gd name="T7" fmla="*/ 2 h 14"/>
                <a:gd name="T8" fmla="*/ 6 w 14"/>
                <a:gd name="T9" fmla="*/ 2 h 14"/>
                <a:gd name="T10" fmla="*/ 1 w 14"/>
                <a:gd name="T11" fmla="*/ 7 h 14"/>
                <a:gd name="T12" fmla="*/ 1 w 14"/>
                <a:gd name="T13" fmla="*/ 13 h 14"/>
                <a:gd name="T14" fmla="*/ 4 w 14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4">
                  <a:moveTo>
                    <a:pt x="4" y="14"/>
                  </a:moveTo>
                  <a:cubicBezTo>
                    <a:pt x="5" y="14"/>
                    <a:pt x="6" y="13"/>
                    <a:pt x="7" y="13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6"/>
                    <a:pt x="14" y="4"/>
                    <a:pt x="12" y="2"/>
                  </a:cubicBezTo>
                  <a:cubicBezTo>
                    <a:pt x="10" y="0"/>
                    <a:pt x="8" y="0"/>
                    <a:pt x="6" y="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11"/>
                    <a:pt x="1" y="13"/>
                  </a:cubicBezTo>
                  <a:cubicBezTo>
                    <a:pt x="2" y="13"/>
                    <a:pt x="3" y="14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39" name="Freeform 303"/>
            <p:cNvSpPr>
              <a:spLocks/>
            </p:cNvSpPr>
            <p:nvPr/>
          </p:nvSpPr>
          <p:spPr bwMode="auto">
            <a:xfrm>
              <a:off x="9136063" y="5110163"/>
              <a:ext cx="34925" cy="34925"/>
            </a:xfrm>
            <a:custGeom>
              <a:avLst/>
              <a:gdLst>
                <a:gd name="T0" fmla="*/ 6 w 13"/>
                <a:gd name="T1" fmla="*/ 2 h 13"/>
                <a:gd name="T2" fmla="*/ 1 w 13"/>
                <a:gd name="T3" fmla="*/ 6 h 13"/>
                <a:gd name="T4" fmla="*/ 1 w 13"/>
                <a:gd name="T5" fmla="*/ 12 h 13"/>
                <a:gd name="T6" fmla="*/ 4 w 13"/>
                <a:gd name="T7" fmla="*/ 13 h 13"/>
                <a:gd name="T8" fmla="*/ 7 w 13"/>
                <a:gd name="T9" fmla="*/ 12 h 13"/>
                <a:gd name="T10" fmla="*/ 11 w 13"/>
                <a:gd name="T11" fmla="*/ 7 h 13"/>
                <a:gd name="T12" fmla="*/ 11 w 13"/>
                <a:gd name="T13" fmla="*/ 2 h 13"/>
                <a:gd name="T14" fmla="*/ 6 w 13"/>
                <a:gd name="T1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6" y="2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10"/>
                    <a:pt x="1" y="12"/>
                  </a:cubicBezTo>
                  <a:cubicBezTo>
                    <a:pt x="2" y="12"/>
                    <a:pt x="3" y="13"/>
                    <a:pt x="4" y="13"/>
                  </a:cubicBezTo>
                  <a:cubicBezTo>
                    <a:pt x="5" y="13"/>
                    <a:pt x="6" y="12"/>
                    <a:pt x="7" y="12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6"/>
                    <a:pt x="13" y="3"/>
                    <a:pt x="11" y="2"/>
                  </a:cubicBezTo>
                  <a:cubicBezTo>
                    <a:pt x="10" y="0"/>
                    <a:pt x="7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0" name="Freeform 304"/>
            <p:cNvSpPr>
              <a:spLocks/>
            </p:cNvSpPr>
            <p:nvPr/>
          </p:nvSpPr>
          <p:spPr bwMode="auto">
            <a:xfrm>
              <a:off x="9237663" y="5008563"/>
              <a:ext cx="34925" cy="34925"/>
            </a:xfrm>
            <a:custGeom>
              <a:avLst/>
              <a:gdLst>
                <a:gd name="T0" fmla="*/ 12 w 13"/>
                <a:gd name="T1" fmla="*/ 1 h 13"/>
                <a:gd name="T2" fmla="*/ 6 w 13"/>
                <a:gd name="T3" fmla="*/ 1 h 13"/>
                <a:gd name="T4" fmla="*/ 1 w 13"/>
                <a:gd name="T5" fmla="*/ 6 h 13"/>
                <a:gd name="T6" fmla="*/ 1 w 13"/>
                <a:gd name="T7" fmla="*/ 12 h 13"/>
                <a:gd name="T8" fmla="*/ 4 w 13"/>
                <a:gd name="T9" fmla="*/ 13 h 13"/>
                <a:gd name="T10" fmla="*/ 7 w 13"/>
                <a:gd name="T11" fmla="*/ 12 h 13"/>
                <a:gd name="T12" fmla="*/ 12 w 13"/>
                <a:gd name="T13" fmla="*/ 7 h 13"/>
                <a:gd name="T14" fmla="*/ 12 w 13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10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5" y="13"/>
                    <a:pt x="6" y="13"/>
                    <a:pt x="7" y="1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5"/>
                    <a:pt x="13" y="3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68034" y="2903505"/>
            <a:ext cx="513894" cy="522452"/>
            <a:chOff x="8342313" y="10972800"/>
            <a:chExt cx="1293813" cy="1381125"/>
          </a:xfrm>
          <a:solidFill>
            <a:schemeClr val="bg1"/>
          </a:solidFill>
        </p:grpSpPr>
        <p:sp>
          <p:nvSpPr>
            <p:cNvPr id="42" name="Freeform 5"/>
            <p:cNvSpPr>
              <a:spLocks noEditPoints="1"/>
            </p:cNvSpPr>
            <p:nvPr/>
          </p:nvSpPr>
          <p:spPr bwMode="auto">
            <a:xfrm>
              <a:off x="8342313" y="10972800"/>
              <a:ext cx="1293813" cy="1381125"/>
            </a:xfrm>
            <a:custGeom>
              <a:avLst/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8513763" y="11145838"/>
              <a:ext cx="949325" cy="863600"/>
            </a:xfrm>
            <a:custGeom>
              <a:avLst/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4" name="Freeform 7"/>
            <p:cNvSpPr>
              <a:spLocks noEditPoints="1"/>
            </p:cNvSpPr>
            <p:nvPr/>
          </p:nvSpPr>
          <p:spPr bwMode="auto">
            <a:xfrm>
              <a:off x="9032875" y="11272838"/>
              <a:ext cx="258763" cy="263525"/>
            </a:xfrm>
            <a:custGeom>
              <a:avLst/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362695" y="2661709"/>
            <a:ext cx="745704" cy="639637"/>
            <a:chOff x="5326063" y="2705101"/>
            <a:chExt cx="1506538" cy="1349374"/>
          </a:xfrm>
          <a:solidFill>
            <a:schemeClr val="accent5"/>
          </a:solidFill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5326063" y="2705101"/>
              <a:ext cx="1506538" cy="1349374"/>
            </a:xfrm>
            <a:custGeom>
              <a:avLst/>
              <a:gdLst>
                <a:gd name="T0" fmla="*/ 109 w 112"/>
                <a:gd name="T1" fmla="*/ 4 h 100"/>
                <a:gd name="T2" fmla="*/ 83 w 112"/>
                <a:gd name="T3" fmla="*/ 0 h 100"/>
                <a:gd name="T4" fmla="*/ 67 w 112"/>
                <a:gd name="T5" fmla="*/ 3 h 100"/>
                <a:gd name="T6" fmla="*/ 56 w 112"/>
                <a:gd name="T7" fmla="*/ 10 h 100"/>
                <a:gd name="T8" fmla="*/ 45 w 112"/>
                <a:gd name="T9" fmla="*/ 3 h 100"/>
                <a:gd name="T10" fmla="*/ 29 w 112"/>
                <a:gd name="T11" fmla="*/ 0 h 100"/>
                <a:gd name="T12" fmla="*/ 3 w 112"/>
                <a:gd name="T13" fmla="*/ 4 h 100"/>
                <a:gd name="T14" fmla="*/ 0 w 112"/>
                <a:gd name="T15" fmla="*/ 5 h 100"/>
                <a:gd name="T16" fmla="*/ 0 w 112"/>
                <a:gd name="T17" fmla="*/ 92 h 100"/>
                <a:gd name="T18" fmla="*/ 5 w 112"/>
                <a:gd name="T19" fmla="*/ 91 h 100"/>
                <a:gd name="T20" fmla="*/ 41 w 112"/>
                <a:gd name="T21" fmla="*/ 91 h 100"/>
                <a:gd name="T22" fmla="*/ 56 w 112"/>
                <a:gd name="T23" fmla="*/ 100 h 100"/>
                <a:gd name="T24" fmla="*/ 71 w 112"/>
                <a:gd name="T25" fmla="*/ 91 h 100"/>
                <a:gd name="T26" fmla="*/ 107 w 112"/>
                <a:gd name="T27" fmla="*/ 91 h 100"/>
                <a:gd name="T28" fmla="*/ 112 w 112"/>
                <a:gd name="T29" fmla="*/ 92 h 100"/>
                <a:gd name="T30" fmla="*/ 112 w 112"/>
                <a:gd name="T31" fmla="*/ 5 h 100"/>
                <a:gd name="T32" fmla="*/ 109 w 112"/>
                <a:gd name="T33" fmla="*/ 4 h 100"/>
                <a:gd name="T34" fmla="*/ 52 w 112"/>
                <a:gd name="T35" fmla="*/ 87 h 100"/>
                <a:gd name="T36" fmla="*/ 44 w 112"/>
                <a:gd name="T37" fmla="*/ 83 h 100"/>
                <a:gd name="T38" fmla="*/ 27 w 112"/>
                <a:gd name="T39" fmla="*/ 81 h 100"/>
                <a:gd name="T40" fmla="*/ 8 w 112"/>
                <a:gd name="T41" fmla="*/ 82 h 100"/>
                <a:gd name="T42" fmla="*/ 8 w 112"/>
                <a:gd name="T43" fmla="*/ 11 h 100"/>
                <a:gd name="T44" fmla="*/ 29 w 112"/>
                <a:gd name="T45" fmla="*/ 8 h 100"/>
                <a:gd name="T46" fmla="*/ 42 w 112"/>
                <a:gd name="T47" fmla="*/ 11 h 100"/>
                <a:gd name="T48" fmla="*/ 52 w 112"/>
                <a:gd name="T49" fmla="*/ 20 h 100"/>
                <a:gd name="T50" fmla="*/ 52 w 112"/>
                <a:gd name="T51" fmla="*/ 21 h 100"/>
                <a:gd name="T52" fmla="*/ 52 w 112"/>
                <a:gd name="T53" fmla="*/ 84 h 100"/>
                <a:gd name="T54" fmla="*/ 52 w 112"/>
                <a:gd name="T55" fmla="*/ 84 h 100"/>
                <a:gd name="T56" fmla="*/ 52 w 112"/>
                <a:gd name="T57" fmla="*/ 87 h 100"/>
                <a:gd name="T58" fmla="*/ 104 w 112"/>
                <a:gd name="T59" fmla="*/ 82 h 100"/>
                <a:gd name="T60" fmla="*/ 85 w 112"/>
                <a:gd name="T61" fmla="*/ 81 h 100"/>
                <a:gd name="T62" fmla="*/ 68 w 112"/>
                <a:gd name="T63" fmla="*/ 83 h 100"/>
                <a:gd name="T64" fmla="*/ 60 w 112"/>
                <a:gd name="T65" fmla="*/ 87 h 100"/>
                <a:gd name="T66" fmla="*/ 60 w 112"/>
                <a:gd name="T67" fmla="*/ 84 h 100"/>
                <a:gd name="T68" fmla="*/ 60 w 112"/>
                <a:gd name="T69" fmla="*/ 84 h 100"/>
                <a:gd name="T70" fmla="*/ 60 w 112"/>
                <a:gd name="T71" fmla="*/ 21 h 100"/>
                <a:gd name="T72" fmla="*/ 60 w 112"/>
                <a:gd name="T73" fmla="*/ 20 h 100"/>
                <a:gd name="T74" fmla="*/ 70 w 112"/>
                <a:gd name="T75" fmla="*/ 11 h 100"/>
                <a:gd name="T76" fmla="*/ 83 w 112"/>
                <a:gd name="T77" fmla="*/ 8 h 100"/>
                <a:gd name="T78" fmla="*/ 104 w 112"/>
                <a:gd name="T79" fmla="*/ 11 h 100"/>
                <a:gd name="T80" fmla="*/ 104 w 112"/>
                <a:gd name="T81" fmla="*/ 8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2" h="100">
                  <a:moveTo>
                    <a:pt x="109" y="4"/>
                  </a:moveTo>
                  <a:cubicBezTo>
                    <a:pt x="109" y="4"/>
                    <a:pt x="96" y="0"/>
                    <a:pt x="83" y="0"/>
                  </a:cubicBezTo>
                  <a:cubicBezTo>
                    <a:pt x="77" y="0"/>
                    <a:pt x="71" y="1"/>
                    <a:pt x="67" y="3"/>
                  </a:cubicBezTo>
                  <a:cubicBezTo>
                    <a:pt x="62" y="5"/>
                    <a:pt x="58" y="7"/>
                    <a:pt x="56" y="10"/>
                  </a:cubicBezTo>
                  <a:cubicBezTo>
                    <a:pt x="54" y="7"/>
                    <a:pt x="50" y="5"/>
                    <a:pt x="45" y="3"/>
                  </a:cubicBezTo>
                  <a:cubicBezTo>
                    <a:pt x="41" y="1"/>
                    <a:pt x="35" y="0"/>
                    <a:pt x="29" y="0"/>
                  </a:cubicBezTo>
                  <a:cubicBezTo>
                    <a:pt x="16" y="0"/>
                    <a:pt x="3" y="4"/>
                    <a:pt x="3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9" y="88"/>
                    <a:pt x="28" y="88"/>
                    <a:pt x="41" y="91"/>
                  </a:cubicBezTo>
                  <a:cubicBezTo>
                    <a:pt x="41" y="91"/>
                    <a:pt x="52" y="92"/>
                    <a:pt x="56" y="100"/>
                  </a:cubicBezTo>
                  <a:cubicBezTo>
                    <a:pt x="60" y="92"/>
                    <a:pt x="71" y="91"/>
                    <a:pt x="71" y="91"/>
                  </a:cubicBezTo>
                  <a:cubicBezTo>
                    <a:pt x="84" y="88"/>
                    <a:pt x="93" y="88"/>
                    <a:pt x="107" y="91"/>
                  </a:cubicBezTo>
                  <a:cubicBezTo>
                    <a:pt x="112" y="92"/>
                    <a:pt x="112" y="92"/>
                    <a:pt x="112" y="92"/>
                  </a:cubicBezTo>
                  <a:cubicBezTo>
                    <a:pt x="112" y="5"/>
                    <a:pt x="112" y="5"/>
                    <a:pt x="112" y="5"/>
                  </a:cubicBezTo>
                  <a:lnTo>
                    <a:pt x="109" y="4"/>
                  </a:lnTo>
                  <a:close/>
                  <a:moveTo>
                    <a:pt x="52" y="87"/>
                  </a:moveTo>
                  <a:cubicBezTo>
                    <a:pt x="49" y="85"/>
                    <a:pt x="47" y="84"/>
                    <a:pt x="44" y="83"/>
                  </a:cubicBezTo>
                  <a:cubicBezTo>
                    <a:pt x="39" y="81"/>
                    <a:pt x="32" y="81"/>
                    <a:pt x="27" y="81"/>
                  </a:cubicBezTo>
                  <a:cubicBezTo>
                    <a:pt x="21" y="81"/>
                    <a:pt x="15" y="81"/>
                    <a:pt x="8" y="8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2" y="10"/>
                    <a:pt x="20" y="8"/>
                    <a:pt x="29" y="8"/>
                  </a:cubicBezTo>
                  <a:cubicBezTo>
                    <a:pt x="34" y="8"/>
                    <a:pt x="39" y="9"/>
                    <a:pt x="42" y="11"/>
                  </a:cubicBezTo>
                  <a:cubicBezTo>
                    <a:pt x="50" y="13"/>
                    <a:pt x="52" y="17"/>
                    <a:pt x="52" y="20"/>
                  </a:cubicBezTo>
                  <a:cubicBezTo>
                    <a:pt x="52" y="20"/>
                    <a:pt x="52" y="21"/>
                    <a:pt x="52" y="21"/>
                  </a:cubicBezTo>
                  <a:cubicBezTo>
                    <a:pt x="52" y="84"/>
                    <a:pt x="52" y="84"/>
                    <a:pt x="52" y="84"/>
                  </a:cubicBezTo>
                  <a:cubicBezTo>
                    <a:pt x="52" y="84"/>
                    <a:pt x="52" y="84"/>
                    <a:pt x="52" y="84"/>
                  </a:cubicBezTo>
                  <a:lnTo>
                    <a:pt x="52" y="87"/>
                  </a:lnTo>
                  <a:close/>
                  <a:moveTo>
                    <a:pt x="104" y="82"/>
                  </a:moveTo>
                  <a:cubicBezTo>
                    <a:pt x="97" y="81"/>
                    <a:pt x="91" y="81"/>
                    <a:pt x="85" y="81"/>
                  </a:cubicBezTo>
                  <a:cubicBezTo>
                    <a:pt x="80" y="81"/>
                    <a:pt x="73" y="81"/>
                    <a:pt x="68" y="83"/>
                  </a:cubicBezTo>
                  <a:cubicBezTo>
                    <a:pt x="65" y="84"/>
                    <a:pt x="63" y="85"/>
                    <a:pt x="60" y="87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0"/>
                    <a:pt x="60" y="20"/>
                  </a:cubicBezTo>
                  <a:cubicBezTo>
                    <a:pt x="60" y="17"/>
                    <a:pt x="62" y="13"/>
                    <a:pt x="70" y="11"/>
                  </a:cubicBezTo>
                  <a:cubicBezTo>
                    <a:pt x="73" y="9"/>
                    <a:pt x="78" y="8"/>
                    <a:pt x="83" y="8"/>
                  </a:cubicBezTo>
                  <a:cubicBezTo>
                    <a:pt x="91" y="8"/>
                    <a:pt x="100" y="10"/>
                    <a:pt x="104" y="11"/>
                  </a:cubicBezTo>
                  <a:lnTo>
                    <a:pt x="104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5514975" y="2921000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2 h 12"/>
                <a:gd name="T8" fmla="*/ 30 w 32"/>
                <a:gd name="T9" fmla="*/ 12 h 12"/>
                <a:gd name="T10" fmla="*/ 31 w 32"/>
                <a:gd name="T11" fmla="*/ 12 h 12"/>
                <a:gd name="T12" fmla="*/ 31 w 32"/>
                <a:gd name="T13" fmla="*/ 9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10" y="5"/>
                    <a:pt x="21" y="4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23" y="0"/>
                    <a:pt x="1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5514975" y="3082925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8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5"/>
                    <a:pt x="21" y="4"/>
                    <a:pt x="29" y="11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23" y="0"/>
                    <a:pt x="1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5514975" y="3232150"/>
              <a:ext cx="430213" cy="161925"/>
            </a:xfrm>
            <a:custGeom>
              <a:avLst/>
              <a:gdLst>
                <a:gd name="T0" fmla="*/ 1 w 32"/>
                <a:gd name="T1" fmla="*/ 5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2 h 12"/>
                <a:gd name="T8" fmla="*/ 30 w 32"/>
                <a:gd name="T9" fmla="*/ 12 h 12"/>
                <a:gd name="T10" fmla="*/ 31 w 32"/>
                <a:gd name="T11" fmla="*/ 12 h 12"/>
                <a:gd name="T12" fmla="*/ 31 w 32"/>
                <a:gd name="T13" fmla="*/ 9 h 12"/>
                <a:gd name="T14" fmla="*/ 1 w 3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5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1" y="8"/>
                    <a:pt x="2" y="9"/>
                    <a:pt x="3" y="8"/>
                  </a:cubicBezTo>
                  <a:cubicBezTo>
                    <a:pt x="10" y="5"/>
                    <a:pt x="21" y="5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23" y="0"/>
                    <a:pt x="10" y="1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5514975" y="3394075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7 h 12"/>
                <a:gd name="T4" fmla="*/ 3 w 32"/>
                <a:gd name="T5" fmla="*/ 8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9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6"/>
                    <a:pt x="0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10" y="5"/>
                    <a:pt x="21" y="4"/>
                    <a:pt x="29" y="11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1"/>
                  </a:cubicBezTo>
                  <a:cubicBezTo>
                    <a:pt x="32" y="11"/>
                    <a:pt x="32" y="9"/>
                    <a:pt x="31" y="9"/>
                  </a:cubicBezTo>
                  <a:cubicBezTo>
                    <a:pt x="23" y="0"/>
                    <a:pt x="10" y="1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5514975" y="3556000"/>
              <a:ext cx="430213" cy="161925"/>
            </a:xfrm>
            <a:custGeom>
              <a:avLst/>
              <a:gdLst>
                <a:gd name="T0" fmla="*/ 1 w 32"/>
                <a:gd name="T1" fmla="*/ 4 h 12"/>
                <a:gd name="T2" fmla="*/ 0 w 32"/>
                <a:gd name="T3" fmla="*/ 6 h 12"/>
                <a:gd name="T4" fmla="*/ 3 w 32"/>
                <a:gd name="T5" fmla="*/ 7 h 12"/>
                <a:gd name="T6" fmla="*/ 29 w 32"/>
                <a:gd name="T7" fmla="*/ 11 h 12"/>
                <a:gd name="T8" fmla="*/ 30 w 32"/>
                <a:gd name="T9" fmla="*/ 12 h 12"/>
                <a:gd name="T10" fmla="*/ 31 w 32"/>
                <a:gd name="T11" fmla="*/ 11 h 12"/>
                <a:gd name="T12" fmla="*/ 31 w 32"/>
                <a:gd name="T13" fmla="*/ 8 h 12"/>
                <a:gd name="T14" fmla="*/ 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4"/>
                  </a:move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2" y="8"/>
                    <a:pt x="3" y="7"/>
                  </a:cubicBezTo>
                  <a:cubicBezTo>
                    <a:pt x="10" y="4"/>
                    <a:pt x="21" y="4"/>
                    <a:pt x="29" y="11"/>
                  </a:cubicBezTo>
                  <a:cubicBezTo>
                    <a:pt x="29" y="11"/>
                    <a:pt x="29" y="12"/>
                    <a:pt x="30" y="12"/>
                  </a:cubicBezTo>
                  <a:cubicBezTo>
                    <a:pt x="30" y="12"/>
                    <a:pt x="31" y="11"/>
                    <a:pt x="31" y="11"/>
                  </a:cubicBezTo>
                  <a:cubicBezTo>
                    <a:pt x="32" y="10"/>
                    <a:pt x="32" y="9"/>
                    <a:pt x="31" y="8"/>
                  </a:cubicBezTo>
                  <a:cubicBezTo>
                    <a:pt x="23" y="0"/>
                    <a:pt x="10" y="0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6213475" y="2921000"/>
              <a:ext cx="430213" cy="161925"/>
            </a:xfrm>
            <a:custGeom>
              <a:avLst/>
              <a:gdLst>
                <a:gd name="T0" fmla="*/ 1 w 32"/>
                <a:gd name="T1" fmla="*/ 12 h 12"/>
                <a:gd name="T2" fmla="*/ 2 w 32"/>
                <a:gd name="T3" fmla="*/ 12 h 12"/>
                <a:gd name="T4" fmla="*/ 3 w 32"/>
                <a:gd name="T5" fmla="*/ 12 h 12"/>
                <a:gd name="T6" fmla="*/ 29 w 32"/>
                <a:gd name="T7" fmla="*/ 8 h 12"/>
                <a:gd name="T8" fmla="*/ 32 w 32"/>
                <a:gd name="T9" fmla="*/ 7 h 12"/>
                <a:gd name="T10" fmla="*/ 31 w 32"/>
                <a:gd name="T11" fmla="*/ 4 h 12"/>
                <a:gd name="T12" fmla="*/ 1 w 32"/>
                <a:gd name="T13" fmla="*/ 9 h 12"/>
                <a:gd name="T14" fmla="*/ 1 w 3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1" y="12"/>
                  </a:move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9"/>
                    <a:pt x="31" y="8"/>
                    <a:pt x="32" y="7"/>
                  </a:cubicBezTo>
                  <a:cubicBezTo>
                    <a:pt x="32" y="6"/>
                    <a:pt x="32" y="5"/>
                    <a:pt x="31" y="4"/>
                  </a:cubicBezTo>
                  <a:cubicBezTo>
                    <a:pt x="22" y="1"/>
                    <a:pt x="9" y="0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6213475" y="3082925"/>
              <a:ext cx="430213" cy="161925"/>
            </a:xfrm>
            <a:custGeom>
              <a:avLst/>
              <a:gdLst>
                <a:gd name="T0" fmla="*/ 31 w 32"/>
                <a:gd name="T1" fmla="*/ 4 h 12"/>
                <a:gd name="T2" fmla="*/ 1 w 32"/>
                <a:gd name="T3" fmla="*/ 8 h 12"/>
                <a:gd name="T4" fmla="*/ 1 w 32"/>
                <a:gd name="T5" fmla="*/ 11 h 12"/>
                <a:gd name="T6" fmla="*/ 2 w 32"/>
                <a:gd name="T7" fmla="*/ 12 h 12"/>
                <a:gd name="T8" fmla="*/ 3 w 32"/>
                <a:gd name="T9" fmla="*/ 11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4"/>
                  </a:moveTo>
                  <a:cubicBezTo>
                    <a:pt x="22" y="0"/>
                    <a:pt x="9" y="0"/>
                    <a:pt x="1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8"/>
                    <a:pt x="31" y="8"/>
                    <a:pt x="32" y="7"/>
                  </a:cubicBezTo>
                  <a:cubicBezTo>
                    <a:pt x="32" y="6"/>
                    <a:pt x="32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6213475" y="3232150"/>
              <a:ext cx="430213" cy="161925"/>
            </a:xfrm>
            <a:custGeom>
              <a:avLst/>
              <a:gdLst>
                <a:gd name="T0" fmla="*/ 31 w 32"/>
                <a:gd name="T1" fmla="*/ 5 h 12"/>
                <a:gd name="T2" fmla="*/ 1 w 32"/>
                <a:gd name="T3" fmla="*/ 9 h 12"/>
                <a:gd name="T4" fmla="*/ 1 w 32"/>
                <a:gd name="T5" fmla="*/ 12 h 12"/>
                <a:gd name="T6" fmla="*/ 2 w 32"/>
                <a:gd name="T7" fmla="*/ 12 h 12"/>
                <a:gd name="T8" fmla="*/ 3 w 32"/>
                <a:gd name="T9" fmla="*/ 12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5"/>
                  </a:moveTo>
                  <a:cubicBezTo>
                    <a:pt x="22" y="1"/>
                    <a:pt x="9" y="0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11" y="5"/>
                    <a:pt x="21" y="5"/>
                    <a:pt x="29" y="8"/>
                  </a:cubicBezTo>
                  <a:cubicBezTo>
                    <a:pt x="30" y="9"/>
                    <a:pt x="31" y="8"/>
                    <a:pt x="32" y="7"/>
                  </a:cubicBezTo>
                  <a:cubicBezTo>
                    <a:pt x="32" y="6"/>
                    <a:pt x="32" y="5"/>
                    <a:pt x="3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6213475" y="3394075"/>
              <a:ext cx="430213" cy="161925"/>
            </a:xfrm>
            <a:custGeom>
              <a:avLst/>
              <a:gdLst>
                <a:gd name="T0" fmla="*/ 31 w 32"/>
                <a:gd name="T1" fmla="*/ 4 h 12"/>
                <a:gd name="T2" fmla="*/ 1 w 32"/>
                <a:gd name="T3" fmla="*/ 9 h 12"/>
                <a:gd name="T4" fmla="*/ 1 w 32"/>
                <a:gd name="T5" fmla="*/ 11 h 12"/>
                <a:gd name="T6" fmla="*/ 2 w 32"/>
                <a:gd name="T7" fmla="*/ 12 h 12"/>
                <a:gd name="T8" fmla="*/ 3 w 32"/>
                <a:gd name="T9" fmla="*/ 11 h 12"/>
                <a:gd name="T10" fmla="*/ 29 w 32"/>
                <a:gd name="T11" fmla="*/ 8 h 12"/>
                <a:gd name="T12" fmla="*/ 32 w 32"/>
                <a:gd name="T13" fmla="*/ 7 h 12"/>
                <a:gd name="T14" fmla="*/ 31 w 32"/>
                <a:gd name="T1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">
                  <a:moveTo>
                    <a:pt x="31" y="4"/>
                  </a:moveTo>
                  <a:cubicBezTo>
                    <a:pt x="22" y="1"/>
                    <a:pt x="9" y="0"/>
                    <a:pt x="1" y="9"/>
                  </a:cubicBezTo>
                  <a:cubicBezTo>
                    <a:pt x="0" y="9"/>
                    <a:pt x="0" y="11"/>
                    <a:pt x="1" y="11"/>
                  </a:cubicBezTo>
                  <a:cubicBezTo>
                    <a:pt x="1" y="12"/>
                    <a:pt x="1" y="12"/>
                    <a:pt x="2" y="12"/>
                  </a:cubicBezTo>
                  <a:cubicBezTo>
                    <a:pt x="2" y="12"/>
                    <a:pt x="3" y="12"/>
                    <a:pt x="3" y="11"/>
                  </a:cubicBezTo>
                  <a:cubicBezTo>
                    <a:pt x="11" y="4"/>
                    <a:pt x="21" y="5"/>
                    <a:pt x="29" y="8"/>
                  </a:cubicBezTo>
                  <a:cubicBezTo>
                    <a:pt x="30" y="8"/>
                    <a:pt x="31" y="8"/>
                    <a:pt x="32" y="7"/>
                  </a:cubicBezTo>
                  <a:cubicBezTo>
                    <a:pt x="32" y="6"/>
                    <a:pt x="32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BD9577"/>
                </a:solidFill>
                <a:effectLst/>
                <a:uLnTx/>
                <a:uFillTx/>
                <a:latin typeface="Roboto Light"/>
                <a:ea typeface="+mn-ea"/>
                <a:cs typeface="+mn-cs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89401" y="5097922"/>
            <a:ext cx="3422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Заявок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 и более 600 уникальных участников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52400" y="4104160"/>
            <a:ext cx="1483838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20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700</a:t>
            </a:r>
            <a:endParaRPr kumimoji="0" lang="en-US" sz="4000" b="1" i="0" u="none" strike="noStrike" kern="1200" cap="none" spc="20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66586" y="5114400"/>
            <a:ext cx="4071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потока слушателей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, в т. ч.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3 интенсива по городам Крыма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271070" y="4022631"/>
            <a:ext cx="1483838" cy="97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20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3</a:t>
            </a:r>
            <a:endParaRPr kumimoji="0" lang="en-US" sz="4400" b="1" i="0" u="none" strike="noStrike" kern="1200" cap="none" spc="20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54027" y="4962047"/>
            <a:ext cx="4466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Физических лиц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в процессе обучения в проекте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зарегистрировали свой бизнес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70833" y="4115075"/>
            <a:ext cx="1483838" cy="896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spc="200" dirty="0">
                <a:solidFill>
                  <a:schemeClr val="tx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5</a:t>
            </a:r>
            <a:r>
              <a:rPr kumimoji="0" lang="ru-RU" sz="4000" b="1" i="0" u="none" strike="noStrike" kern="1200" cap="none" spc="20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0</a:t>
            </a:r>
            <a:endParaRPr kumimoji="0" lang="en-US" sz="4000" b="1" i="0" u="none" strike="noStrike" kern="1200" cap="none" spc="20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2338583-2946-4B46-A2F8-8B180CF4E7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51" y="-456671"/>
            <a:ext cx="3196449" cy="2127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D71AE7-A2EF-4B56-AB5D-4D29578CB647}"/>
              </a:ext>
            </a:extLst>
          </p:cNvPr>
          <p:cNvSpPr txBox="1"/>
          <p:nvPr/>
        </p:nvSpPr>
        <p:spPr>
          <a:xfrm>
            <a:off x="2289599" y="3876404"/>
            <a:ext cx="142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Более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AD99EA8-9AEA-4B9B-BC3F-A5625615477B}"/>
              </a:ext>
            </a:extLst>
          </p:cNvPr>
          <p:cNvSpPr txBox="1"/>
          <p:nvPr/>
        </p:nvSpPr>
        <p:spPr>
          <a:xfrm>
            <a:off x="8071605" y="3901366"/>
            <a:ext cx="1422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>
                <a:solidFill>
                  <a:schemeClr val="tx2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Более</a:t>
            </a:r>
          </a:p>
        </p:txBody>
      </p:sp>
      <p:pic>
        <p:nvPicPr>
          <p:cNvPr id="5" name="Рисунок 4" descr="Линия со стрелкой: изгиб против часовой стрелки">
            <a:extLst>
              <a:ext uri="{FF2B5EF4-FFF2-40B4-BE49-F238E27FC236}">
                <a16:creationId xmlns:a16="http://schemas.microsoft.com/office/drawing/2014/main" id="{F509C764-B4D0-4462-8ABC-7EC1587F7C6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240571">
            <a:off x="1645845" y="4020764"/>
            <a:ext cx="804399" cy="804399"/>
          </a:xfrm>
          <a:prstGeom prst="rect">
            <a:avLst/>
          </a:prstGeom>
        </p:spPr>
      </p:pic>
      <p:pic>
        <p:nvPicPr>
          <p:cNvPr id="67" name="Рисунок 66" descr="Линия со стрелкой: изгиб против часовой стрелки">
            <a:extLst>
              <a:ext uri="{FF2B5EF4-FFF2-40B4-BE49-F238E27FC236}">
                <a16:creationId xmlns:a16="http://schemas.microsoft.com/office/drawing/2014/main" id="{15E8B47B-5B36-4516-AFEF-00881E3B689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359429" flipH="1">
            <a:off x="9386548" y="4029853"/>
            <a:ext cx="804399" cy="80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71DEC7-2764-4134-9A5A-91377DB81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58A208-3F29-4773-AE5D-BB7299D45095}"/>
              </a:ext>
            </a:extLst>
          </p:cNvPr>
          <p:cNvSpPr/>
          <p:nvPr/>
        </p:nvSpPr>
        <p:spPr>
          <a:xfrm>
            <a:off x="492627" y="262523"/>
            <a:ext cx="8662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4000" dirty="0"/>
              <a:t>Распределение слушателей по формату участия в 2022 году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A2F26A-2DA4-490B-9F71-D15E6B2CCF6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51" y="-456671"/>
            <a:ext cx="3196449" cy="2127636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BEE6C54-8541-4DB7-B952-C1C3687943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653982"/>
              </p:ext>
            </p:extLst>
          </p:nvPr>
        </p:nvGraphicFramePr>
        <p:xfrm>
          <a:off x="2699657" y="1657627"/>
          <a:ext cx="9197068" cy="5092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9664D00-016A-4282-B613-4C30CBB7202C}"/>
              </a:ext>
            </a:extLst>
          </p:cNvPr>
          <p:cNvSpPr txBox="1"/>
          <p:nvPr/>
        </p:nvSpPr>
        <p:spPr>
          <a:xfrm>
            <a:off x="348342" y="2405743"/>
            <a:ext cx="2471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онлайн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F90196-9AAE-47F3-8929-38183C5F4619}"/>
              </a:ext>
            </a:extLst>
          </p:cNvPr>
          <p:cNvSpPr txBox="1"/>
          <p:nvPr/>
        </p:nvSpPr>
        <p:spPr>
          <a:xfrm>
            <a:off x="130629" y="4409160"/>
            <a:ext cx="2688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Century Gothic" panose="020B0502020202020204" pitchFamily="34" charset="0"/>
              </a:rPr>
              <a:t>офлайн</a:t>
            </a:r>
          </a:p>
        </p:txBody>
      </p:sp>
    </p:spTree>
    <p:extLst>
      <p:ext uri="{BB962C8B-B14F-4D97-AF65-F5344CB8AC3E}">
        <p14:creationId xmlns:p14="http://schemas.microsoft.com/office/powerpoint/2010/main" val="78564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71DEC7-2764-4134-9A5A-91377DB81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E3FAFC93-0D61-4444-85E2-6AFE607E67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42162"/>
              </p:ext>
            </p:extLst>
          </p:nvPr>
        </p:nvGraphicFramePr>
        <p:xfrm>
          <a:off x="190404" y="2095502"/>
          <a:ext cx="6810471" cy="450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458A208-3F29-4773-AE5D-BB7299D45095}"/>
              </a:ext>
            </a:extLst>
          </p:cNvPr>
          <p:cNvSpPr/>
          <p:nvPr/>
        </p:nvSpPr>
        <p:spPr>
          <a:xfrm>
            <a:off x="190404" y="317345"/>
            <a:ext cx="8767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400" b="1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ru-RU" sz="3600" dirty="0"/>
              <a:t>Структура слушателей по возрасту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A2F26A-2DA4-490B-9F71-D15E6B2CCF6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51" y="-456671"/>
            <a:ext cx="3196449" cy="212763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23B3B4B-D043-435F-B2D2-3C8510CAC111}"/>
              </a:ext>
            </a:extLst>
          </p:cNvPr>
          <p:cNvCxnSpPr/>
          <p:nvPr/>
        </p:nvCxnSpPr>
        <p:spPr>
          <a:xfrm>
            <a:off x="335878" y="963676"/>
            <a:ext cx="30341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827C0A-A6DE-478F-AC9C-D4F5641E6F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20347"/>
            <a:ext cx="6686453" cy="35337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6C88A6-C264-4039-97E1-AEB069C1D6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8326" y="1427937"/>
            <a:ext cx="6450674" cy="35337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E16D78-F2DD-4ECA-B473-102C2A4F2FB8}"/>
              </a:ext>
            </a:extLst>
          </p:cNvPr>
          <p:cNvSpPr txBox="1"/>
          <p:nvPr/>
        </p:nvSpPr>
        <p:spPr>
          <a:xfrm>
            <a:off x="2409824" y="5032546"/>
            <a:ext cx="248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2021 год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3ECB7-562F-4AF2-BAD6-141A385CB724}"/>
              </a:ext>
            </a:extLst>
          </p:cNvPr>
          <p:cNvSpPr txBox="1"/>
          <p:nvPr/>
        </p:nvSpPr>
        <p:spPr>
          <a:xfrm>
            <a:off x="7400925" y="5133975"/>
            <a:ext cx="252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entury Gothic" panose="020B0502020202020204" pitchFamily="34" charset="0"/>
              </a:rPr>
              <a:t>2022 год</a:t>
            </a:r>
          </a:p>
        </p:txBody>
      </p:sp>
    </p:spTree>
    <p:extLst>
      <p:ext uri="{BB962C8B-B14F-4D97-AF65-F5344CB8AC3E}">
        <p14:creationId xmlns:p14="http://schemas.microsoft.com/office/powerpoint/2010/main" val="265342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560200-7B82-408E-9C89-C5620FD7698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E5750C-42A1-4FF4-9CF0-6CCE289C23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89789" l="8750" r="91484">
                        <a14:foregroundMark x1="8750" y1="32864" x2="8750" y2="32864"/>
                        <a14:foregroundMark x1="90234" y1="33216" x2="90234" y2="33216"/>
                        <a14:foregroundMark x1="9531" y1="47535" x2="9531" y2="47535"/>
                        <a14:foregroundMark x1="23047" y1="72770" x2="23047" y2="72770"/>
                        <a14:foregroundMark x1="17734" y1="58099" x2="17734" y2="58099"/>
                        <a14:foregroundMark x1="27187" y1="46714" x2="27187" y2="46714"/>
                        <a14:foregroundMark x1="31406" y1="44718" x2="31406" y2="44718"/>
                        <a14:foregroundMark x1="39609" y1="45070" x2="39609" y2="45070"/>
                        <a14:foregroundMark x1="47109" y1="45775" x2="47109" y2="45775"/>
                        <a14:foregroundMark x1="58594" y1="48005" x2="58594" y2="48005"/>
                        <a14:foregroundMark x1="67188" y1="46596" x2="67188" y2="46596"/>
                        <a14:foregroundMark x1="72188" y1="47535" x2="72188" y2="47535"/>
                        <a14:foregroundMark x1="80156" y1="48005" x2="80156" y2="48005"/>
                        <a14:foregroundMark x1="88438" y1="46948" x2="88438" y2="46948"/>
                        <a14:foregroundMark x1="90938" y1="41197" x2="90938" y2="41197"/>
                        <a14:foregroundMark x1="91484" y1="32394" x2="91484" y2="32394"/>
                        <a14:backgroundMark x1="50781" y1="46244" x2="50781" y2="46244"/>
                        <a14:backgroundMark x1="51094" y1="47535" x2="51094" y2="47535"/>
                        <a14:backgroundMark x1="51250" y1="50235" x2="51250" y2="50235"/>
                        <a14:backgroundMark x1="19922" y1="54577" x2="19922" y2="54577"/>
                        <a14:backgroundMark x1="17891" y1="54577" x2="17891" y2="5457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551" y="-456671"/>
            <a:ext cx="3196449" cy="2127636"/>
          </a:xfrm>
          <a:prstGeom prst="rect">
            <a:avLst/>
          </a:prstGeom>
        </p:spPr>
      </p:pic>
      <p:sp>
        <p:nvSpPr>
          <p:cNvPr id="54" name="Freeform 5">
            <a:extLst>
              <a:ext uri="{FF2B5EF4-FFF2-40B4-BE49-F238E27FC236}">
                <a16:creationId xmlns:a16="http://schemas.microsoft.com/office/drawing/2014/main" id="{A0501E81-AE0B-4544-B53C-1D1BFE066FD8}"/>
              </a:ext>
            </a:extLst>
          </p:cNvPr>
          <p:cNvSpPr>
            <a:spLocks/>
          </p:cNvSpPr>
          <p:nvPr/>
        </p:nvSpPr>
        <p:spPr bwMode="auto">
          <a:xfrm rot="2700000">
            <a:off x="1654372" y="4565258"/>
            <a:ext cx="1013382" cy="701684"/>
          </a:xfrm>
          <a:custGeom>
            <a:avLst/>
            <a:gdLst>
              <a:gd name="T0" fmla="*/ 246 w 699"/>
              <a:gd name="T1" fmla="*/ 0 h 484"/>
              <a:gd name="T2" fmla="*/ 699 w 699"/>
              <a:gd name="T3" fmla="*/ 0 h 484"/>
              <a:gd name="T4" fmla="*/ 699 w 699"/>
              <a:gd name="T5" fmla="*/ 484 h 484"/>
              <a:gd name="T6" fmla="*/ 246 w 699"/>
              <a:gd name="T7" fmla="*/ 484 h 484"/>
              <a:gd name="T8" fmla="*/ 0 w 699"/>
              <a:gd name="T9" fmla="*/ 242 h 484"/>
              <a:gd name="T10" fmla="*/ 246 w 699"/>
              <a:gd name="T11" fmla="*/ 0 h 484"/>
              <a:gd name="T12" fmla="*/ 246 w 699"/>
              <a:gd name="T13" fmla="*/ 0 h 484"/>
              <a:gd name="T14" fmla="*/ 246 w 699"/>
              <a:gd name="T15" fmla="*/ 0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9" h="484">
                <a:moveTo>
                  <a:pt x="246" y="0"/>
                </a:moveTo>
                <a:lnTo>
                  <a:pt x="699" y="0"/>
                </a:lnTo>
                <a:lnTo>
                  <a:pt x="699" y="484"/>
                </a:lnTo>
                <a:lnTo>
                  <a:pt x="246" y="484"/>
                </a:lnTo>
                <a:lnTo>
                  <a:pt x="0" y="242"/>
                </a:lnTo>
                <a:lnTo>
                  <a:pt x="246" y="0"/>
                </a:lnTo>
                <a:lnTo>
                  <a:pt x="246" y="0"/>
                </a:lnTo>
                <a:lnTo>
                  <a:pt x="246" y="0"/>
                </a:lnTo>
                <a:close/>
              </a:path>
            </a:pathLst>
          </a:custGeom>
          <a:solidFill>
            <a:srgbClr val="FFC00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64D19EFB-C8E2-4B5B-A785-CB2B22836423}"/>
              </a:ext>
            </a:extLst>
          </p:cNvPr>
          <p:cNvSpPr>
            <a:spLocks/>
          </p:cNvSpPr>
          <p:nvPr/>
        </p:nvSpPr>
        <p:spPr bwMode="auto">
          <a:xfrm rot="2700000">
            <a:off x="2847783" y="4130630"/>
            <a:ext cx="697335" cy="1919483"/>
          </a:xfrm>
          <a:custGeom>
            <a:avLst/>
            <a:gdLst>
              <a:gd name="T0" fmla="*/ 239 w 481"/>
              <a:gd name="T1" fmla="*/ 241 h 1324"/>
              <a:gd name="T2" fmla="*/ 481 w 481"/>
              <a:gd name="T3" fmla="*/ 0 h 1324"/>
              <a:gd name="T4" fmla="*/ 481 w 481"/>
              <a:gd name="T5" fmla="*/ 840 h 1324"/>
              <a:gd name="T6" fmla="*/ 0 w 481"/>
              <a:gd name="T7" fmla="*/ 1324 h 1324"/>
              <a:gd name="T8" fmla="*/ 0 w 481"/>
              <a:gd name="T9" fmla="*/ 0 h 1324"/>
              <a:gd name="T10" fmla="*/ 239 w 481"/>
              <a:gd name="T11" fmla="*/ 241 h 1324"/>
              <a:gd name="T12" fmla="*/ 239 w 481"/>
              <a:gd name="T13" fmla="*/ 241 h 1324"/>
              <a:gd name="T14" fmla="*/ 239 w 481"/>
              <a:gd name="T15" fmla="*/ 241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1" h="1324">
                <a:moveTo>
                  <a:pt x="239" y="241"/>
                </a:moveTo>
                <a:lnTo>
                  <a:pt x="481" y="0"/>
                </a:lnTo>
                <a:lnTo>
                  <a:pt x="481" y="840"/>
                </a:lnTo>
                <a:lnTo>
                  <a:pt x="0" y="1324"/>
                </a:lnTo>
                <a:lnTo>
                  <a:pt x="0" y="0"/>
                </a:lnTo>
                <a:lnTo>
                  <a:pt x="239" y="241"/>
                </a:lnTo>
                <a:lnTo>
                  <a:pt x="239" y="241"/>
                </a:lnTo>
                <a:lnTo>
                  <a:pt x="239" y="24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56" name="Freeform 7">
            <a:extLst>
              <a:ext uri="{FF2B5EF4-FFF2-40B4-BE49-F238E27FC236}">
                <a16:creationId xmlns:a16="http://schemas.microsoft.com/office/drawing/2014/main" id="{555AE309-EFA3-4B82-9BA2-135776C51E8E}"/>
              </a:ext>
            </a:extLst>
          </p:cNvPr>
          <p:cNvSpPr>
            <a:spLocks/>
          </p:cNvSpPr>
          <p:nvPr/>
        </p:nvSpPr>
        <p:spPr bwMode="auto">
          <a:xfrm rot="2700000">
            <a:off x="1084939" y="2476642"/>
            <a:ext cx="701684" cy="1009032"/>
          </a:xfrm>
          <a:custGeom>
            <a:avLst/>
            <a:gdLst>
              <a:gd name="T0" fmla="*/ 484 w 484"/>
              <a:gd name="T1" fmla="*/ 242 h 696"/>
              <a:gd name="T2" fmla="*/ 484 w 484"/>
              <a:gd name="T3" fmla="*/ 696 h 696"/>
              <a:gd name="T4" fmla="*/ 0 w 484"/>
              <a:gd name="T5" fmla="*/ 696 h 696"/>
              <a:gd name="T6" fmla="*/ 0 w 484"/>
              <a:gd name="T7" fmla="*/ 242 h 696"/>
              <a:gd name="T8" fmla="*/ 242 w 484"/>
              <a:gd name="T9" fmla="*/ 0 h 696"/>
              <a:gd name="T10" fmla="*/ 484 w 484"/>
              <a:gd name="T11" fmla="*/ 242 h 696"/>
              <a:gd name="T12" fmla="*/ 484 w 484"/>
              <a:gd name="T13" fmla="*/ 242 h 696"/>
              <a:gd name="T14" fmla="*/ 484 w 484"/>
              <a:gd name="T15" fmla="*/ 242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4" h="696">
                <a:moveTo>
                  <a:pt x="484" y="242"/>
                </a:moveTo>
                <a:lnTo>
                  <a:pt x="484" y="696"/>
                </a:lnTo>
                <a:lnTo>
                  <a:pt x="0" y="696"/>
                </a:lnTo>
                <a:lnTo>
                  <a:pt x="0" y="242"/>
                </a:lnTo>
                <a:lnTo>
                  <a:pt x="242" y="0"/>
                </a:lnTo>
                <a:lnTo>
                  <a:pt x="484" y="242"/>
                </a:lnTo>
                <a:lnTo>
                  <a:pt x="484" y="242"/>
                </a:lnTo>
                <a:lnTo>
                  <a:pt x="484" y="242"/>
                </a:lnTo>
                <a:close/>
              </a:path>
            </a:pathLst>
          </a:custGeom>
          <a:solidFill>
            <a:srgbClr val="3F434D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57" name="Freeform 8">
            <a:extLst>
              <a:ext uri="{FF2B5EF4-FFF2-40B4-BE49-F238E27FC236}">
                <a16:creationId xmlns:a16="http://schemas.microsoft.com/office/drawing/2014/main" id="{99C503B4-31F7-4575-A1D1-E9B5F6887DA1}"/>
              </a:ext>
            </a:extLst>
          </p:cNvPr>
          <p:cNvSpPr>
            <a:spLocks/>
          </p:cNvSpPr>
          <p:nvPr/>
        </p:nvSpPr>
        <p:spPr bwMode="auto">
          <a:xfrm rot="2700000">
            <a:off x="301979" y="3665190"/>
            <a:ext cx="1918031" cy="701684"/>
          </a:xfrm>
          <a:custGeom>
            <a:avLst/>
            <a:gdLst>
              <a:gd name="T0" fmla="*/ 1081 w 1323"/>
              <a:gd name="T1" fmla="*/ 242 h 484"/>
              <a:gd name="T2" fmla="*/ 1323 w 1323"/>
              <a:gd name="T3" fmla="*/ 484 h 484"/>
              <a:gd name="T4" fmla="*/ 484 w 1323"/>
              <a:gd name="T5" fmla="*/ 484 h 484"/>
              <a:gd name="T6" fmla="*/ 0 w 1323"/>
              <a:gd name="T7" fmla="*/ 0 h 484"/>
              <a:gd name="T8" fmla="*/ 1323 w 1323"/>
              <a:gd name="T9" fmla="*/ 0 h 484"/>
              <a:gd name="T10" fmla="*/ 1081 w 1323"/>
              <a:gd name="T11" fmla="*/ 242 h 484"/>
              <a:gd name="T12" fmla="*/ 1081 w 1323"/>
              <a:gd name="T13" fmla="*/ 242 h 484"/>
              <a:gd name="T14" fmla="*/ 1081 w 1323"/>
              <a:gd name="T15" fmla="*/ 242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23" h="484">
                <a:moveTo>
                  <a:pt x="1081" y="242"/>
                </a:moveTo>
                <a:lnTo>
                  <a:pt x="1323" y="484"/>
                </a:lnTo>
                <a:lnTo>
                  <a:pt x="484" y="484"/>
                </a:lnTo>
                <a:lnTo>
                  <a:pt x="0" y="0"/>
                </a:lnTo>
                <a:lnTo>
                  <a:pt x="1323" y="0"/>
                </a:lnTo>
                <a:lnTo>
                  <a:pt x="1081" y="242"/>
                </a:lnTo>
                <a:lnTo>
                  <a:pt x="1081" y="242"/>
                </a:lnTo>
                <a:lnTo>
                  <a:pt x="1081" y="242"/>
                </a:lnTo>
                <a:close/>
              </a:path>
            </a:pathLst>
          </a:custGeom>
          <a:solidFill>
            <a:srgbClr val="3F43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6F43FAAA-C041-4AB2-8666-29DA57F99D1A}"/>
              </a:ext>
            </a:extLst>
          </p:cNvPr>
          <p:cNvSpPr>
            <a:spLocks/>
          </p:cNvSpPr>
          <p:nvPr/>
        </p:nvSpPr>
        <p:spPr bwMode="auto">
          <a:xfrm rot="2700000">
            <a:off x="2903536" y="1867826"/>
            <a:ext cx="1006133" cy="700234"/>
          </a:xfrm>
          <a:custGeom>
            <a:avLst/>
            <a:gdLst>
              <a:gd name="T0" fmla="*/ 452 w 694"/>
              <a:gd name="T1" fmla="*/ 483 h 483"/>
              <a:gd name="T2" fmla="*/ 0 w 694"/>
              <a:gd name="T3" fmla="*/ 483 h 483"/>
              <a:gd name="T4" fmla="*/ 0 w 694"/>
              <a:gd name="T5" fmla="*/ 0 h 483"/>
              <a:gd name="T6" fmla="*/ 452 w 694"/>
              <a:gd name="T7" fmla="*/ 0 h 483"/>
              <a:gd name="T8" fmla="*/ 694 w 694"/>
              <a:gd name="T9" fmla="*/ 242 h 483"/>
              <a:gd name="T10" fmla="*/ 452 w 694"/>
              <a:gd name="T11" fmla="*/ 483 h 483"/>
              <a:gd name="T12" fmla="*/ 452 w 694"/>
              <a:gd name="T13" fmla="*/ 483 h 483"/>
              <a:gd name="T14" fmla="*/ 452 w 694"/>
              <a:gd name="T15" fmla="*/ 483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94" h="483">
                <a:moveTo>
                  <a:pt x="452" y="483"/>
                </a:moveTo>
                <a:lnTo>
                  <a:pt x="0" y="483"/>
                </a:lnTo>
                <a:lnTo>
                  <a:pt x="0" y="0"/>
                </a:lnTo>
                <a:lnTo>
                  <a:pt x="452" y="0"/>
                </a:lnTo>
                <a:lnTo>
                  <a:pt x="694" y="242"/>
                </a:lnTo>
                <a:lnTo>
                  <a:pt x="452" y="483"/>
                </a:lnTo>
                <a:lnTo>
                  <a:pt x="452" y="483"/>
                </a:lnTo>
                <a:lnTo>
                  <a:pt x="452" y="483"/>
                </a:lnTo>
                <a:close/>
              </a:path>
            </a:pathLst>
          </a:custGeom>
          <a:solidFill>
            <a:srgbClr val="FFC000">
              <a:lumMod val="7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59" name="Freeform 10">
            <a:extLst>
              <a:ext uri="{FF2B5EF4-FFF2-40B4-BE49-F238E27FC236}">
                <a16:creationId xmlns:a16="http://schemas.microsoft.com/office/drawing/2014/main" id="{487E5DA3-7F14-4D73-BBA9-AB406B66B6C7}"/>
              </a:ext>
            </a:extLst>
          </p:cNvPr>
          <p:cNvSpPr>
            <a:spLocks/>
          </p:cNvSpPr>
          <p:nvPr/>
        </p:nvSpPr>
        <p:spPr bwMode="auto">
          <a:xfrm rot="2700000">
            <a:off x="2020888" y="1085468"/>
            <a:ext cx="701684" cy="1919483"/>
          </a:xfrm>
          <a:custGeom>
            <a:avLst/>
            <a:gdLst>
              <a:gd name="T0" fmla="*/ 242 w 484"/>
              <a:gd name="T1" fmla="*/ 1083 h 1324"/>
              <a:gd name="T2" fmla="*/ 0 w 484"/>
              <a:gd name="T3" fmla="*/ 1324 h 1324"/>
              <a:gd name="T4" fmla="*/ 0 w 484"/>
              <a:gd name="T5" fmla="*/ 483 h 1324"/>
              <a:gd name="T6" fmla="*/ 484 w 484"/>
              <a:gd name="T7" fmla="*/ 0 h 1324"/>
              <a:gd name="T8" fmla="*/ 484 w 484"/>
              <a:gd name="T9" fmla="*/ 1324 h 1324"/>
              <a:gd name="T10" fmla="*/ 242 w 484"/>
              <a:gd name="T11" fmla="*/ 1083 h 1324"/>
              <a:gd name="T12" fmla="*/ 242 w 484"/>
              <a:gd name="T13" fmla="*/ 1083 h 1324"/>
              <a:gd name="T14" fmla="*/ 242 w 484"/>
              <a:gd name="T15" fmla="*/ 1083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4" h="1324">
                <a:moveTo>
                  <a:pt x="242" y="1083"/>
                </a:moveTo>
                <a:lnTo>
                  <a:pt x="0" y="1324"/>
                </a:lnTo>
                <a:lnTo>
                  <a:pt x="0" y="483"/>
                </a:lnTo>
                <a:lnTo>
                  <a:pt x="484" y="0"/>
                </a:lnTo>
                <a:lnTo>
                  <a:pt x="484" y="1324"/>
                </a:lnTo>
                <a:lnTo>
                  <a:pt x="242" y="1083"/>
                </a:lnTo>
                <a:lnTo>
                  <a:pt x="242" y="1083"/>
                </a:lnTo>
                <a:lnTo>
                  <a:pt x="242" y="108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0" name="Freeform 11">
            <a:extLst>
              <a:ext uri="{FF2B5EF4-FFF2-40B4-BE49-F238E27FC236}">
                <a16:creationId xmlns:a16="http://schemas.microsoft.com/office/drawing/2014/main" id="{FE69D595-E0CB-43F7-A290-BB44D822E60F}"/>
              </a:ext>
            </a:extLst>
          </p:cNvPr>
          <p:cNvSpPr>
            <a:spLocks/>
          </p:cNvSpPr>
          <p:nvPr/>
        </p:nvSpPr>
        <p:spPr bwMode="auto">
          <a:xfrm rot="2700000">
            <a:off x="3784244" y="3648670"/>
            <a:ext cx="697335" cy="1010482"/>
          </a:xfrm>
          <a:custGeom>
            <a:avLst/>
            <a:gdLst>
              <a:gd name="T0" fmla="*/ 0 w 481"/>
              <a:gd name="T1" fmla="*/ 455 h 697"/>
              <a:gd name="T2" fmla="*/ 0 w 481"/>
              <a:gd name="T3" fmla="*/ 0 h 697"/>
              <a:gd name="T4" fmla="*/ 481 w 481"/>
              <a:gd name="T5" fmla="*/ 0 h 697"/>
              <a:gd name="T6" fmla="*/ 481 w 481"/>
              <a:gd name="T7" fmla="*/ 455 h 697"/>
              <a:gd name="T8" fmla="*/ 239 w 481"/>
              <a:gd name="T9" fmla="*/ 697 h 697"/>
              <a:gd name="T10" fmla="*/ 0 w 481"/>
              <a:gd name="T11" fmla="*/ 455 h 697"/>
              <a:gd name="T12" fmla="*/ 0 w 481"/>
              <a:gd name="T13" fmla="*/ 455 h 697"/>
              <a:gd name="T14" fmla="*/ 0 w 481"/>
              <a:gd name="T15" fmla="*/ 455 h 6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1" h="697">
                <a:moveTo>
                  <a:pt x="0" y="455"/>
                </a:moveTo>
                <a:lnTo>
                  <a:pt x="0" y="0"/>
                </a:lnTo>
                <a:lnTo>
                  <a:pt x="481" y="0"/>
                </a:lnTo>
                <a:lnTo>
                  <a:pt x="481" y="455"/>
                </a:lnTo>
                <a:lnTo>
                  <a:pt x="239" y="697"/>
                </a:lnTo>
                <a:lnTo>
                  <a:pt x="0" y="455"/>
                </a:lnTo>
                <a:lnTo>
                  <a:pt x="0" y="455"/>
                </a:lnTo>
                <a:lnTo>
                  <a:pt x="0" y="455"/>
                </a:lnTo>
                <a:close/>
              </a:path>
            </a:pathLst>
          </a:custGeom>
          <a:solidFill>
            <a:srgbClr val="3F434D">
              <a:lumMod val="75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sp>
        <p:nvSpPr>
          <p:cNvPr id="61" name="Freeform 12">
            <a:extLst>
              <a:ext uri="{FF2B5EF4-FFF2-40B4-BE49-F238E27FC236}">
                <a16:creationId xmlns:a16="http://schemas.microsoft.com/office/drawing/2014/main" id="{390F55C7-2458-4474-97CB-B13711EDBDF6}"/>
              </a:ext>
            </a:extLst>
          </p:cNvPr>
          <p:cNvSpPr>
            <a:spLocks/>
          </p:cNvSpPr>
          <p:nvPr/>
        </p:nvSpPr>
        <p:spPr bwMode="auto">
          <a:xfrm rot="2700000">
            <a:off x="3348381" y="2767896"/>
            <a:ext cx="1916582" cy="700234"/>
          </a:xfrm>
          <a:custGeom>
            <a:avLst/>
            <a:gdLst>
              <a:gd name="T0" fmla="*/ 244 w 1322"/>
              <a:gd name="T1" fmla="*/ 242 h 483"/>
              <a:gd name="T2" fmla="*/ 0 w 1322"/>
              <a:gd name="T3" fmla="*/ 0 h 483"/>
              <a:gd name="T4" fmla="*/ 843 w 1322"/>
              <a:gd name="T5" fmla="*/ 0 h 483"/>
              <a:gd name="T6" fmla="*/ 1322 w 1322"/>
              <a:gd name="T7" fmla="*/ 483 h 483"/>
              <a:gd name="T8" fmla="*/ 0 w 1322"/>
              <a:gd name="T9" fmla="*/ 483 h 483"/>
              <a:gd name="T10" fmla="*/ 244 w 1322"/>
              <a:gd name="T11" fmla="*/ 242 h 483"/>
              <a:gd name="T12" fmla="*/ 244 w 1322"/>
              <a:gd name="T13" fmla="*/ 242 h 483"/>
              <a:gd name="T14" fmla="*/ 244 w 1322"/>
              <a:gd name="T15" fmla="*/ 242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22" h="483">
                <a:moveTo>
                  <a:pt x="244" y="242"/>
                </a:moveTo>
                <a:lnTo>
                  <a:pt x="0" y="0"/>
                </a:lnTo>
                <a:lnTo>
                  <a:pt x="843" y="0"/>
                </a:lnTo>
                <a:lnTo>
                  <a:pt x="1322" y="483"/>
                </a:lnTo>
                <a:lnTo>
                  <a:pt x="0" y="483"/>
                </a:lnTo>
                <a:lnTo>
                  <a:pt x="244" y="242"/>
                </a:lnTo>
                <a:lnTo>
                  <a:pt x="244" y="242"/>
                </a:lnTo>
                <a:lnTo>
                  <a:pt x="244" y="242"/>
                </a:lnTo>
                <a:close/>
              </a:path>
            </a:pathLst>
          </a:custGeom>
          <a:solidFill>
            <a:srgbClr val="3F434D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3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</a:endParaRPr>
          </a:p>
        </p:txBody>
      </p:sp>
      <p:pic>
        <p:nvPicPr>
          <p:cNvPr id="64" name="Рисунок 63" descr="Попасть в яблочко">
            <a:extLst>
              <a:ext uri="{FF2B5EF4-FFF2-40B4-BE49-F238E27FC236}">
                <a16:creationId xmlns:a16="http://schemas.microsoft.com/office/drawing/2014/main" id="{C7B61A0D-50C0-44D0-8AFF-B0BD4C8D5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05061" y="2955197"/>
            <a:ext cx="1206585" cy="1206585"/>
          </a:xfrm>
          <a:prstGeom prst="rect">
            <a:avLst/>
          </a:prstGeom>
        </p:spPr>
      </p:pic>
      <p:pic>
        <p:nvPicPr>
          <p:cNvPr id="70" name="Рисунок 69" descr="Лампочка и шестеренка">
            <a:extLst>
              <a:ext uri="{FF2B5EF4-FFF2-40B4-BE49-F238E27FC236}">
                <a16:creationId xmlns:a16="http://schemas.microsoft.com/office/drawing/2014/main" id="{2B2736F1-D46F-446C-AF66-5113D2B851D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60606" y="2505457"/>
            <a:ext cx="914400" cy="9144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8073DE6-0F13-4A23-AF17-D620C236F117}"/>
              </a:ext>
            </a:extLst>
          </p:cNvPr>
          <p:cNvSpPr txBox="1"/>
          <p:nvPr/>
        </p:nvSpPr>
        <p:spPr>
          <a:xfrm>
            <a:off x="6374195" y="2454826"/>
            <a:ext cx="5737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Century Gothic" panose="020B0502020202020204" pitchFamily="34" charset="0"/>
              </a:rPr>
              <a:t>Самому </a:t>
            </a:r>
            <a:r>
              <a:rPr lang="ru-RU" sz="3000" b="1" dirty="0">
                <a:latin typeface="Century Gothic" panose="020B0502020202020204" pitchFamily="34" charset="0"/>
              </a:rPr>
              <a:t>молодому</a:t>
            </a:r>
            <a:r>
              <a:rPr lang="ru-RU" sz="3000" dirty="0">
                <a:latin typeface="Century Gothic" panose="020B0502020202020204" pitchFamily="34" charset="0"/>
              </a:rPr>
              <a:t> участнику проекта –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14 лет!</a:t>
            </a:r>
            <a:endParaRPr lang="ru-RU" sz="3000" dirty="0"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12AA53-677A-49E4-AB9F-F0C7721B469E}"/>
              </a:ext>
            </a:extLst>
          </p:cNvPr>
          <p:cNvSpPr txBox="1"/>
          <p:nvPr/>
        </p:nvSpPr>
        <p:spPr>
          <a:xfrm>
            <a:off x="6414449" y="4296051"/>
            <a:ext cx="55377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latin typeface="Century Gothic" panose="020B0502020202020204" pitchFamily="34" charset="0"/>
              </a:rPr>
              <a:t>Самому </a:t>
            </a:r>
            <a:r>
              <a:rPr lang="ru-RU" sz="3000" b="1" dirty="0">
                <a:latin typeface="Century Gothic" panose="020B0502020202020204" pitchFamily="34" charset="0"/>
              </a:rPr>
              <a:t>мудрому</a:t>
            </a:r>
            <a:r>
              <a:rPr lang="ru-RU" sz="3000" dirty="0">
                <a:latin typeface="Century Gothic" panose="020B0502020202020204" pitchFamily="34" charset="0"/>
              </a:rPr>
              <a:t> –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 лет!</a:t>
            </a:r>
          </a:p>
        </p:txBody>
      </p:sp>
      <p:pic>
        <p:nvPicPr>
          <p:cNvPr id="3" name="Рисунок 2" descr="Академическая шапочка">
            <a:extLst>
              <a:ext uri="{FF2B5EF4-FFF2-40B4-BE49-F238E27FC236}">
                <a16:creationId xmlns:a16="http://schemas.microsoft.com/office/drawing/2014/main" id="{CDADCC31-BE40-4C08-B303-AE317F04C5C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79478" y="41158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3">
      <a:dk1>
        <a:srgbClr val="BD9577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272626"/>
      </a:accent6>
      <a:hlink>
        <a:srgbClr val="5F5F5F"/>
      </a:hlink>
      <a:folHlink>
        <a:srgbClr val="919191"/>
      </a:folHlink>
    </a:clrScheme>
    <a:fontScheme name="Custom 7">
      <a:majorFont>
        <a:latin typeface="Karla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390</Words>
  <Application>Microsoft Macintosh PowerPoint</Application>
  <PresentationFormat>Широкоэкранный</PresentationFormat>
  <Paragraphs>66</Paragraphs>
  <Slides>14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Karla</vt:lpstr>
      <vt:lpstr>Lato</vt:lpstr>
      <vt:lpstr>Montserrat Bold</vt:lpstr>
      <vt:lpstr>Open Sans</vt:lpstr>
      <vt:lpstr>Roboto Light</vt:lpstr>
      <vt:lpstr>Wingdings</vt:lpstr>
      <vt:lpstr>Тема Office</vt:lpstr>
      <vt:lpstr>1_Office Theme</vt:lpstr>
      <vt:lpstr>Office Theme</vt:lpstr>
      <vt:lpstr>Презентация PowerPoint</vt:lpstr>
      <vt:lpstr>Презентация PowerPoint</vt:lpstr>
      <vt:lpstr>Презентация PowerPoint</vt:lpstr>
      <vt:lpstr>Проект ориентирован 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Microsoft Office User</cp:lastModifiedBy>
  <cp:revision>87</cp:revision>
  <dcterms:created xsi:type="dcterms:W3CDTF">2021-08-05T17:33:47Z</dcterms:created>
  <dcterms:modified xsi:type="dcterms:W3CDTF">2022-08-18T12:02:49Z</dcterms:modified>
</cp:coreProperties>
</file>