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46" r:id="rId1"/>
  </p:sldMasterIdLst>
  <p:notesMasterIdLst>
    <p:notesMasterId r:id="rId19"/>
  </p:notesMasterIdLst>
  <p:sldIdLst>
    <p:sldId id="417" r:id="rId2"/>
    <p:sldId id="550" r:id="rId3"/>
    <p:sldId id="580" r:id="rId4"/>
    <p:sldId id="585" r:id="rId5"/>
    <p:sldId id="590" r:id="rId6"/>
    <p:sldId id="594" r:id="rId7"/>
    <p:sldId id="606" r:id="rId8"/>
    <p:sldId id="595" r:id="rId9"/>
    <p:sldId id="599" r:id="rId10"/>
    <p:sldId id="597" r:id="rId11"/>
    <p:sldId id="602" r:id="rId12"/>
    <p:sldId id="604" r:id="rId13"/>
    <p:sldId id="596" r:id="rId14"/>
    <p:sldId id="603" r:id="rId15"/>
    <p:sldId id="605" r:id="rId16"/>
    <p:sldId id="591" r:id="rId17"/>
    <p:sldId id="593" r:id="rId18"/>
  </p:sldIdLst>
  <p:sldSz cx="9144000" cy="5143500" type="screen16x9"/>
  <p:notesSz cx="6797675" cy="9926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E1256C-0921-44C7-BDDD-9713BF0A0FDC}">
          <p14:sldIdLst>
            <p14:sldId id="417"/>
            <p14:sldId id="550"/>
            <p14:sldId id="580"/>
            <p14:sldId id="585"/>
            <p14:sldId id="590"/>
            <p14:sldId id="594"/>
            <p14:sldId id="606"/>
            <p14:sldId id="595"/>
            <p14:sldId id="599"/>
            <p14:sldId id="597"/>
            <p14:sldId id="602"/>
            <p14:sldId id="604"/>
            <p14:sldId id="596"/>
            <p14:sldId id="603"/>
            <p14:sldId id="605"/>
            <p14:sldId id="591"/>
            <p14:sldId id="593"/>
          </p14:sldIdLst>
        </p14:section>
        <p14:section name="Раздел без заголовка" id="{658A5FC7-19A1-4279-9DC7-EE7604E9788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33CCFF"/>
    <a:srgbClr val="FF3300"/>
    <a:srgbClr val="1D4BBD"/>
    <a:srgbClr val="4F81BD"/>
    <a:srgbClr val="6600CC"/>
    <a:srgbClr val="0062AC"/>
    <a:srgbClr val="CC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1" autoAdjust="0"/>
    <p:restoredTop sz="99259" autoAdjust="0"/>
  </p:normalViewPr>
  <p:slideViewPr>
    <p:cSldViewPr snapToGrid="0">
      <p:cViewPr>
        <p:scale>
          <a:sx n="100" d="100"/>
          <a:sy n="100" d="100"/>
        </p:scale>
        <p:origin x="-1944" y="-984"/>
      </p:cViewPr>
      <p:guideLst>
        <p:guide orient="horz" pos="1626"/>
        <p:guide pos="2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AF26A-A7B5-4E05-B675-F5025C2BC41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5152E-49BC-46BB-A182-0EF9A6831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0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234" indent="-2843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282" indent="-2274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196" indent="-2274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109" indent="-2274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021" indent="-2274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6935" indent="-2274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1848" indent="-2274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6762" indent="-2274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470D89-7604-4649-AC97-62AC8911B933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0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6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2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92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 i="0">
                <a:solidFill>
                  <a:srgbClr val="2D75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866D-5DF2-449B-AFA8-61D7B919D9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25B2-8DC9-433B-8175-9B3CCBB74CD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7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8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1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9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6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2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3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23.08.2022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:\ПРЕСС-СЛУЖБА\БРЕНДБУК\Комитет\Логотип комитет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21391" r="7790" b="31668"/>
          <a:stretch/>
        </p:blipFill>
        <p:spPr bwMode="auto">
          <a:xfrm>
            <a:off x="225203" y="164235"/>
            <a:ext cx="2013728" cy="9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Копия Герб Л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97" y="164235"/>
            <a:ext cx="793006" cy="10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4276" y="1509702"/>
            <a:ext cx="8361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587750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5943" y="2953796"/>
            <a:ext cx="864096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42900" y="1390387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ГРАНТЫ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ВРЕМЕННОЕ ТРУДОУСТРОЙСТВО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ПОДРОСТКОВ</a:t>
            </a:r>
            <a:endParaRPr lang="ru-RU" sz="2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545420" y="3255251"/>
            <a:ext cx="533400" cy="489095"/>
          </a:xfrm>
          <a:custGeom>
            <a:avLst/>
            <a:gdLst/>
            <a:ahLst/>
            <a:cxnLst/>
            <a:rect l="l" t="t" r="r" b="b"/>
            <a:pathLst>
              <a:path w="7348855" h="7289800">
                <a:moveTo>
                  <a:pt x="2657491" y="4491723"/>
                </a:moveTo>
                <a:lnTo>
                  <a:pt x="2341531" y="4491723"/>
                </a:lnTo>
                <a:lnTo>
                  <a:pt x="2384955" y="4491834"/>
                </a:lnTo>
                <a:lnTo>
                  <a:pt x="2424996" y="4506328"/>
                </a:lnTo>
                <a:lnTo>
                  <a:pt x="2458056" y="4533169"/>
                </a:lnTo>
                <a:lnTo>
                  <a:pt x="2480532" y="4570321"/>
                </a:lnTo>
                <a:lnTo>
                  <a:pt x="2488824" y="4615746"/>
                </a:lnTo>
                <a:lnTo>
                  <a:pt x="2488824" y="7165606"/>
                </a:lnTo>
                <a:lnTo>
                  <a:pt x="2497117" y="7211036"/>
                </a:lnTo>
                <a:lnTo>
                  <a:pt x="2519595" y="7248190"/>
                </a:lnTo>
                <a:lnTo>
                  <a:pt x="2552656" y="7275032"/>
                </a:lnTo>
                <a:lnTo>
                  <a:pt x="2592699" y="7289525"/>
                </a:lnTo>
                <a:lnTo>
                  <a:pt x="2636121" y="7289634"/>
                </a:lnTo>
                <a:lnTo>
                  <a:pt x="2679321" y="7273320"/>
                </a:lnTo>
                <a:lnTo>
                  <a:pt x="4798618" y="5998385"/>
                </a:lnTo>
                <a:lnTo>
                  <a:pt x="4832452" y="5968860"/>
                </a:lnTo>
                <a:lnTo>
                  <a:pt x="4852752" y="5931684"/>
                </a:lnTo>
                <a:lnTo>
                  <a:pt x="4859519" y="5890681"/>
                </a:lnTo>
                <a:lnTo>
                  <a:pt x="4852752" y="5849679"/>
                </a:lnTo>
                <a:lnTo>
                  <a:pt x="4832452" y="5812502"/>
                </a:lnTo>
                <a:lnTo>
                  <a:pt x="4798618" y="5782978"/>
                </a:lnTo>
                <a:lnTo>
                  <a:pt x="2667866" y="4501153"/>
                </a:lnTo>
                <a:lnTo>
                  <a:pt x="2657491" y="4491723"/>
                </a:lnTo>
                <a:close/>
              </a:path>
              <a:path w="7348855" h="7289800">
                <a:moveTo>
                  <a:pt x="147296" y="0"/>
                </a:moveTo>
                <a:lnTo>
                  <a:pt x="103874" y="111"/>
                </a:lnTo>
                <a:lnTo>
                  <a:pt x="63831" y="14605"/>
                </a:lnTo>
                <a:lnTo>
                  <a:pt x="30770" y="41445"/>
                </a:lnTo>
                <a:lnTo>
                  <a:pt x="8292" y="78595"/>
                </a:lnTo>
                <a:lnTo>
                  <a:pt x="3" y="123998"/>
                </a:lnTo>
                <a:lnTo>
                  <a:pt x="0" y="5668374"/>
                </a:lnTo>
                <a:lnTo>
                  <a:pt x="8287" y="5713785"/>
                </a:lnTo>
                <a:lnTo>
                  <a:pt x="30751" y="5750927"/>
                </a:lnTo>
                <a:lnTo>
                  <a:pt x="63795" y="5777766"/>
                </a:lnTo>
                <a:lnTo>
                  <a:pt x="103819" y="5792269"/>
                </a:lnTo>
                <a:lnTo>
                  <a:pt x="147228" y="5792401"/>
                </a:lnTo>
                <a:lnTo>
                  <a:pt x="190423" y="5776130"/>
                </a:lnTo>
                <a:lnTo>
                  <a:pt x="2298327" y="4508032"/>
                </a:lnTo>
                <a:lnTo>
                  <a:pt x="2341531" y="4491723"/>
                </a:lnTo>
                <a:lnTo>
                  <a:pt x="2657491" y="4491723"/>
                </a:lnTo>
                <a:lnTo>
                  <a:pt x="2630991" y="4467638"/>
                </a:lnTo>
                <a:lnTo>
                  <a:pt x="2610989" y="4425154"/>
                </a:lnTo>
                <a:lnTo>
                  <a:pt x="2607851" y="4379013"/>
                </a:lnTo>
                <a:lnTo>
                  <a:pt x="2621564" y="4334529"/>
                </a:lnTo>
                <a:lnTo>
                  <a:pt x="2652118" y="4297013"/>
                </a:lnTo>
                <a:lnTo>
                  <a:pt x="2649092" y="4297013"/>
                </a:lnTo>
                <a:lnTo>
                  <a:pt x="5141011" y="2797910"/>
                </a:lnTo>
                <a:lnTo>
                  <a:pt x="4830363" y="2797910"/>
                </a:lnTo>
                <a:lnTo>
                  <a:pt x="4787163" y="2781603"/>
                </a:lnTo>
                <a:lnTo>
                  <a:pt x="2667866" y="1506668"/>
                </a:lnTo>
                <a:lnTo>
                  <a:pt x="190496" y="16305"/>
                </a:lnTo>
                <a:lnTo>
                  <a:pt x="147296" y="0"/>
                </a:lnTo>
                <a:close/>
              </a:path>
              <a:path w="7348855" h="7289800">
                <a:moveTo>
                  <a:pt x="5124957" y="0"/>
                </a:moveTo>
                <a:lnTo>
                  <a:pt x="5081534" y="111"/>
                </a:lnTo>
                <a:lnTo>
                  <a:pt x="5041492" y="14605"/>
                </a:lnTo>
                <a:lnTo>
                  <a:pt x="5008431" y="41445"/>
                </a:lnTo>
                <a:lnTo>
                  <a:pt x="4985954" y="78595"/>
                </a:lnTo>
                <a:lnTo>
                  <a:pt x="4977659" y="123998"/>
                </a:lnTo>
                <a:lnTo>
                  <a:pt x="4977659" y="2673900"/>
                </a:lnTo>
                <a:lnTo>
                  <a:pt x="4969366" y="2719324"/>
                </a:lnTo>
                <a:lnTo>
                  <a:pt x="4946889" y="2756472"/>
                </a:lnTo>
                <a:lnTo>
                  <a:pt x="4913828" y="2783309"/>
                </a:lnTo>
                <a:lnTo>
                  <a:pt x="4873785" y="2797800"/>
                </a:lnTo>
                <a:lnTo>
                  <a:pt x="4830363" y="2797910"/>
                </a:lnTo>
                <a:lnTo>
                  <a:pt x="5141011" y="2797910"/>
                </a:lnTo>
                <a:lnTo>
                  <a:pt x="7287455" y="1506637"/>
                </a:lnTo>
                <a:lnTo>
                  <a:pt x="7321277" y="1477123"/>
                </a:lnTo>
                <a:lnTo>
                  <a:pt x="7341577" y="1439946"/>
                </a:lnTo>
                <a:lnTo>
                  <a:pt x="7348344" y="1398944"/>
                </a:lnTo>
                <a:lnTo>
                  <a:pt x="7341577" y="1357941"/>
                </a:lnTo>
                <a:lnTo>
                  <a:pt x="7321277" y="1320765"/>
                </a:lnTo>
                <a:lnTo>
                  <a:pt x="7287443" y="1291240"/>
                </a:lnTo>
                <a:lnTo>
                  <a:pt x="5168156" y="16305"/>
                </a:lnTo>
                <a:lnTo>
                  <a:pt x="5124957" y="0"/>
                </a:lnTo>
                <a:close/>
              </a:path>
            </a:pathLst>
          </a:custGeom>
          <a:noFill/>
          <a:ln>
            <a:solidFill>
              <a:srgbClr val="69B3E7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400"/>
          </a:p>
        </p:txBody>
      </p:sp>
      <p:sp>
        <p:nvSpPr>
          <p:cNvPr id="9" name="object 5"/>
          <p:cNvSpPr/>
          <p:nvPr/>
        </p:nvSpPr>
        <p:spPr>
          <a:xfrm>
            <a:off x="1232268" y="4044268"/>
            <a:ext cx="439954" cy="412315"/>
          </a:xfrm>
          <a:custGeom>
            <a:avLst/>
            <a:gdLst/>
            <a:ahLst/>
            <a:cxnLst/>
            <a:rect l="l" t="t" r="r" b="b"/>
            <a:pathLst>
              <a:path w="7348855" h="7289800">
                <a:moveTo>
                  <a:pt x="2657491" y="4491723"/>
                </a:moveTo>
                <a:lnTo>
                  <a:pt x="2341531" y="4491723"/>
                </a:lnTo>
                <a:lnTo>
                  <a:pt x="2384955" y="4491834"/>
                </a:lnTo>
                <a:lnTo>
                  <a:pt x="2424996" y="4506328"/>
                </a:lnTo>
                <a:lnTo>
                  <a:pt x="2458056" y="4533169"/>
                </a:lnTo>
                <a:lnTo>
                  <a:pt x="2480532" y="4570321"/>
                </a:lnTo>
                <a:lnTo>
                  <a:pt x="2488824" y="4615746"/>
                </a:lnTo>
                <a:lnTo>
                  <a:pt x="2488824" y="7165606"/>
                </a:lnTo>
                <a:lnTo>
                  <a:pt x="2497117" y="7211036"/>
                </a:lnTo>
                <a:lnTo>
                  <a:pt x="2519595" y="7248190"/>
                </a:lnTo>
                <a:lnTo>
                  <a:pt x="2552656" y="7275032"/>
                </a:lnTo>
                <a:lnTo>
                  <a:pt x="2592699" y="7289525"/>
                </a:lnTo>
                <a:lnTo>
                  <a:pt x="2636121" y="7289634"/>
                </a:lnTo>
                <a:lnTo>
                  <a:pt x="2679321" y="7273320"/>
                </a:lnTo>
                <a:lnTo>
                  <a:pt x="4798618" y="5998385"/>
                </a:lnTo>
                <a:lnTo>
                  <a:pt x="4832452" y="5968860"/>
                </a:lnTo>
                <a:lnTo>
                  <a:pt x="4852752" y="5931684"/>
                </a:lnTo>
                <a:lnTo>
                  <a:pt x="4859519" y="5890681"/>
                </a:lnTo>
                <a:lnTo>
                  <a:pt x="4852752" y="5849679"/>
                </a:lnTo>
                <a:lnTo>
                  <a:pt x="4832452" y="5812502"/>
                </a:lnTo>
                <a:lnTo>
                  <a:pt x="4798618" y="5782978"/>
                </a:lnTo>
                <a:lnTo>
                  <a:pt x="2667866" y="4501153"/>
                </a:lnTo>
                <a:lnTo>
                  <a:pt x="2657491" y="4491723"/>
                </a:lnTo>
                <a:close/>
              </a:path>
              <a:path w="7348855" h="7289800">
                <a:moveTo>
                  <a:pt x="147296" y="0"/>
                </a:moveTo>
                <a:lnTo>
                  <a:pt x="103874" y="111"/>
                </a:lnTo>
                <a:lnTo>
                  <a:pt x="63831" y="14605"/>
                </a:lnTo>
                <a:lnTo>
                  <a:pt x="30770" y="41445"/>
                </a:lnTo>
                <a:lnTo>
                  <a:pt x="8292" y="78595"/>
                </a:lnTo>
                <a:lnTo>
                  <a:pt x="3" y="123998"/>
                </a:lnTo>
                <a:lnTo>
                  <a:pt x="0" y="5668374"/>
                </a:lnTo>
                <a:lnTo>
                  <a:pt x="8287" y="5713785"/>
                </a:lnTo>
                <a:lnTo>
                  <a:pt x="30751" y="5750927"/>
                </a:lnTo>
                <a:lnTo>
                  <a:pt x="63795" y="5777766"/>
                </a:lnTo>
                <a:lnTo>
                  <a:pt x="103819" y="5792269"/>
                </a:lnTo>
                <a:lnTo>
                  <a:pt x="147228" y="5792401"/>
                </a:lnTo>
                <a:lnTo>
                  <a:pt x="190423" y="5776130"/>
                </a:lnTo>
                <a:lnTo>
                  <a:pt x="2298327" y="4508032"/>
                </a:lnTo>
                <a:lnTo>
                  <a:pt x="2341531" y="4491723"/>
                </a:lnTo>
                <a:lnTo>
                  <a:pt x="2657491" y="4491723"/>
                </a:lnTo>
                <a:lnTo>
                  <a:pt x="2630991" y="4467638"/>
                </a:lnTo>
                <a:lnTo>
                  <a:pt x="2610989" y="4425154"/>
                </a:lnTo>
                <a:lnTo>
                  <a:pt x="2607851" y="4379013"/>
                </a:lnTo>
                <a:lnTo>
                  <a:pt x="2621564" y="4334529"/>
                </a:lnTo>
                <a:lnTo>
                  <a:pt x="2652118" y="4297013"/>
                </a:lnTo>
                <a:lnTo>
                  <a:pt x="2649092" y="4297013"/>
                </a:lnTo>
                <a:lnTo>
                  <a:pt x="5141011" y="2797910"/>
                </a:lnTo>
                <a:lnTo>
                  <a:pt x="4830363" y="2797910"/>
                </a:lnTo>
                <a:lnTo>
                  <a:pt x="4787163" y="2781603"/>
                </a:lnTo>
                <a:lnTo>
                  <a:pt x="2667866" y="1506668"/>
                </a:lnTo>
                <a:lnTo>
                  <a:pt x="190496" y="16305"/>
                </a:lnTo>
                <a:lnTo>
                  <a:pt x="147296" y="0"/>
                </a:lnTo>
                <a:close/>
              </a:path>
              <a:path w="7348855" h="7289800">
                <a:moveTo>
                  <a:pt x="5124957" y="0"/>
                </a:moveTo>
                <a:lnTo>
                  <a:pt x="5081534" y="111"/>
                </a:lnTo>
                <a:lnTo>
                  <a:pt x="5041492" y="14605"/>
                </a:lnTo>
                <a:lnTo>
                  <a:pt x="5008431" y="41445"/>
                </a:lnTo>
                <a:lnTo>
                  <a:pt x="4985954" y="78595"/>
                </a:lnTo>
                <a:lnTo>
                  <a:pt x="4977659" y="123998"/>
                </a:lnTo>
                <a:lnTo>
                  <a:pt x="4977659" y="2673900"/>
                </a:lnTo>
                <a:lnTo>
                  <a:pt x="4969366" y="2719324"/>
                </a:lnTo>
                <a:lnTo>
                  <a:pt x="4946889" y="2756472"/>
                </a:lnTo>
                <a:lnTo>
                  <a:pt x="4913828" y="2783309"/>
                </a:lnTo>
                <a:lnTo>
                  <a:pt x="4873785" y="2797800"/>
                </a:lnTo>
                <a:lnTo>
                  <a:pt x="4830363" y="2797910"/>
                </a:lnTo>
                <a:lnTo>
                  <a:pt x="5141011" y="2797910"/>
                </a:lnTo>
                <a:lnTo>
                  <a:pt x="7287455" y="1506637"/>
                </a:lnTo>
                <a:lnTo>
                  <a:pt x="7321277" y="1477123"/>
                </a:lnTo>
                <a:lnTo>
                  <a:pt x="7341577" y="1439946"/>
                </a:lnTo>
                <a:lnTo>
                  <a:pt x="7348344" y="1398944"/>
                </a:lnTo>
                <a:lnTo>
                  <a:pt x="7341577" y="1357941"/>
                </a:lnTo>
                <a:lnTo>
                  <a:pt x="7321277" y="1320765"/>
                </a:lnTo>
                <a:lnTo>
                  <a:pt x="7287443" y="1291240"/>
                </a:lnTo>
                <a:lnTo>
                  <a:pt x="5168156" y="16305"/>
                </a:lnTo>
                <a:lnTo>
                  <a:pt x="5124957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400"/>
          </a:p>
        </p:txBody>
      </p:sp>
      <p:sp>
        <p:nvSpPr>
          <p:cNvPr id="13" name="object 8"/>
          <p:cNvSpPr/>
          <p:nvPr/>
        </p:nvSpPr>
        <p:spPr>
          <a:xfrm rot="6317450">
            <a:off x="549310" y="4614618"/>
            <a:ext cx="237478" cy="281545"/>
          </a:xfrm>
          <a:custGeom>
            <a:avLst/>
            <a:gdLst/>
            <a:ahLst/>
            <a:cxnLst/>
            <a:rect l="l" t="t" r="r" b="b"/>
            <a:pathLst>
              <a:path w="2371090" h="2798445">
                <a:moveTo>
                  <a:pt x="147296" y="0"/>
                </a:moveTo>
                <a:lnTo>
                  <a:pt x="103874" y="110"/>
                </a:lnTo>
                <a:lnTo>
                  <a:pt x="63831" y="14605"/>
                </a:lnTo>
                <a:lnTo>
                  <a:pt x="30770" y="41446"/>
                </a:lnTo>
                <a:lnTo>
                  <a:pt x="8292" y="78597"/>
                </a:lnTo>
                <a:lnTo>
                  <a:pt x="0" y="124023"/>
                </a:lnTo>
                <a:lnTo>
                  <a:pt x="0" y="2673903"/>
                </a:lnTo>
                <a:lnTo>
                  <a:pt x="8292" y="2719324"/>
                </a:lnTo>
                <a:lnTo>
                  <a:pt x="30770" y="2756473"/>
                </a:lnTo>
                <a:lnTo>
                  <a:pt x="63831" y="2783314"/>
                </a:lnTo>
                <a:lnTo>
                  <a:pt x="103874" y="2797809"/>
                </a:lnTo>
                <a:lnTo>
                  <a:pt x="147296" y="2797922"/>
                </a:lnTo>
                <a:lnTo>
                  <a:pt x="190496" y="2781617"/>
                </a:lnTo>
                <a:lnTo>
                  <a:pt x="2309783" y="1506672"/>
                </a:lnTo>
                <a:lnTo>
                  <a:pt x="2343621" y="1477146"/>
                </a:lnTo>
                <a:lnTo>
                  <a:pt x="2363924" y="1439968"/>
                </a:lnTo>
                <a:lnTo>
                  <a:pt x="2370692" y="1398963"/>
                </a:lnTo>
                <a:lnTo>
                  <a:pt x="2363924" y="1357958"/>
                </a:lnTo>
                <a:lnTo>
                  <a:pt x="2343621" y="1320780"/>
                </a:lnTo>
                <a:lnTo>
                  <a:pt x="2309783" y="1291254"/>
                </a:lnTo>
                <a:lnTo>
                  <a:pt x="190496" y="16309"/>
                </a:lnTo>
                <a:lnTo>
                  <a:pt x="147296" y="0"/>
                </a:lnTo>
                <a:close/>
              </a:path>
            </a:pathLst>
          </a:custGeom>
          <a:noFill/>
          <a:ln>
            <a:solidFill>
              <a:srgbClr val="69B3E7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400"/>
          </a:p>
        </p:txBody>
      </p:sp>
      <p:sp>
        <p:nvSpPr>
          <p:cNvPr id="14" name="TextBox 13"/>
          <p:cNvSpPr txBox="1"/>
          <p:nvPr/>
        </p:nvSpPr>
        <p:spPr>
          <a:xfrm>
            <a:off x="3384645" y="3440920"/>
            <a:ext cx="562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1F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srgbClr val="1F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служба занятости населения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Ленинградской области</a:t>
            </a:r>
            <a:endParaRPr lang="ru-RU" sz="2000" dirty="0">
              <a:solidFill>
                <a:srgbClr val="1F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61925" y="72000"/>
            <a:ext cx="8905875" cy="46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ведения о планируемом мероприятии 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04203"/>
              </p:ext>
            </p:extLst>
          </p:nvPr>
        </p:nvGraphicFramePr>
        <p:xfrm>
          <a:off x="190500" y="552825"/>
          <a:ext cx="8848500" cy="4093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56"/>
                <a:gridCol w="1533119"/>
                <a:gridCol w="227330"/>
                <a:gridCol w="1822447"/>
                <a:gridCol w="136440"/>
                <a:gridCol w="1637279"/>
                <a:gridCol w="1588550"/>
                <a:gridCol w="1464779"/>
              </a:tblGrid>
              <a:tr h="1247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Профессия (специальность, 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должность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трудоустройства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несовершеннолетних, планируемых к трудоустройству,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начала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работ*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(число, месяц, год)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окончания работ*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(число, месяц, год)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Продолжи-</a:t>
                      </a:r>
                      <a:r>
                        <a:rPr lang="ru-RU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тельность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ежедневной работы (смены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(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0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01.06.2022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30.06.2022</a:t>
                      </a: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2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01.08.2022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12.08.2022</a:t>
                      </a: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0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6725"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При наличии нескольких периодов временного трудоустройства информация указывается по каждому периоду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5463">
                <a:tc rowSpan="2"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Общее количество несовершеннолетних, планируемых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трудоустройству,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(чел.)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Средняя продолжительность периода временного трудоустройства несовершеннолетних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срочному трудовому договору,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(количество рабочих дней)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40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</a:t>
                      </a:r>
                      <a:r>
                        <a:rPr lang="ru-RU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15,5</a:t>
                      </a:r>
                      <a:r>
                        <a:rPr lang="ru-RU" sz="2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3574" y="1966911"/>
            <a:ext cx="1533525" cy="409575"/>
          </a:xfrm>
          <a:prstGeom prst="rect">
            <a:avLst/>
          </a:prstGeom>
          <a:pattFill prst="dashUpDiag">
            <a:fgClr>
              <a:schemeClr val="tx1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194472" y="3119435"/>
            <a:ext cx="2102627" cy="1157289"/>
          </a:xfrm>
          <a:prstGeom prst="rightArrow">
            <a:avLst>
              <a:gd name="adj1" fmla="val 61792"/>
              <a:gd name="adj2" fmla="val 50000"/>
            </a:avLst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ритерии оценки</a:t>
            </a:r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4067175" y="4633900"/>
            <a:ext cx="4524374" cy="432000"/>
          </a:xfrm>
          <a:prstGeom prst="wedgeRoundRectCallout">
            <a:avLst>
              <a:gd name="adj1" fmla="val -19358"/>
              <a:gd name="adj2" fmla="val -806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сметы</a:t>
            </a:r>
            <a:r>
              <a:rPr lang="en-US" sz="1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21 </a:t>
            </a:r>
            <a:r>
              <a:rPr lang="en-US" sz="1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р.д</a:t>
            </a:r>
            <a:r>
              <a:rPr lang="en-US" sz="1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+ 10 </a:t>
            </a:r>
            <a:r>
              <a:rPr lang="en-US" sz="1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р.д</a:t>
            </a:r>
            <a:r>
              <a:rPr lang="en-US" sz="1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/ 2 </a:t>
            </a:r>
            <a:r>
              <a:rPr lang="en-US" sz="1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периода</a:t>
            </a:r>
            <a:endParaRPr lang="ru-RU" sz="1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-15023" r="13089" b="15320"/>
          <a:stretch/>
        </p:blipFill>
        <p:spPr bwMode="auto">
          <a:xfrm>
            <a:off x="11850" y="-288000"/>
            <a:ext cx="90000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658100" y="1962146"/>
            <a:ext cx="1209675" cy="409575"/>
          </a:xfrm>
          <a:prstGeom prst="rect">
            <a:avLst/>
          </a:prstGeom>
          <a:pattFill prst="dashUpDiag">
            <a:fgClr>
              <a:schemeClr val="tx1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3361" y="113227"/>
            <a:ext cx="8677275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Смета предполагаемых расходов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021"/>
              </p:ext>
            </p:extLst>
          </p:nvPr>
        </p:nvGraphicFramePr>
        <p:xfrm>
          <a:off x="233361" y="908591"/>
          <a:ext cx="8677276" cy="2956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939"/>
                <a:gridCol w="1504950"/>
                <a:gridCol w="1495425"/>
                <a:gridCol w="1457325"/>
                <a:gridCol w="1171575"/>
                <a:gridCol w="1276350"/>
                <a:gridCol w="1509712"/>
              </a:tblGrid>
              <a:tr h="1910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несовершеннолетних граждан, планируемых </a:t>
                      </a:r>
                      <a:b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трудоустройству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(чел.)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начала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работ*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(число, месяц, год)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окончания работ*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(число, месяц, </a:t>
                      </a:r>
                      <a:b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рабочих дней в месяц </a:t>
                      </a:r>
                      <a:b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одного работника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sz="1400" i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дн</a:t>
                      </a: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рабочих часов в месяц </a:t>
                      </a:r>
                      <a:b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одного работника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(ч)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Затраты на оплату труда </a:t>
                      </a:r>
                      <a:r>
                        <a:rPr lang="ru-RU" sz="1400" i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несовершеннолетних </a:t>
                      </a: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работников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(з/</a:t>
                      </a:r>
                      <a:r>
                        <a:rPr lang="ru-RU" sz="1400" i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п+взносы</a:t>
                      </a: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b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компенсация </a:t>
                      </a:r>
                      <a:b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отпуск)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</a:t>
                      </a:r>
                      <a:r>
                        <a:rPr lang="ru-RU" sz="18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01.06.2022</a:t>
                      </a:r>
                      <a:r>
                        <a:rPr lang="ru-RU" sz="18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30.06.2022</a:t>
                      </a:r>
                      <a:r>
                        <a:rPr lang="ru-RU" sz="18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800" i="0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ru-RU" sz="1800" i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42</a:t>
                      </a:r>
                      <a:r>
                        <a:rPr lang="ru-RU" sz="18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18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01.08.2022</a:t>
                      </a:r>
                      <a:endParaRPr lang="ru-RU" sz="18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12.08.2022</a:t>
                      </a:r>
                      <a:r>
                        <a:rPr lang="ru-RU" sz="18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800" i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800" i="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18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19584" y="567501"/>
            <a:ext cx="190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…...</a:t>
            </a:r>
          </a:p>
          <a:p>
            <a:pPr algn="ctr"/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781548" y="3733775"/>
            <a:ext cx="2419352" cy="1238275"/>
          </a:xfrm>
          <a:prstGeom prst="wedgeRoundRectCallout">
            <a:avLst>
              <a:gd name="adj1" fmla="val -17768"/>
              <a:gd name="adj2" fmla="val -765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по </a:t>
            </a:r>
          </a:p>
          <a:p>
            <a:pPr algn="ctr"/>
            <a:r>
              <a:rPr lang="ru-RU" sz="1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производственному </a:t>
            </a:r>
          </a:p>
          <a:p>
            <a:pPr algn="ctr"/>
            <a:r>
              <a:rPr lang="ru-RU" sz="1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календарю </a:t>
            </a:r>
            <a:endParaRPr lang="ru-RU" sz="1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19987" y="2900359"/>
            <a:ext cx="1262064" cy="409575"/>
          </a:xfrm>
          <a:prstGeom prst="rect">
            <a:avLst/>
          </a:prstGeom>
          <a:pattFill prst="dashUpDiag">
            <a:fgClr>
              <a:schemeClr val="tx1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61925" y="72000"/>
            <a:ext cx="8905875" cy="46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ведения о планируемом мероприятии </a:t>
            </a:r>
            <a:endParaRPr lang="ru-RU" sz="1800" b="1" dirty="0">
              <a:solidFill>
                <a:srgbClr val="1F497D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99932"/>
              </p:ext>
            </p:extLst>
          </p:nvPr>
        </p:nvGraphicFramePr>
        <p:xfrm>
          <a:off x="190500" y="552825"/>
          <a:ext cx="8848500" cy="4093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556"/>
                <a:gridCol w="1533119"/>
                <a:gridCol w="227330"/>
                <a:gridCol w="1822447"/>
                <a:gridCol w="136440"/>
                <a:gridCol w="1637279"/>
                <a:gridCol w="1588550"/>
                <a:gridCol w="1464779"/>
              </a:tblGrid>
              <a:tr h="1247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Профессия (специальность, 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должность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трудоустройства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несовершеннолетних, планируемых к трудоустройству,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начала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работ*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(число, месяц, год)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 окончания работ*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(число, месяц, год)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Продолжи-</a:t>
                      </a:r>
                      <a:r>
                        <a:rPr lang="ru-RU" sz="1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тельность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ежедневной работы (смены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(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0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0.06.2022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.0</a:t>
                      </a: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.2022</a:t>
                      </a: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2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.08.2022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r>
                        <a:rPr lang="ru-RU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.08.2022</a:t>
                      </a: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0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6725"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При наличии нескольких периодов временного трудоустройства информация указывается по каждому периоду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5463">
                <a:tc rowSpan="2"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Общее количество несовершеннолетних, планируемых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трудоустройству,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(чел.)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Средняя продолжительность периода временного трудоустройства несовершеннолетних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срочному трудовому договору,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(количество рабочих дней)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40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22</a:t>
                      </a:r>
                      <a:r>
                        <a:rPr lang="ru-RU" sz="2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,5</a:t>
                      </a:r>
                      <a:r>
                        <a:rPr lang="ru-RU" sz="2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3574" y="1966911"/>
            <a:ext cx="1533525" cy="409575"/>
          </a:xfrm>
          <a:prstGeom prst="rect">
            <a:avLst/>
          </a:prstGeom>
          <a:pattFill prst="dashUpDiag">
            <a:fgClr>
              <a:schemeClr val="tx1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4067175" y="4633900"/>
            <a:ext cx="4524374" cy="432000"/>
          </a:xfrm>
          <a:prstGeom prst="wedgeRoundRectCallout">
            <a:avLst>
              <a:gd name="adj1" fmla="val -19358"/>
              <a:gd name="adj2" fmla="val -806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сметы</a:t>
            </a:r>
            <a:r>
              <a:rPr lang="en-US" sz="1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30 </a:t>
            </a:r>
            <a:r>
              <a:rPr lang="en-US" sz="1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р.д</a:t>
            </a:r>
            <a:r>
              <a:rPr lang="en-US" sz="1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+ 15 </a:t>
            </a:r>
            <a:r>
              <a:rPr lang="en-US" sz="1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р.д</a:t>
            </a:r>
            <a:r>
              <a:rPr lang="en-US" sz="1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/ 2 </a:t>
            </a:r>
            <a:r>
              <a:rPr lang="en-US" sz="18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периода</a:t>
            </a:r>
            <a:endParaRPr lang="ru-RU" sz="1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5251" y="1962147"/>
            <a:ext cx="1276350" cy="409575"/>
          </a:xfrm>
          <a:prstGeom prst="rect">
            <a:avLst/>
          </a:prstGeom>
          <a:pattFill prst="dashUpDiag">
            <a:fgClr>
              <a:schemeClr val="tx1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33361" y="113227"/>
            <a:ext cx="8677275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 планируемом мероприятии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362" y="741730"/>
            <a:ext cx="8677275" cy="4278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Виды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планируемых к выполнению несовершеннолетними гражданами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временных 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работ: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___________________________________________________________________________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видов планируемых работ (благоустройство с указанием объектов, участие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в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 культурно-досуговых мероприятий, оказание помощи ветеранам и др.)  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____________________________________________________________________________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организации временного трудоустройства несовершеннолетних граждан  в свободное от учебы время (при наличии); также указать опыт организации временного трудоустройства несовершеннолетних граждан, зарегистрированных  в службе занятости населения Ленинградской области 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целях поиска подходящей работы (при наличии): 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____________________________________________________________________________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соискатель принимал на временную работу несовершеннолетних граждан; в каком количестве; указать, если трудоустройство осуществлялось по направлению службы занятости населения Ленинградской области 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____________________________________________________________________________</a:t>
            </a:r>
            <a:endParaRPr lang="ru-R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3268408">
            <a:off x="43865" y="1039509"/>
            <a:ext cx="2181768" cy="1105357"/>
          </a:xfrm>
          <a:prstGeom prst="rightArrow">
            <a:avLst>
              <a:gd name="adj1" fmla="val 61792"/>
              <a:gd name="adj2" fmla="val 50000"/>
            </a:avLst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ритерии оценки</a:t>
            </a:r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373980" y="102629"/>
            <a:ext cx="6453189" cy="540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КОПИИ УЧРЕДИТЕЛЬНЫХ ДОКУМЕНТОВ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http://www.vlms.ru/wp-content/uploads/2018/03/usta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18" y="1181185"/>
            <a:ext cx="3816350" cy="330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868" y="630027"/>
            <a:ext cx="86603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Tx/>
              <a:buChar char="-"/>
            </a:pPr>
            <a:endParaRPr lang="ru-RU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8259" y="2333065"/>
            <a:ext cx="8659906" cy="2030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7246" y="101626"/>
            <a:ext cx="7057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СОГЛАСИЕ УЧРЕДИТЕЛЯ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(ФОРМА)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45926"/>
              </p:ext>
            </p:extLst>
          </p:nvPr>
        </p:nvGraphicFramePr>
        <p:xfrm>
          <a:off x="1157246" y="761351"/>
          <a:ext cx="6617335" cy="3838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8350"/>
                <a:gridCol w="3308985"/>
              </a:tblGrid>
              <a:tr h="3838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 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бланке учредителя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дата, регистрационный №)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конкурсную комиссию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1105" algn="r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проведению конкурсного отбора                                                                     на предоставление грантов в форме                                                         субсидий на организацию временного                                                         трудоустройства несовершеннолетних                                                            граждан в возрасте от 14 до 18 лет                                                                              в свободное от учебы время                                                                              на территории Ленинградской области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57246" y="2609572"/>
            <a:ext cx="6608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СОГЛАСИЕ </a:t>
            </a:r>
            <a:endParaRPr lang="ru-RU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на участие в конкурсном отборе на получение гранта</a:t>
            </a:r>
            <a:endParaRPr lang="ru-RU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Картинки по запросу печать администрации карти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51" y="3615429"/>
            <a:ext cx="947870" cy="9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759688"/>
              </p:ext>
            </p:extLst>
          </p:nvPr>
        </p:nvGraphicFramePr>
        <p:xfrm>
          <a:off x="1480689" y="3741385"/>
          <a:ext cx="6021547" cy="759172"/>
        </p:xfrm>
        <a:graphic>
          <a:graphicData uri="http://schemas.openxmlformats.org/drawingml/2006/table">
            <a:tbl>
              <a:tblPr firstRow="1" firstCol="1" bandRow="1"/>
              <a:tblGrid>
                <a:gridCol w="1852348"/>
                <a:gridCol w="178752"/>
                <a:gridCol w="1605620"/>
                <a:gridCol w="354986"/>
                <a:gridCol w="2029841"/>
              </a:tblGrid>
              <a:tr h="30197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Arial Unicode MS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Arial Unicode MS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Arial Unicode MS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Arial Unicode MS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Arial Unicode MS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8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Arial Unicode MS"/>
                        </a:rPr>
                        <a:t>Должность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Arial Unicode MS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Arial Unicode MS"/>
                        </a:rPr>
                        <a:t>подпись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Arial Unicode MS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Arial Unicode MS"/>
                        </a:rPr>
                        <a:t>ФИО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672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 Unicode MS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Arial Unicode MS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Arial Unicode MS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72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 Unicode MS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 Unicode MS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rial Unicode MS"/>
                        </a:rPr>
                        <a:t>М.П.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Arial Unicode MS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Arial Unicode MS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35113" y="2549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Электронная квитанция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4" y="935895"/>
            <a:ext cx="2345521" cy="234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0" y="2647950"/>
            <a:ext cx="3883035" cy="903471"/>
          </a:xfrm>
          <a:prstGeom prst="straightConnector1">
            <a:avLst/>
          </a:prstGeom>
          <a:ln w="114300" cmpd="thinThick">
            <a:solidFill>
              <a:srgbClr val="00B050"/>
            </a:solidFill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8259" y="2333065"/>
            <a:ext cx="8659906" cy="2030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1076" y="198175"/>
            <a:ext cx="7162800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 ЗАЯВОК </a:t>
            </a:r>
            <a:endParaRPr lang="en-US" sz="2400" b="1" dirty="0">
              <a:solidFill>
                <a:srgbClr val="1F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2400" b="1" dirty="0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2400" b="1" dirty="0" err="1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января</a:t>
            </a:r>
            <a:r>
              <a:rPr lang="en-US" sz="2400" b="1" dirty="0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en-US" sz="2400" b="1" dirty="0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 </a:t>
            </a:r>
            <a:r>
              <a:rPr lang="en-US" sz="2400" b="1" dirty="0" err="1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февраля</a:t>
            </a:r>
            <a:r>
              <a:rPr lang="en-US" sz="2400" b="1" dirty="0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 </a:t>
            </a:r>
            <a:r>
              <a:rPr lang="en-US" sz="2400" b="1" dirty="0" err="1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2400" b="1" dirty="0" smtClean="0">
              <a:solidFill>
                <a:srgbClr val="1F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6285" y="1573981"/>
            <a:ext cx="2768580" cy="23716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10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ТРУДУ И ЗАНЯТОСТИ НАСЕЛЕНИЯ  </a:t>
            </a:r>
          </a:p>
          <a:p>
            <a:pPr algn="ctr"/>
            <a:r>
              <a:rPr lang="ru-RU" sz="24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</a:t>
            </a:r>
            <a:r>
              <a:rPr lang="ru-RU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313 </a:t>
            </a:r>
          </a:p>
        </p:txBody>
      </p:sp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42" y="1255046"/>
            <a:ext cx="2622176" cy="26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28164" y="3505662"/>
            <a:ext cx="2664000" cy="991637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</a:t>
            </a:r>
            <a:r>
              <a:rPr lang="en-US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подачи</a:t>
            </a:r>
            <a:r>
              <a:rPr lang="en-US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заявки</a:t>
            </a:r>
            <a:endParaRPr lang="ru-RU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4136" y="289605"/>
            <a:ext cx="7967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defTabSz="914400"/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defTabSz="914400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ЗА ВНИМАНИЕ!</a:t>
            </a:r>
            <a:endParaRPr lang="ru-RU" sz="4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лександр Дрозденко подписал постановление о продлении мер социальной  поддержки | moika78.ru - Новости СП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667" b="-6667"/>
          <a:stretch/>
        </p:blipFill>
        <p:spPr bwMode="auto">
          <a:xfrm>
            <a:off x="6314588" y="3267723"/>
            <a:ext cx="2829412" cy="18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8259" y="2333065"/>
            <a:ext cx="8659906" cy="2030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>
            <a:spLocks/>
          </p:cNvSpPr>
          <p:nvPr/>
        </p:nvSpPr>
        <p:spPr>
          <a:xfrm>
            <a:off x="733425" y="1203028"/>
            <a:ext cx="7753350" cy="2323713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anchor="ctr" anchorCtr="1">
            <a:spAutoFit/>
          </a:bodyPr>
          <a:lstStyle/>
          <a:p>
            <a:pPr algn="ctr">
              <a:lnSpc>
                <a:spcPts val="2880"/>
              </a:lnSpc>
            </a:pPr>
            <a:endParaRPr lang="ru-RU" sz="28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288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предоставления грантов </a:t>
            </a:r>
          </a:p>
          <a:p>
            <a:pPr algn="ctr">
              <a:lnSpc>
                <a:spcPts val="288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 Постановлением Правительства Ленинградской области </a:t>
            </a:r>
          </a:p>
          <a:p>
            <a:pPr algn="ctr">
              <a:lnSpc>
                <a:spcPts val="288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20 декабря 2018 года № 502</a:t>
            </a:r>
          </a:p>
          <a:p>
            <a:pPr algn="ctr">
              <a:lnSpc>
                <a:spcPts val="2880"/>
              </a:lnSpc>
            </a:pPr>
            <a:endParaRPr lang="ru-RU" sz="28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3036" y="3771844"/>
            <a:ext cx="4241552" cy="878035"/>
          </a:xfrm>
          <a:prstGeom prst="rect">
            <a:avLst/>
          </a:prstGeom>
          <a:solidFill>
            <a:schemeClr val="accent5">
              <a:lumMod val="20000"/>
              <a:lumOff val="80000"/>
              <a:alpha val="2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редакции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Ленинградской области 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03 августа 2021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N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494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pic>
        <p:nvPicPr>
          <p:cNvPr id="12" name="Picture 3" descr="Копия Герб Л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50" y="142624"/>
            <a:ext cx="635098" cy="8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8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314326" y="4774853"/>
            <a:ext cx="3977593" cy="35394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(п. 1.4 и п</a:t>
            </a: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2.3 ПП ЛО № 502)</a:t>
            </a:r>
            <a:endParaRPr lang="ru-RU" sz="17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689" y="571446"/>
            <a:ext cx="8451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8259" y="2333065"/>
            <a:ext cx="8659906" cy="2030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47666" y="109781"/>
            <a:ext cx="3835021" cy="461665"/>
          </a:xfrm>
          <a:prstGeom prst="rect">
            <a:avLst/>
          </a:prstGeom>
          <a:ln w="63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СОИСКАТЕЛЬ ГРАНТА</a:t>
            </a:r>
            <a:endParaRPr lang="ru-RU" sz="1800" b="1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04527" y="1001275"/>
            <a:ext cx="8792095" cy="3946480"/>
            <a:chOff x="821726" y="858605"/>
            <a:chExt cx="8008998" cy="3472868"/>
          </a:xfrm>
        </p:grpSpPr>
        <p:sp>
          <p:nvSpPr>
            <p:cNvPr id="8" name="Полилиния 7"/>
            <p:cNvSpPr/>
            <p:nvPr/>
          </p:nvSpPr>
          <p:spPr>
            <a:xfrm>
              <a:off x="3498628" y="2571747"/>
              <a:ext cx="478652" cy="1444973"/>
            </a:xfrm>
            <a:custGeom>
              <a:avLst/>
              <a:gdLst>
                <a:gd name="connsiteX0" fmla="*/ 0 w 478652"/>
                <a:gd name="connsiteY0" fmla="*/ 0 h 1444973"/>
                <a:gd name="connsiteX1" fmla="*/ 239326 w 478652"/>
                <a:gd name="connsiteY1" fmla="*/ 0 h 1444973"/>
                <a:gd name="connsiteX2" fmla="*/ 239326 w 478652"/>
                <a:gd name="connsiteY2" fmla="*/ 1444973 h 1444973"/>
                <a:gd name="connsiteX3" fmla="*/ 478652 w 478652"/>
                <a:gd name="connsiteY3" fmla="*/ 1444973 h 144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652" h="1444973">
                  <a:moveTo>
                    <a:pt x="0" y="0"/>
                  </a:moveTo>
                  <a:lnTo>
                    <a:pt x="239326" y="0"/>
                  </a:lnTo>
                  <a:lnTo>
                    <a:pt x="239326" y="1444973"/>
                  </a:lnTo>
                  <a:lnTo>
                    <a:pt x="478652" y="1444973"/>
                  </a:lnTo>
                </a:path>
              </a:pathLst>
            </a:custGeom>
            <a:noFill/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971" tIns="684432" rIns="213972" bIns="68443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494662" y="2558014"/>
              <a:ext cx="478652" cy="481657"/>
            </a:xfrm>
            <a:custGeom>
              <a:avLst/>
              <a:gdLst>
                <a:gd name="connsiteX0" fmla="*/ 0 w 478652"/>
                <a:gd name="connsiteY0" fmla="*/ 0 h 481657"/>
                <a:gd name="connsiteX1" fmla="*/ 239326 w 478652"/>
                <a:gd name="connsiteY1" fmla="*/ 0 h 481657"/>
                <a:gd name="connsiteX2" fmla="*/ 239326 w 478652"/>
                <a:gd name="connsiteY2" fmla="*/ 481657 h 481657"/>
                <a:gd name="connsiteX3" fmla="*/ 478652 w 478652"/>
                <a:gd name="connsiteY3" fmla="*/ 481657 h 48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652" h="481657">
                  <a:moveTo>
                    <a:pt x="0" y="0"/>
                  </a:moveTo>
                  <a:lnTo>
                    <a:pt x="239326" y="0"/>
                  </a:lnTo>
                  <a:lnTo>
                    <a:pt x="239326" y="481657"/>
                  </a:lnTo>
                  <a:lnTo>
                    <a:pt x="478652" y="481657"/>
                  </a:lnTo>
                </a:path>
              </a:pathLst>
            </a:custGeom>
            <a:noFill/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5050" tIns="223852" rIns="235050" bIns="22385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469542" y="2076356"/>
              <a:ext cx="528890" cy="481657"/>
            </a:xfrm>
            <a:custGeom>
              <a:avLst/>
              <a:gdLst>
                <a:gd name="connsiteX0" fmla="*/ 0 w 478652"/>
                <a:gd name="connsiteY0" fmla="*/ 481657 h 481657"/>
                <a:gd name="connsiteX1" fmla="*/ 239326 w 478652"/>
                <a:gd name="connsiteY1" fmla="*/ 481657 h 481657"/>
                <a:gd name="connsiteX2" fmla="*/ 239326 w 478652"/>
                <a:gd name="connsiteY2" fmla="*/ 0 h 481657"/>
                <a:gd name="connsiteX3" fmla="*/ 478652 w 478652"/>
                <a:gd name="connsiteY3" fmla="*/ 0 h 48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652" h="481657">
                  <a:moveTo>
                    <a:pt x="0" y="481657"/>
                  </a:moveTo>
                  <a:lnTo>
                    <a:pt x="239326" y="481657"/>
                  </a:lnTo>
                  <a:lnTo>
                    <a:pt x="239326" y="0"/>
                  </a:lnTo>
                  <a:lnTo>
                    <a:pt x="478652" y="0"/>
                  </a:lnTo>
                </a:path>
              </a:pathLst>
            </a:custGeom>
            <a:noFill/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5050" tIns="223852" rIns="235050" bIns="22385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494662" y="1113040"/>
              <a:ext cx="503771" cy="1444973"/>
            </a:xfrm>
            <a:custGeom>
              <a:avLst/>
              <a:gdLst>
                <a:gd name="connsiteX0" fmla="*/ 0 w 478652"/>
                <a:gd name="connsiteY0" fmla="*/ 1444973 h 1444973"/>
                <a:gd name="connsiteX1" fmla="*/ 239326 w 478652"/>
                <a:gd name="connsiteY1" fmla="*/ 1444973 h 1444973"/>
                <a:gd name="connsiteX2" fmla="*/ 239326 w 478652"/>
                <a:gd name="connsiteY2" fmla="*/ 0 h 1444973"/>
                <a:gd name="connsiteX3" fmla="*/ 478652 w 478652"/>
                <a:gd name="connsiteY3" fmla="*/ 0 h 144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652" h="1444973">
                  <a:moveTo>
                    <a:pt x="0" y="1444973"/>
                  </a:moveTo>
                  <a:lnTo>
                    <a:pt x="239326" y="1444973"/>
                  </a:lnTo>
                  <a:lnTo>
                    <a:pt x="239326" y="0"/>
                  </a:lnTo>
                  <a:lnTo>
                    <a:pt x="478652" y="0"/>
                  </a:lnTo>
                </a:path>
              </a:pathLst>
            </a:custGeom>
            <a:noFill/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971" tIns="684432" rIns="213972" bIns="68443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5" name="Полилиния 14"/>
            <p:cNvSpPr/>
            <p:nvPr/>
          </p:nvSpPr>
          <p:spPr>
            <a:xfrm rot="16200000">
              <a:off x="556869" y="1243810"/>
              <a:ext cx="3158117" cy="2628403"/>
            </a:xfrm>
            <a:custGeom>
              <a:avLst/>
              <a:gdLst>
                <a:gd name="connsiteX0" fmla="*/ 0 w 2504620"/>
                <a:gd name="connsiteY0" fmla="*/ 0 h 3241318"/>
                <a:gd name="connsiteX1" fmla="*/ 2504620 w 2504620"/>
                <a:gd name="connsiteY1" fmla="*/ 0 h 3241318"/>
                <a:gd name="connsiteX2" fmla="*/ 2504620 w 2504620"/>
                <a:gd name="connsiteY2" fmla="*/ 3241318 h 3241318"/>
                <a:gd name="connsiteX3" fmla="*/ 0 w 2504620"/>
                <a:gd name="connsiteY3" fmla="*/ 3241318 h 3241318"/>
                <a:gd name="connsiteX4" fmla="*/ 0 w 2504620"/>
                <a:gd name="connsiteY4" fmla="*/ 0 h 324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620" h="3241318">
                  <a:moveTo>
                    <a:pt x="0" y="0"/>
                  </a:moveTo>
                  <a:lnTo>
                    <a:pt x="2504620" y="0"/>
                  </a:lnTo>
                  <a:lnTo>
                    <a:pt x="2504620" y="3241318"/>
                  </a:lnTo>
                  <a:lnTo>
                    <a:pt x="0" y="324131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6600C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vert" wrap="square" lIns="12700" tIns="12700" rIns="12700" bIns="12699" numCol="1" spcCol="1270" anchor="ctr" anchorCtr="0">
              <a:noAutofit/>
            </a:bodyPr>
            <a:lstStyle/>
            <a:p>
              <a:pPr lvl="0" algn="ctr" defTabSz="8890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ГОСУДАРСТВЕННОЕ (МУНИЦИПАЛЬНОЕ) БЮДЖЕТНОЕ</a:t>
              </a:r>
              <a:br>
                <a:rPr lang="ru-RU" sz="20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20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ИЛИ АВТОНОМНОЕ УЧРЕЖДЕНИЕ, НЕКОММЕРЧЕСКАЯ ОРГАНИЗАЦИЯ </a:t>
              </a:r>
              <a:endParaRPr lang="ru-RU" sz="20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973314" y="858605"/>
              <a:ext cx="4853444" cy="682275"/>
            </a:xfrm>
            <a:custGeom>
              <a:avLst/>
              <a:gdLst>
                <a:gd name="connsiteX0" fmla="*/ 0 w 4320009"/>
                <a:gd name="connsiteY0" fmla="*/ 0 h 770652"/>
                <a:gd name="connsiteX1" fmla="*/ 4320009 w 4320009"/>
                <a:gd name="connsiteY1" fmla="*/ 0 h 770652"/>
                <a:gd name="connsiteX2" fmla="*/ 4320009 w 4320009"/>
                <a:gd name="connsiteY2" fmla="*/ 770652 h 770652"/>
                <a:gd name="connsiteX3" fmla="*/ 0 w 4320009"/>
                <a:gd name="connsiteY3" fmla="*/ 770652 h 770652"/>
                <a:gd name="connsiteX4" fmla="*/ 0 w 4320009"/>
                <a:gd name="connsiteY4" fmla="*/ 0 h 77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9" h="770652">
                  <a:moveTo>
                    <a:pt x="0" y="0"/>
                  </a:moveTo>
                  <a:lnTo>
                    <a:pt x="4320009" y="0"/>
                  </a:lnTo>
                  <a:lnTo>
                    <a:pt x="4320009" y="770652"/>
                  </a:lnTo>
                  <a:lnTo>
                    <a:pt x="0" y="77065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6600CC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осуществляет деятельность на территории Ленинградской области</a:t>
              </a:r>
              <a:endParaRPr lang="ru-RU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977280" y="1736447"/>
              <a:ext cx="4853444" cy="679818"/>
            </a:xfrm>
            <a:custGeom>
              <a:avLst/>
              <a:gdLst>
                <a:gd name="connsiteX0" fmla="*/ 0 w 4320009"/>
                <a:gd name="connsiteY0" fmla="*/ 0 h 770652"/>
                <a:gd name="connsiteX1" fmla="*/ 4320009 w 4320009"/>
                <a:gd name="connsiteY1" fmla="*/ 0 h 770652"/>
                <a:gd name="connsiteX2" fmla="*/ 4320009 w 4320009"/>
                <a:gd name="connsiteY2" fmla="*/ 770652 h 770652"/>
                <a:gd name="connsiteX3" fmla="*/ 0 w 4320009"/>
                <a:gd name="connsiteY3" fmla="*/ 770652 h 770652"/>
                <a:gd name="connsiteX4" fmla="*/ 0 w 4320009"/>
                <a:gd name="connsiteY4" fmla="*/ 0 h 77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9" h="770652">
                  <a:moveTo>
                    <a:pt x="0" y="0"/>
                  </a:moveTo>
                  <a:lnTo>
                    <a:pt x="4320009" y="0"/>
                  </a:lnTo>
                  <a:lnTo>
                    <a:pt x="4320009" y="770652"/>
                  </a:lnTo>
                  <a:lnTo>
                    <a:pt x="0" y="77065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6600CC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состоит на налоговом учете </a:t>
              </a:r>
              <a:br>
                <a:rPr lang="ru-RU" sz="1800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800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территориальном налоговом органе Ленинградской области </a:t>
              </a:r>
              <a:endParaRPr lang="ru-RU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973314" y="2653664"/>
              <a:ext cx="4853444" cy="772015"/>
            </a:xfrm>
            <a:custGeom>
              <a:avLst/>
              <a:gdLst>
                <a:gd name="connsiteX0" fmla="*/ 0 w 4320009"/>
                <a:gd name="connsiteY0" fmla="*/ 0 h 770652"/>
                <a:gd name="connsiteX1" fmla="*/ 4320009 w 4320009"/>
                <a:gd name="connsiteY1" fmla="*/ 0 h 770652"/>
                <a:gd name="connsiteX2" fmla="*/ 4320009 w 4320009"/>
                <a:gd name="connsiteY2" fmla="*/ 770652 h 770652"/>
                <a:gd name="connsiteX3" fmla="*/ 0 w 4320009"/>
                <a:gd name="connsiteY3" fmla="*/ 770652 h 770652"/>
                <a:gd name="connsiteX4" fmla="*/ 0 w 4320009"/>
                <a:gd name="connsiteY4" fmla="*/ 0 h 77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9" h="770652">
                  <a:moveTo>
                    <a:pt x="0" y="0"/>
                  </a:moveTo>
                  <a:lnTo>
                    <a:pt x="4320009" y="0"/>
                  </a:lnTo>
                  <a:lnTo>
                    <a:pt x="4320009" y="770652"/>
                  </a:lnTo>
                  <a:lnTo>
                    <a:pt x="0" y="77065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6600CC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 находится в процессе реорганизации, ликвидации, банкротства </a:t>
              </a:r>
              <a:br>
                <a:rPr lang="ru-RU" sz="1800" kern="1200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800" kern="1200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или приостановления деятельности </a:t>
              </a:r>
              <a:endParaRPr lang="ru-RU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977280" y="3631397"/>
              <a:ext cx="4853444" cy="700076"/>
            </a:xfrm>
            <a:custGeom>
              <a:avLst/>
              <a:gdLst>
                <a:gd name="connsiteX0" fmla="*/ 0 w 4320009"/>
                <a:gd name="connsiteY0" fmla="*/ 0 h 770652"/>
                <a:gd name="connsiteX1" fmla="*/ 4320009 w 4320009"/>
                <a:gd name="connsiteY1" fmla="*/ 0 h 770652"/>
                <a:gd name="connsiteX2" fmla="*/ 4320009 w 4320009"/>
                <a:gd name="connsiteY2" fmla="*/ 770652 h 770652"/>
                <a:gd name="connsiteX3" fmla="*/ 0 w 4320009"/>
                <a:gd name="connsiteY3" fmla="*/ 770652 h 770652"/>
                <a:gd name="connsiteX4" fmla="*/ 0 w 4320009"/>
                <a:gd name="connsiteY4" fmla="*/ 0 h 77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9" h="770652">
                  <a:moveTo>
                    <a:pt x="0" y="0"/>
                  </a:moveTo>
                  <a:lnTo>
                    <a:pt x="4320009" y="0"/>
                  </a:lnTo>
                  <a:lnTo>
                    <a:pt x="4320009" y="770652"/>
                  </a:lnTo>
                  <a:lnTo>
                    <a:pt x="0" y="77065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6600CC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ru-RU" sz="1800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 имеет факта </a:t>
              </a:r>
              <a:r>
                <a:rPr lang="ru-RU" sz="1800" kern="1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неосвоения</a:t>
              </a:r>
              <a:r>
                <a:rPr lang="ru-RU" sz="1800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более 20 % </a:t>
              </a:r>
              <a:endParaRPr lang="en-US" sz="1800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 algn="ctr" defTabSz="711200">
                <a:spcBef>
                  <a:spcPct val="0"/>
                </a:spcBef>
              </a:pPr>
              <a:r>
                <a:rPr lang="ru-RU" sz="1800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средств гранта, полученных в предыдущий год </a:t>
              </a:r>
              <a:endParaRPr lang="ru-RU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826026" y="525279"/>
            <a:ext cx="3473666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8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дату подачи заявки</a:t>
            </a:r>
            <a:endParaRPr lang="ru-RU" sz="1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stCxn id="8" idx="2"/>
          </p:cNvCxnSpPr>
          <p:nvPr/>
        </p:nvCxnSpPr>
        <p:spPr>
          <a:xfrm>
            <a:off x="3405896" y="4590078"/>
            <a:ext cx="9433" cy="526954"/>
          </a:xfrm>
          <a:prstGeom prst="line">
            <a:avLst/>
          </a:prstGeom>
          <a:ln w="254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5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689" y="571446"/>
            <a:ext cx="8451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8259" y="2333065"/>
            <a:ext cx="8659906" cy="2030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1194" y="126089"/>
            <a:ext cx="3722493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СОИСКАТЕЛЬ ГРАНТА </a:t>
            </a:r>
            <a:endParaRPr lang="ru-RU" sz="1800" b="1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32000" y="630530"/>
            <a:ext cx="8280001" cy="4313647"/>
            <a:chOff x="4030485" y="837677"/>
            <a:chExt cx="4769038" cy="3718391"/>
          </a:xfrm>
        </p:grpSpPr>
        <p:sp>
          <p:nvSpPr>
            <p:cNvPr id="16" name="Полилиния 15"/>
            <p:cNvSpPr/>
            <p:nvPr/>
          </p:nvSpPr>
          <p:spPr>
            <a:xfrm>
              <a:off x="4030485" y="837677"/>
              <a:ext cx="4769038" cy="775806"/>
            </a:xfrm>
            <a:custGeom>
              <a:avLst/>
              <a:gdLst>
                <a:gd name="connsiteX0" fmla="*/ 0 w 4320009"/>
                <a:gd name="connsiteY0" fmla="*/ 0 h 770652"/>
                <a:gd name="connsiteX1" fmla="*/ 4320009 w 4320009"/>
                <a:gd name="connsiteY1" fmla="*/ 0 h 770652"/>
                <a:gd name="connsiteX2" fmla="*/ 4320009 w 4320009"/>
                <a:gd name="connsiteY2" fmla="*/ 770652 h 770652"/>
                <a:gd name="connsiteX3" fmla="*/ 0 w 4320009"/>
                <a:gd name="connsiteY3" fmla="*/ 770652 h 770652"/>
                <a:gd name="connsiteX4" fmla="*/ 0 w 4320009"/>
                <a:gd name="connsiteY4" fmla="*/ 0 h 77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9" h="770652">
                  <a:moveTo>
                    <a:pt x="0" y="0"/>
                  </a:moveTo>
                  <a:lnTo>
                    <a:pt x="4320009" y="0"/>
                  </a:lnTo>
                  <a:lnTo>
                    <a:pt x="4320009" y="770652"/>
                  </a:lnTo>
                  <a:lnTo>
                    <a:pt x="0" y="7706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030485" y="1783703"/>
              <a:ext cx="4769038" cy="775806"/>
            </a:xfrm>
            <a:custGeom>
              <a:avLst/>
              <a:gdLst>
                <a:gd name="connsiteX0" fmla="*/ 0 w 4320009"/>
                <a:gd name="connsiteY0" fmla="*/ 0 h 770652"/>
                <a:gd name="connsiteX1" fmla="*/ 4320009 w 4320009"/>
                <a:gd name="connsiteY1" fmla="*/ 0 h 770652"/>
                <a:gd name="connsiteX2" fmla="*/ 4320009 w 4320009"/>
                <a:gd name="connsiteY2" fmla="*/ 770652 h 770652"/>
                <a:gd name="connsiteX3" fmla="*/ 0 w 4320009"/>
                <a:gd name="connsiteY3" fmla="*/ 770652 h 770652"/>
                <a:gd name="connsiteX4" fmla="*/ 0 w 4320009"/>
                <a:gd name="connsiteY4" fmla="*/ 0 h 77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9" h="770652">
                  <a:moveTo>
                    <a:pt x="0" y="0"/>
                  </a:moveTo>
                  <a:lnTo>
                    <a:pt x="4320009" y="0"/>
                  </a:lnTo>
                  <a:lnTo>
                    <a:pt x="4320009" y="770652"/>
                  </a:lnTo>
                  <a:lnTo>
                    <a:pt x="0" y="7706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030485" y="2771529"/>
              <a:ext cx="4769037" cy="930967"/>
            </a:xfrm>
            <a:custGeom>
              <a:avLst/>
              <a:gdLst>
                <a:gd name="connsiteX0" fmla="*/ 0 w 4320009"/>
                <a:gd name="connsiteY0" fmla="*/ 0 h 770652"/>
                <a:gd name="connsiteX1" fmla="*/ 4320009 w 4320009"/>
                <a:gd name="connsiteY1" fmla="*/ 0 h 770652"/>
                <a:gd name="connsiteX2" fmla="*/ 4320009 w 4320009"/>
                <a:gd name="connsiteY2" fmla="*/ 770652 h 770652"/>
                <a:gd name="connsiteX3" fmla="*/ 0 w 4320009"/>
                <a:gd name="connsiteY3" fmla="*/ 770652 h 770652"/>
                <a:gd name="connsiteX4" fmla="*/ 0 w 4320009"/>
                <a:gd name="connsiteY4" fmla="*/ 0 h 77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9" h="770652">
                  <a:moveTo>
                    <a:pt x="0" y="0"/>
                  </a:moveTo>
                  <a:lnTo>
                    <a:pt x="4320009" y="0"/>
                  </a:lnTo>
                  <a:lnTo>
                    <a:pt x="4320009" y="770652"/>
                  </a:lnTo>
                  <a:lnTo>
                    <a:pt x="0" y="7706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30485" y="3862862"/>
              <a:ext cx="4753322" cy="693206"/>
            </a:xfrm>
            <a:custGeom>
              <a:avLst/>
              <a:gdLst>
                <a:gd name="connsiteX0" fmla="*/ 0 w 4320009"/>
                <a:gd name="connsiteY0" fmla="*/ 0 h 770652"/>
                <a:gd name="connsiteX1" fmla="*/ 4320009 w 4320009"/>
                <a:gd name="connsiteY1" fmla="*/ 0 h 770652"/>
                <a:gd name="connsiteX2" fmla="*/ 4320009 w 4320009"/>
                <a:gd name="connsiteY2" fmla="*/ 770652 h 770652"/>
                <a:gd name="connsiteX3" fmla="*/ 0 w 4320009"/>
                <a:gd name="connsiteY3" fmla="*/ 770652 h 770652"/>
                <a:gd name="connsiteX4" fmla="*/ 0 w 4320009"/>
                <a:gd name="connsiteY4" fmla="*/ 0 h 77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9" h="770652">
                  <a:moveTo>
                    <a:pt x="0" y="0"/>
                  </a:moveTo>
                  <a:lnTo>
                    <a:pt x="4320009" y="0"/>
                  </a:lnTo>
                  <a:lnTo>
                    <a:pt x="4320009" y="770652"/>
                  </a:lnTo>
                  <a:lnTo>
                    <a:pt x="0" y="7706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40000" y="2880000"/>
            <a:ext cx="8100000" cy="9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получал средства из областного бюджета Ленинградской области на основании иных нормативных правовых актов на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временного трудоустройства несовершеннолетних граждан, зарегистрированных в службе занятости населения Ленинградской области в целях поиска подходящей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</a:t>
            </a:r>
          </a:p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422" y="4263111"/>
            <a:ext cx="8035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 муниципальных и государственных учреждений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имеет согласие 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учредителя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участие соискателя в конкурсном отборе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гранта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2280" y="656781"/>
            <a:ext cx="7920000" cy="75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имеет неисполненной обязанности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уплате налогов, сборов,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страховых</a:t>
            </a:r>
          </a:p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взносов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пеней, штрафов и процентов, подлежащих уплате в соответствии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законодательством Российской Федерации о налогах 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сборах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0651" y="1791953"/>
            <a:ext cx="8183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2280" y="1728000"/>
            <a:ext cx="7920000" cy="75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является иностранным юридическим лицом, а также российским юридическим лицом, в уставном (складочном) капитале которого доля участия иностранных юридических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совокупности превышает 50 процентов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0" y="126089"/>
            <a:ext cx="470650" cy="4429410"/>
          </a:xfrm>
          <a:custGeom>
            <a:avLst/>
            <a:gdLst>
              <a:gd name="connsiteX0" fmla="*/ 0 w 478652"/>
              <a:gd name="connsiteY0" fmla="*/ 0 h 1444973"/>
              <a:gd name="connsiteX1" fmla="*/ 239326 w 478652"/>
              <a:gd name="connsiteY1" fmla="*/ 0 h 1444973"/>
              <a:gd name="connsiteX2" fmla="*/ 239326 w 478652"/>
              <a:gd name="connsiteY2" fmla="*/ 1444973 h 1444973"/>
              <a:gd name="connsiteX3" fmla="*/ 478652 w 478652"/>
              <a:gd name="connsiteY3" fmla="*/ 1444973 h 144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652" h="1444973">
                <a:moveTo>
                  <a:pt x="0" y="0"/>
                </a:moveTo>
                <a:lnTo>
                  <a:pt x="239326" y="0"/>
                </a:lnTo>
                <a:lnTo>
                  <a:pt x="239326" y="1444973"/>
                </a:lnTo>
                <a:lnTo>
                  <a:pt x="478652" y="1444973"/>
                </a:lnTo>
              </a:path>
            </a:pathLst>
          </a:custGeom>
          <a:noFill/>
          <a:ln>
            <a:solidFill>
              <a:srgbClr val="6600C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971" tIns="684432" rIns="213972" bIns="68443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35325" y="1080530"/>
            <a:ext cx="196675" cy="0"/>
          </a:xfrm>
          <a:prstGeom prst="line">
            <a:avLst/>
          </a:prstGeom>
          <a:ln w="254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35325" y="2178000"/>
            <a:ext cx="235325" cy="0"/>
          </a:xfrm>
          <a:prstGeom prst="line">
            <a:avLst/>
          </a:prstGeom>
          <a:ln w="254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35325" y="3348236"/>
            <a:ext cx="196675" cy="0"/>
          </a:xfrm>
          <a:prstGeom prst="line">
            <a:avLst/>
          </a:prstGeom>
          <a:ln w="254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7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8614" y="155577"/>
            <a:ext cx="8052179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68580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ЗАЯВКА НА ПОЛУЧЕНИЕ ГРАНТА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(п. 2.4 ПП ЛО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502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000" y="792000"/>
            <a:ext cx="2774441" cy="54000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38100" dir="2700000">
              <a:srgbClr val="C00000">
                <a:alpha val="50000"/>
              </a:srgb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заявление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8000" y="1584000"/>
            <a:ext cx="7020000" cy="54000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38100" dir="2700000">
              <a:srgbClr val="C00000">
                <a:alpha val="50000"/>
              </a:srgb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2"/>
            </a:pP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ведения о планируемом мероприятии 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8000" y="2340000"/>
            <a:ext cx="7020000" cy="54000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38100" dir="2700000">
              <a:srgbClr val="C00000">
                <a:alpha val="50000"/>
              </a:srgb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3"/>
            </a:pP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смета предполагаемых расходов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8000" y="3132000"/>
            <a:ext cx="7020000" cy="54000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38100" dir="2700000">
              <a:srgbClr val="C00000">
                <a:alpha val="50000"/>
              </a:srgb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4"/>
            </a:pP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опии учредительных документов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8000" y="3910871"/>
            <a:ext cx="7020000" cy="104400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38100" dir="2700000">
              <a:srgbClr val="C00000">
                <a:alpha val="50000"/>
              </a:srgb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2" indent="-457200">
              <a:buFont typeface="+mj-lt"/>
              <a:buAutoNum type="arabicPeriod" startAt="5"/>
            </a:pPr>
            <a:r>
              <a:rPr lang="ru-RU" sz="2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2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</a:t>
            </a:r>
            <a:r>
              <a:rPr lang="ru-RU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муниципальных и государственных учреждений - согласие учредителя на участие соискателя в конкурсном отборе</a:t>
            </a:r>
            <a:endParaRPr lang="ru-RU" sz="22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 flipH="1">
            <a:off x="3035928" y="720000"/>
            <a:ext cx="1836000" cy="612000"/>
          </a:xfrm>
          <a:prstGeom prst="verticalScroll">
            <a:avLst>
              <a:gd name="adj" fmla="val 25000"/>
            </a:avLst>
          </a:prstGeom>
          <a:solidFill>
            <a:schemeClr val="accent5">
              <a:lumMod val="20000"/>
              <a:lumOff val="80000"/>
              <a:alpha val="99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r>
              <a:rPr lang="ru-RU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утвержденная</a:t>
            </a:r>
          </a:p>
          <a:p>
            <a:pPr algn="ctr">
              <a:lnSpc>
                <a:spcPts val="1920"/>
              </a:lnSpc>
            </a:pPr>
            <a:r>
              <a:rPr lang="ru-RU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</a:t>
            </a:r>
            <a:endParaRPr lang="ru-RU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 flipH="1">
            <a:off x="7170300" y="1548000"/>
            <a:ext cx="1836000" cy="612000"/>
          </a:xfrm>
          <a:prstGeom prst="verticalScroll">
            <a:avLst>
              <a:gd name="adj" fmla="val 25000"/>
            </a:avLst>
          </a:prstGeom>
          <a:solidFill>
            <a:schemeClr val="accent5">
              <a:lumMod val="20000"/>
              <a:lumOff val="80000"/>
              <a:alpha val="99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r>
              <a:rPr lang="ru-RU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утвержденная</a:t>
            </a:r>
          </a:p>
          <a:p>
            <a:pPr algn="ctr">
              <a:lnSpc>
                <a:spcPts val="1920"/>
              </a:lnSpc>
            </a:pPr>
            <a:r>
              <a:rPr lang="ru-RU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</a:t>
            </a:r>
            <a:endParaRPr lang="ru-RU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Вертикальный свиток 17"/>
          <p:cNvSpPr/>
          <p:nvPr/>
        </p:nvSpPr>
        <p:spPr>
          <a:xfrm flipH="1">
            <a:off x="7198410" y="2308275"/>
            <a:ext cx="1836000" cy="612000"/>
          </a:xfrm>
          <a:prstGeom prst="verticalScroll">
            <a:avLst>
              <a:gd name="adj" fmla="val 25000"/>
            </a:avLst>
          </a:prstGeom>
          <a:solidFill>
            <a:schemeClr val="accent5">
              <a:lumMod val="20000"/>
              <a:lumOff val="80000"/>
              <a:alpha val="99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r>
              <a:rPr lang="ru-RU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утвержденная</a:t>
            </a:r>
          </a:p>
          <a:p>
            <a:pPr algn="ctr">
              <a:lnSpc>
                <a:spcPts val="1920"/>
              </a:lnSpc>
            </a:pPr>
            <a:r>
              <a:rPr lang="ru-RU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</a:t>
            </a:r>
            <a:endParaRPr lang="ru-RU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Вертикальный свиток 23"/>
          <p:cNvSpPr/>
          <p:nvPr/>
        </p:nvSpPr>
        <p:spPr>
          <a:xfrm flipH="1">
            <a:off x="7180410" y="4132612"/>
            <a:ext cx="1872000" cy="684000"/>
          </a:xfrm>
          <a:prstGeom prst="verticalScroll">
            <a:avLst>
              <a:gd name="adj" fmla="val 25000"/>
            </a:avLst>
          </a:prstGeom>
          <a:solidFill>
            <a:schemeClr val="accent5">
              <a:lumMod val="20000"/>
              <a:lumOff val="80000"/>
              <a:alpha val="99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r>
              <a:rPr lang="ru-RU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утвержденная</a:t>
            </a:r>
          </a:p>
          <a:p>
            <a:pPr algn="ctr">
              <a:lnSpc>
                <a:spcPts val="1920"/>
              </a:lnSpc>
            </a:pPr>
            <a:r>
              <a:rPr lang="ru-RU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</a:t>
            </a:r>
            <a:endParaRPr lang="ru-RU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здать комикс мем &amp;quot;вектор, whiteboard человек, думающий человек&amp;quot; - Комиксы  - Meme-arsenal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33" y="992066"/>
            <a:ext cx="2894014" cy="200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ертикальный свиток 13"/>
          <p:cNvSpPr/>
          <p:nvPr/>
        </p:nvSpPr>
        <p:spPr>
          <a:xfrm flipH="1">
            <a:off x="684551" y="3023580"/>
            <a:ext cx="3507697" cy="1915275"/>
          </a:xfrm>
          <a:prstGeom prst="verticalScroll">
            <a:avLst>
              <a:gd name="adj" fmla="val 25000"/>
            </a:avLst>
          </a:prstGeom>
          <a:solidFill>
            <a:schemeClr val="accent5">
              <a:lumMod val="20000"/>
              <a:lumOff val="80000"/>
              <a:alpha val="99000"/>
            </a:schemeClr>
          </a:solidFill>
          <a:ln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утвержденная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</a:t>
            </a:r>
            <a:endParaRPr lang="ru-RU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ятно 1 10"/>
          <p:cNvSpPr/>
          <p:nvPr/>
        </p:nvSpPr>
        <p:spPr>
          <a:xfrm rot="20914515">
            <a:off x="5084475" y="777410"/>
            <a:ext cx="4028154" cy="4201933"/>
          </a:xfrm>
          <a:prstGeom prst="irregularSeal1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обавили строки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2937454" y="163662"/>
            <a:ext cx="2909783" cy="1943851"/>
          </a:xfrm>
          <a:prstGeom prst="cloudCallout">
            <a:avLst>
              <a:gd name="adj1" fmla="val -63296"/>
              <a:gd name="adj2" fmla="val 37762"/>
            </a:avLst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138096" y="489256"/>
            <a:ext cx="2548050" cy="1292662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тут удалю строчку...   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тут добавлю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-6692" y="295583"/>
            <a:ext cx="2609850" cy="2000250"/>
          </a:xfrm>
          <a:prstGeom prst="cloudCallout">
            <a:avLst>
              <a:gd name="adj1" fmla="val 55754"/>
              <a:gd name="adj2" fmla="val 18690"/>
            </a:avLst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isometricLeftDown">
              <a:rot lat="1200000" lon="27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тут  заполнять не буду, они сами все знают</a:t>
            </a:r>
          </a:p>
          <a:p>
            <a:pPr algn="ctr">
              <a:lnSpc>
                <a:spcPct val="150000"/>
              </a:lnSpc>
            </a:pP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 descr="Экономист дал прогноз о дальнейшем укреплении рубля | Экономика | Деньги |  Аргументы и Фак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2108">
            <a:off x="5917875" y="2011171"/>
            <a:ext cx="2361353" cy="156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Молния 24"/>
          <p:cNvSpPr/>
          <p:nvPr/>
        </p:nvSpPr>
        <p:spPr>
          <a:xfrm rot="175597">
            <a:off x="5968638" y="-61465"/>
            <a:ext cx="1759586" cy="304211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innerShdw blurRad="114300">
              <a:srgbClr val="FF0000"/>
            </a:inn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495924" y="2295833"/>
            <a:ext cx="2939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аявка на </a:t>
            </a:r>
          </a:p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 отклонена</a:t>
            </a: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3971247">
            <a:off x="5567487" y="1100713"/>
            <a:ext cx="2434180" cy="3385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.2.13 ПП ЛО № 502</a:t>
            </a:r>
            <a:endParaRPr 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6748" y="170522"/>
            <a:ext cx="6136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</a:t>
            </a:r>
            <a:r>
              <a:rPr lang="en-US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НЫЙ ОТБОР</a:t>
            </a:r>
            <a:endParaRPr lang="ru-RU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947" y="2295922"/>
            <a:ext cx="8659906" cy="2030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08" y="919182"/>
            <a:ext cx="5057400" cy="353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5" descr="https://cszn.info/images/logo-top.png"/>
          <p:cNvPicPr>
            <a:picLocks noGr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5" y="919182"/>
            <a:ext cx="704100" cy="138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komobr-eao.ru/wp-content/uploads/2015/10/Emblem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62" y="764659"/>
            <a:ext cx="1129030" cy="150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r="16854" b="14689"/>
          <a:stretch/>
        </p:blipFill>
        <p:spPr bwMode="auto">
          <a:xfrm>
            <a:off x="7328883" y="3462451"/>
            <a:ext cx="604160" cy="144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Субсидии от комитета по молодежной политике Ленинград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Субсидии от комитета по молодежной политике Ленинградской облас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Субсидии от комитета по молодежной политике Ленинградской област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8" descr="Субсидии от комитета по молодежной политике Ленинградской област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Субсидии от комитета по молодежной политике Ленинградской област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Субсидии от комитета по молодежной политике Ленинградской област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r="1791"/>
          <a:stretch/>
        </p:blipFill>
        <p:spPr bwMode="auto">
          <a:xfrm>
            <a:off x="765175" y="3311093"/>
            <a:ext cx="1908000" cy="14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9618" y="119850"/>
            <a:ext cx="7681913" cy="252000"/>
          </a:xfrm>
          <a:prstGeom prst="rect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ЗАЯВКИ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ПОЛУЧЕНИЕ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ГРАНТА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(п. 2.16 ПП ЛО №502)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59534"/>
              </p:ext>
            </p:extLst>
          </p:nvPr>
        </p:nvGraphicFramePr>
        <p:xfrm>
          <a:off x="238125" y="428625"/>
          <a:ext cx="8753475" cy="4712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6200"/>
                <a:gridCol w="2686050"/>
                <a:gridCol w="2181225"/>
              </a:tblGrid>
              <a:tr h="221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критерий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диапазон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90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несовершеннолетних </a:t>
                      </a:r>
                      <a:endParaRPr lang="ru-RU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граждан</a:t>
                      </a: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планируемых 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трудоустройству</a:t>
                      </a: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10 чел.</a:t>
                      </a: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или 2 балла</a:t>
                      </a: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11 до 50 чел.</a:t>
                      </a: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или 4 балла</a:t>
                      </a: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51 до 100 чел.</a:t>
                      </a: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или 6 баллов</a:t>
                      </a: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 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300 чел.</a:t>
                      </a: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или 8 баллов</a:t>
                      </a: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более 301 чел. </a:t>
                      </a: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или 10 баллов</a:t>
                      </a: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4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ериод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в течение которого  планируется организация временного трудоустройства несовершеннолетних граждан </a:t>
                      </a: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1 месяца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 до 4 баллов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 до 3 месяцев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5 до 8 баллов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свыше 3 месяцев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9 до 10 баллов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средняя 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продолжительность временного трудоустройства несовершеннолетних 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граждан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10 рабочих дней</a:t>
                      </a: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 до 4 баллов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11 до 23 рабочих дней</a:t>
                      </a: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5 до 8 баллов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свыше 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 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рабочих дней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9 до 10 баллов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опыт 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организации временного трудоустройства несовершеннолетних 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граждан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0510" marR="20510" marT="33742" marB="33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отсутствие опыта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балл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опыта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2 до 5 баллов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опыта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 взаимодействии со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службой занятости ЛО 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6 до 10 баллов</a:t>
                      </a:r>
                    </a:p>
                  </a:txBody>
                  <a:tcPr marL="20510" marR="20510" marT="33742" marB="33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1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001" y="192225"/>
            <a:ext cx="8424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ЗАЯВЛЕНИЕ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5199"/>
              </p:ext>
            </p:extLst>
          </p:nvPr>
        </p:nvGraphicFramePr>
        <p:xfrm>
          <a:off x="360000" y="2657153"/>
          <a:ext cx="8403000" cy="2461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8631"/>
                <a:gridCol w="961160"/>
                <a:gridCol w="157435"/>
                <a:gridCol w="1204739"/>
                <a:gridCol w="336511"/>
                <a:gridCol w="2334524"/>
              </a:tblGrid>
              <a:tr h="54534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u="none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___________________________________</a:t>
                      </a:r>
                      <a:endParaRPr lang="ru-RU" sz="160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_____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_________</a:t>
                      </a:r>
                      <a:r>
                        <a:rPr lang="ru-RU" sz="1600" u="non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u="none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_____________</a:t>
                      </a:r>
                      <a:endParaRPr lang="ru-RU" sz="1600" u="non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1920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(наименование должности руководителя государственного (муниципального) бюджетного, автономного учреждения,  некоммерческой </a:t>
                      </a:r>
                      <a:r>
                        <a:rPr lang="ru-RU" sz="1600" b="0" i="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организации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Ленинградской области)</a:t>
                      </a: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(подпись)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М.П.</a:t>
                      </a: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(фамилия, </a:t>
                      </a:r>
                      <a:r>
                        <a:rPr lang="ru-RU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инициалы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3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«_____» 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___________ </a:t>
                      </a:r>
                      <a:r>
                        <a:rPr lang="ru-RU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</a:t>
                      </a:r>
                      <a:r>
                        <a:rPr lang="ru-RU" sz="2400" u="sng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ru-RU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</a:t>
                      </a: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9370" marR="39370" marT="64770" marB="647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8575" y="1151103"/>
            <a:ext cx="842400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Приложение: на ________листах в 1 экз.: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1.____________________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2.____________________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3.____________________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6023" y="1166734"/>
            <a:ext cx="1038225" cy="301262"/>
          </a:xfrm>
          <a:prstGeom prst="rect">
            <a:avLst/>
          </a:prstGeom>
          <a:pattFill prst="dashUpDiag">
            <a:fgClr>
              <a:srgbClr val="FF0000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24218" y="1890000"/>
            <a:ext cx="2457451" cy="180000"/>
          </a:xfrm>
          <a:prstGeom prst="rect">
            <a:avLst/>
          </a:prstGeom>
          <a:pattFill prst="dashUpDiag">
            <a:fgClr>
              <a:srgbClr val="FF0000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85798" y="4661656"/>
            <a:ext cx="396000" cy="252000"/>
          </a:xfrm>
          <a:prstGeom prst="rect">
            <a:avLst/>
          </a:prstGeom>
          <a:pattFill prst="dashUpDiag">
            <a:fgClr>
              <a:srgbClr val="FF0000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20995" y="2801369"/>
            <a:ext cx="1038225" cy="301262"/>
          </a:xfrm>
          <a:prstGeom prst="rect">
            <a:avLst/>
          </a:prstGeom>
          <a:pattFill prst="dashUpDiag">
            <a:fgClr>
              <a:srgbClr val="FF0000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81774" y="2801369"/>
            <a:ext cx="1219201" cy="301262"/>
          </a:xfrm>
          <a:prstGeom prst="rect">
            <a:avLst/>
          </a:prstGeom>
          <a:pattFill prst="dashUpDiag">
            <a:fgClr>
              <a:srgbClr val="FF0000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43273" y="2173518"/>
            <a:ext cx="2457451" cy="180000"/>
          </a:xfrm>
          <a:prstGeom prst="rect">
            <a:avLst/>
          </a:prstGeom>
          <a:pattFill prst="dashUpDiag">
            <a:fgClr>
              <a:srgbClr val="FF0000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305172" y="1580175"/>
            <a:ext cx="2457451" cy="180000"/>
          </a:xfrm>
          <a:prstGeom prst="rect">
            <a:avLst/>
          </a:prstGeom>
          <a:pattFill prst="dashUpDiag">
            <a:fgClr>
              <a:srgbClr val="FF0000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7211" y="2812932"/>
            <a:ext cx="3552824" cy="301262"/>
          </a:xfrm>
          <a:prstGeom prst="rect">
            <a:avLst/>
          </a:prstGeom>
          <a:pattFill prst="dashUpDiag">
            <a:fgClr>
              <a:srgbClr val="FF0000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447798" y="4685475"/>
            <a:ext cx="1038225" cy="252000"/>
          </a:xfrm>
          <a:prstGeom prst="rect">
            <a:avLst/>
          </a:prstGeom>
          <a:pattFill prst="dashUpDiag">
            <a:fgClr>
              <a:srgbClr val="FF0000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48075" y="752982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…...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284550" y="657224"/>
            <a:ext cx="2707050" cy="110295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соискатель заполняет все графы и строчки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14189</TotalTime>
  <Words>1010</Words>
  <Application>Microsoft Office PowerPoint</Application>
  <PresentationFormat>Экран (16:9)</PresentationFormat>
  <Paragraphs>328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</dc:creator>
  <cp:lastModifiedBy>Бурулько Оксана Леонидовна</cp:lastModifiedBy>
  <cp:revision>1470</cp:revision>
  <cp:lastPrinted>2018-12-25T15:15:07Z</cp:lastPrinted>
  <dcterms:created xsi:type="dcterms:W3CDTF">2016-06-29T09:43:34Z</dcterms:created>
  <dcterms:modified xsi:type="dcterms:W3CDTF">2022-08-23T15:01:39Z</dcterms:modified>
</cp:coreProperties>
</file>