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3" r:id="rId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E8223-C365-4B04-B642-80B314A412C5}">
          <p14:sldIdLst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559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663" userDrawn="1">
          <p15:clr>
            <a:srgbClr val="A4A3A4"/>
          </p15:clr>
        </p15:guide>
        <p15:guide id="6" pos="4702" userDrawn="1">
          <p15:clr>
            <a:srgbClr val="A4A3A4"/>
          </p15:clr>
        </p15:guide>
        <p15:guide id="7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BA07D"/>
    <a:srgbClr val="53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" y="720"/>
      </p:cViewPr>
      <p:guideLst>
        <p:guide orient="horz" pos="96"/>
        <p:guide pos="7559"/>
        <p:guide pos="6811"/>
        <p:guide orient="horz" pos="845"/>
        <p:guide orient="horz" pos="663"/>
        <p:guide pos="4702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29F4D-6923-4F3A-9176-CC792663E7D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CEF4-BFE5-4049-8F0A-32DEF39A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7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A34F1-072F-462D-9028-142FAB70406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C40E-F5DA-4C64-B856-AE21028C5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18560" y="185760"/>
            <a:ext cx="10514880" cy="2546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18560" y="-164880"/>
            <a:ext cx="105148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-7560" y="-5760"/>
            <a:ext cx="441360" cy="6868800"/>
          </a:xfrm>
          <a:prstGeom prst="rect">
            <a:avLst/>
          </a:prstGeom>
          <a:solidFill>
            <a:srgbClr val="53586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Group 33.pdf" descr="Group 33.pdf"/>
          <p:cNvPicPr/>
          <p:nvPr/>
        </p:nvPicPr>
        <p:blipFill>
          <a:blip r:embed="rId14"/>
          <a:stretch/>
        </p:blipFill>
        <p:spPr>
          <a:xfrm>
            <a:off x="75600" y="311400"/>
            <a:ext cx="275400" cy="20628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718560" y="185760"/>
            <a:ext cx="10514880" cy="54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40"/>
          <p:cNvSpPr/>
          <p:nvPr/>
        </p:nvSpPr>
        <p:spPr>
          <a:xfrm>
            <a:off x="567522" y="1453234"/>
            <a:ext cx="6969457" cy="4266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ts val="2200"/>
              </a:lnSpc>
              <a:spcBef>
                <a:spcPts val="99"/>
              </a:spcBef>
            </a:pPr>
            <a:r>
              <a:rPr lang="ru-RU" sz="1600" b="1" strike="noStrike" spc="-1" dirty="0">
                <a:solidFill>
                  <a:srgbClr val="C00000"/>
                </a:solidFill>
                <a:ea typeface="DejaVu Sans"/>
                <a:cs typeface="Times New Roman" panose="02020603050405020304" pitchFamily="18" charset="0"/>
              </a:rPr>
              <a:t>ПРОБЛЕМА</a:t>
            </a:r>
            <a:r>
              <a:rPr lang="ru-RU" sz="1600" b="1" spc="-1" dirty="0">
                <a:solidFill>
                  <a:srgbClr val="C00000"/>
                </a:solidFill>
                <a:ea typeface="DejaVu Sans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2200"/>
              </a:lnSpc>
              <a:spcBef>
                <a:spcPts val="99"/>
              </a:spcBef>
            </a:pP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Многочисленность очных посещений стройплощадок</a:t>
            </a:r>
          </a:p>
          <a:p>
            <a:pPr>
              <a:lnSpc>
                <a:spcPts val="2200"/>
              </a:lnSpc>
              <a:spcBef>
                <a:spcPts val="99"/>
              </a:spcBef>
            </a:pP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Длительная проверка подготовительного этапа (до 10 дней)</a:t>
            </a:r>
            <a:endParaRPr lang="ru-RU" sz="1600" spc="-1" dirty="0">
              <a:solidFill>
                <a:srgbClr val="53586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spcBef>
                <a:spcPts val="99"/>
              </a:spcBef>
              <a:buAutoNum type="arabicPeriod"/>
            </a:pPr>
            <a:endParaRPr lang="ru-RU" sz="1600" spc="-1" dirty="0">
              <a:solidFill>
                <a:srgbClr val="535861"/>
              </a:solidFill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rgbClr val="535861"/>
                </a:solidFill>
                <a:cs typeface="Times New Roman" panose="02020603050405020304" pitchFamily="18" charset="0"/>
              </a:rPr>
              <a:t>РЕШЕНИЕ:</a:t>
            </a:r>
          </a:p>
          <a:p>
            <a:pPr algn="just"/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Замена очного визита </a:t>
            </a:r>
            <a:r>
              <a:rPr lang="ru-RU" sz="1600" spc="-1" dirty="0">
                <a:solidFill>
                  <a:srgbClr val="535861"/>
                </a:solidFill>
                <a:cs typeface="Times New Roman" panose="02020603050405020304" pitchFamily="18" charset="0"/>
              </a:rPr>
              <a:t>инспектора </a:t>
            </a: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на облет стройплощадки </a:t>
            </a:r>
            <a:r>
              <a:rPr lang="ru-RU" sz="1600" spc="-1" dirty="0" err="1" smtClean="0">
                <a:solidFill>
                  <a:srgbClr val="535861"/>
                </a:solidFill>
                <a:cs typeface="Times New Roman" panose="02020603050405020304" pitchFamily="18" charset="0"/>
              </a:rPr>
              <a:t>квадрокоптером</a:t>
            </a: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 с фото и видео фиксацией, с последующим наложением фотоснимков на </a:t>
            </a:r>
            <a:r>
              <a:rPr lang="ru-RU" sz="1600" spc="-1" dirty="0" err="1">
                <a:solidFill>
                  <a:srgbClr val="535861"/>
                </a:solidFill>
                <a:cs typeface="Times New Roman" panose="02020603050405020304" pitchFamily="18" charset="0"/>
              </a:rPr>
              <a:t>стройгенплан</a:t>
            </a:r>
            <a:r>
              <a:rPr lang="ru-RU" sz="1600" spc="-1" dirty="0">
                <a:solidFill>
                  <a:srgbClr val="535861"/>
                </a:solidFill>
                <a:cs typeface="Times New Roman" panose="02020603050405020304" pitchFamily="18" charset="0"/>
              </a:rPr>
              <a:t> для автоматической проверки </a:t>
            </a: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соответствия</a:t>
            </a:r>
            <a:endParaRPr lang="ru-RU" sz="1600" spc="-1" dirty="0">
              <a:solidFill>
                <a:srgbClr val="535861"/>
              </a:solidFill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Bef>
                <a:spcPts val="99"/>
              </a:spcBef>
            </a:pPr>
            <a:endParaRPr lang="ru-RU" sz="1600" spc="-1" dirty="0">
              <a:solidFill>
                <a:srgbClr val="535861"/>
              </a:solidFill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rgbClr val="00B050"/>
                </a:solidFill>
                <a:cs typeface="Times New Roman" panose="02020603050405020304" pitchFamily="18" charset="0"/>
              </a:rPr>
              <a:t>РЕЗУЛЬТАТ: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spc="-1" dirty="0">
                <a:solidFill>
                  <a:srgbClr val="535861"/>
                </a:solidFill>
                <a:cs typeface="Times New Roman" panose="02020603050405020304" pitchFamily="18" charset="0"/>
              </a:rPr>
              <a:t>Снижение количества очных проверок на </a:t>
            </a:r>
            <a:r>
              <a:rPr lang="ru-RU" sz="1600" b="1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17%</a:t>
            </a:r>
            <a:endParaRPr lang="ru-RU" sz="1600" b="1" spc="-1" dirty="0">
              <a:solidFill>
                <a:srgbClr val="535861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Сокращение длительности проверки подготовительного этапа </a:t>
            </a:r>
            <a:b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</a:b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с </a:t>
            </a:r>
            <a:r>
              <a:rPr lang="ru-RU" sz="1600" b="1" spc="-1" dirty="0">
                <a:solidFill>
                  <a:srgbClr val="535861"/>
                </a:solidFill>
                <a:cs typeface="Times New Roman" panose="02020603050405020304" pitchFamily="18" charset="0"/>
              </a:rPr>
              <a:t>10</a:t>
            </a:r>
            <a:r>
              <a:rPr lang="ru-RU" sz="1600" spc="-1" dirty="0">
                <a:solidFill>
                  <a:srgbClr val="53586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spc="-1" dirty="0">
                <a:solidFill>
                  <a:srgbClr val="535861"/>
                </a:solidFill>
                <a:cs typeface="Times New Roman" panose="02020603050405020304" pitchFamily="18" charset="0"/>
              </a:rPr>
              <a:t>дней</a:t>
            </a:r>
            <a:r>
              <a:rPr lang="ru-RU" sz="1600" spc="-1" dirty="0">
                <a:solidFill>
                  <a:srgbClr val="535861"/>
                </a:solidFill>
                <a:cs typeface="Times New Roman" panose="02020603050405020304" pitchFamily="18" charset="0"/>
              </a:rPr>
              <a:t> до </a:t>
            </a:r>
            <a:r>
              <a:rPr lang="ru-RU" sz="1600" b="1" spc="-1" dirty="0">
                <a:solidFill>
                  <a:srgbClr val="535861"/>
                </a:solidFill>
                <a:cs typeface="Times New Roman" panose="02020603050405020304" pitchFamily="18" charset="0"/>
              </a:rPr>
              <a:t>20</a:t>
            </a:r>
            <a:r>
              <a:rPr lang="ru-RU" sz="1600" spc="-1" dirty="0">
                <a:solidFill>
                  <a:srgbClr val="53586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минут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Бизнес не отвлекается на взаимодействие с инспектором</a:t>
            </a:r>
            <a:endParaRPr lang="ru-RU" sz="1600" spc="-1" dirty="0">
              <a:solidFill>
                <a:srgbClr val="535861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CustomShape 1"/>
          <p:cNvSpPr/>
          <p:nvPr/>
        </p:nvSpPr>
        <p:spPr>
          <a:xfrm>
            <a:off x="663278" y="300335"/>
            <a:ext cx="11342160" cy="76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ru-RU" sz="2400" b="1" cap="all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«невидимый</a:t>
            </a:r>
            <a:r>
              <a:rPr lang="ru-RU" sz="2400" b="1" cap="all" spc="-1" dirty="0">
                <a:solidFill>
                  <a:srgbClr val="535861"/>
                </a:solidFill>
                <a:cs typeface="Times New Roman" panose="02020603050405020304" pitchFamily="18" charset="0"/>
              </a:rPr>
              <a:t>» </a:t>
            </a:r>
            <a:r>
              <a:rPr lang="ru-RU" sz="2400" b="1" cap="all" spc="-1" dirty="0" smtClean="0">
                <a:solidFill>
                  <a:srgbClr val="535861"/>
                </a:solidFill>
                <a:cs typeface="Times New Roman" panose="02020603050405020304" pitchFamily="18" charset="0"/>
              </a:rPr>
              <a:t>надзор за строительством</a:t>
            </a:r>
            <a:endParaRPr lang="ru-RU" sz="2400" b="1" cap="all" spc="-1" dirty="0">
              <a:solidFill>
                <a:srgbClr val="53586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" y="77026"/>
            <a:ext cx="333422" cy="1571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3911" r="52296"/>
          <a:stretch/>
        </p:blipFill>
        <p:spPr>
          <a:xfrm>
            <a:off x="7773189" y="1465868"/>
            <a:ext cx="3971347" cy="2519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2762" t="13663" r="2500"/>
          <a:stretch/>
        </p:blipFill>
        <p:spPr>
          <a:xfrm>
            <a:off x="7820160" y="4011051"/>
            <a:ext cx="3924376" cy="26627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883" y="161679"/>
            <a:ext cx="1291555" cy="12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61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DejaVu Sans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Егорова Марина Сергеевна</cp:lastModifiedBy>
  <cp:revision>631</cp:revision>
  <dcterms:modified xsi:type="dcterms:W3CDTF">2022-09-02T15:25:41Z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