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pptx" ContentType="application/vnd.openxmlformats-officedocument.presentationml.presentation"/>
  <Default Extension="tiff" ContentType="image/tif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384" r:id="rId2"/>
    <p:sldId id="396" r:id="rId3"/>
    <p:sldId id="395" r:id="rId4"/>
    <p:sldId id="386" r:id="rId5"/>
    <p:sldId id="389" r:id="rId6"/>
    <p:sldId id="390" r:id="rId7"/>
    <p:sldId id="391" r:id="rId8"/>
    <p:sldId id="382" r:id="rId9"/>
    <p:sldId id="392" r:id="rId10"/>
    <p:sldId id="393" r:id="rId11"/>
    <p:sldId id="265" r:id="rId12"/>
  </p:sldIdLst>
  <p:sldSz cx="24384000" cy="13716000"/>
  <p:notesSz cx="9939338" cy="6807200"/>
  <p:embeddedFontLst>
    <p:embeddedFont>
      <p:font typeface="SimSun" panose="02010600030101010101" pitchFamily="2" charset="-122"/>
      <p:regular r:id="rId15"/>
    </p:embeddedFont>
    <p:embeddedFont>
      <p:font typeface="Open Sans" panose="020B0604020202020204" charset="0"/>
      <p:regular r:id="rId16"/>
      <p:bold r:id="rId17"/>
      <p:italic r:id="rId18"/>
      <p:boldItalic r:id="rId19"/>
    </p:embeddedFont>
    <p:embeddedFont>
      <p:font typeface="Roboto Light" panose="020B0604020202020204" charset="0"/>
      <p:regular r:id="rId20"/>
      <p:italic r:id="rId21"/>
    </p:embeddedFont>
    <p:embeddedFont>
      <p:font typeface="Roboto" panose="020B060402020202020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Open Sans Semibold" panose="020B0604020202020204" charset="0"/>
      <p:bold r:id="rId30"/>
    </p:embeddedFont>
  </p:embeddedFontLst>
  <p:defaultTextStyle>
    <a:defPPr>
      <a:defRPr lang="ru-RU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4E1AF33-2E9D-4D40-AFF4-CD3398897D27}">
          <p14:sldIdLst>
            <p14:sldId id="384"/>
            <p14:sldId id="396"/>
            <p14:sldId id="395"/>
            <p14:sldId id="386"/>
            <p14:sldId id="389"/>
            <p14:sldId id="390"/>
            <p14:sldId id="391"/>
            <p14:sldId id="382"/>
            <p14:sldId id="392"/>
            <p14:sldId id="393"/>
            <p14:sldId id="26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4320">
          <p15:clr>
            <a:srgbClr val="A4A3A4"/>
          </p15:clr>
        </p15:guide>
        <p15:guide id="2" pos="83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DF50"/>
    <a:srgbClr val="134EAB"/>
    <a:srgbClr val="E9FDC0"/>
    <a:srgbClr val="C1E488"/>
    <a:srgbClr val="E6FCFF"/>
    <a:srgbClr val="D2F7FF"/>
    <a:srgbClr val="B9E9FF"/>
    <a:srgbClr val="AFDDF2"/>
    <a:srgbClr val="F1FD96"/>
    <a:srgbClr val="F1FD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71" autoAdjust="0"/>
    <p:restoredTop sz="95545" autoAdjust="0"/>
  </p:normalViewPr>
  <p:slideViewPr>
    <p:cSldViewPr snapToGrid="0">
      <p:cViewPr varScale="1">
        <p:scale>
          <a:sx n="57" d="100"/>
          <a:sy n="57" d="100"/>
        </p:scale>
        <p:origin x="-384" y="-102"/>
      </p:cViewPr>
      <p:guideLst>
        <p:guide orient="horz" pos="4320"/>
        <p:guide pos="838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Количество</a:t>
            </a:r>
            <a:r>
              <a:rPr lang="ru-RU" baseline="0" dirty="0" smtClean="0"/>
              <a:t> граждан, воспользовавшихся социальным такси</a:t>
            </a:r>
            <a:endParaRPr lang="ru-RU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Количество граждан, воспользовавшихся социальным такси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4127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rgbClr val="134EAB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Количество граждан, воспользовавшихся социальным такси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3850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rgbClr val="B7DF5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Количество граждан, воспользовавшихся социальным такси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4170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296832"/>
        <c:axId val="106365504"/>
      </c:barChart>
      <c:catAx>
        <c:axId val="902968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6365504"/>
        <c:crosses val="autoZero"/>
        <c:auto val="1"/>
        <c:lblAlgn val="ctr"/>
        <c:lblOffset val="100"/>
        <c:noMultiLvlLbl val="0"/>
      </c:catAx>
      <c:valAx>
        <c:axId val="1063655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02968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chemeClr val="bg2"/>
          </a:solidFill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19719B-9C08-499C-88FA-684AAB3D7D14}" type="doc">
      <dgm:prSet loTypeId="urn:microsoft.com/office/officeart/2005/8/layout/hierarchy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74D6E3D-955D-4064-B850-0E933DE4A060}">
      <dgm:prSet phldrT="[Текст]"/>
      <dgm:spPr>
        <a:solidFill>
          <a:srgbClr val="92D050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Оплата поездки по фиксированной в момент заказа цене, исходя из минимального километража</a:t>
          </a:r>
          <a:endParaRPr lang="ru-RU" dirty="0">
            <a:solidFill>
              <a:schemeClr val="tx1"/>
            </a:solidFill>
            <a:latin typeface="+mn-lt"/>
          </a:endParaRPr>
        </a:p>
      </dgm:t>
    </dgm:pt>
    <dgm:pt modelId="{51E2CF6C-229C-4264-8F9E-042FBD477745}" type="parTrans" cxnId="{5C933B58-825B-488B-8EAE-CF34425FB492}">
      <dgm:prSet/>
      <dgm:spPr/>
      <dgm:t>
        <a:bodyPr/>
        <a:lstStyle/>
        <a:p>
          <a:endParaRPr lang="ru-RU"/>
        </a:p>
      </dgm:t>
    </dgm:pt>
    <dgm:pt modelId="{AA15D376-E3AB-4157-8566-873EAAA058BF}" type="sibTrans" cxnId="{5C933B58-825B-488B-8EAE-CF34425FB492}">
      <dgm:prSet/>
      <dgm:spPr/>
      <dgm:t>
        <a:bodyPr/>
        <a:lstStyle/>
        <a:p>
          <a:endParaRPr lang="ru-RU"/>
        </a:p>
      </dgm:t>
    </dgm:pt>
    <dgm:pt modelId="{2FBFDBB0-CCF0-4927-82FF-7B267676D40D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ea typeface="Poppins" charset="0"/>
              <a:cs typeface="Times New Roman" panose="02020603050405020304" pitchFamily="18" charset="0"/>
              <a:sym typeface="Poppins" charset="0"/>
            </a:rPr>
            <a:t>Обеспечение передачи </a:t>
          </a:r>
          <a:r>
            <a:rPr lang="ru-RU" dirty="0" err="1" smtClean="0">
              <a:solidFill>
                <a:schemeClr val="tx1"/>
              </a:solidFill>
              <a:ea typeface="Poppins" charset="0"/>
              <a:cs typeface="Times New Roman" panose="02020603050405020304" pitchFamily="18" charset="0"/>
              <a:sym typeface="Poppins" charset="0"/>
            </a:rPr>
            <a:t>геолокации</a:t>
          </a:r>
          <a:r>
            <a:rPr lang="ru-RU" dirty="0" smtClean="0">
              <a:solidFill>
                <a:schemeClr val="tx1"/>
              </a:solidFill>
              <a:ea typeface="Poppins" charset="0"/>
              <a:cs typeface="Times New Roman" panose="02020603050405020304" pitchFamily="18" charset="0"/>
              <a:sym typeface="Poppins" charset="0"/>
            </a:rPr>
            <a:t> транспортных средств в </a:t>
          </a:r>
          <a:r>
            <a:rPr lang="ru-RU" dirty="0" err="1" smtClean="0">
              <a:solidFill>
                <a:schemeClr val="tx1"/>
              </a:solidFill>
              <a:ea typeface="Poppins" charset="0"/>
              <a:cs typeface="Times New Roman" panose="02020603050405020304" pitchFamily="18" charset="0"/>
              <a:sym typeface="Poppins" charset="0"/>
            </a:rPr>
            <a:t>ИС</a:t>
          </a:r>
          <a:endParaRPr lang="ru-RU" dirty="0">
            <a:solidFill>
              <a:schemeClr val="tx1"/>
            </a:solidFill>
            <a:latin typeface="+mn-lt"/>
          </a:endParaRPr>
        </a:p>
      </dgm:t>
    </dgm:pt>
    <dgm:pt modelId="{50C4E0BF-3B91-4435-A7BA-5AA356858E08}" type="parTrans" cxnId="{BD282EDA-E5CC-4B83-B1EC-EBB7CFB6BE47}">
      <dgm:prSet/>
      <dgm:spPr/>
      <dgm:t>
        <a:bodyPr/>
        <a:lstStyle/>
        <a:p>
          <a:endParaRPr lang="ru-RU"/>
        </a:p>
      </dgm:t>
    </dgm:pt>
    <dgm:pt modelId="{BA99DA39-32A6-4142-B56C-BCFF2557931E}" type="sibTrans" cxnId="{BD282EDA-E5CC-4B83-B1EC-EBB7CFB6BE47}">
      <dgm:prSet/>
      <dgm:spPr/>
      <dgm:t>
        <a:bodyPr/>
        <a:lstStyle/>
        <a:p>
          <a:endParaRPr lang="ru-RU"/>
        </a:p>
      </dgm:t>
    </dgm:pt>
    <dgm:pt modelId="{DD9183A8-AA9A-4E06-AAA9-3576662FEE42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Проверка поездок, имеющих отклонения   от установленного маршрута </a:t>
          </a:r>
          <a:endParaRPr lang="ru-RU" dirty="0">
            <a:solidFill>
              <a:schemeClr val="tx1"/>
            </a:solidFill>
            <a:latin typeface="+mn-lt"/>
          </a:endParaRPr>
        </a:p>
      </dgm:t>
    </dgm:pt>
    <dgm:pt modelId="{90857CA9-CF73-49F0-860C-8F1B4F6950E1}" type="parTrans" cxnId="{B0B98A03-04E8-400D-B9CB-DE542749D2EA}">
      <dgm:prSet/>
      <dgm:spPr/>
      <dgm:t>
        <a:bodyPr/>
        <a:lstStyle/>
        <a:p>
          <a:endParaRPr lang="ru-RU"/>
        </a:p>
      </dgm:t>
    </dgm:pt>
    <dgm:pt modelId="{6A3FBCF1-17E0-407E-B474-3235E618465F}" type="sibTrans" cxnId="{B0B98A03-04E8-400D-B9CB-DE542749D2EA}">
      <dgm:prSet/>
      <dgm:spPr/>
      <dgm:t>
        <a:bodyPr/>
        <a:lstStyle/>
        <a:p>
          <a:endParaRPr lang="ru-RU"/>
        </a:p>
      </dgm:t>
    </dgm:pt>
    <dgm:pt modelId="{F469EB0F-233C-449D-B5A6-4CCBFF9E0F3F}">
      <dgm:prSet phldrT="[Текст]"/>
      <dgm:spPr>
        <a:solidFill>
          <a:srgbClr val="FFC000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Квалификационный отбор транспортных организаций </a:t>
          </a:r>
          <a:endParaRPr lang="ru-RU" dirty="0">
            <a:solidFill>
              <a:schemeClr val="tx1"/>
            </a:solidFill>
            <a:latin typeface="+mn-lt"/>
          </a:endParaRPr>
        </a:p>
      </dgm:t>
    </dgm:pt>
    <dgm:pt modelId="{4BBB83B7-DFDE-4711-AA35-3FE564A4F3DF}" type="parTrans" cxnId="{29775555-DD80-42DD-8B9B-23A4AFAA8B43}">
      <dgm:prSet/>
      <dgm:spPr/>
      <dgm:t>
        <a:bodyPr/>
        <a:lstStyle/>
        <a:p>
          <a:endParaRPr lang="ru-RU"/>
        </a:p>
      </dgm:t>
    </dgm:pt>
    <dgm:pt modelId="{FCDBC07C-56FB-4B17-A57D-1D6458921419}" type="sibTrans" cxnId="{29775555-DD80-42DD-8B9B-23A4AFAA8B43}">
      <dgm:prSet/>
      <dgm:spPr/>
      <dgm:t>
        <a:bodyPr/>
        <a:lstStyle/>
        <a:p>
          <a:endParaRPr lang="ru-RU"/>
        </a:p>
      </dgm:t>
    </dgm:pt>
    <dgm:pt modelId="{5E3EDB6A-574C-4964-8AD0-709F5D820162}">
      <dgm:prSet phldrT="[Текст]"/>
      <dgm:spPr>
        <a:solidFill>
          <a:srgbClr val="FFC000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+mn-lt"/>
              <a:ea typeface="Poppins" charset="0"/>
              <a:cs typeface="Times New Roman" panose="02020603050405020304" pitchFamily="18" charset="0"/>
              <a:sym typeface="Poppins" charset="0"/>
            </a:rPr>
            <a:t>Верификация пассажира </a:t>
          </a:r>
          <a:endParaRPr lang="ru-RU" dirty="0">
            <a:solidFill>
              <a:schemeClr val="tx1"/>
            </a:solidFill>
            <a:latin typeface="+mn-lt"/>
          </a:endParaRPr>
        </a:p>
      </dgm:t>
    </dgm:pt>
    <dgm:pt modelId="{D6F06939-6633-4BDF-A939-6D5FF1497AD2}" type="parTrans" cxnId="{71204BC8-539B-4D98-BC56-05D8BF8FC1B3}">
      <dgm:prSet/>
      <dgm:spPr/>
      <dgm:t>
        <a:bodyPr/>
        <a:lstStyle/>
        <a:p>
          <a:endParaRPr lang="ru-RU"/>
        </a:p>
      </dgm:t>
    </dgm:pt>
    <dgm:pt modelId="{09A611E3-B630-4847-92CE-5890A0D27F55}" type="sibTrans" cxnId="{71204BC8-539B-4D98-BC56-05D8BF8FC1B3}">
      <dgm:prSet/>
      <dgm:spPr/>
      <dgm:t>
        <a:bodyPr/>
        <a:lstStyle/>
        <a:p>
          <a:endParaRPr lang="ru-RU"/>
        </a:p>
      </dgm:t>
    </dgm:pt>
    <dgm:pt modelId="{297A24F3-47FF-486C-BC22-3F2059767776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smtClean="0"/>
            <a:t>Мобильное приложение водителя</a:t>
          </a:r>
          <a:endParaRPr lang="ru-RU" dirty="0"/>
        </a:p>
      </dgm:t>
    </dgm:pt>
    <dgm:pt modelId="{F0EAD365-56C3-4A77-92BC-B6302B87E745}" type="parTrans" cxnId="{4A4A5FE6-E9FE-4534-9E58-891783BEF995}">
      <dgm:prSet/>
      <dgm:spPr/>
      <dgm:t>
        <a:bodyPr/>
        <a:lstStyle/>
        <a:p>
          <a:endParaRPr lang="ru-RU"/>
        </a:p>
      </dgm:t>
    </dgm:pt>
    <dgm:pt modelId="{86CDFF85-8F61-4B42-B6D8-4D630317D519}" type="sibTrans" cxnId="{4A4A5FE6-E9FE-4534-9E58-891783BEF995}">
      <dgm:prSet/>
      <dgm:spPr/>
      <dgm:t>
        <a:bodyPr/>
        <a:lstStyle/>
        <a:p>
          <a:endParaRPr lang="ru-RU"/>
        </a:p>
      </dgm:t>
    </dgm:pt>
    <dgm:pt modelId="{DF7915FF-8573-4FAC-990B-AB3FDA64C470}" type="pres">
      <dgm:prSet presAssocID="{7B19719B-9C08-499C-88FA-684AAB3D7D1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353B992-0174-4658-8511-DF5231E91E82}" type="pres">
      <dgm:prSet presAssocID="{E74D6E3D-955D-4064-B850-0E933DE4A060}" presName="vertOne" presStyleCnt="0"/>
      <dgm:spPr/>
    </dgm:pt>
    <dgm:pt modelId="{9EAFD7EC-C4B2-400C-B73F-61BB6356F412}" type="pres">
      <dgm:prSet presAssocID="{E74D6E3D-955D-4064-B850-0E933DE4A060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846261-3874-45E5-80C0-48932B1946E6}" type="pres">
      <dgm:prSet presAssocID="{E74D6E3D-955D-4064-B850-0E933DE4A060}" presName="parTransOne" presStyleCnt="0"/>
      <dgm:spPr/>
    </dgm:pt>
    <dgm:pt modelId="{9289C6BC-9F8F-480B-9D51-BF9295885DC7}" type="pres">
      <dgm:prSet presAssocID="{E74D6E3D-955D-4064-B850-0E933DE4A060}" presName="horzOne" presStyleCnt="0"/>
      <dgm:spPr/>
    </dgm:pt>
    <dgm:pt modelId="{515436EE-3227-4376-8A7B-192D4ACDB08A}" type="pres">
      <dgm:prSet presAssocID="{2FBFDBB0-CCF0-4927-82FF-7B267676D40D}" presName="vertTwo" presStyleCnt="0"/>
      <dgm:spPr/>
    </dgm:pt>
    <dgm:pt modelId="{9528755D-CDA9-4806-8D08-F2A02E795514}" type="pres">
      <dgm:prSet presAssocID="{2FBFDBB0-CCF0-4927-82FF-7B267676D40D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27CCE3-1151-48CD-9079-E1A2CE63D89B}" type="pres">
      <dgm:prSet presAssocID="{2FBFDBB0-CCF0-4927-82FF-7B267676D40D}" presName="parTransTwo" presStyleCnt="0"/>
      <dgm:spPr/>
    </dgm:pt>
    <dgm:pt modelId="{0149ABED-6D39-4ECF-8889-DFE67BB550BB}" type="pres">
      <dgm:prSet presAssocID="{2FBFDBB0-CCF0-4927-82FF-7B267676D40D}" presName="horzTwo" presStyleCnt="0"/>
      <dgm:spPr/>
    </dgm:pt>
    <dgm:pt modelId="{35B10254-9307-4E51-B1C7-D33899F1CF52}" type="pres">
      <dgm:prSet presAssocID="{DD9183A8-AA9A-4E06-AAA9-3576662FEE42}" presName="vertThree" presStyleCnt="0"/>
      <dgm:spPr/>
    </dgm:pt>
    <dgm:pt modelId="{F6ABEE79-7B11-483D-A2D2-CC239ABB7F17}" type="pres">
      <dgm:prSet presAssocID="{DD9183A8-AA9A-4E06-AAA9-3576662FEE42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E7F3D0-10F1-439A-94F7-44BE6D55D6B3}" type="pres">
      <dgm:prSet presAssocID="{DD9183A8-AA9A-4E06-AAA9-3576662FEE42}" presName="horzThree" presStyleCnt="0"/>
      <dgm:spPr/>
    </dgm:pt>
    <dgm:pt modelId="{779F893F-1C20-442A-8157-1CB2ADE250E4}" type="pres">
      <dgm:prSet presAssocID="{6A3FBCF1-17E0-407E-B474-3235E618465F}" presName="sibSpaceThree" presStyleCnt="0"/>
      <dgm:spPr/>
    </dgm:pt>
    <dgm:pt modelId="{6168C53D-EF6D-487F-870E-17CAFA94CDF1}" type="pres">
      <dgm:prSet presAssocID="{F469EB0F-233C-449D-B5A6-4CCBFF9E0F3F}" presName="vertThree" presStyleCnt="0"/>
      <dgm:spPr/>
    </dgm:pt>
    <dgm:pt modelId="{1E252D71-5218-4787-9A97-BD86040302EB}" type="pres">
      <dgm:prSet presAssocID="{F469EB0F-233C-449D-B5A6-4CCBFF9E0F3F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C20D24-F040-4B64-95CC-78136B006C54}" type="pres">
      <dgm:prSet presAssocID="{F469EB0F-233C-449D-B5A6-4CCBFF9E0F3F}" presName="horzThree" presStyleCnt="0"/>
      <dgm:spPr/>
    </dgm:pt>
    <dgm:pt modelId="{6BD5D6B9-F8DE-40F1-9E5C-0E8502ABC677}" type="pres">
      <dgm:prSet presAssocID="{BA99DA39-32A6-4142-B56C-BCFF2557931E}" presName="sibSpaceTwo" presStyleCnt="0"/>
      <dgm:spPr/>
    </dgm:pt>
    <dgm:pt modelId="{FEB78E04-6576-4664-BBA8-E387A1EDDAEA}" type="pres">
      <dgm:prSet presAssocID="{5E3EDB6A-574C-4964-8AD0-709F5D820162}" presName="vertTwo" presStyleCnt="0"/>
      <dgm:spPr/>
    </dgm:pt>
    <dgm:pt modelId="{9C7DB247-7E6B-4A84-A983-736BD4D2BC64}" type="pres">
      <dgm:prSet presAssocID="{5E3EDB6A-574C-4964-8AD0-709F5D820162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D9AFB0-68CC-4AC8-8EB9-FCE972168A02}" type="pres">
      <dgm:prSet presAssocID="{5E3EDB6A-574C-4964-8AD0-709F5D820162}" presName="parTransTwo" presStyleCnt="0"/>
      <dgm:spPr/>
    </dgm:pt>
    <dgm:pt modelId="{DBF6CA79-7FFE-44F0-9D60-546B861F5963}" type="pres">
      <dgm:prSet presAssocID="{5E3EDB6A-574C-4964-8AD0-709F5D820162}" presName="horzTwo" presStyleCnt="0"/>
      <dgm:spPr/>
    </dgm:pt>
    <dgm:pt modelId="{55B6C315-B630-4339-929E-D11DE50ACE4F}" type="pres">
      <dgm:prSet presAssocID="{297A24F3-47FF-486C-BC22-3F2059767776}" presName="vertThree" presStyleCnt="0"/>
      <dgm:spPr/>
    </dgm:pt>
    <dgm:pt modelId="{5A4792D0-F583-475C-BA44-45C053DB5A33}" type="pres">
      <dgm:prSet presAssocID="{297A24F3-47FF-486C-BC22-3F2059767776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DC263E-3406-4C93-ABDC-103130105856}" type="pres">
      <dgm:prSet presAssocID="{297A24F3-47FF-486C-BC22-3F2059767776}" presName="horzThree" presStyleCnt="0"/>
      <dgm:spPr/>
    </dgm:pt>
  </dgm:ptLst>
  <dgm:cxnLst>
    <dgm:cxn modelId="{29775555-DD80-42DD-8B9B-23A4AFAA8B43}" srcId="{2FBFDBB0-CCF0-4927-82FF-7B267676D40D}" destId="{F469EB0F-233C-449D-B5A6-4CCBFF9E0F3F}" srcOrd="1" destOrd="0" parTransId="{4BBB83B7-DFDE-4711-AA35-3FE564A4F3DF}" sibTransId="{FCDBC07C-56FB-4B17-A57D-1D6458921419}"/>
    <dgm:cxn modelId="{287117B2-9384-43F3-BB03-ECFBCE65A973}" type="presOf" srcId="{7B19719B-9C08-499C-88FA-684AAB3D7D14}" destId="{DF7915FF-8573-4FAC-990B-AB3FDA64C470}" srcOrd="0" destOrd="0" presId="urn:microsoft.com/office/officeart/2005/8/layout/hierarchy4"/>
    <dgm:cxn modelId="{BD282EDA-E5CC-4B83-B1EC-EBB7CFB6BE47}" srcId="{E74D6E3D-955D-4064-B850-0E933DE4A060}" destId="{2FBFDBB0-CCF0-4927-82FF-7B267676D40D}" srcOrd="0" destOrd="0" parTransId="{50C4E0BF-3B91-4435-A7BA-5AA356858E08}" sibTransId="{BA99DA39-32A6-4142-B56C-BCFF2557931E}"/>
    <dgm:cxn modelId="{D41CC705-F8F0-46CE-9FB9-0DFB6F746E80}" type="presOf" srcId="{2FBFDBB0-CCF0-4927-82FF-7B267676D40D}" destId="{9528755D-CDA9-4806-8D08-F2A02E795514}" srcOrd="0" destOrd="0" presId="urn:microsoft.com/office/officeart/2005/8/layout/hierarchy4"/>
    <dgm:cxn modelId="{B0B98A03-04E8-400D-B9CB-DE542749D2EA}" srcId="{2FBFDBB0-CCF0-4927-82FF-7B267676D40D}" destId="{DD9183A8-AA9A-4E06-AAA9-3576662FEE42}" srcOrd="0" destOrd="0" parTransId="{90857CA9-CF73-49F0-860C-8F1B4F6950E1}" sibTransId="{6A3FBCF1-17E0-407E-B474-3235E618465F}"/>
    <dgm:cxn modelId="{2716CAB2-6EBD-4BDA-976E-F80EF51B2643}" type="presOf" srcId="{DD9183A8-AA9A-4E06-AAA9-3576662FEE42}" destId="{F6ABEE79-7B11-483D-A2D2-CC239ABB7F17}" srcOrd="0" destOrd="0" presId="urn:microsoft.com/office/officeart/2005/8/layout/hierarchy4"/>
    <dgm:cxn modelId="{34C5532D-D44E-41C0-BAD2-4EBBDE74BC75}" type="presOf" srcId="{F469EB0F-233C-449D-B5A6-4CCBFF9E0F3F}" destId="{1E252D71-5218-4787-9A97-BD86040302EB}" srcOrd="0" destOrd="0" presId="urn:microsoft.com/office/officeart/2005/8/layout/hierarchy4"/>
    <dgm:cxn modelId="{AFDD9B6E-9A60-44D8-9C6E-C2F0E84287C5}" type="presOf" srcId="{5E3EDB6A-574C-4964-8AD0-709F5D820162}" destId="{9C7DB247-7E6B-4A84-A983-736BD4D2BC64}" srcOrd="0" destOrd="0" presId="urn:microsoft.com/office/officeart/2005/8/layout/hierarchy4"/>
    <dgm:cxn modelId="{42E9AD4C-6E10-4E3C-AF7C-89EF5E765178}" type="presOf" srcId="{E74D6E3D-955D-4064-B850-0E933DE4A060}" destId="{9EAFD7EC-C4B2-400C-B73F-61BB6356F412}" srcOrd="0" destOrd="0" presId="urn:microsoft.com/office/officeart/2005/8/layout/hierarchy4"/>
    <dgm:cxn modelId="{8C18F6D4-CF2E-4922-BA7B-2BC8C6F57E83}" type="presOf" srcId="{297A24F3-47FF-486C-BC22-3F2059767776}" destId="{5A4792D0-F583-475C-BA44-45C053DB5A33}" srcOrd="0" destOrd="0" presId="urn:microsoft.com/office/officeart/2005/8/layout/hierarchy4"/>
    <dgm:cxn modelId="{5C933B58-825B-488B-8EAE-CF34425FB492}" srcId="{7B19719B-9C08-499C-88FA-684AAB3D7D14}" destId="{E74D6E3D-955D-4064-B850-0E933DE4A060}" srcOrd="0" destOrd="0" parTransId="{51E2CF6C-229C-4264-8F9E-042FBD477745}" sibTransId="{AA15D376-E3AB-4157-8566-873EAAA058BF}"/>
    <dgm:cxn modelId="{71204BC8-539B-4D98-BC56-05D8BF8FC1B3}" srcId="{E74D6E3D-955D-4064-B850-0E933DE4A060}" destId="{5E3EDB6A-574C-4964-8AD0-709F5D820162}" srcOrd="1" destOrd="0" parTransId="{D6F06939-6633-4BDF-A939-6D5FF1497AD2}" sibTransId="{09A611E3-B630-4847-92CE-5890A0D27F55}"/>
    <dgm:cxn modelId="{4A4A5FE6-E9FE-4534-9E58-891783BEF995}" srcId="{5E3EDB6A-574C-4964-8AD0-709F5D820162}" destId="{297A24F3-47FF-486C-BC22-3F2059767776}" srcOrd="0" destOrd="0" parTransId="{F0EAD365-56C3-4A77-92BC-B6302B87E745}" sibTransId="{86CDFF85-8F61-4B42-B6D8-4D630317D519}"/>
    <dgm:cxn modelId="{5AB4F424-FC63-45D0-AD46-FAE2C4CCA994}" type="presParOf" srcId="{DF7915FF-8573-4FAC-990B-AB3FDA64C470}" destId="{D353B992-0174-4658-8511-DF5231E91E82}" srcOrd="0" destOrd="0" presId="urn:microsoft.com/office/officeart/2005/8/layout/hierarchy4"/>
    <dgm:cxn modelId="{FDBA1568-E276-4FE9-9BBC-B48FEBCE96A1}" type="presParOf" srcId="{D353B992-0174-4658-8511-DF5231E91E82}" destId="{9EAFD7EC-C4B2-400C-B73F-61BB6356F412}" srcOrd="0" destOrd="0" presId="urn:microsoft.com/office/officeart/2005/8/layout/hierarchy4"/>
    <dgm:cxn modelId="{019D0FC9-F97B-4006-96E9-ED40C859AE8A}" type="presParOf" srcId="{D353B992-0174-4658-8511-DF5231E91E82}" destId="{BF846261-3874-45E5-80C0-48932B1946E6}" srcOrd="1" destOrd="0" presId="urn:microsoft.com/office/officeart/2005/8/layout/hierarchy4"/>
    <dgm:cxn modelId="{912462B3-E0EE-4B90-B25D-8259053A688F}" type="presParOf" srcId="{D353B992-0174-4658-8511-DF5231E91E82}" destId="{9289C6BC-9F8F-480B-9D51-BF9295885DC7}" srcOrd="2" destOrd="0" presId="urn:microsoft.com/office/officeart/2005/8/layout/hierarchy4"/>
    <dgm:cxn modelId="{670BF452-E447-4FC5-9DE2-8B77FB32FCC1}" type="presParOf" srcId="{9289C6BC-9F8F-480B-9D51-BF9295885DC7}" destId="{515436EE-3227-4376-8A7B-192D4ACDB08A}" srcOrd="0" destOrd="0" presId="urn:microsoft.com/office/officeart/2005/8/layout/hierarchy4"/>
    <dgm:cxn modelId="{EEF9B635-0E58-48CE-A24B-139DDEBD728B}" type="presParOf" srcId="{515436EE-3227-4376-8A7B-192D4ACDB08A}" destId="{9528755D-CDA9-4806-8D08-F2A02E795514}" srcOrd="0" destOrd="0" presId="urn:microsoft.com/office/officeart/2005/8/layout/hierarchy4"/>
    <dgm:cxn modelId="{DA3F5098-5866-40D8-8C97-90787E9C7CB1}" type="presParOf" srcId="{515436EE-3227-4376-8A7B-192D4ACDB08A}" destId="{4327CCE3-1151-48CD-9079-E1A2CE63D89B}" srcOrd="1" destOrd="0" presId="urn:microsoft.com/office/officeart/2005/8/layout/hierarchy4"/>
    <dgm:cxn modelId="{4EF89A85-059B-4502-B402-AA7231B4A957}" type="presParOf" srcId="{515436EE-3227-4376-8A7B-192D4ACDB08A}" destId="{0149ABED-6D39-4ECF-8889-DFE67BB550BB}" srcOrd="2" destOrd="0" presId="urn:microsoft.com/office/officeart/2005/8/layout/hierarchy4"/>
    <dgm:cxn modelId="{B0A23225-4383-4AAC-B81D-20B34F316012}" type="presParOf" srcId="{0149ABED-6D39-4ECF-8889-DFE67BB550BB}" destId="{35B10254-9307-4E51-B1C7-D33899F1CF52}" srcOrd="0" destOrd="0" presId="urn:microsoft.com/office/officeart/2005/8/layout/hierarchy4"/>
    <dgm:cxn modelId="{00774B86-9813-4B85-896D-690856EF8276}" type="presParOf" srcId="{35B10254-9307-4E51-B1C7-D33899F1CF52}" destId="{F6ABEE79-7B11-483D-A2D2-CC239ABB7F17}" srcOrd="0" destOrd="0" presId="urn:microsoft.com/office/officeart/2005/8/layout/hierarchy4"/>
    <dgm:cxn modelId="{5AA797D4-5D21-48D6-9164-2892BF5D9696}" type="presParOf" srcId="{35B10254-9307-4E51-B1C7-D33899F1CF52}" destId="{B0E7F3D0-10F1-439A-94F7-44BE6D55D6B3}" srcOrd="1" destOrd="0" presId="urn:microsoft.com/office/officeart/2005/8/layout/hierarchy4"/>
    <dgm:cxn modelId="{11CE92B9-B056-4488-A037-DA5203D84A8D}" type="presParOf" srcId="{0149ABED-6D39-4ECF-8889-DFE67BB550BB}" destId="{779F893F-1C20-442A-8157-1CB2ADE250E4}" srcOrd="1" destOrd="0" presId="urn:microsoft.com/office/officeart/2005/8/layout/hierarchy4"/>
    <dgm:cxn modelId="{E866A489-2CF4-4583-B64F-86EB37B9955A}" type="presParOf" srcId="{0149ABED-6D39-4ECF-8889-DFE67BB550BB}" destId="{6168C53D-EF6D-487F-870E-17CAFA94CDF1}" srcOrd="2" destOrd="0" presId="urn:microsoft.com/office/officeart/2005/8/layout/hierarchy4"/>
    <dgm:cxn modelId="{A946BD80-FD70-49D3-BF42-CC70928989BD}" type="presParOf" srcId="{6168C53D-EF6D-487F-870E-17CAFA94CDF1}" destId="{1E252D71-5218-4787-9A97-BD86040302EB}" srcOrd="0" destOrd="0" presId="urn:microsoft.com/office/officeart/2005/8/layout/hierarchy4"/>
    <dgm:cxn modelId="{89293B8E-E232-479D-82D3-40352444EB2A}" type="presParOf" srcId="{6168C53D-EF6D-487F-870E-17CAFA94CDF1}" destId="{40C20D24-F040-4B64-95CC-78136B006C54}" srcOrd="1" destOrd="0" presId="urn:microsoft.com/office/officeart/2005/8/layout/hierarchy4"/>
    <dgm:cxn modelId="{9ADFA1F0-D55B-4D9F-A3E5-D13B208763E1}" type="presParOf" srcId="{9289C6BC-9F8F-480B-9D51-BF9295885DC7}" destId="{6BD5D6B9-F8DE-40F1-9E5C-0E8502ABC677}" srcOrd="1" destOrd="0" presId="urn:microsoft.com/office/officeart/2005/8/layout/hierarchy4"/>
    <dgm:cxn modelId="{8AC3B694-C674-4021-B056-3F12DAC2A532}" type="presParOf" srcId="{9289C6BC-9F8F-480B-9D51-BF9295885DC7}" destId="{FEB78E04-6576-4664-BBA8-E387A1EDDAEA}" srcOrd="2" destOrd="0" presId="urn:microsoft.com/office/officeart/2005/8/layout/hierarchy4"/>
    <dgm:cxn modelId="{38784025-9894-43E0-863B-D2DC5C144754}" type="presParOf" srcId="{FEB78E04-6576-4664-BBA8-E387A1EDDAEA}" destId="{9C7DB247-7E6B-4A84-A983-736BD4D2BC64}" srcOrd="0" destOrd="0" presId="urn:microsoft.com/office/officeart/2005/8/layout/hierarchy4"/>
    <dgm:cxn modelId="{3A629EF6-572C-4B55-B9C9-D39A70987091}" type="presParOf" srcId="{FEB78E04-6576-4664-BBA8-E387A1EDDAEA}" destId="{8BD9AFB0-68CC-4AC8-8EB9-FCE972168A02}" srcOrd="1" destOrd="0" presId="urn:microsoft.com/office/officeart/2005/8/layout/hierarchy4"/>
    <dgm:cxn modelId="{C785D117-B2D1-40E7-B454-0A695D816A8B}" type="presParOf" srcId="{FEB78E04-6576-4664-BBA8-E387A1EDDAEA}" destId="{DBF6CA79-7FFE-44F0-9D60-546B861F5963}" srcOrd="2" destOrd="0" presId="urn:microsoft.com/office/officeart/2005/8/layout/hierarchy4"/>
    <dgm:cxn modelId="{B409DB53-D795-4DCD-BE7F-78348B90E359}" type="presParOf" srcId="{DBF6CA79-7FFE-44F0-9D60-546B861F5963}" destId="{55B6C315-B630-4339-929E-D11DE50ACE4F}" srcOrd="0" destOrd="0" presId="urn:microsoft.com/office/officeart/2005/8/layout/hierarchy4"/>
    <dgm:cxn modelId="{8F8015A9-E769-4A1D-A765-8B56EA6E37B2}" type="presParOf" srcId="{55B6C315-B630-4339-929E-D11DE50ACE4F}" destId="{5A4792D0-F583-475C-BA44-45C053DB5A33}" srcOrd="0" destOrd="0" presId="urn:microsoft.com/office/officeart/2005/8/layout/hierarchy4"/>
    <dgm:cxn modelId="{3CE827A5-26EB-4D8E-B979-C2E7F8E5C34D}" type="presParOf" srcId="{55B6C315-B630-4339-929E-D11DE50ACE4F}" destId="{6CDC263E-3406-4C93-ABDC-10313010585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AFD7EC-C4B2-400C-B73F-61BB6356F412}">
      <dsp:nvSpPr>
        <dsp:cNvPr id="0" name=""/>
        <dsp:cNvSpPr/>
      </dsp:nvSpPr>
      <dsp:spPr>
        <a:xfrm>
          <a:off x="2261" y="1592"/>
          <a:ext cx="19702125" cy="2548953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Оплата поездки по фиксированной в момент заказа цене, исходя из минимального километража</a:t>
          </a:r>
          <a:endParaRPr lang="ru-RU" sz="6200" kern="1200" dirty="0">
            <a:solidFill>
              <a:schemeClr val="tx1"/>
            </a:solidFill>
            <a:latin typeface="+mn-lt"/>
          </a:endParaRPr>
        </a:p>
      </dsp:txBody>
      <dsp:txXfrm>
        <a:off x="76917" y="76248"/>
        <a:ext cx="19552813" cy="2399641"/>
      </dsp:txXfrm>
    </dsp:sp>
    <dsp:sp modelId="{9528755D-CDA9-4806-8D08-F2A02E795514}">
      <dsp:nvSpPr>
        <dsp:cNvPr id="0" name=""/>
        <dsp:cNvSpPr/>
      </dsp:nvSpPr>
      <dsp:spPr>
        <a:xfrm>
          <a:off x="2261" y="2888407"/>
          <a:ext cx="12870038" cy="2548953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800" kern="1200" dirty="0" smtClean="0">
              <a:solidFill>
                <a:schemeClr val="tx1"/>
              </a:solidFill>
              <a:ea typeface="Poppins" charset="0"/>
              <a:cs typeface="Times New Roman" panose="02020603050405020304" pitchFamily="18" charset="0"/>
              <a:sym typeface="Poppins" charset="0"/>
            </a:rPr>
            <a:t>Обеспечение передачи </a:t>
          </a:r>
          <a:r>
            <a:rPr lang="ru-RU" sz="5800" kern="1200" dirty="0" err="1" smtClean="0">
              <a:solidFill>
                <a:schemeClr val="tx1"/>
              </a:solidFill>
              <a:ea typeface="Poppins" charset="0"/>
              <a:cs typeface="Times New Roman" panose="02020603050405020304" pitchFamily="18" charset="0"/>
              <a:sym typeface="Poppins" charset="0"/>
            </a:rPr>
            <a:t>геолокации</a:t>
          </a:r>
          <a:r>
            <a:rPr lang="ru-RU" sz="5800" kern="1200" dirty="0" smtClean="0">
              <a:solidFill>
                <a:schemeClr val="tx1"/>
              </a:solidFill>
              <a:ea typeface="Poppins" charset="0"/>
              <a:cs typeface="Times New Roman" panose="02020603050405020304" pitchFamily="18" charset="0"/>
              <a:sym typeface="Poppins" charset="0"/>
            </a:rPr>
            <a:t> транспортных средств в </a:t>
          </a:r>
          <a:r>
            <a:rPr lang="ru-RU" sz="5800" kern="1200" dirty="0" err="1" smtClean="0">
              <a:solidFill>
                <a:schemeClr val="tx1"/>
              </a:solidFill>
              <a:ea typeface="Poppins" charset="0"/>
              <a:cs typeface="Times New Roman" panose="02020603050405020304" pitchFamily="18" charset="0"/>
              <a:sym typeface="Poppins" charset="0"/>
            </a:rPr>
            <a:t>ИС</a:t>
          </a:r>
          <a:endParaRPr lang="ru-RU" sz="5800" kern="1200" dirty="0">
            <a:solidFill>
              <a:schemeClr val="tx1"/>
            </a:solidFill>
            <a:latin typeface="+mn-lt"/>
          </a:endParaRPr>
        </a:p>
      </dsp:txBody>
      <dsp:txXfrm>
        <a:off x="76917" y="2963063"/>
        <a:ext cx="12720726" cy="2399641"/>
      </dsp:txXfrm>
    </dsp:sp>
    <dsp:sp modelId="{F6ABEE79-7B11-483D-A2D2-CC239ABB7F17}">
      <dsp:nvSpPr>
        <dsp:cNvPr id="0" name=""/>
        <dsp:cNvSpPr/>
      </dsp:nvSpPr>
      <dsp:spPr>
        <a:xfrm>
          <a:off x="2261" y="5775221"/>
          <a:ext cx="6302663" cy="2548953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Проверка поездок, имеющих отклонения   от установленного маршрута </a:t>
          </a:r>
          <a:endParaRPr lang="ru-RU" sz="3900" kern="1200" dirty="0">
            <a:solidFill>
              <a:schemeClr val="tx1"/>
            </a:solidFill>
            <a:latin typeface="+mn-lt"/>
          </a:endParaRPr>
        </a:p>
      </dsp:txBody>
      <dsp:txXfrm>
        <a:off x="76917" y="5849877"/>
        <a:ext cx="6153351" cy="2399641"/>
      </dsp:txXfrm>
    </dsp:sp>
    <dsp:sp modelId="{1E252D71-5218-4787-9A97-BD86040302EB}">
      <dsp:nvSpPr>
        <dsp:cNvPr id="0" name=""/>
        <dsp:cNvSpPr/>
      </dsp:nvSpPr>
      <dsp:spPr>
        <a:xfrm>
          <a:off x="6569636" y="5775221"/>
          <a:ext cx="6302663" cy="2548953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Квалификационный отбор транспортных организаций </a:t>
          </a:r>
          <a:endParaRPr lang="ru-RU" sz="3900" kern="1200" dirty="0">
            <a:solidFill>
              <a:schemeClr val="tx1"/>
            </a:solidFill>
            <a:latin typeface="+mn-lt"/>
          </a:endParaRPr>
        </a:p>
      </dsp:txBody>
      <dsp:txXfrm>
        <a:off x="6644292" y="5849877"/>
        <a:ext cx="6153351" cy="2399641"/>
      </dsp:txXfrm>
    </dsp:sp>
    <dsp:sp modelId="{9C7DB247-7E6B-4A84-A983-736BD4D2BC64}">
      <dsp:nvSpPr>
        <dsp:cNvPr id="0" name=""/>
        <dsp:cNvSpPr/>
      </dsp:nvSpPr>
      <dsp:spPr>
        <a:xfrm>
          <a:off x="13401723" y="2888407"/>
          <a:ext cx="6302663" cy="2548953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800" kern="1200" dirty="0" smtClean="0">
              <a:solidFill>
                <a:schemeClr val="tx1"/>
              </a:solidFill>
              <a:latin typeface="+mn-lt"/>
              <a:ea typeface="Poppins" charset="0"/>
              <a:cs typeface="Times New Roman" panose="02020603050405020304" pitchFamily="18" charset="0"/>
              <a:sym typeface="Poppins" charset="0"/>
            </a:rPr>
            <a:t>Верификация пассажира </a:t>
          </a:r>
          <a:endParaRPr lang="ru-RU" sz="5800" kern="1200" dirty="0">
            <a:solidFill>
              <a:schemeClr val="tx1"/>
            </a:solidFill>
            <a:latin typeface="+mn-lt"/>
          </a:endParaRPr>
        </a:p>
      </dsp:txBody>
      <dsp:txXfrm>
        <a:off x="13476379" y="2963063"/>
        <a:ext cx="6153351" cy="2399641"/>
      </dsp:txXfrm>
    </dsp:sp>
    <dsp:sp modelId="{5A4792D0-F583-475C-BA44-45C053DB5A33}">
      <dsp:nvSpPr>
        <dsp:cNvPr id="0" name=""/>
        <dsp:cNvSpPr/>
      </dsp:nvSpPr>
      <dsp:spPr>
        <a:xfrm>
          <a:off x="13401723" y="5775221"/>
          <a:ext cx="6302663" cy="2548953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Мобильное приложение водителя</a:t>
          </a:r>
          <a:endParaRPr lang="ru-RU" sz="3900" kern="1200" dirty="0"/>
        </a:p>
      </dsp:txBody>
      <dsp:txXfrm>
        <a:off x="13476379" y="5849877"/>
        <a:ext cx="6153351" cy="23996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7047" cy="340359"/>
          </a:xfrm>
          <a:prstGeom prst="rect">
            <a:avLst/>
          </a:prstGeom>
        </p:spPr>
        <p:txBody>
          <a:bodyPr vert="horz" lIns="91108" tIns="45554" rIns="91108" bIns="4555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9991" y="1"/>
            <a:ext cx="4307047" cy="340359"/>
          </a:xfrm>
          <a:prstGeom prst="rect">
            <a:avLst/>
          </a:prstGeom>
        </p:spPr>
        <p:txBody>
          <a:bodyPr vert="horz" lIns="91108" tIns="45554" rIns="91108" bIns="45554" rtlCol="0"/>
          <a:lstStyle>
            <a:lvl1pPr algn="r">
              <a:defRPr sz="1200"/>
            </a:lvl1pPr>
          </a:lstStyle>
          <a:p>
            <a:fld id="{3B0F06CE-492C-461B-9ABB-5AC21BC2C161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65660"/>
            <a:ext cx="4307047" cy="340359"/>
          </a:xfrm>
          <a:prstGeom prst="rect">
            <a:avLst/>
          </a:prstGeom>
        </p:spPr>
        <p:txBody>
          <a:bodyPr vert="horz" lIns="91108" tIns="45554" rIns="91108" bIns="4555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9991" y="6465660"/>
            <a:ext cx="4307047" cy="340359"/>
          </a:xfrm>
          <a:prstGeom prst="rect">
            <a:avLst/>
          </a:prstGeom>
        </p:spPr>
        <p:txBody>
          <a:bodyPr vert="horz" lIns="91108" tIns="45554" rIns="91108" bIns="45554" rtlCol="0" anchor="b"/>
          <a:lstStyle>
            <a:lvl1pPr algn="r">
              <a:defRPr sz="1200"/>
            </a:lvl1pPr>
          </a:lstStyle>
          <a:p>
            <a:fld id="{DC8AE6E9-AE0F-48B2-AE5F-34885AF1C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92724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7047" cy="341541"/>
          </a:xfrm>
          <a:prstGeom prst="rect">
            <a:avLst/>
          </a:prstGeom>
        </p:spPr>
        <p:txBody>
          <a:bodyPr vert="horz" lIns="91108" tIns="45554" rIns="91108" bIns="4555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9991" y="1"/>
            <a:ext cx="4307047" cy="341541"/>
          </a:xfrm>
          <a:prstGeom prst="rect">
            <a:avLst/>
          </a:prstGeom>
        </p:spPr>
        <p:txBody>
          <a:bodyPr vert="horz" lIns="91108" tIns="45554" rIns="91108" bIns="45554" rtlCol="0"/>
          <a:lstStyle>
            <a:lvl1pPr algn="r">
              <a:defRPr sz="1200"/>
            </a:lvl1pPr>
          </a:lstStyle>
          <a:p>
            <a:fld id="{FE186AA1-E550-4330-BCE7-1D0F19A67EEC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87812" cy="2298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08" tIns="45554" rIns="91108" bIns="4555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935" y="3275965"/>
            <a:ext cx="7951470" cy="2680335"/>
          </a:xfrm>
          <a:prstGeom prst="rect">
            <a:avLst/>
          </a:prstGeom>
        </p:spPr>
        <p:txBody>
          <a:bodyPr vert="horz" lIns="91108" tIns="45554" rIns="91108" bIns="4555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65661"/>
            <a:ext cx="4307047" cy="341540"/>
          </a:xfrm>
          <a:prstGeom prst="rect">
            <a:avLst/>
          </a:prstGeom>
        </p:spPr>
        <p:txBody>
          <a:bodyPr vert="horz" lIns="91108" tIns="45554" rIns="91108" bIns="4555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9991" y="6465661"/>
            <a:ext cx="4307047" cy="341540"/>
          </a:xfrm>
          <a:prstGeom prst="rect">
            <a:avLst/>
          </a:prstGeom>
        </p:spPr>
        <p:txBody>
          <a:bodyPr vert="horz" lIns="91108" tIns="45554" rIns="91108" bIns="45554" rtlCol="0" anchor="b"/>
          <a:lstStyle>
            <a:lvl1pPr algn="r">
              <a:defRPr sz="1200"/>
            </a:lvl1pPr>
          </a:lstStyle>
          <a:p>
            <a:fld id="{9A0D47A1-F915-4CC6-AE57-D6ADA83453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61143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D47A1-F915-4CC6-AE57-D6ADA8345343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8962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D47A1-F915-4CC6-AE57-D6ADA8345343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8962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D47A1-F915-4CC6-AE57-D6ADA8345343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351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D47A1-F915-4CC6-AE57-D6ADA8345343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237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D47A1-F915-4CC6-AE57-D6ADA8345343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237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0D47A1-F915-4CC6-AE57-D6ADA834534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622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0900" y="2278063"/>
            <a:ext cx="19504148" cy="2178050"/>
          </a:xfrm>
        </p:spPr>
        <p:txBody>
          <a:bodyPr/>
          <a:lstStyle>
            <a:lvl1pPr>
              <a:lnSpc>
                <a:spcPct val="100000"/>
              </a:lnSpc>
              <a:defRPr b="1" i="0">
                <a:solidFill>
                  <a:srgbClr val="262D30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lnSpc>
                <a:spcPct val="150000"/>
              </a:lnSpc>
              <a:defRPr sz="2200"/>
            </a:lvl1pPr>
            <a:lvl2pPr algn="just">
              <a:lnSpc>
                <a:spcPct val="150000"/>
              </a:lnSpc>
              <a:defRPr sz="2200"/>
            </a:lvl2pPr>
            <a:lvl3pPr algn="just">
              <a:lnSpc>
                <a:spcPct val="150000"/>
              </a:lnSpc>
              <a:defRPr sz="2200"/>
            </a:lvl3pPr>
            <a:lvl4pPr algn="just">
              <a:lnSpc>
                <a:spcPct val="150000"/>
              </a:lnSpc>
              <a:defRPr sz="2200"/>
            </a:lvl4pPr>
            <a:lvl5pPr algn="just">
              <a:lnSpc>
                <a:spcPct val="150000"/>
              </a:lnSpc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/>
          </p:cNvSpPr>
          <p:nvPr userDrawn="1">
            <p:ph type="sldNum" sz="quarter" idx="10"/>
          </p:nvPr>
        </p:nvSpPr>
        <p:spPr>
          <a:xfrm>
            <a:off x="22545675" y="12496800"/>
            <a:ext cx="895350" cy="482600"/>
          </a:xfrm>
        </p:spPr>
        <p:txBody>
          <a:bodyPr/>
          <a:lstStyle>
            <a:lvl1pPr>
              <a:defRPr b="0" i="0">
                <a:solidFill>
                  <a:schemeClr val="accent5"/>
                </a:solidFill>
                <a:latin typeface="Raleway" charset="0"/>
                <a:ea typeface="Raleway" charset="0"/>
                <a:cs typeface="Raleway" charset="0"/>
              </a:defRPr>
            </a:lvl1pPr>
          </a:lstStyle>
          <a:p>
            <a:pPr>
              <a:defRPr/>
            </a:pPr>
            <a:fld id="{47C205F5-B05A-2C4F-8652-025C43E558A2}" type="slidenum">
              <a:rPr lang="x-none" altLang="x-none" smtClean="0"/>
              <a:pPr>
                <a:defRPr/>
              </a:pPr>
              <a:t>‹#›</a:t>
            </a:fld>
            <a:endParaRPr lang="x-none" altLang="x-none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86744" y="12186592"/>
            <a:ext cx="3826275" cy="791204"/>
            <a:chOff x="6709540" y="12186592"/>
            <a:chExt cx="3826275" cy="791204"/>
          </a:xfrm>
        </p:grpSpPr>
        <p:sp>
          <p:nvSpPr>
            <p:cNvPr id="12" name="Shape"/>
            <p:cNvSpPr/>
            <p:nvPr/>
          </p:nvSpPr>
          <p:spPr>
            <a:xfrm>
              <a:off x="6709540" y="12218960"/>
              <a:ext cx="758836" cy="758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600" extrusionOk="0">
                  <a:moveTo>
                    <a:pt x="8954" y="0"/>
                  </a:moveTo>
                  <a:cubicBezTo>
                    <a:pt x="6377" y="1"/>
                    <a:pt x="5076" y="3"/>
                    <a:pt x="3699" y="439"/>
                  </a:cubicBezTo>
                  <a:cubicBezTo>
                    <a:pt x="2184" y="990"/>
                    <a:pt x="990" y="2184"/>
                    <a:pt x="439" y="3699"/>
                  </a:cubicBezTo>
                  <a:cubicBezTo>
                    <a:pt x="0" y="5084"/>
                    <a:pt x="0" y="6387"/>
                    <a:pt x="0" y="8954"/>
                  </a:cubicBezTo>
                  <a:lnTo>
                    <a:pt x="0" y="12606"/>
                  </a:lnTo>
                  <a:cubicBezTo>
                    <a:pt x="0" y="15213"/>
                    <a:pt x="0" y="16517"/>
                    <a:pt x="439" y="17901"/>
                  </a:cubicBezTo>
                  <a:cubicBezTo>
                    <a:pt x="990" y="19416"/>
                    <a:pt x="2184" y="20609"/>
                    <a:pt x="3699" y="21161"/>
                  </a:cubicBezTo>
                  <a:cubicBezTo>
                    <a:pt x="5084" y="21600"/>
                    <a:pt x="6387" y="21600"/>
                    <a:pt x="8954" y="21600"/>
                  </a:cubicBezTo>
                  <a:lnTo>
                    <a:pt x="12606" y="21600"/>
                  </a:lnTo>
                  <a:cubicBezTo>
                    <a:pt x="15213" y="21600"/>
                    <a:pt x="16516" y="21600"/>
                    <a:pt x="17901" y="21161"/>
                  </a:cubicBezTo>
                  <a:cubicBezTo>
                    <a:pt x="19416" y="20609"/>
                    <a:pt x="20610" y="19416"/>
                    <a:pt x="21161" y="17901"/>
                  </a:cubicBezTo>
                  <a:cubicBezTo>
                    <a:pt x="21600" y="16517"/>
                    <a:pt x="21600" y="15213"/>
                    <a:pt x="21600" y="12645"/>
                  </a:cubicBezTo>
                  <a:lnTo>
                    <a:pt x="21600" y="8995"/>
                  </a:lnTo>
                  <a:cubicBezTo>
                    <a:pt x="21600" y="6388"/>
                    <a:pt x="21600" y="5084"/>
                    <a:pt x="21161" y="3699"/>
                  </a:cubicBezTo>
                  <a:cubicBezTo>
                    <a:pt x="20610" y="2184"/>
                    <a:pt x="19416" y="990"/>
                    <a:pt x="17901" y="439"/>
                  </a:cubicBezTo>
                  <a:cubicBezTo>
                    <a:pt x="16516" y="0"/>
                    <a:pt x="15213" y="0"/>
                    <a:pt x="12646" y="0"/>
                  </a:cubicBezTo>
                  <a:lnTo>
                    <a:pt x="8994" y="0"/>
                  </a:lnTo>
                  <a:lnTo>
                    <a:pt x="8954" y="0"/>
                  </a:lnTo>
                  <a:close/>
                  <a:moveTo>
                    <a:pt x="8114" y="1711"/>
                  </a:moveTo>
                  <a:lnTo>
                    <a:pt x="8142" y="1711"/>
                  </a:lnTo>
                  <a:lnTo>
                    <a:pt x="13486" y="1711"/>
                  </a:lnTo>
                  <a:cubicBezTo>
                    <a:pt x="15322" y="1711"/>
                    <a:pt x="16254" y="1711"/>
                    <a:pt x="17244" y="2025"/>
                  </a:cubicBezTo>
                  <a:cubicBezTo>
                    <a:pt x="18327" y="2419"/>
                    <a:pt x="19181" y="3273"/>
                    <a:pt x="19575" y="4356"/>
                  </a:cubicBezTo>
                  <a:cubicBezTo>
                    <a:pt x="19889" y="5346"/>
                    <a:pt x="19889" y="6278"/>
                    <a:pt x="19889" y="8142"/>
                  </a:cubicBezTo>
                  <a:lnTo>
                    <a:pt x="19889" y="13486"/>
                  </a:lnTo>
                  <a:cubicBezTo>
                    <a:pt x="19889" y="15322"/>
                    <a:pt x="19889" y="16254"/>
                    <a:pt x="19575" y="17244"/>
                  </a:cubicBezTo>
                  <a:cubicBezTo>
                    <a:pt x="19181" y="18327"/>
                    <a:pt x="18327" y="19180"/>
                    <a:pt x="17244" y="19575"/>
                  </a:cubicBezTo>
                  <a:cubicBezTo>
                    <a:pt x="16254" y="19889"/>
                    <a:pt x="15322" y="19889"/>
                    <a:pt x="13458" y="19889"/>
                  </a:cubicBezTo>
                  <a:lnTo>
                    <a:pt x="8114" y="19889"/>
                  </a:lnTo>
                  <a:cubicBezTo>
                    <a:pt x="6278" y="19889"/>
                    <a:pt x="5347" y="19889"/>
                    <a:pt x="4357" y="19575"/>
                  </a:cubicBezTo>
                  <a:cubicBezTo>
                    <a:pt x="3273" y="19180"/>
                    <a:pt x="2419" y="18327"/>
                    <a:pt x="2025" y="17244"/>
                  </a:cubicBezTo>
                  <a:cubicBezTo>
                    <a:pt x="1711" y="16254"/>
                    <a:pt x="1712" y="15322"/>
                    <a:pt x="1712" y="13458"/>
                  </a:cubicBezTo>
                  <a:lnTo>
                    <a:pt x="1712" y="8114"/>
                  </a:lnTo>
                  <a:cubicBezTo>
                    <a:pt x="1712" y="6278"/>
                    <a:pt x="1711" y="5346"/>
                    <a:pt x="2025" y="4356"/>
                  </a:cubicBezTo>
                  <a:cubicBezTo>
                    <a:pt x="2419" y="3273"/>
                    <a:pt x="3273" y="2419"/>
                    <a:pt x="4357" y="2025"/>
                  </a:cubicBezTo>
                  <a:cubicBezTo>
                    <a:pt x="5341" y="1713"/>
                    <a:pt x="6271" y="1711"/>
                    <a:pt x="8114" y="1711"/>
                  </a:cubicBezTo>
                  <a:close/>
                  <a:moveTo>
                    <a:pt x="16278" y="4442"/>
                  </a:moveTo>
                  <a:cubicBezTo>
                    <a:pt x="16059" y="4442"/>
                    <a:pt x="15840" y="4525"/>
                    <a:pt x="15673" y="4693"/>
                  </a:cubicBezTo>
                  <a:cubicBezTo>
                    <a:pt x="15339" y="5027"/>
                    <a:pt x="15339" y="5569"/>
                    <a:pt x="15673" y="5904"/>
                  </a:cubicBezTo>
                  <a:cubicBezTo>
                    <a:pt x="16007" y="6238"/>
                    <a:pt x="16550" y="6238"/>
                    <a:pt x="16884" y="5904"/>
                  </a:cubicBezTo>
                  <a:cubicBezTo>
                    <a:pt x="17218" y="5569"/>
                    <a:pt x="17218" y="5027"/>
                    <a:pt x="16884" y="4693"/>
                  </a:cubicBezTo>
                  <a:cubicBezTo>
                    <a:pt x="16717" y="4525"/>
                    <a:pt x="16497" y="4442"/>
                    <a:pt x="16278" y="4442"/>
                  </a:cubicBezTo>
                  <a:close/>
                  <a:moveTo>
                    <a:pt x="10800" y="5901"/>
                  </a:moveTo>
                  <a:cubicBezTo>
                    <a:pt x="9553" y="5901"/>
                    <a:pt x="8305" y="6376"/>
                    <a:pt x="7353" y="7328"/>
                  </a:cubicBezTo>
                  <a:cubicBezTo>
                    <a:pt x="5450" y="9232"/>
                    <a:pt x="5450" y="12318"/>
                    <a:pt x="7353" y="14222"/>
                  </a:cubicBezTo>
                  <a:cubicBezTo>
                    <a:pt x="9257" y="16126"/>
                    <a:pt x="12343" y="16126"/>
                    <a:pt x="14247" y="14222"/>
                  </a:cubicBezTo>
                  <a:cubicBezTo>
                    <a:pt x="16150" y="12318"/>
                    <a:pt x="16150" y="9232"/>
                    <a:pt x="14247" y="7328"/>
                  </a:cubicBezTo>
                  <a:cubicBezTo>
                    <a:pt x="13295" y="6376"/>
                    <a:pt x="12048" y="5901"/>
                    <a:pt x="10800" y="5901"/>
                  </a:cubicBezTo>
                  <a:close/>
                  <a:moveTo>
                    <a:pt x="10800" y="7612"/>
                  </a:moveTo>
                  <a:cubicBezTo>
                    <a:pt x="11610" y="7612"/>
                    <a:pt x="12419" y="7920"/>
                    <a:pt x="13037" y="8538"/>
                  </a:cubicBezTo>
                  <a:cubicBezTo>
                    <a:pt x="14272" y="9773"/>
                    <a:pt x="14272" y="11777"/>
                    <a:pt x="13037" y="13012"/>
                  </a:cubicBezTo>
                  <a:cubicBezTo>
                    <a:pt x="11802" y="14247"/>
                    <a:pt x="9798" y="14247"/>
                    <a:pt x="8563" y="13012"/>
                  </a:cubicBezTo>
                  <a:cubicBezTo>
                    <a:pt x="7328" y="11777"/>
                    <a:pt x="7328" y="9773"/>
                    <a:pt x="8563" y="8538"/>
                  </a:cubicBezTo>
                  <a:cubicBezTo>
                    <a:pt x="9181" y="7920"/>
                    <a:pt x="9991" y="7612"/>
                    <a:pt x="10800" y="7612"/>
                  </a:cubicBezTo>
                  <a:close/>
                </a:path>
              </a:pathLst>
            </a:custGeom>
            <a:gradFill flip="none" rotWithShape="1">
              <a:gsLst>
                <a:gs pos="53992">
                  <a:schemeClr val="accent3"/>
                </a:gs>
                <a:gs pos="19000">
                  <a:schemeClr val="accent2"/>
                </a:gs>
                <a:gs pos="0">
                  <a:schemeClr val="accent1"/>
                </a:gs>
                <a:gs pos="100000">
                  <a:schemeClr val="accent4"/>
                </a:gs>
              </a:gsLst>
              <a:lin ang="18900000" scaled="1"/>
              <a:tileRect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" name="Text Box 3"/>
            <p:cNvSpPr txBox="1">
              <a:spLocks/>
            </p:cNvSpPr>
            <p:nvPr/>
          </p:nvSpPr>
          <p:spPr bwMode="auto">
            <a:xfrm>
              <a:off x="7727504" y="12186592"/>
              <a:ext cx="2736304" cy="690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n-US" altLang="x-none" sz="3000">
                  <a:solidFill>
                    <a:schemeClr val="bg2"/>
                  </a:solidFill>
                  <a:latin typeface="Roboto Light" charset="0"/>
                  <a:ea typeface="Roboto Light" charset="0"/>
                  <a:cs typeface="Roboto Light" charset="0"/>
                  <a:sym typeface="Poppins Medium" charset="0"/>
                </a:rPr>
                <a:t>Social Network</a:t>
              </a:r>
              <a:endParaRPr lang="x-none" altLang="x-none" sz="3000" dirty="0">
                <a:solidFill>
                  <a:schemeClr val="bg2"/>
                </a:solidFill>
                <a:latin typeface="Roboto" charset="0"/>
                <a:ea typeface="Roboto" charset="0"/>
                <a:cs typeface="Roboto" charset="0"/>
                <a:sym typeface="Poppins Medium" charset="0"/>
              </a:endParaRPr>
            </a:p>
          </p:txBody>
        </p:sp>
        <p:sp>
          <p:nvSpPr>
            <p:cNvPr id="14" name="Text Box 3"/>
            <p:cNvSpPr txBox="1">
              <a:spLocks/>
            </p:cNvSpPr>
            <p:nvPr/>
          </p:nvSpPr>
          <p:spPr bwMode="auto">
            <a:xfrm>
              <a:off x="7739020" y="12655072"/>
              <a:ext cx="2796795" cy="3227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n-US" altLang="x-none" sz="1400">
                  <a:solidFill>
                    <a:schemeClr val="bg1"/>
                  </a:solidFill>
                  <a:latin typeface="Roboto" charset="0"/>
                  <a:ea typeface="Roboto" charset="0"/>
                  <a:cs typeface="Roboto" charset="0"/>
                  <a:sym typeface="Poppins Medium" charset="0"/>
                </a:rPr>
                <a:t>Premium PowerPoint </a:t>
              </a:r>
              <a:r>
                <a:rPr lang="en-US" altLang="x-none" sz="1400" dirty="0">
                  <a:solidFill>
                    <a:schemeClr val="bg1"/>
                  </a:solidFill>
                  <a:latin typeface="Roboto" charset="0"/>
                  <a:ea typeface="Roboto" charset="0"/>
                  <a:cs typeface="Roboto" charset="0"/>
                  <a:sym typeface="Poppins Medium" charset="0"/>
                </a:rPr>
                <a:t>Template</a:t>
              </a:r>
              <a:endParaRPr lang="x-none" altLang="x-none" sz="14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  <a:sym typeface="Poppins Medium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0565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sldNum" sz="quarter" idx="10"/>
          </p:nvPr>
        </p:nvSpPr>
        <p:spPr>
          <a:xfrm>
            <a:off x="22545675" y="12496800"/>
            <a:ext cx="895350" cy="482600"/>
          </a:xfrm>
        </p:spPr>
        <p:txBody>
          <a:bodyPr/>
          <a:lstStyle>
            <a:lvl1pPr>
              <a:defRPr b="0" i="0">
                <a:solidFill>
                  <a:schemeClr val="accent5"/>
                </a:solidFill>
                <a:latin typeface="Raleway" charset="0"/>
                <a:ea typeface="Raleway" charset="0"/>
                <a:cs typeface="Raleway" charset="0"/>
              </a:defRPr>
            </a:lvl1pPr>
          </a:lstStyle>
          <a:p>
            <a:pPr>
              <a:defRPr/>
            </a:pPr>
            <a:fld id="{C613AE58-5C94-A744-87B4-3CB9AE0743E2}" type="slidenum">
              <a:rPr lang="x-none" altLang="x-none" smtClean="0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402595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lored_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358" y="0"/>
            <a:ext cx="24384000" cy="13716000"/>
          </a:xfrm>
          <a:prstGeom prst="rect">
            <a:avLst/>
          </a:prstGeom>
          <a:gradFill>
            <a:gsLst>
              <a:gs pos="0">
                <a:srgbClr val="96D024"/>
              </a:gs>
              <a:gs pos="51000">
                <a:srgbClr val="B6DD50"/>
              </a:gs>
              <a:gs pos="100000">
                <a:srgbClr val="E1F08A"/>
              </a:gs>
            </a:gsLst>
            <a:lin ang="16800000" scaled="0"/>
          </a:gra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083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lored_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358" y="0"/>
            <a:ext cx="24384000" cy="13716000"/>
          </a:xfrm>
          <a:prstGeom prst="rect">
            <a:avLst/>
          </a:prstGeom>
          <a:gradFill>
            <a:gsLst>
              <a:gs pos="0">
                <a:srgbClr val="E29908"/>
              </a:gs>
              <a:gs pos="51000">
                <a:srgbClr val="F7AE1D"/>
              </a:gs>
              <a:gs pos="100000">
                <a:srgbClr val="F9C252"/>
              </a:gs>
            </a:gsLst>
            <a:lin ang="16800000" scaled="0"/>
          </a:gra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767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ed_Blank with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-15034045" y="-9703840"/>
            <a:ext cx="53050205" cy="34978250"/>
            <a:chOff x="-15034045" y="-9703840"/>
            <a:chExt cx="53050205" cy="34978250"/>
          </a:xfrm>
        </p:grpSpPr>
        <p:sp>
          <p:nvSpPr>
            <p:cNvPr id="4" name="Rectangle 3"/>
            <p:cNvSpPr/>
            <p:nvPr/>
          </p:nvSpPr>
          <p:spPr bwMode="auto">
            <a:xfrm>
              <a:off x="2358" y="0"/>
              <a:ext cx="24384000" cy="13716000"/>
            </a:xfrm>
            <a:prstGeom prst="rect">
              <a:avLst/>
            </a:prstGeom>
            <a:gradFill>
              <a:gsLst>
                <a:gs pos="0">
                  <a:srgbClr val="EC6646"/>
                </a:gs>
                <a:gs pos="51000">
                  <a:srgbClr val="EC0753"/>
                </a:gs>
                <a:gs pos="100000">
                  <a:srgbClr val="7B11A8"/>
                </a:gs>
              </a:gsLst>
              <a:lin ang="16800000" scaled="0"/>
            </a:gra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-15034045" y="809328"/>
              <a:ext cx="32100680" cy="24465082"/>
            </a:xfrm>
            <a:prstGeom prst="ellipse">
              <a:avLst/>
            </a:prstGeom>
            <a:gradFill flip="none" rotWithShape="1">
              <a:gsLst>
                <a:gs pos="0">
                  <a:srgbClr val="F5A15A"/>
                </a:gs>
                <a:gs pos="51000">
                  <a:srgbClr val="F5A15A">
                    <a:alpha val="1000"/>
                  </a:srgbClr>
                </a:gs>
                <a:gs pos="100000">
                  <a:srgbClr val="EC0753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9239672" y="-9703840"/>
              <a:ext cx="28776488" cy="23852392"/>
            </a:xfrm>
            <a:prstGeom prst="ellipse">
              <a:avLst/>
            </a:prstGeom>
            <a:gradFill flip="none" rotWithShape="1">
              <a:gsLst>
                <a:gs pos="0">
                  <a:srgbClr val="7B11A8">
                    <a:alpha val="64000"/>
                  </a:srgbClr>
                </a:gs>
                <a:gs pos="68000">
                  <a:srgbClr val="EC0753">
                    <a:alpha val="0"/>
                  </a:srgbClr>
                </a:gs>
                <a:gs pos="88000">
                  <a:srgbClr val="EC0753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</p:grp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028272" y="809328"/>
            <a:ext cx="2879725" cy="28797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487144" y="809328"/>
            <a:ext cx="2879725" cy="28797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8147005" y="809328"/>
            <a:ext cx="2879725" cy="28797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547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314458" y="3906439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265993" y="3906439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1183888" y="3906439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4135423" y="3906439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7086958" y="3906439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5314458" y="6858000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8265993" y="6858000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11183888" y="6858000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4135423" y="6858000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17086958" y="6858000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7" name="Rectangle 4"/>
          <p:cNvSpPr>
            <a:spLocks noGrp="1"/>
          </p:cNvSpPr>
          <p:nvPr>
            <p:ph type="sldNum" sz="quarter" idx="21"/>
          </p:nvPr>
        </p:nvSpPr>
        <p:spPr>
          <a:xfrm>
            <a:off x="22545675" y="12496800"/>
            <a:ext cx="895350" cy="482600"/>
          </a:xfrm>
        </p:spPr>
        <p:txBody>
          <a:bodyPr/>
          <a:lstStyle>
            <a:lvl1pPr>
              <a:defRPr b="0" i="0">
                <a:solidFill>
                  <a:schemeClr val="accent5"/>
                </a:solidFill>
                <a:latin typeface="Raleway" charset="0"/>
                <a:ea typeface="Raleway" charset="0"/>
                <a:cs typeface="Raleway" charset="0"/>
              </a:defRPr>
            </a:lvl1pPr>
          </a:lstStyle>
          <a:p>
            <a:pPr>
              <a:defRPr/>
            </a:pPr>
            <a:fld id="{029EB264-65DE-DD49-A8CC-41DBB245A5C0}" type="slidenum">
              <a:rPr lang="x-none" altLang="x-none" smtClean="0"/>
              <a:pPr>
                <a:defRPr/>
              </a:pPr>
              <a:t>‹#›</a:t>
            </a:fld>
            <a:endParaRPr lang="x-none" altLang="x-none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886744" y="12186592"/>
            <a:ext cx="3826275" cy="791204"/>
            <a:chOff x="6709540" y="12186592"/>
            <a:chExt cx="3826275" cy="791204"/>
          </a:xfrm>
        </p:grpSpPr>
        <p:sp>
          <p:nvSpPr>
            <p:cNvPr id="21" name="Shape"/>
            <p:cNvSpPr/>
            <p:nvPr/>
          </p:nvSpPr>
          <p:spPr>
            <a:xfrm>
              <a:off x="6709540" y="12218960"/>
              <a:ext cx="758836" cy="758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600" extrusionOk="0">
                  <a:moveTo>
                    <a:pt x="8954" y="0"/>
                  </a:moveTo>
                  <a:cubicBezTo>
                    <a:pt x="6377" y="1"/>
                    <a:pt x="5076" y="3"/>
                    <a:pt x="3699" y="439"/>
                  </a:cubicBezTo>
                  <a:cubicBezTo>
                    <a:pt x="2184" y="990"/>
                    <a:pt x="990" y="2184"/>
                    <a:pt x="439" y="3699"/>
                  </a:cubicBezTo>
                  <a:cubicBezTo>
                    <a:pt x="0" y="5084"/>
                    <a:pt x="0" y="6387"/>
                    <a:pt x="0" y="8954"/>
                  </a:cubicBezTo>
                  <a:lnTo>
                    <a:pt x="0" y="12606"/>
                  </a:lnTo>
                  <a:cubicBezTo>
                    <a:pt x="0" y="15213"/>
                    <a:pt x="0" y="16517"/>
                    <a:pt x="439" y="17901"/>
                  </a:cubicBezTo>
                  <a:cubicBezTo>
                    <a:pt x="990" y="19416"/>
                    <a:pt x="2184" y="20609"/>
                    <a:pt x="3699" y="21161"/>
                  </a:cubicBezTo>
                  <a:cubicBezTo>
                    <a:pt x="5084" y="21600"/>
                    <a:pt x="6387" y="21600"/>
                    <a:pt x="8954" y="21600"/>
                  </a:cubicBezTo>
                  <a:lnTo>
                    <a:pt x="12606" y="21600"/>
                  </a:lnTo>
                  <a:cubicBezTo>
                    <a:pt x="15213" y="21600"/>
                    <a:pt x="16516" y="21600"/>
                    <a:pt x="17901" y="21161"/>
                  </a:cubicBezTo>
                  <a:cubicBezTo>
                    <a:pt x="19416" y="20609"/>
                    <a:pt x="20610" y="19416"/>
                    <a:pt x="21161" y="17901"/>
                  </a:cubicBezTo>
                  <a:cubicBezTo>
                    <a:pt x="21600" y="16517"/>
                    <a:pt x="21600" y="15213"/>
                    <a:pt x="21600" y="12645"/>
                  </a:cubicBezTo>
                  <a:lnTo>
                    <a:pt x="21600" y="8995"/>
                  </a:lnTo>
                  <a:cubicBezTo>
                    <a:pt x="21600" y="6388"/>
                    <a:pt x="21600" y="5084"/>
                    <a:pt x="21161" y="3699"/>
                  </a:cubicBezTo>
                  <a:cubicBezTo>
                    <a:pt x="20610" y="2184"/>
                    <a:pt x="19416" y="990"/>
                    <a:pt x="17901" y="439"/>
                  </a:cubicBezTo>
                  <a:cubicBezTo>
                    <a:pt x="16516" y="0"/>
                    <a:pt x="15213" y="0"/>
                    <a:pt x="12646" y="0"/>
                  </a:cubicBezTo>
                  <a:lnTo>
                    <a:pt x="8994" y="0"/>
                  </a:lnTo>
                  <a:lnTo>
                    <a:pt x="8954" y="0"/>
                  </a:lnTo>
                  <a:close/>
                  <a:moveTo>
                    <a:pt x="8114" y="1711"/>
                  </a:moveTo>
                  <a:lnTo>
                    <a:pt x="8142" y="1711"/>
                  </a:lnTo>
                  <a:lnTo>
                    <a:pt x="13486" y="1711"/>
                  </a:lnTo>
                  <a:cubicBezTo>
                    <a:pt x="15322" y="1711"/>
                    <a:pt x="16254" y="1711"/>
                    <a:pt x="17244" y="2025"/>
                  </a:cubicBezTo>
                  <a:cubicBezTo>
                    <a:pt x="18327" y="2419"/>
                    <a:pt x="19181" y="3273"/>
                    <a:pt x="19575" y="4356"/>
                  </a:cubicBezTo>
                  <a:cubicBezTo>
                    <a:pt x="19889" y="5346"/>
                    <a:pt x="19889" y="6278"/>
                    <a:pt x="19889" y="8142"/>
                  </a:cubicBezTo>
                  <a:lnTo>
                    <a:pt x="19889" y="13486"/>
                  </a:lnTo>
                  <a:cubicBezTo>
                    <a:pt x="19889" y="15322"/>
                    <a:pt x="19889" y="16254"/>
                    <a:pt x="19575" y="17244"/>
                  </a:cubicBezTo>
                  <a:cubicBezTo>
                    <a:pt x="19181" y="18327"/>
                    <a:pt x="18327" y="19180"/>
                    <a:pt x="17244" y="19575"/>
                  </a:cubicBezTo>
                  <a:cubicBezTo>
                    <a:pt x="16254" y="19889"/>
                    <a:pt x="15322" y="19889"/>
                    <a:pt x="13458" y="19889"/>
                  </a:cubicBezTo>
                  <a:lnTo>
                    <a:pt x="8114" y="19889"/>
                  </a:lnTo>
                  <a:cubicBezTo>
                    <a:pt x="6278" y="19889"/>
                    <a:pt x="5347" y="19889"/>
                    <a:pt x="4357" y="19575"/>
                  </a:cubicBezTo>
                  <a:cubicBezTo>
                    <a:pt x="3273" y="19180"/>
                    <a:pt x="2419" y="18327"/>
                    <a:pt x="2025" y="17244"/>
                  </a:cubicBezTo>
                  <a:cubicBezTo>
                    <a:pt x="1711" y="16254"/>
                    <a:pt x="1712" y="15322"/>
                    <a:pt x="1712" y="13458"/>
                  </a:cubicBezTo>
                  <a:lnTo>
                    <a:pt x="1712" y="8114"/>
                  </a:lnTo>
                  <a:cubicBezTo>
                    <a:pt x="1712" y="6278"/>
                    <a:pt x="1711" y="5346"/>
                    <a:pt x="2025" y="4356"/>
                  </a:cubicBezTo>
                  <a:cubicBezTo>
                    <a:pt x="2419" y="3273"/>
                    <a:pt x="3273" y="2419"/>
                    <a:pt x="4357" y="2025"/>
                  </a:cubicBezTo>
                  <a:cubicBezTo>
                    <a:pt x="5341" y="1713"/>
                    <a:pt x="6271" y="1711"/>
                    <a:pt x="8114" y="1711"/>
                  </a:cubicBezTo>
                  <a:close/>
                  <a:moveTo>
                    <a:pt x="16278" y="4442"/>
                  </a:moveTo>
                  <a:cubicBezTo>
                    <a:pt x="16059" y="4442"/>
                    <a:pt x="15840" y="4525"/>
                    <a:pt x="15673" y="4693"/>
                  </a:cubicBezTo>
                  <a:cubicBezTo>
                    <a:pt x="15339" y="5027"/>
                    <a:pt x="15339" y="5569"/>
                    <a:pt x="15673" y="5904"/>
                  </a:cubicBezTo>
                  <a:cubicBezTo>
                    <a:pt x="16007" y="6238"/>
                    <a:pt x="16550" y="6238"/>
                    <a:pt x="16884" y="5904"/>
                  </a:cubicBezTo>
                  <a:cubicBezTo>
                    <a:pt x="17218" y="5569"/>
                    <a:pt x="17218" y="5027"/>
                    <a:pt x="16884" y="4693"/>
                  </a:cubicBezTo>
                  <a:cubicBezTo>
                    <a:pt x="16717" y="4525"/>
                    <a:pt x="16497" y="4442"/>
                    <a:pt x="16278" y="4442"/>
                  </a:cubicBezTo>
                  <a:close/>
                  <a:moveTo>
                    <a:pt x="10800" y="5901"/>
                  </a:moveTo>
                  <a:cubicBezTo>
                    <a:pt x="9553" y="5901"/>
                    <a:pt x="8305" y="6376"/>
                    <a:pt x="7353" y="7328"/>
                  </a:cubicBezTo>
                  <a:cubicBezTo>
                    <a:pt x="5450" y="9232"/>
                    <a:pt x="5450" y="12318"/>
                    <a:pt x="7353" y="14222"/>
                  </a:cubicBezTo>
                  <a:cubicBezTo>
                    <a:pt x="9257" y="16126"/>
                    <a:pt x="12343" y="16126"/>
                    <a:pt x="14247" y="14222"/>
                  </a:cubicBezTo>
                  <a:cubicBezTo>
                    <a:pt x="16150" y="12318"/>
                    <a:pt x="16150" y="9232"/>
                    <a:pt x="14247" y="7328"/>
                  </a:cubicBezTo>
                  <a:cubicBezTo>
                    <a:pt x="13295" y="6376"/>
                    <a:pt x="12048" y="5901"/>
                    <a:pt x="10800" y="5901"/>
                  </a:cubicBezTo>
                  <a:close/>
                  <a:moveTo>
                    <a:pt x="10800" y="7612"/>
                  </a:moveTo>
                  <a:cubicBezTo>
                    <a:pt x="11610" y="7612"/>
                    <a:pt x="12419" y="7920"/>
                    <a:pt x="13037" y="8538"/>
                  </a:cubicBezTo>
                  <a:cubicBezTo>
                    <a:pt x="14272" y="9773"/>
                    <a:pt x="14272" y="11777"/>
                    <a:pt x="13037" y="13012"/>
                  </a:cubicBezTo>
                  <a:cubicBezTo>
                    <a:pt x="11802" y="14247"/>
                    <a:pt x="9798" y="14247"/>
                    <a:pt x="8563" y="13012"/>
                  </a:cubicBezTo>
                  <a:cubicBezTo>
                    <a:pt x="7328" y="11777"/>
                    <a:pt x="7328" y="9773"/>
                    <a:pt x="8563" y="8538"/>
                  </a:cubicBezTo>
                  <a:cubicBezTo>
                    <a:pt x="9181" y="7920"/>
                    <a:pt x="9991" y="7612"/>
                    <a:pt x="10800" y="7612"/>
                  </a:cubicBezTo>
                  <a:close/>
                </a:path>
              </a:pathLst>
            </a:custGeom>
            <a:gradFill flip="none" rotWithShape="1">
              <a:gsLst>
                <a:gs pos="53992">
                  <a:schemeClr val="accent3"/>
                </a:gs>
                <a:gs pos="19000">
                  <a:schemeClr val="accent2"/>
                </a:gs>
                <a:gs pos="0">
                  <a:schemeClr val="accent1"/>
                </a:gs>
                <a:gs pos="100000">
                  <a:schemeClr val="accent4"/>
                </a:gs>
              </a:gsLst>
              <a:lin ang="18900000" scaled="1"/>
              <a:tileRect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2" name="Text Box 3"/>
            <p:cNvSpPr txBox="1">
              <a:spLocks/>
            </p:cNvSpPr>
            <p:nvPr/>
          </p:nvSpPr>
          <p:spPr bwMode="auto">
            <a:xfrm>
              <a:off x="7727504" y="12186592"/>
              <a:ext cx="2736304" cy="690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n-US" altLang="x-none" sz="3000">
                  <a:solidFill>
                    <a:schemeClr val="bg2"/>
                  </a:solidFill>
                  <a:latin typeface="Roboto Light" charset="0"/>
                  <a:ea typeface="Roboto Light" charset="0"/>
                  <a:cs typeface="Roboto Light" charset="0"/>
                  <a:sym typeface="Poppins Medium" charset="0"/>
                </a:rPr>
                <a:t>Social Network</a:t>
              </a:r>
              <a:endParaRPr lang="x-none" altLang="x-none" sz="3000" dirty="0">
                <a:solidFill>
                  <a:schemeClr val="bg2"/>
                </a:solidFill>
                <a:latin typeface="Roboto" charset="0"/>
                <a:ea typeface="Roboto" charset="0"/>
                <a:cs typeface="Roboto" charset="0"/>
                <a:sym typeface="Poppins Medium" charset="0"/>
              </a:endParaRPr>
            </a:p>
          </p:txBody>
        </p:sp>
        <p:sp>
          <p:nvSpPr>
            <p:cNvPr id="23" name="Text Box 3"/>
            <p:cNvSpPr txBox="1">
              <a:spLocks/>
            </p:cNvSpPr>
            <p:nvPr/>
          </p:nvSpPr>
          <p:spPr bwMode="auto">
            <a:xfrm>
              <a:off x="7739020" y="12655072"/>
              <a:ext cx="2796795" cy="3227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n-US" altLang="x-none" sz="1400">
                  <a:solidFill>
                    <a:schemeClr val="bg1"/>
                  </a:solidFill>
                  <a:latin typeface="Roboto" charset="0"/>
                  <a:ea typeface="Roboto" charset="0"/>
                  <a:cs typeface="Roboto" charset="0"/>
                  <a:sym typeface="Poppins Medium" charset="0"/>
                </a:rPr>
                <a:t>Premium PowerPoint </a:t>
              </a:r>
              <a:r>
                <a:rPr lang="en-US" altLang="x-none" sz="1400" dirty="0">
                  <a:solidFill>
                    <a:schemeClr val="bg1"/>
                  </a:solidFill>
                  <a:latin typeface="Roboto" charset="0"/>
                  <a:ea typeface="Roboto" charset="0"/>
                  <a:cs typeface="Roboto" charset="0"/>
                  <a:sym typeface="Poppins Medium" charset="0"/>
                </a:rPr>
                <a:t>Template</a:t>
              </a:r>
              <a:endParaRPr lang="x-none" altLang="x-none" sz="14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  <a:sym typeface="Poppins Medium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4144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314458" y="3906439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265993" y="3906439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1183888" y="3906439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4135423" y="3906439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7086958" y="3906439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5314458" y="6858000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8265993" y="6858000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11183888" y="6858000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4135423" y="6858000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17086958" y="6858000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Rectangle 13"/>
          <p:cNvSpPr>
            <a:spLocks noGrp="1"/>
          </p:cNvSpPr>
          <p:nvPr>
            <p:ph type="sldNum" sz="quarter" idx="21"/>
          </p:nvPr>
        </p:nvSpPr>
        <p:spPr>
          <a:xfrm>
            <a:off x="22545675" y="12496800"/>
            <a:ext cx="895350" cy="482600"/>
          </a:xfrm>
        </p:spPr>
        <p:txBody>
          <a:bodyPr/>
          <a:lstStyle>
            <a:lvl1pPr>
              <a:defRPr b="0" i="0">
                <a:solidFill>
                  <a:schemeClr val="accent5"/>
                </a:solidFill>
                <a:latin typeface="Raleway" charset="0"/>
                <a:ea typeface="Raleway" charset="0"/>
                <a:cs typeface="Raleway" charset="0"/>
              </a:defRPr>
            </a:lvl1pPr>
          </a:lstStyle>
          <a:p>
            <a:pPr>
              <a:defRPr/>
            </a:pPr>
            <a:fld id="{19736CF9-AD0F-5041-BB4D-55C7FC896206}" type="slidenum">
              <a:rPr lang="x-none" altLang="x-none" smtClean="0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486417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 bwMode="auto">
          <a:xfrm>
            <a:off x="2120900" y="2278063"/>
            <a:ext cx="20627975" cy="217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x-none" altLang="x-none">
                <a:sym typeface="Poppins Medium" charset="0"/>
              </a:rPr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 bwMode="auto">
          <a:xfrm>
            <a:off x="2271713" y="4670425"/>
            <a:ext cx="20477162" cy="701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x-none" altLang="x-none">
                <a:sym typeface="Poppins" charset="0"/>
              </a:rPr>
              <a:t>Click to edit Master text styles</a:t>
            </a:r>
          </a:p>
          <a:p>
            <a:pPr lvl="1"/>
            <a:r>
              <a:rPr lang="x-none" altLang="x-none">
                <a:sym typeface="Poppins" charset="0"/>
              </a:rPr>
              <a:t>Second level</a:t>
            </a:r>
          </a:p>
          <a:p>
            <a:pPr lvl="2"/>
            <a:r>
              <a:rPr lang="x-none" altLang="x-none">
                <a:sym typeface="Poppins" charset="0"/>
              </a:rPr>
              <a:t>Third level</a:t>
            </a:r>
          </a:p>
          <a:p>
            <a:pPr lvl="3"/>
            <a:r>
              <a:rPr lang="x-none" altLang="x-none">
                <a:sym typeface="Poppins" charset="0"/>
              </a:rPr>
              <a:t>Fourth level</a:t>
            </a:r>
          </a:p>
          <a:p>
            <a:pPr lvl="4"/>
            <a:r>
              <a:rPr lang="x-none" altLang="x-none">
                <a:sym typeface="Poppins" charset="0"/>
              </a:rPr>
              <a:t>Fifth level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sldNum" sz="quarter" idx="2"/>
          </p:nvPr>
        </p:nvSpPr>
        <p:spPr bwMode="auto">
          <a:xfrm>
            <a:off x="22545675" y="12352338"/>
            <a:ext cx="8953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algn="ctr" eaLnBrk="1">
              <a:defRPr b="0" i="0">
                <a:solidFill>
                  <a:schemeClr val="accent5"/>
                </a:solidFill>
                <a:latin typeface="Raleway" charset="0"/>
                <a:ea typeface="Raleway" charset="0"/>
                <a:cs typeface="Raleway" charset="0"/>
              </a:defRPr>
            </a:lvl1pPr>
          </a:lstStyle>
          <a:p>
            <a:pPr>
              <a:defRPr/>
            </a:pPr>
            <a:fld id="{83012394-0000-AC47-9758-C9AABE0F376A}" type="slidenum">
              <a:rPr lang="x-none" altLang="x-none" smtClean="0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23665964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dt="0"/>
  <p:txStyles>
    <p:titleStyle>
      <a:lvl1pPr algn="l" defTabSz="825500" rtl="0" eaLnBrk="0" fontAlgn="base" hangingPunct="0">
        <a:spcBef>
          <a:spcPct val="0"/>
        </a:spcBef>
        <a:spcAft>
          <a:spcPct val="0"/>
        </a:spcAft>
        <a:defRPr sz="10000" b="1" kern="1200">
          <a:solidFill>
            <a:srgbClr val="272D30"/>
          </a:solidFill>
          <a:latin typeface="Open Sans Semibold" charset="0"/>
          <a:ea typeface="Open Sans Semibold" charset="0"/>
          <a:cs typeface="Open Sans Semibold" charset="0"/>
          <a:sym typeface="Poppins Medium" charset="0"/>
        </a:defRPr>
      </a:lvl1pPr>
      <a:lvl2pPr algn="l" defTabSz="825500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272D30"/>
          </a:solidFill>
          <a:latin typeface="Open Sans Semibold" charset="0"/>
          <a:ea typeface="Open Sans Semibold" charset="0"/>
          <a:cs typeface="Open Sans Semibold" charset="0"/>
          <a:sym typeface="Poppins Medium" charset="0"/>
        </a:defRPr>
      </a:lvl2pPr>
      <a:lvl3pPr algn="l" defTabSz="825500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272D30"/>
          </a:solidFill>
          <a:latin typeface="Open Sans Semibold" charset="0"/>
          <a:ea typeface="Open Sans Semibold" charset="0"/>
          <a:cs typeface="Open Sans Semibold" charset="0"/>
          <a:sym typeface="Poppins Medium" charset="0"/>
        </a:defRPr>
      </a:lvl3pPr>
      <a:lvl4pPr algn="l" defTabSz="825500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272D30"/>
          </a:solidFill>
          <a:latin typeface="Open Sans Semibold" charset="0"/>
          <a:ea typeface="Open Sans Semibold" charset="0"/>
          <a:cs typeface="Open Sans Semibold" charset="0"/>
          <a:sym typeface="Poppins Medium" charset="0"/>
        </a:defRPr>
      </a:lvl4pPr>
      <a:lvl5pPr algn="l" defTabSz="825500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272D30"/>
          </a:solidFill>
          <a:latin typeface="Open Sans Semibold" charset="0"/>
          <a:ea typeface="Open Sans Semibold" charset="0"/>
          <a:cs typeface="Open Sans Semibold" charset="0"/>
          <a:sym typeface="Poppins Medium" charset="0"/>
        </a:defRPr>
      </a:lvl5pPr>
      <a:lvl6pPr marL="457200" algn="l" defTabSz="825500" rtl="0" fontAlgn="base" hangingPunct="0">
        <a:lnSpc>
          <a:spcPct val="80000"/>
        </a:lnSpc>
        <a:spcBef>
          <a:spcPct val="0"/>
        </a:spcBef>
        <a:spcAft>
          <a:spcPct val="0"/>
        </a:spcAft>
        <a:defRPr sz="10000">
          <a:solidFill>
            <a:srgbClr val="272D30"/>
          </a:solidFill>
          <a:latin typeface="Poppins Medium" charset="0"/>
          <a:ea typeface="Poppins Medium" charset="0"/>
          <a:cs typeface="Poppins Medium" charset="0"/>
          <a:sym typeface="Poppins Medium" charset="0"/>
        </a:defRPr>
      </a:lvl6pPr>
      <a:lvl7pPr marL="914400" algn="l" defTabSz="825500" rtl="0" fontAlgn="base" hangingPunct="0">
        <a:lnSpc>
          <a:spcPct val="80000"/>
        </a:lnSpc>
        <a:spcBef>
          <a:spcPct val="0"/>
        </a:spcBef>
        <a:spcAft>
          <a:spcPct val="0"/>
        </a:spcAft>
        <a:defRPr sz="10000">
          <a:solidFill>
            <a:srgbClr val="272D30"/>
          </a:solidFill>
          <a:latin typeface="Poppins Medium" charset="0"/>
          <a:ea typeface="Poppins Medium" charset="0"/>
          <a:cs typeface="Poppins Medium" charset="0"/>
          <a:sym typeface="Poppins Medium" charset="0"/>
        </a:defRPr>
      </a:lvl7pPr>
      <a:lvl8pPr marL="1371600" algn="l" defTabSz="825500" rtl="0" fontAlgn="base" hangingPunct="0">
        <a:lnSpc>
          <a:spcPct val="80000"/>
        </a:lnSpc>
        <a:spcBef>
          <a:spcPct val="0"/>
        </a:spcBef>
        <a:spcAft>
          <a:spcPct val="0"/>
        </a:spcAft>
        <a:defRPr sz="10000">
          <a:solidFill>
            <a:srgbClr val="272D30"/>
          </a:solidFill>
          <a:latin typeface="Poppins Medium" charset="0"/>
          <a:ea typeface="Poppins Medium" charset="0"/>
          <a:cs typeface="Poppins Medium" charset="0"/>
          <a:sym typeface="Poppins Medium" charset="0"/>
        </a:defRPr>
      </a:lvl8pPr>
      <a:lvl9pPr marL="1828800" algn="l" defTabSz="825500" rtl="0" fontAlgn="base" hangingPunct="0">
        <a:lnSpc>
          <a:spcPct val="80000"/>
        </a:lnSpc>
        <a:spcBef>
          <a:spcPct val="0"/>
        </a:spcBef>
        <a:spcAft>
          <a:spcPct val="0"/>
        </a:spcAft>
        <a:defRPr sz="10000">
          <a:solidFill>
            <a:srgbClr val="272D30"/>
          </a:solidFill>
          <a:latin typeface="Poppins Medium" charset="0"/>
          <a:ea typeface="Poppins Medium" charset="0"/>
          <a:cs typeface="Poppins Medium" charset="0"/>
          <a:sym typeface="Poppins Medium" charset="0"/>
        </a:defRPr>
      </a:lvl9pPr>
    </p:titleStyle>
    <p:bodyStyle>
      <a:lvl1pPr algn="l" defTabSz="825500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200" kern="1200">
          <a:solidFill>
            <a:srgbClr val="9B9A9C"/>
          </a:solidFill>
          <a:latin typeface="Open Sans" charset="0"/>
          <a:ea typeface="Open Sans" charset="0"/>
          <a:cs typeface="Open Sans" charset="0"/>
          <a:sym typeface="Poppins" charset="0"/>
        </a:defRPr>
      </a:lvl1pPr>
      <a:lvl2pPr indent="228600" algn="l" defTabSz="825500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200" kern="1200">
          <a:solidFill>
            <a:srgbClr val="9B9A9C"/>
          </a:solidFill>
          <a:latin typeface="Open Sans" charset="0"/>
          <a:ea typeface="Open Sans" charset="0"/>
          <a:cs typeface="Open Sans" charset="0"/>
          <a:sym typeface="Poppins" charset="0"/>
        </a:defRPr>
      </a:lvl2pPr>
      <a:lvl3pPr indent="457200" algn="l" defTabSz="825500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200" kern="1200">
          <a:solidFill>
            <a:srgbClr val="9B9A9C"/>
          </a:solidFill>
          <a:latin typeface="Open Sans" charset="0"/>
          <a:ea typeface="Open Sans" charset="0"/>
          <a:cs typeface="Open Sans" charset="0"/>
          <a:sym typeface="Poppins" charset="0"/>
        </a:defRPr>
      </a:lvl3pPr>
      <a:lvl4pPr indent="685800" algn="l" defTabSz="825500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200" kern="1200">
          <a:solidFill>
            <a:srgbClr val="9B9A9C"/>
          </a:solidFill>
          <a:latin typeface="Open Sans" charset="0"/>
          <a:ea typeface="Open Sans" charset="0"/>
          <a:cs typeface="Open Sans" charset="0"/>
          <a:sym typeface="Poppins" charset="0"/>
        </a:defRPr>
      </a:lvl4pPr>
      <a:lvl5pPr indent="914400" algn="l" defTabSz="825500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200" kern="1200">
          <a:solidFill>
            <a:srgbClr val="9B9A9C"/>
          </a:solidFill>
          <a:latin typeface="Open Sans" charset="0"/>
          <a:ea typeface="Open Sans" charset="0"/>
          <a:cs typeface="Open Sans" charset="0"/>
          <a:sym typeface="Poppi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tiff"/><Relationship Id="rId4" Type="http://schemas.openxmlformats.org/officeDocument/2006/relationships/image" Target="../media/image16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2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PowerPoint_Presentation3.pptx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6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/>
          </p:cNvSpPr>
          <p:nvPr/>
        </p:nvSpPr>
        <p:spPr bwMode="auto">
          <a:xfrm>
            <a:off x="1" y="1090435"/>
            <a:ext cx="22717124" cy="6024740"/>
          </a:xfrm>
          <a:prstGeom prst="rect">
            <a:avLst/>
          </a:prstGeom>
          <a:solidFill>
            <a:schemeClr val="bg1">
              <a:lumMod val="40000"/>
              <a:lumOff val="60000"/>
              <a:alpha val="15000"/>
            </a:schemeClr>
          </a:solidFill>
          <a:ln>
            <a:noFill/>
          </a:ln>
          <a:effectLst/>
          <a:extLst/>
        </p:spPr>
        <p:txBody>
          <a:bodyPr lIns="38100" tIns="38100" rIns="38100" bIns="38100"/>
          <a:lstStyle/>
          <a:p>
            <a:pPr lvl="0" algn="ctr" defTabSz="8255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altLang="x-none" sz="6000" b="1" dirty="0">
              <a:solidFill>
                <a:srgbClr val="F7C452"/>
              </a:solidFill>
              <a:ea typeface="Roboto Light" charset="0"/>
              <a:cs typeface="Times New Roman" panose="02020603050405020304" pitchFamily="18" charset="0"/>
              <a:sym typeface="Poppins Medium" charset="0"/>
            </a:endParaRPr>
          </a:p>
        </p:txBody>
      </p:sp>
      <p:sp>
        <p:nvSpPr>
          <p:cNvPr id="40" name="Полилиния 39"/>
          <p:cNvSpPr/>
          <p:nvPr/>
        </p:nvSpPr>
        <p:spPr bwMode="auto">
          <a:xfrm>
            <a:off x="5017076" y="15"/>
            <a:ext cx="81819" cy="4131"/>
          </a:xfrm>
          <a:custGeom>
            <a:avLst/>
            <a:gdLst>
              <a:gd name="connsiteX0" fmla="*/ 81819 w 81819"/>
              <a:gd name="connsiteY0" fmla="*/ 0 h 4131"/>
              <a:gd name="connsiteX1" fmla="*/ 0 w 81819"/>
              <a:gd name="connsiteY1" fmla="*/ 4131 h 4131"/>
              <a:gd name="connsiteX2" fmla="*/ 2693 w 81819"/>
              <a:gd name="connsiteY2" fmla="*/ 3746 h 4131"/>
              <a:gd name="connsiteX3" fmla="*/ 81819 w 81819"/>
              <a:gd name="connsiteY3" fmla="*/ 0 h 4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819" h="4131">
                <a:moveTo>
                  <a:pt x="81819" y="0"/>
                </a:moveTo>
                <a:lnTo>
                  <a:pt x="0" y="4131"/>
                </a:lnTo>
                <a:lnTo>
                  <a:pt x="2693" y="3746"/>
                </a:lnTo>
                <a:lnTo>
                  <a:pt x="81819" y="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  <p:txBody>
          <a:bodyPr rot="0" spcFirstLastPara="0" vertOverflow="overflow" horzOverflow="overflow" vert="horz" wrap="square" lIns="38100" tIns="38100" rIns="381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74808C"/>
              </a:solidFill>
              <a:effectLst/>
              <a:uLnTx/>
              <a:uFillTx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39" name="Полилиния 38"/>
          <p:cNvSpPr/>
          <p:nvPr/>
        </p:nvSpPr>
        <p:spPr bwMode="auto">
          <a:xfrm>
            <a:off x="4990223" y="4146"/>
            <a:ext cx="26853" cy="3840"/>
          </a:xfrm>
          <a:custGeom>
            <a:avLst/>
            <a:gdLst>
              <a:gd name="connsiteX0" fmla="*/ 26853 w 26853"/>
              <a:gd name="connsiteY0" fmla="*/ 0 h 3840"/>
              <a:gd name="connsiteX1" fmla="*/ 0 w 26853"/>
              <a:gd name="connsiteY1" fmla="*/ 3840 h 3840"/>
              <a:gd name="connsiteX2" fmla="*/ 24321 w 26853"/>
              <a:gd name="connsiteY2" fmla="*/ 128 h 3840"/>
              <a:gd name="connsiteX3" fmla="*/ 26853 w 26853"/>
              <a:gd name="connsiteY3" fmla="*/ 0 h 3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853" h="3840">
                <a:moveTo>
                  <a:pt x="26853" y="0"/>
                </a:moveTo>
                <a:lnTo>
                  <a:pt x="0" y="3840"/>
                </a:lnTo>
                <a:lnTo>
                  <a:pt x="24321" y="128"/>
                </a:lnTo>
                <a:lnTo>
                  <a:pt x="26853" y="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  <p:txBody>
          <a:bodyPr rot="0" spcFirstLastPara="0" vertOverflow="overflow" horzOverflow="overflow" vert="horz" wrap="square" lIns="38100" tIns="38100" rIns="381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74808C"/>
              </a:solidFill>
              <a:effectLst/>
              <a:uLnTx/>
              <a:uFillTx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04CAA626-16DB-8F48-AD8B-3FDA581F983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0100" y="1386892"/>
            <a:ext cx="10108337" cy="10108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 Box 3">
            <a:extLst>
              <a:ext uri="{FF2B5EF4-FFF2-40B4-BE49-F238E27FC236}">
                <a16:creationId xmlns:a16="http://schemas.microsoft.com/office/drawing/2014/main" xmlns="" id="{CE9DC338-A01C-084D-99A2-7F56A4C91C2D}"/>
              </a:ext>
            </a:extLst>
          </p:cNvPr>
          <p:cNvSpPr txBox="1">
            <a:spLocks/>
          </p:cNvSpPr>
          <p:nvPr/>
        </p:nvSpPr>
        <p:spPr bwMode="auto">
          <a:xfrm>
            <a:off x="12325351" y="2172884"/>
            <a:ext cx="11534774" cy="6024740"/>
          </a:xfrm>
          <a:prstGeom prst="rect">
            <a:avLst/>
          </a:prstGeom>
          <a:noFill/>
          <a:ln w="254000">
            <a:solidFill>
              <a:srgbClr val="AFDDF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lIns="38100" tIns="38100" rIns="38100" bIns="38100"/>
          <a:lstStyle/>
          <a:p>
            <a:pPr lvl="0" algn="ctr" defTabSz="8255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altLang="x-none" sz="6000" b="1" dirty="0">
              <a:solidFill>
                <a:schemeClr val="accent6">
                  <a:lumMod val="75000"/>
                </a:schemeClr>
              </a:solidFill>
              <a:ea typeface="Roboto Light" charset="0"/>
              <a:cs typeface="Times New Roman" panose="02020603050405020304" pitchFamily="18" charset="0"/>
              <a:sym typeface="Poppins Medium" charset="0"/>
            </a:endParaRPr>
          </a:p>
          <a:p>
            <a:pPr lvl="0" algn="ctr" defTabSz="82550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x-none" sz="6000" b="1" dirty="0">
                <a:solidFill>
                  <a:schemeClr val="accent6">
                    <a:lumMod val="50000"/>
                  </a:schemeClr>
                </a:solidFill>
                <a:ea typeface="Roboto Light" charset="0"/>
                <a:cs typeface="Times New Roman" panose="02020603050405020304" pitchFamily="18" charset="0"/>
                <a:sym typeface="Poppins Medium" charset="0"/>
              </a:rPr>
              <a:t>Транспортное </a:t>
            </a:r>
            <a:endParaRPr lang="en-US" altLang="x-none" sz="6000" b="1" dirty="0">
              <a:solidFill>
                <a:schemeClr val="accent6">
                  <a:lumMod val="50000"/>
                </a:schemeClr>
              </a:solidFill>
              <a:ea typeface="Roboto Light" charset="0"/>
              <a:cs typeface="Times New Roman" panose="02020603050405020304" pitchFamily="18" charset="0"/>
              <a:sym typeface="Poppins Medium" charset="0"/>
            </a:endParaRPr>
          </a:p>
          <a:p>
            <a:pPr lvl="0" algn="ctr" defTabSz="82550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x-none" sz="6000" b="1" dirty="0">
                <a:solidFill>
                  <a:schemeClr val="accent6">
                    <a:lumMod val="50000"/>
                  </a:schemeClr>
                </a:solidFill>
                <a:ea typeface="Roboto Light" charset="0"/>
                <a:cs typeface="Times New Roman" panose="02020603050405020304" pitchFamily="18" charset="0"/>
                <a:sym typeface="Poppins Medium" charset="0"/>
              </a:rPr>
              <a:t>обслуживание </a:t>
            </a:r>
          </a:p>
          <a:p>
            <a:pPr lvl="0" algn="ctr" defTabSz="82550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x-none" sz="6000" b="1" dirty="0">
                <a:solidFill>
                  <a:schemeClr val="accent6">
                    <a:lumMod val="50000"/>
                  </a:schemeClr>
                </a:solidFill>
                <a:ea typeface="Roboto Light" charset="0"/>
                <a:cs typeface="Times New Roman" panose="02020603050405020304" pitchFamily="18" charset="0"/>
                <a:sym typeface="Poppins Medium" charset="0"/>
              </a:rPr>
              <a:t>отдельных </a:t>
            </a:r>
            <a:endParaRPr lang="en-US" altLang="x-none" sz="6000" b="1" dirty="0">
              <a:solidFill>
                <a:schemeClr val="accent6">
                  <a:lumMod val="50000"/>
                </a:schemeClr>
              </a:solidFill>
              <a:ea typeface="Roboto Light" charset="0"/>
              <a:cs typeface="Times New Roman" panose="02020603050405020304" pitchFamily="18" charset="0"/>
              <a:sym typeface="Poppins Medium" charset="0"/>
            </a:endParaRPr>
          </a:p>
          <a:p>
            <a:pPr lvl="0" algn="ctr" defTabSz="82550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x-none" sz="6000" b="1" dirty="0">
                <a:solidFill>
                  <a:schemeClr val="accent6">
                    <a:lumMod val="50000"/>
                  </a:schemeClr>
                </a:solidFill>
                <a:ea typeface="Roboto Light" charset="0"/>
                <a:cs typeface="Times New Roman" panose="02020603050405020304" pitchFamily="18" charset="0"/>
                <a:sym typeface="Poppins Medium" charset="0"/>
              </a:rPr>
              <a:t>категорий граждан</a:t>
            </a:r>
          </a:p>
          <a:p>
            <a:pPr lvl="0" algn="ctr" defTabSz="8255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altLang="x-none" sz="6000" b="1" dirty="0">
              <a:solidFill>
                <a:srgbClr val="F7C452"/>
              </a:solidFill>
              <a:ea typeface="Roboto Light" charset="0"/>
              <a:cs typeface="Times New Roman" panose="02020603050405020304" pitchFamily="18" charset="0"/>
              <a:sym typeface="Poppins Medium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0A5E7C9-8AD5-B14C-ACF0-8FA4ED1C9F8E}"/>
              </a:ext>
            </a:extLst>
          </p:cNvPr>
          <p:cNvSpPr txBox="1"/>
          <p:nvPr/>
        </p:nvSpPr>
        <p:spPr>
          <a:xfrm>
            <a:off x="12455523" y="10337215"/>
            <a:ext cx="11785601" cy="2308324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sz="7200" b="1" dirty="0">
              <a:solidFill>
                <a:srgbClr val="B7DF50"/>
              </a:solidFill>
              <a:cs typeface="Apple Chancery" panose="03020702040506060504" pitchFamily="66" charset="-79"/>
            </a:endParaRPr>
          </a:p>
          <a:p>
            <a:r>
              <a:rPr lang="ru-RU" sz="7200" b="1" dirty="0">
                <a:solidFill>
                  <a:srgbClr val="B7DF50"/>
                </a:solidFill>
                <a:cs typeface="Apple Chancery" panose="03020702040506060504" pitchFamily="66" charset="-79"/>
              </a:rPr>
              <a:t>СОЦИАЛЬНОЕ ТАКСИ 2.0</a:t>
            </a: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E3509935-03DB-A449-8CE1-03A0AF5EE6A3}"/>
              </a:ext>
            </a:extLst>
          </p:cNvPr>
          <p:cNvGrpSpPr/>
          <p:nvPr/>
        </p:nvGrpSpPr>
        <p:grpSpPr>
          <a:xfrm>
            <a:off x="3543300" y="4197577"/>
            <a:ext cx="7152274" cy="4285282"/>
            <a:chOff x="3543300" y="4197577"/>
            <a:chExt cx="7152274" cy="4285282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xmlns="" id="{4FA654BF-17D6-974A-A932-03D06D5068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lum bright="70000" contrast="-70000"/>
            </a:blip>
            <a:srcRect l="14134" r="-1" b="1063"/>
            <a:stretch/>
          </p:blipFill>
          <p:spPr>
            <a:xfrm>
              <a:off x="6146800" y="4197577"/>
              <a:ext cx="4548774" cy="4217747"/>
            </a:xfrm>
            <a:prstGeom prst="rect">
              <a:avLst/>
            </a:prstGeom>
            <a:effectLst>
              <a:outerShdw blurRad="50800" dist="50800" dir="5400000" algn="ctr" rotWithShape="0">
                <a:schemeClr val="tx1"/>
              </a:outerShdw>
            </a:effectLst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xmlns="" id="{2EEEC247-CC88-B444-8900-7F57B18783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3300" y="5300354"/>
              <a:ext cx="3182505" cy="3182505"/>
            </a:xfrm>
            <a:prstGeom prst="rect">
              <a:avLst/>
            </a:prstGeom>
            <a:effectLst>
              <a:outerShdw blurRad="127000" dist="88900" dir="5400000" sx="102000" sy="102000" algn="t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04B661CC-94D8-1243-9784-A8D1C0E40F17}"/>
              </a:ext>
            </a:extLst>
          </p:cNvPr>
          <p:cNvSpPr/>
          <p:nvPr/>
        </p:nvSpPr>
        <p:spPr bwMode="auto">
          <a:xfrm>
            <a:off x="800099" y="9585636"/>
            <a:ext cx="24523701" cy="802964"/>
          </a:xfrm>
          <a:prstGeom prst="rect">
            <a:avLst/>
          </a:prstGeom>
          <a:solidFill>
            <a:srgbClr val="E3F18A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100" tIns="38100" rIns="381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348DDD5-58D4-DB4A-B81F-F0D3B925132B}"/>
              </a:ext>
            </a:extLst>
          </p:cNvPr>
          <p:cNvSpPr txBox="1"/>
          <p:nvPr/>
        </p:nvSpPr>
        <p:spPr>
          <a:xfrm>
            <a:off x="800097" y="11514727"/>
            <a:ext cx="9855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Подготовлено комитетом по социальной защите населения Ленинградской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области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641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олилиния 19">
            <a:extLst>
              <a:ext uri="{FF2B5EF4-FFF2-40B4-BE49-F238E27FC236}">
                <a16:creationId xmlns:a16="http://schemas.microsoft.com/office/drawing/2014/main" xmlns="" id="{624CEC90-29DD-4743-86B8-E14005581A10}"/>
              </a:ext>
            </a:extLst>
          </p:cNvPr>
          <p:cNvSpPr/>
          <p:nvPr/>
        </p:nvSpPr>
        <p:spPr bwMode="auto">
          <a:xfrm flipH="1">
            <a:off x="2033015" y="1"/>
            <a:ext cx="22345129" cy="13716000"/>
          </a:xfrm>
          <a:custGeom>
            <a:avLst/>
            <a:gdLst>
              <a:gd name="connsiteX0" fmla="*/ 9072349 w 22345129"/>
              <a:gd name="connsiteY0" fmla="*/ 1601415 h 13716000"/>
              <a:gd name="connsiteX1" fmla="*/ 10033766 w 22345129"/>
              <a:gd name="connsiteY1" fmla="*/ 2562832 h 13716000"/>
              <a:gd name="connsiteX2" fmla="*/ 9072349 w 22345129"/>
              <a:gd name="connsiteY2" fmla="*/ 3524249 h 13716000"/>
              <a:gd name="connsiteX3" fmla="*/ 1984264 w 22345129"/>
              <a:gd name="connsiteY3" fmla="*/ 3524249 h 13716000"/>
              <a:gd name="connsiteX4" fmla="*/ 1022846 w 22345129"/>
              <a:gd name="connsiteY4" fmla="*/ 2562832 h 13716000"/>
              <a:gd name="connsiteX5" fmla="*/ 1984264 w 22345129"/>
              <a:gd name="connsiteY5" fmla="*/ 1601415 h 13716000"/>
              <a:gd name="connsiteX6" fmla="*/ 22345129 w 22345129"/>
              <a:gd name="connsiteY6" fmla="*/ 0 h 13716000"/>
              <a:gd name="connsiteX7" fmla="*/ 0 w 22345129"/>
              <a:gd name="connsiteY7" fmla="*/ 0 h 13716000"/>
              <a:gd name="connsiteX8" fmla="*/ 0 w 22345129"/>
              <a:gd name="connsiteY8" fmla="*/ 13716000 h 13716000"/>
              <a:gd name="connsiteX9" fmla="*/ 22345129 w 22345129"/>
              <a:gd name="connsiteY9" fmla="*/ 13716000 h 13716000"/>
              <a:gd name="connsiteX10" fmla="*/ 22345129 w 22345129"/>
              <a:gd name="connsiteY10" fmla="*/ 2969568 h 13716000"/>
              <a:gd name="connsiteX11" fmla="*/ 22240139 w 22345129"/>
              <a:gd name="connsiteY11" fmla="*/ 2962593 h 13716000"/>
              <a:gd name="connsiteX12" fmla="*/ 21658889 w 22345129"/>
              <a:gd name="connsiteY12" fmla="*/ 2573052 h 13716000"/>
              <a:gd name="connsiteX13" fmla="*/ 21659705 w 22345129"/>
              <a:gd name="connsiteY13" fmla="*/ 1780493 h 13716000"/>
              <a:gd name="connsiteX14" fmla="*/ 22241757 w 22345129"/>
              <a:gd name="connsiteY14" fmla="*/ 1392153 h 13716000"/>
              <a:gd name="connsiteX15" fmla="*/ 22345129 w 22345129"/>
              <a:gd name="connsiteY15" fmla="*/ 1385499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2345129" h="13716000">
                <a:moveTo>
                  <a:pt x="9072349" y="1601415"/>
                </a:moveTo>
                <a:cubicBezTo>
                  <a:pt x="9603325" y="1601415"/>
                  <a:pt x="10033766" y="2031856"/>
                  <a:pt x="10033766" y="2562832"/>
                </a:cubicBezTo>
                <a:cubicBezTo>
                  <a:pt x="10033766" y="3093808"/>
                  <a:pt x="9603325" y="3524249"/>
                  <a:pt x="9072349" y="3524249"/>
                </a:cubicBezTo>
                <a:lnTo>
                  <a:pt x="1984264" y="3524249"/>
                </a:lnTo>
                <a:cubicBezTo>
                  <a:pt x="1453288" y="3524249"/>
                  <a:pt x="1022846" y="3093808"/>
                  <a:pt x="1022846" y="2562832"/>
                </a:cubicBezTo>
                <a:cubicBezTo>
                  <a:pt x="1022846" y="2031856"/>
                  <a:pt x="1453288" y="1601415"/>
                  <a:pt x="1984264" y="1601415"/>
                </a:cubicBezTo>
                <a:close/>
                <a:moveTo>
                  <a:pt x="22345129" y="0"/>
                </a:moveTo>
                <a:lnTo>
                  <a:pt x="0" y="0"/>
                </a:lnTo>
                <a:lnTo>
                  <a:pt x="0" y="13716000"/>
                </a:lnTo>
                <a:lnTo>
                  <a:pt x="22345129" y="13716000"/>
                </a:lnTo>
                <a:lnTo>
                  <a:pt x="22345129" y="2969568"/>
                </a:lnTo>
                <a:lnTo>
                  <a:pt x="22240139" y="2962593"/>
                </a:lnTo>
                <a:cubicBezTo>
                  <a:pt x="21998417" y="2930303"/>
                  <a:pt x="21782633" y="2787724"/>
                  <a:pt x="21658889" y="2573052"/>
                </a:cubicBezTo>
                <a:cubicBezTo>
                  <a:pt x="21517465" y="2327714"/>
                  <a:pt x="21517779" y="2025539"/>
                  <a:pt x="21659705" y="1780493"/>
                </a:cubicBezTo>
                <a:cubicBezTo>
                  <a:pt x="21783893" y="1566078"/>
                  <a:pt x="21999969" y="1423945"/>
                  <a:pt x="22241757" y="1392153"/>
                </a:cubicBezTo>
                <a:lnTo>
                  <a:pt x="22345129" y="1385499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508000" dist="889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38100" tIns="38100" rIns="381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47" y="1254455"/>
            <a:ext cx="2102937" cy="2102937"/>
          </a:xfrm>
          <a:prstGeom prst="rect">
            <a:avLst/>
          </a:prstGeom>
          <a:effectLst>
            <a:outerShdw blurRad="76200" dist="508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Text Box 3">
            <a:extLst>
              <a:ext uri="{FF2B5EF4-FFF2-40B4-BE49-F238E27FC236}">
                <a16:creationId xmlns:a16="http://schemas.microsoft.com/office/drawing/2014/main" xmlns="" id="{308E7D86-3B31-6E44-960C-1909F8E07B4D}"/>
              </a:ext>
            </a:extLst>
          </p:cNvPr>
          <p:cNvSpPr txBox="1">
            <a:spLocks/>
          </p:cNvSpPr>
          <p:nvPr/>
        </p:nvSpPr>
        <p:spPr bwMode="auto">
          <a:xfrm>
            <a:off x="15118883" y="2055599"/>
            <a:ext cx="11779828" cy="116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lvl="0" defTabSz="82550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x-none" sz="6000" b="1" dirty="0" smtClean="0">
                <a:solidFill>
                  <a:schemeClr val="accent6">
                    <a:lumMod val="50000"/>
                  </a:schemeClr>
                </a:solidFill>
                <a:ea typeface="Roboto Light" charset="0"/>
                <a:cs typeface="Times New Roman" panose="02020603050405020304" pitchFamily="18" charset="0"/>
                <a:sym typeface="Poppins Medium" charset="0"/>
              </a:rPr>
              <a:t>Ключевые эффекты</a:t>
            </a:r>
            <a:endParaRPr lang="ru-RU" altLang="x-none" sz="6000" b="1" dirty="0">
              <a:solidFill>
                <a:schemeClr val="accent6">
                  <a:lumMod val="50000"/>
                </a:schemeClr>
              </a:solidFill>
              <a:ea typeface="Roboto Light" charset="0"/>
              <a:cs typeface="Times New Roman" panose="02020603050405020304" pitchFamily="18" charset="0"/>
              <a:sym typeface="Poppins Medium" charset="0"/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7AF6FD88-D0E9-4E4C-A309-DC3B34779E2A}"/>
              </a:ext>
            </a:extLst>
          </p:cNvPr>
          <p:cNvGrpSpPr/>
          <p:nvPr/>
        </p:nvGrpSpPr>
        <p:grpSpPr>
          <a:xfrm>
            <a:off x="23235804" y="12601673"/>
            <a:ext cx="2192483" cy="2216727"/>
            <a:chOff x="23235913" y="12949488"/>
            <a:chExt cx="2192483" cy="2216727"/>
          </a:xfrm>
          <a:solidFill>
            <a:srgbClr val="A7D83A"/>
          </a:solidFill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xmlns="" id="{B603A08A-01DC-C942-A038-F1D68998AB7E}"/>
                </a:ext>
              </a:extLst>
            </p:cNvPr>
            <p:cNvSpPr/>
            <p:nvPr/>
          </p:nvSpPr>
          <p:spPr bwMode="auto">
            <a:xfrm>
              <a:off x="23235913" y="12949488"/>
              <a:ext cx="2192483" cy="2216727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blurRad="25400" algn="ctr" rotWithShape="0">
                <a:srgbClr val="000000">
                  <a:alpha val="50000"/>
                </a:srgbClr>
              </a:outerShdw>
            </a:effectLst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 dirty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73225214-7721-2142-867F-C27174EB529C}"/>
                </a:ext>
              </a:extLst>
            </p:cNvPr>
            <p:cNvSpPr txBox="1"/>
            <p:nvPr/>
          </p:nvSpPr>
          <p:spPr>
            <a:xfrm>
              <a:off x="23678438" y="13291342"/>
              <a:ext cx="697832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4000" b="1" dirty="0" smtClean="0">
                  <a:solidFill>
                    <a:schemeClr val="bg1">
                      <a:lumMod val="75000"/>
                    </a:schemeClr>
                  </a:solidFill>
                </a:rPr>
                <a:t>8</a:t>
              </a:r>
              <a:endParaRPr lang="ru-RU" sz="4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846895589"/>
              </p:ext>
            </p:extLst>
          </p:nvPr>
        </p:nvGraphicFramePr>
        <p:xfrm>
          <a:off x="3529156" y="4275905"/>
          <a:ext cx="19706648" cy="8325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28483302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6584" y="771525"/>
            <a:ext cx="17592240" cy="175922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Shape"/>
          <p:cNvSpPr/>
          <p:nvPr/>
        </p:nvSpPr>
        <p:spPr>
          <a:xfrm>
            <a:off x="447765" y="461014"/>
            <a:ext cx="1053821" cy="105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63" y="0"/>
                </a:moveTo>
                <a:cubicBezTo>
                  <a:pt x="2116" y="0"/>
                  <a:pt x="1688" y="1"/>
                  <a:pt x="1235" y="145"/>
                </a:cubicBezTo>
                <a:cubicBezTo>
                  <a:pt x="737" y="326"/>
                  <a:pt x="345" y="719"/>
                  <a:pt x="163" y="1218"/>
                </a:cubicBezTo>
                <a:cubicBezTo>
                  <a:pt x="19" y="1674"/>
                  <a:pt x="19" y="2104"/>
                  <a:pt x="19" y="2949"/>
                </a:cubicBezTo>
                <a:lnTo>
                  <a:pt x="19" y="6471"/>
                </a:lnTo>
                <a:cubicBezTo>
                  <a:pt x="19" y="7330"/>
                  <a:pt x="19" y="7759"/>
                  <a:pt x="163" y="8215"/>
                </a:cubicBezTo>
                <a:cubicBezTo>
                  <a:pt x="345" y="8714"/>
                  <a:pt x="737" y="9107"/>
                  <a:pt x="1235" y="9289"/>
                </a:cubicBezTo>
                <a:cubicBezTo>
                  <a:pt x="1690" y="9433"/>
                  <a:pt x="2119" y="9434"/>
                  <a:pt x="2963" y="9434"/>
                </a:cubicBezTo>
                <a:lnTo>
                  <a:pt x="6480" y="9434"/>
                </a:lnTo>
                <a:cubicBezTo>
                  <a:pt x="7337" y="9434"/>
                  <a:pt x="7765" y="9433"/>
                  <a:pt x="8221" y="9289"/>
                </a:cubicBezTo>
                <a:cubicBezTo>
                  <a:pt x="8719" y="9107"/>
                  <a:pt x="9111" y="8714"/>
                  <a:pt x="9293" y="8215"/>
                </a:cubicBezTo>
                <a:cubicBezTo>
                  <a:pt x="9437" y="7759"/>
                  <a:pt x="9437" y="7330"/>
                  <a:pt x="9437" y="6485"/>
                </a:cubicBezTo>
                <a:lnTo>
                  <a:pt x="9437" y="2962"/>
                </a:lnTo>
                <a:cubicBezTo>
                  <a:pt x="9437" y="2103"/>
                  <a:pt x="9437" y="1674"/>
                  <a:pt x="9293" y="1218"/>
                </a:cubicBezTo>
                <a:cubicBezTo>
                  <a:pt x="9111" y="719"/>
                  <a:pt x="8719" y="326"/>
                  <a:pt x="8221" y="145"/>
                </a:cubicBezTo>
                <a:cubicBezTo>
                  <a:pt x="7765" y="0"/>
                  <a:pt x="7337" y="0"/>
                  <a:pt x="6493" y="0"/>
                </a:cubicBezTo>
                <a:lnTo>
                  <a:pt x="2976" y="0"/>
                </a:lnTo>
                <a:lnTo>
                  <a:pt x="2963" y="0"/>
                </a:lnTo>
                <a:close/>
                <a:moveTo>
                  <a:pt x="15126" y="0"/>
                </a:moveTo>
                <a:cubicBezTo>
                  <a:pt x="14279" y="0"/>
                  <a:pt x="13851" y="1"/>
                  <a:pt x="13398" y="145"/>
                </a:cubicBezTo>
                <a:cubicBezTo>
                  <a:pt x="12900" y="326"/>
                  <a:pt x="12508" y="719"/>
                  <a:pt x="12326" y="1218"/>
                </a:cubicBezTo>
                <a:cubicBezTo>
                  <a:pt x="12182" y="1674"/>
                  <a:pt x="12182" y="2104"/>
                  <a:pt x="12182" y="2949"/>
                </a:cubicBezTo>
                <a:lnTo>
                  <a:pt x="12182" y="6471"/>
                </a:lnTo>
                <a:cubicBezTo>
                  <a:pt x="12182" y="7330"/>
                  <a:pt x="12182" y="7759"/>
                  <a:pt x="12326" y="8215"/>
                </a:cubicBezTo>
                <a:cubicBezTo>
                  <a:pt x="12508" y="8714"/>
                  <a:pt x="12900" y="9107"/>
                  <a:pt x="13398" y="9289"/>
                </a:cubicBezTo>
                <a:cubicBezTo>
                  <a:pt x="13853" y="9433"/>
                  <a:pt x="14282" y="9434"/>
                  <a:pt x="15126" y="9434"/>
                </a:cubicBezTo>
                <a:lnTo>
                  <a:pt x="18643" y="9434"/>
                </a:lnTo>
                <a:cubicBezTo>
                  <a:pt x="19500" y="9434"/>
                  <a:pt x="19928" y="9433"/>
                  <a:pt x="20384" y="9289"/>
                </a:cubicBezTo>
                <a:cubicBezTo>
                  <a:pt x="20882" y="9107"/>
                  <a:pt x="21274" y="8714"/>
                  <a:pt x="21456" y="8215"/>
                </a:cubicBezTo>
                <a:cubicBezTo>
                  <a:pt x="21600" y="7759"/>
                  <a:pt x="21600" y="7330"/>
                  <a:pt x="21600" y="6485"/>
                </a:cubicBezTo>
                <a:lnTo>
                  <a:pt x="21600" y="2962"/>
                </a:lnTo>
                <a:cubicBezTo>
                  <a:pt x="21600" y="2103"/>
                  <a:pt x="21600" y="1674"/>
                  <a:pt x="21456" y="1218"/>
                </a:cubicBezTo>
                <a:cubicBezTo>
                  <a:pt x="21274" y="719"/>
                  <a:pt x="20882" y="326"/>
                  <a:pt x="20384" y="145"/>
                </a:cubicBezTo>
                <a:cubicBezTo>
                  <a:pt x="19928" y="0"/>
                  <a:pt x="19500" y="0"/>
                  <a:pt x="18656" y="0"/>
                </a:cubicBezTo>
                <a:lnTo>
                  <a:pt x="15139" y="0"/>
                </a:lnTo>
                <a:lnTo>
                  <a:pt x="15126" y="0"/>
                </a:lnTo>
                <a:close/>
                <a:moveTo>
                  <a:pt x="2182" y="1731"/>
                </a:moveTo>
                <a:lnTo>
                  <a:pt x="2184" y="1731"/>
                </a:lnTo>
                <a:lnTo>
                  <a:pt x="7274" y="1731"/>
                </a:lnTo>
                <a:cubicBezTo>
                  <a:pt x="7398" y="1731"/>
                  <a:pt x="7462" y="1731"/>
                  <a:pt x="7529" y="1753"/>
                </a:cubicBezTo>
                <a:cubicBezTo>
                  <a:pt x="7602" y="1779"/>
                  <a:pt x="7661" y="1838"/>
                  <a:pt x="7687" y="1911"/>
                </a:cubicBezTo>
                <a:cubicBezTo>
                  <a:pt x="7709" y="1979"/>
                  <a:pt x="7709" y="2042"/>
                  <a:pt x="7709" y="2169"/>
                </a:cubicBezTo>
                <a:lnTo>
                  <a:pt x="7709" y="7267"/>
                </a:lnTo>
                <a:cubicBezTo>
                  <a:pt x="7709" y="7391"/>
                  <a:pt x="7709" y="7455"/>
                  <a:pt x="7687" y="7522"/>
                </a:cubicBezTo>
                <a:cubicBezTo>
                  <a:pt x="7661" y="7596"/>
                  <a:pt x="7602" y="7654"/>
                  <a:pt x="7529" y="7680"/>
                </a:cubicBezTo>
                <a:cubicBezTo>
                  <a:pt x="7462" y="7702"/>
                  <a:pt x="7399" y="7702"/>
                  <a:pt x="7272" y="7702"/>
                </a:cubicBezTo>
                <a:lnTo>
                  <a:pt x="2182" y="7702"/>
                </a:lnTo>
                <a:cubicBezTo>
                  <a:pt x="2058" y="7702"/>
                  <a:pt x="1994" y="7702"/>
                  <a:pt x="1927" y="7680"/>
                </a:cubicBezTo>
                <a:cubicBezTo>
                  <a:pt x="1854" y="7654"/>
                  <a:pt x="1796" y="7596"/>
                  <a:pt x="1769" y="7522"/>
                </a:cubicBezTo>
                <a:cubicBezTo>
                  <a:pt x="1748" y="7455"/>
                  <a:pt x="1748" y="7391"/>
                  <a:pt x="1748" y="7264"/>
                </a:cubicBezTo>
                <a:lnTo>
                  <a:pt x="1748" y="2167"/>
                </a:lnTo>
                <a:cubicBezTo>
                  <a:pt x="1748" y="2042"/>
                  <a:pt x="1748" y="1979"/>
                  <a:pt x="1769" y="1911"/>
                </a:cubicBezTo>
                <a:cubicBezTo>
                  <a:pt x="1796" y="1838"/>
                  <a:pt x="1854" y="1779"/>
                  <a:pt x="1927" y="1753"/>
                </a:cubicBezTo>
                <a:cubicBezTo>
                  <a:pt x="1994" y="1731"/>
                  <a:pt x="2057" y="1731"/>
                  <a:pt x="2182" y="1731"/>
                </a:cubicBezTo>
                <a:close/>
                <a:moveTo>
                  <a:pt x="14345" y="1731"/>
                </a:moveTo>
                <a:lnTo>
                  <a:pt x="14347" y="1731"/>
                </a:lnTo>
                <a:lnTo>
                  <a:pt x="19436" y="1731"/>
                </a:lnTo>
                <a:cubicBezTo>
                  <a:pt x="19561" y="1731"/>
                  <a:pt x="19624" y="1731"/>
                  <a:pt x="19692" y="1753"/>
                </a:cubicBezTo>
                <a:cubicBezTo>
                  <a:pt x="19765" y="1779"/>
                  <a:pt x="19824" y="1838"/>
                  <a:pt x="19850" y="1911"/>
                </a:cubicBezTo>
                <a:cubicBezTo>
                  <a:pt x="19872" y="1979"/>
                  <a:pt x="19872" y="2042"/>
                  <a:pt x="19872" y="2169"/>
                </a:cubicBezTo>
                <a:lnTo>
                  <a:pt x="19872" y="7267"/>
                </a:lnTo>
                <a:cubicBezTo>
                  <a:pt x="19872" y="7391"/>
                  <a:pt x="19872" y="7455"/>
                  <a:pt x="19850" y="7522"/>
                </a:cubicBezTo>
                <a:cubicBezTo>
                  <a:pt x="19824" y="7596"/>
                  <a:pt x="19765" y="7654"/>
                  <a:pt x="19692" y="7680"/>
                </a:cubicBezTo>
                <a:cubicBezTo>
                  <a:pt x="19624" y="7702"/>
                  <a:pt x="19561" y="7702"/>
                  <a:pt x="19435" y="7702"/>
                </a:cubicBezTo>
                <a:lnTo>
                  <a:pt x="14345" y="7702"/>
                </a:lnTo>
                <a:cubicBezTo>
                  <a:pt x="14221" y="7702"/>
                  <a:pt x="14157" y="7702"/>
                  <a:pt x="14090" y="7680"/>
                </a:cubicBezTo>
                <a:cubicBezTo>
                  <a:pt x="14017" y="7654"/>
                  <a:pt x="13959" y="7596"/>
                  <a:pt x="13932" y="7522"/>
                </a:cubicBezTo>
                <a:cubicBezTo>
                  <a:pt x="13911" y="7455"/>
                  <a:pt x="13911" y="7391"/>
                  <a:pt x="13911" y="7264"/>
                </a:cubicBezTo>
                <a:lnTo>
                  <a:pt x="13911" y="2167"/>
                </a:lnTo>
                <a:cubicBezTo>
                  <a:pt x="13911" y="2042"/>
                  <a:pt x="13911" y="1979"/>
                  <a:pt x="13932" y="1911"/>
                </a:cubicBezTo>
                <a:cubicBezTo>
                  <a:pt x="13959" y="1838"/>
                  <a:pt x="14017" y="1779"/>
                  <a:pt x="14090" y="1753"/>
                </a:cubicBezTo>
                <a:cubicBezTo>
                  <a:pt x="14157" y="1731"/>
                  <a:pt x="14220" y="1731"/>
                  <a:pt x="14345" y="1731"/>
                </a:cubicBezTo>
                <a:close/>
                <a:moveTo>
                  <a:pt x="2944" y="12166"/>
                </a:moveTo>
                <a:cubicBezTo>
                  <a:pt x="2097" y="12166"/>
                  <a:pt x="1669" y="12167"/>
                  <a:pt x="1216" y="12311"/>
                </a:cubicBezTo>
                <a:cubicBezTo>
                  <a:pt x="718" y="12493"/>
                  <a:pt x="326" y="12886"/>
                  <a:pt x="144" y="13385"/>
                </a:cubicBezTo>
                <a:cubicBezTo>
                  <a:pt x="0" y="13841"/>
                  <a:pt x="0" y="14270"/>
                  <a:pt x="0" y="15115"/>
                </a:cubicBezTo>
                <a:lnTo>
                  <a:pt x="0" y="18638"/>
                </a:lnTo>
                <a:cubicBezTo>
                  <a:pt x="0" y="19496"/>
                  <a:pt x="0" y="19926"/>
                  <a:pt x="144" y="20382"/>
                </a:cubicBezTo>
                <a:cubicBezTo>
                  <a:pt x="326" y="20881"/>
                  <a:pt x="718" y="21274"/>
                  <a:pt x="1216" y="21455"/>
                </a:cubicBezTo>
                <a:cubicBezTo>
                  <a:pt x="1672" y="21600"/>
                  <a:pt x="2100" y="21600"/>
                  <a:pt x="2944" y="21600"/>
                </a:cubicBezTo>
                <a:lnTo>
                  <a:pt x="6462" y="21600"/>
                </a:lnTo>
                <a:cubicBezTo>
                  <a:pt x="7319" y="21600"/>
                  <a:pt x="7747" y="21600"/>
                  <a:pt x="8202" y="21455"/>
                </a:cubicBezTo>
                <a:cubicBezTo>
                  <a:pt x="8700" y="21274"/>
                  <a:pt x="9092" y="20881"/>
                  <a:pt x="9274" y="20382"/>
                </a:cubicBezTo>
                <a:cubicBezTo>
                  <a:pt x="9418" y="19926"/>
                  <a:pt x="9418" y="19496"/>
                  <a:pt x="9418" y="18651"/>
                </a:cubicBezTo>
                <a:lnTo>
                  <a:pt x="9418" y="15128"/>
                </a:lnTo>
                <a:cubicBezTo>
                  <a:pt x="9418" y="14269"/>
                  <a:pt x="9418" y="13841"/>
                  <a:pt x="9274" y="13385"/>
                </a:cubicBezTo>
                <a:cubicBezTo>
                  <a:pt x="9092" y="12886"/>
                  <a:pt x="8700" y="12493"/>
                  <a:pt x="8202" y="12311"/>
                </a:cubicBezTo>
                <a:cubicBezTo>
                  <a:pt x="7747" y="12167"/>
                  <a:pt x="7318" y="12166"/>
                  <a:pt x="6474" y="12166"/>
                </a:cubicBezTo>
                <a:lnTo>
                  <a:pt x="2957" y="12166"/>
                </a:lnTo>
                <a:lnTo>
                  <a:pt x="2944" y="12166"/>
                </a:lnTo>
                <a:close/>
                <a:moveTo>
                  <a:pt x="15107" y="12166"/>
                </a:moveTo>
                <a:cubicBezTo>
                  <a:pt x="14260" y="12166"/>
                  <a:pt x="13832" y="12167"/>
                  <a:pt x="13379" y="12311"/>
                </a:cubicBezTo>
                <a:cubicBezTo>
                  <a:pt x="12881" y="12493"/>
                  <a:pt x="12489" y="12886"/>
                  <a:pt x="12307" y="13385"/>
                </a:cubicBezTo>
                <a:cubicBezTo>
                  <a:pt x="12163" y="13841"/>
                  <a:pt x="12163" y="14270"/>
                  <a:pt x="12163" y="15115"/>
                </a:cubicBezTo>
                <a:lnTo>
                  <a:pt x="12163" y="18638"/>
                </a:lnTo>
                <a:cubicBezTo>
                  <a:pt x="12163" y="19496"/>
                  <a:pt x="12163" y="19926"/>
                  <a:pt x="12307" y="20382"/>
                </a:cubicBezTo>
                <a:cubicBezTo>
                  <a:pt x="12489" y="20881"/>
                  <a:pt x="12881" y="21274"/>
                  <a:pt x="13379" y="21455"/>
                </a:cubicBezTo>
                <a:cubicBezTo>
                  <a:pt x="13835" y="21600"/>
                  <a:pt x="14263" y="21600"/>
                  <a:pt x="15107" y="21600"/>
                </a:cubicBezTo>
                <a:lnTo>
                  <a:pt x="18624" y="21600"/>
                </a:lnTo>
                <a:cubicBezTo>
                  <a:pt x="19482" y="21600"/>
                  <a:pt x="19910" y="21600"/>
                  <a:pt x="20365" y="21455"/>
                </a:cubicBezTo>
                <a:cubicBezTo>
                  <a:pt x="20863" y="21274"/>
                  <a:pt x="21255" y="20881"/>
                  <a:pt x="21437" y="20382"/>
                </a:cubicBezTo>
                <a:cubicBezTo>
                  <a:pt x="21581" y="19926"/>
                  <a:pt x="21581" y="19496"/>
                  <a:pt x="21581" y="18651"/>
                </a:cubicBezTo>
                <a:lnTo>
                  <a:pt x="21581" y="15128"/>
                </a:lnTo>
                <a:cubicBezTo>
                  <a:pt x="21581" y="14269"/>
                  <a:pt x="21581" y="13841"/>
                  <a:pt x="21437" y="13385"/>
                </a:cubicBezTo>
                <a:cubicBezTo>
                  <a:pt x="21255" y="12886"/>
                  <a:pt x="20863" y="12493"/>
                  <a:pt x="20365" y="12311"/>
                </a:cubicBezTo>
                <a:cubicBezTo>
                  <a:pt x="19910" y="12167"/>
                  <a:pt x="19481" y="12166"/>
                  <a:pt x="18637" y="12166"/>
                </a:cubicBezTo>
                <a:lnTo>
                  <a:pt x="15120" y="12166"/>
                </a:lnTo>
                <a:lnTo>
                  <a:pt x="15107" y="12166"/>
                </a:lnTo>
                <a:close/>
                <a:moveTo>
                  <a:pt x="2164" y="13898"/>
                </a:moveTo>
                <a:lnTo>
                  <a:pt x="2165" y="13898"/>
                </a:lnTo>
                <a:lnTo>
                  <a:pt x="7255" y="13898"/>
                </a:lnTo>
                <a:cubicBezTo>
                  <a:pt x="7379" y="13898"/>
                  <a:pt x="7443" y="13898"/>
                  <a:pt x="7510" y="13919"/>
                </a:cubicBezTo>
                <a:cubicBezTo>
                  <a:pt x="7583" y="13946"/>
                  <a:pt x="7642" y="14004"/>
                  <a:pt x="7669" y="14078"/>
                </a:cubicBezTo>
                <a:cubicBezTo>
                  <a:pt x="7690" y="14145"/>
                  <a:pt x="7690" y="14208"/>
                  <a:pt x="7690" y="14335"/>
                </a:cubicBezTo>
                <a:lnTo>
                  <a:pt x="7690" y="19433"/>
                </a:lnTo>
                <a:cubicBezTo>
                  <a:pt x="7690" y="19558"/>
                  <a:pt x="7690" y="19621"/>
                  <a:pt x="7669" y="19689"/>
                </a:cubicBezTo>
                <a:cubicBezTo>
                  <a:pt x="7642" y="19762"/>
                  <a:pt x="7583" y="19820"/>
                  <a:pt x="7510" y="19847"/>
                </a:cubicBezTo>
                <a:cubicBezTo>
                  <a:pt x="7443" y="19868"/>
                  <a:pt x="7380" y="19868"/>
                  <a:pt x="7253" y="19868"/>
                </a:cubicBezTo>
                <a:lnTo>
                  <a:pt x="2164" y="19868"/>
                </a:lnTo>
                <a:cubicBezTo>
                  <a:pt x="2039" y="19868"/>
                  <a:pt x="1976" y="19868"/>
                  <a:pt x="1908" y="19847"/>
                </a:cubicBezTo>
                <a:cubicBezTo>
                  <a:pt x="1835" y="19820"/>
                  <a:pt x="1777" y="19762"/>
                  <a:pt x="1750" y="19689"/>
                </a:cubicBezTo>
                <a:cubicBezTo>
                  <a:pt x="1729" y="19621"/>
                  <a:pt x="1729" y="19557"/>
                  <a:pt x="1729" y="19431"/>
                </a:cubicBezTo>
                <a:lnTo>
                  <a:pt x="1729" y="14333"/>
                </a:lnTo>
                <a:cubicBezTo>
                  <a:pt x="1729" y="14209"/>
                  <a:pt x="1729" y="14145"/>
                  <a:pt x="1750" y="14078"/>
                </a:cubicBezTo>
                <a:cubicBezTo>
                  <a:pt x="1777" y="14004"/>
                  <a:pt x="1835" y="13946"/>
                  <a:pt x="1908" y="13919"/>
                </a:cubicBezTo>
                <a:cubicBezTo>
                  <a:pt x="1975" y="13898"/>
                  <a:pt x="2038" y="13898"/>
                  <a:pt x="2164" y="13898"/>
                </a:cubicBezTo>
                <a:close/>
                <a:moveTo>
                  <a:pt x="14326" y="13898"/>
                </a:moveTo>
                <a:lnTo>
                  <a:pt x="14328" y="13898"/>
                </a:lnTo>
                <a:lnTo>
                  <a:pt x="19418" y="13898"/>
                </a:lnTo>
                <a:cubicBezTo>
                  <a:pt x="19542" y="13898"/>
                  <a:pt x="19606" y="13898"/>
                  <a:pt x="19673" y="13919"/>
                </a:cubicBezTo>
                <a:cubicBezTo>
                  <a:pt x="19746" y="13946"/>
                  <a:pt x="19805" y="14004"/>
                  <a:pt x="19831" y="14078"/>
                </a:cubicBezTo>
                <a:cubicBezTo>
                  <a:pt x="19853" y="14145"/>
                  <a:pt x="19853" y="14208"/>
                  <a:pt x="19853" y="14335"/>
                </a:cubicBezTo>
                <a:lnTo>
                  <a:pt x="19853" y="19433"/>
                </a:lnTo>
                <a:cubicBezTo>
                  <a:pt x="19853" y="19558"/>
                  <a:pt x="19853" y="19621"/>
                  <a:pt x="19831" y="19689"/>
                </a:cubicBezTo>
                <a:cubicBezTo>
                  <a:pt x="19805" y="19762"/>
                  <a:pt x="19746" y="19820"/>
                  <a:pt x="19673" y="19847"/>
                </a:cubicBezTo>
                <a:cubicBezTo>
                  <a:pt x="19606" y="19868"/>
                  <a:pt x="19543" y="19868"/>
                  <a:pt x="19416" y="19868"/>
                </a:cubicBezTo>
                <a:lnTo>
                  <a:pt x="14326" y="19868"/>
                </a:lnTo>
                <a:cubicBezTo>
                  <a:pt x="14202" y="19868"/>
                  <a:pt x="14138" y="19868"/>
                  <a:pt x="14071" y="19847"/>
                </a:cubicBezTo>
                <a:cubicBezTo>
                  <a:pt x="13998" y="19820"/>
                  <a:pt x="13940" y="19762"/>
                  <a:pt x="13913" y="19689"/>
                </a:cubicBezTo>
                <a:cubicBezTo>
                  <a:pt x="13892" y="19621"/>
                  <a:pt x="13892" y="19557"/>
                  <a:pt x="13892" y="19431"/>
                </a:cubicBezTo>
                <a:lnTo>
                  <a:pt x="13892" y="14333"/>
                </a:lnTo>
                <a:cubicBezTo>
                  <a:pt x="13892" y="14209"/>
                  <a:pt x="13892" y="14145"/>
                  <a:pt x="13913" y="14078"/>
                </a:cubicBezTo>
                <a:cubicBezTo>
                  <a:pt x="13940" y="14004"/>
                  <a:pt x="13998" y="13946"/>
                  <a:pt x="14071" y="13919"/>
                </a:cubicBezTo>
                <a:cubicBezTo>
                  <a:pt x="14138" y="13898"/>
                  <a:pt x="14201" y="13898"/>
                  <a:pt x="14326" y="13898"/>
                </a:cubicBezTo>
                <a:close/>
              </a:path>
            </a:pathLst>
          </a:custGeom>
          <a:solidFill>
            <a:srgbClr val="F1F2F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" name="Shape"/>
          <p:cNvSpPr/>
          <p:nvPr/>
        </p:nvSpPr>
        <p:spPr>
          <a:xfrm>
            <a:off x="447765" y="12323568"/>
            <a:ext cx="954467" cy="9541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1" h="21474" extrusionOk="0">
                <a:moveTo>
                  <a:pt x="10605" y="0"/>
                </a:moveTo>
                <a:cubicBezTo>
                  <a:pt x="10515" y="1"/>
                  <a:pt x="10425" y="7"/>
                  <a:pt x="10335" y="18"/>
                </a:cubicBezTo>
                <a:cubicBezTo>
                  <a:pt x="9138" y="156"/>
                  <a:pt x="8193" y="1103"/>
                  <a:pt x="8053" y="2305"/>
                </a:cubicBezTo>
                <a:lnTo>
                  <a:pt x="8033" y="2724"/>
                </a:lnTo>
                <a:cubicBezTo>
                  <a:pt x="8040" y="3009"/>
                  <a:pt x="7868" y="3267"/>
                  <a:pt x="7603" y="3370"/>
                </a:cubicBezTo>
                <a:cubicBezTo>
                  <a:pt x="7376" y="3457"/>
                  <a:pt x="7121" y="3413"/>
                  <a:pt x="6936" y="3254"/>
                </a:cubicBezTo>
                <a:lnTo>
                  <a:pt x="6570" y="2949"/>
                </a:lnTo>
                <a:cubicBezTo>
                  <a:pt x="5572" y="2204"/>
                  <a:pt x="4194" y="2250"/>
                  <a:pt x="3249" y="3061"/>
                </a:cubicBezTo>
                <a:cubicBezTo>
                  <a:pt x="2771" y="3471"/>
                  <a:pt x="2468" y="4022"/>
                  <a:pt x="2370" y="4610"/>
                </a:cubicBezTo>
                <a:cubicBezTo>
                  <a:pt x="2272" y="5205"/>
                  <a:pt x="2384" y="5833"/>
                  <a:pt x="2721" y="6373"/>
                </a:cubicBezTo>
                <a:lnTo>
                  <a:pt x="3187" y="7021"/>
                </a:lnTo>
                <a:cubicBezTo>
                  <a:pt x="3316" y="7184"/>
                  <a:pt x="3364" y="7397"/>
                  <a:pt x="3316" y="7600"/>
                </a:cubicBezTo>
                <a:cubicBezTo>
                  <a:pt x="3244" y="7902"/>
                  <a:pt x="2982" y="8121"/>
                  <a:pt x="2672" y="8137"/>
                </a:cubicBezTo>
                <a:lnTo>
                  <a:pt x="2323" y="8164"/>
                </a:lnTo>
                <a:cubicBezTo>
                  <a:pt x="1142" y="8279"/>
                  <a:pt x="193" y="9192"/>
                  <a:pt x="26" y="10372"/>
                </a:cubicBezTo>
                <a:cubicBezTo>
                  <a:pt x="-186" y="11879"/>
                  <a:pt x="892" y="13260"/>
                  <a:pt x="2399" y="13411"/>
                </a:cubicBezTo>
                <a:lnTo>
                  <a:pt x="2830" y="13438"/>
                </a:lnTo>
                <a:cubicBezTo>
                  <a:pt x="3068" y="13464"/>
                  <a:pt x="3270" y="13622"/>
                  <a:pt x="3354" y="13847"/>
                </a:cubicBezTo>
                <a:cubicBezTo>
                  <a:pt x="3441" y="14080"/>
                  <a:pt x="3385" y="14342"/>
                  <a:pt x="3212" y="14518"/>
                </a:cubicBezTo>
                <a:lnTo>
                  <a:pt x="2915" y="14874"/>
                </a:lnTo>
                <a:cubicBezTo>
                  <a:pt x="2127" y="15934"/>
                  <a:pt x="2238" y="17414"/>
                  <a:pt x="3174" y="18344"/>
                </a:cubicBezTo>
                <a:cubicBezTo>
                  <a:pt x="4135" y="19299"/>
                  <a:pt x="5659" y="19373"/>
                  <a:pt x="6707" y="18516"/>
                </a:cubicBezTo>
                <a:lnTo>
                  <a:pt x="6961" y="18273"/>
                </a:lnTo>
                <a:cubicBezTo>
                  <a:pt x="7143" y="18123"/>
                  <a:pt x="7389" y="18076"/>
                  <a:pt x="7612" y="18150"/>
                </a:cubicBezTo>
                <a:cubicBezTo>
                  <a:pt x="7904" y="18246"/>
                  <a:pt x="8100" y="18521"/>
                  <a:pt x="8096" y="18830"/>
                </a:cubicBezTo>
                <a:lnTo>
                  <a:pt x="8101" y="19033"/>
                </a:lnTo>
                <a:cubicBezTo>
                  <a:pt x="8202" y="20330"/>
                  <a:pt x="9226" y="21361"/>
                  <a:pt x="10516" y="21465"/>
                </a:cubicBezTo>
                <a:cubicBezTo>
                  <a:pt x="11963" y="21581"/>
                  <a:pt x="13239" y="20518"/>
                  <a:pt x="13393" y="19069"/>
                </a:cubicBezTo>
                <a:lnTo>
                  <a:pt x="13418" y="18667"/>
                </a:lnTo>
                <a:cubicBezTo>
                  <a:pt x="13423" y="18456"/>
                  <a:pt x="13534" y="18261"/>
                  <a:pt x="13712" y="18150"/>
                </a:cubicBezTo>
                <a:cubicBezTo>
                  <a:pt x="13948" y="18002"/>
                  <a:pt x="14251" y="18024"/>
                  <a:pt x="14464" y="18204"/>
                </a:cubicBezTo>
                <a:lnTo>
                  <a:pt x="14716" y="18429"/>
                </a:lnTo>
                <a:cubicBezTo>
                  <a:pt x="15904" y="19399"/>
                  <a:pt x="17659" y="19170"/>
                  <a:pt x="18560" y="17926"/>
                </a:cubicBezTo>
                <a:cubicBezTo>
                  <a:pt x="19268" y="16950"/>
                  <a:pt x="19210" y="15612"/>
                  <a:pt x="18422" y="14701"/>
                </a:cubicBezTo>
                <a:lnTo>
                  <a:pt x="18160" y="14400"/>
                </a:lnTo>
                <a:cubicBezTo>
                  <a:pt x="18031" y="14223"/>
                  <a:pt x="18001" y="13992"/>
                  <a:pt x="18079" y="13787"/>
                </a:cubicBezTo>
                <a:cubicBezTo>
                  <a:pt x="18174" y="13542"/>
                  <a:pt x="18407" y="13377"/>
                  <a:pt x="18669" y="13369"/>
                </a:cubicBezTo>
                <a:lnTo>
                  <a:pt x="18907" y="13367"/>
                </a:lnTo>
                <a:cubicBezTo>
                  <a:pt x="20273" y="13279"/>
                  <a:pt x="21346" y="12158"/>
                  <a:pt x="21380" y="10783"/>
                </a:cubicBezTo>
                <a:cubicBezTo>
                  <a:pt x="21414" y="9411"/>
                  <a:pt x="20469" y="8198"/>
                  <a:pt x="19045" y="8080"/>
                </a:cubicBezTo>
                <a:lnTo>
                  <a:pt x="18612" y="8058"/>
                </a:lnTo>
                <a:cubicBezTo>
                  <a:pt x="18378" y="8051"/>
                  <a:pt x="18166" y="7915"/>
                  <a:pt x="18063" y="7704"/>
                </a:cubicBezTo>
                <a:cubicBezTo>
                  <a:pt x="18000" y="7574"/>
                  <a:pt x="17983" y="7430"/>
                  <a:pt x="18002" y="7294"/>
                </a:cubicBezTo>
                <a:cubicBezTo>
                  <a:pt x="18022" y="7148"/>
                  <a:pt x="18081" y="7008"/>
                  <a:pt x="18179" y="6889"/>
                </a:cubicBezTo>
                <a:lnTo>
                  <a:pt x="18535" y="6449"/>
                </a:lnTo>
                <a:cubicBezTo>
                  <a:pt x="19192" y="5452"/>
                  <a:pt x="19099" y="4135"/>
                  <a:pt x="18308" y="3242"/>
                </a:cubicBezTo>
                <a:cubicBezTo>
                  <a:pt x="17487" y="2315"/>
                  <a:pt x="16119" y="2006"/>
                  <a:pt x="15057" y="2689"/>
                </a:cubicBezTo>
                <a:lnTo>
                  <a:pt x="14419" y="3130"/>
                </a:lnTo>
                <a:cubicBezTo>
                  <a:pt x="14327" y="3202"/>
                  <a:pt x="14221" y="3252"/>
                  <a:pt x="14110" y="3277"/>
                </a:cubicBezTo>
                <a:cubicBezTo>
                  <a:pt x="13999" y="3303"/>
                  <a:pt x="13882" y="3304"/>
                  <a:pt x="13768" y="3272"/>
                </a:cubicBezTo>
                <a:cubicBezTo>
                  <a:pt x="13480" y="3191"/>
                  <a:pt x="13285" y="2920"/>
                  <a:pt x="13298" y="2620"/>
                </a:cubicBezTo>
                <a:lnTo>
                  <a:pt x="13288" y="2345"/>
                </a:lnTo>
                <a:cubicBezTo>
                  <a:pt x="13168" y="981"/>
                  <a:pt x="11953" y="-19"/>
                  <a:pt x="10605" y="0"/>
                </a:cubicBezTo>
                <a:close/>
                <a:moveTo>
                  <a:pt x="10682" y="1730"/>
                </a:moveTo>
                <a:cubicBezTo>
                  <a:pt x="11147" y="1733"/>
                  <a:pt x="11538" y="2083"/>
                  <a:pt x="11594" y="2547"/>
                </a:cubicBezTo>
                <a:lnTo>
                  <a:pt x="11625" y="2889"/>
                </a:lnTo>
                <a:cubicBezTo>
                  <a:pt x="11699" y="3667"/>
                  <a:pt x="12152" y="4359"/>
                  <a:pt x="12834" y="4736"/>
                </a:cubicBezTo>
                <a:cubicBezTo>
                  <a:pt x="13669" y="5197"/>
                  <a:pt x="14697" y="5117"/>
                  <a:pt x="15451" y="4532"/>
                </a:cubicBezTo>
                <a:lnTo>
                  <a:pt x="15726" y="4307"/>
                </a:lnTo>
                <a:cubicBezTo>
                  <a:pt x="16053" y="4022"/>
                  <a:pt x="16537" y="4016"/>
                  <a:pt x="16870" y="4293"/>
                </a:cubicBezTo>
                <a:cubicBezTo>
                  <a:pt x="17261" y="4618"/>
                  <a:pt x="17311" y="5202"/>
                  <a:pt x="16979" y="5588"/>
                </a:cubicBezTo>
                <a:lnTo>
                  <a:pt x="16841" y="5737"/>
                </a:lnTo>
                <a:cubicBezTo>
                  <a:pt x="16258" y="6384"/>
                  <a:pt x="16067" y="7296"/>
                  <a:pt x="16340" y="8124"/>
                </a:cubicBezTo>
                <a:cubicBezTo>
                  <a:pt x="16654" y="9073"/>
                  <a:pt x="17509" y="9736"/>
                  <a:pt x="18503" y="9799"/>
                </a:cubicBezTo>
                <a:lnTo>
                  <a:pt x="18754" y="9804"/>
                </a:lnTo>
                <a:cubicBezTo>
                  <a:pt x="19264" y="9822"/>
                  <a:pt x="19662" y="10253"/>
                  <a:pt x="19643" y="10765"/>
                </a:cubicBezTo>
                <a:cubicBezTo>
                  <a:pt x="19625" y="11244"/>
                  <a:pt x="19242" y="11629"/>
                  <a:pt x="18765" y="11647"/>
                </a:cubicBezTo>
                <a:lnTo>
                  <a:pt x="18476" y="11670"/>
                </a:lnTo>
                <a:cubicBezTo>
                  <a:pt x="17637" y="11701"/>
                  <a:pt x="16883" y="12191"/>
                  <a:pt x="16510" y="12946"/>
                </a:cubicBezTo>
                <a:cubicBezTo>
                  <a:pt x="16099" y="13778"/>
                  <a:pt x="16221" y="14775"/>
                  <a:pt x="16820" y="15483"/>
                </a:cubicBezTo>
                <a:lnTo>
                  <a:pt x="17039" y="15707"/>
                </a:lnTo>
                <a:cubicBezTo>
                  <a:pt x="17374" y="16056"/>
                  <a:pt x="17388" y="16605"/>
                  <a:pt x="17071" y="16970"/>
                </a:cubicBezTo>
                <a:cubicBezTo>
                  <a:pt x="16726" y="17369"/>
                  <a:pt x="16123" y="17407"/>
                  <a:pt x="15731" y="17054"/>
                </a:cubicBezTo>
                <a:lnTo>
                  <a:pt x="15470" y="16822"/>
                </a:lnTo>
                <a:cubicBezTo>
                  <a:pt x="14753" y="16254"/>
                  <a:pt x="13773" y="16154"/>
                  <a:pt x="12956" y="16566"/>
                </a:cubicBezTo>
                <a:cubicBezTo>
                  <a:pt x="12226" y="16934"/>
                  <a:pt x="11704" y="17648"/>
                  <a:pt x="11679" y="18480"/>
                </a:cubicBezTo>
                <a:lnTo>
                  <a:pt x="11679" y="18769"/>
                </a:lnTo>
                <a:cubicBezTo>
                  <a:pt x="11692" y="19253"/>
                  <a:pt x="11333" y="19666"/>
                  <a:pt x="10854" y="19717"/>
                </a:cubicBezTo>
                <a:cubicBezTo>
                  <a:pt x="10313" y="19775"/>
                  <a:pt x="9837" y="19364"/>
                  <a:pt x="9813" y="18818"/>
                </a:cubicBezTo>
                <a:lnTo>
                  <a:pt x="9814" y="18523"/>
                </a:lnTo>
                <a:cubicBezTo>
                  <a:pt x="9803" y="17694"/>
                  <a:pt x="9227" y="17000"/>
                  <a:pt x="8507" y="16617"/>
                </a:cubicBezTo>
                <a:cubicBezTo>
                  <a:pt x="8097" y="16398"/>
                  <a:pt x="7642" y="16302"/>
                  <a:pt x="7196" y="16344"/>
                </a:cubicBezTo>
                <a:cubicBezTo>
                  <a:pt x="6751" y="16385"/>
                  <a:pt x="6322" y="16564"/>
                  <a:pt x="5972" y="16869"/>
                </a:cubicBezTo>
                <a:lnTo>
                  <a:pt x="5670" y="17145"/>
                </a:lnTo>
                <a:cubicBezTo>
                  <a:pt x="5328" y="17443"/>
                  <a:pt x="4820" y="17447"/>
                  <a:pt x="4473" y="17154"/>
                </a:cubicBezTo>
                <a:cubicBezTo>
                  <a:pt x="4083" y="16826"/>
                  <a:pt x="4025" y="16246"/>
                  <a:pt x="4342" y="15846"/>
                </a:cubicBezTo>
                <a:lnTo>
                  <a:pt x="4655" y="15485"/>
                </a:lnTo>
                <a:cubicBezTo>
                  <a:pt x="5151" y="14807"/>
                  <a:pt x="5249" y="13915"/>
                  <a:pt x="4912" y="13145"/>
                </a:cubicBezTo>
                <a:cubicBezTo>
                  <a:pt x="4572" y="12368"/>
                  <a:pt x="3843" y="11835"/>
                  <a:pt x="3002" y="11750"/>
                </a:cubicBezTo>
                <a:lnTo>
                  <a:pt x="2585" y="11721"/>
                </a:lnTo>
                <a:cubicBezTo>
                  <a:pt x="2081" y="11674"/>
                  <a:pt x="1704" y="11236"/>
                  <a:pt x="1730" y="10728"/>
                </a:cubicBezTo>
                <a:cubicBezTo>
                  <a:pt x="1753" y="10277"/>
                  <a:pt x="2094" y="9908"/>
                  <a:pt x="2539" y="9851"/>
                </a:cubicBezTo>
                <a:lnTo>
                  <a:pt x="3000" y="9818"/>
                </a:lnTo>
                <a:cubicBezTo>
                  <a:pt x="3838" y="9696"/>
                  <a:pt x="4550" y="9137"/>
                  <a:pt x="4868" y="8348"/>
                </a:cubicBezTo>
                <a:cubicBezTo>
                  <a:pt x="5203" y="7516"/>
                  <a:pt x="5050" y="6567"/>
                  <a:pt x="4471" y="5884"/>
                </a:cubicBezTo>
                <a:lnTo>
                  <a:pt x="4235" y="5594"/>
                </a:lnTo>
                <a:cubicBezTo>
                  <a:pt x="3950" y="5216"/>
                  <a:pt x="3998" y="4682"/>
                  <a:pt x="4347" y="4363"/>
                </a:cubicBezTo>
                <a:cubicBezTo>
                  <a:pt x="4664" y="4074"/>
                  <a:pt x="5139" y="4047"/>
                  <a:pt x="5484" y="4301"/>
                </a:cubicBezTo>
                <a:lnTo>
                  <a:pt x="5912" y="4625"/>
                </a:lnTo>
                <a:cubicBezTo>
                  <a:pt x="6581" y="5174"/>
                  <a:pt x="7496" y="5308"/>
                  <a:pt x="8293" y="4973"/>
                </a:cubicBezTo>
                <a:cubicBezTo>
                  <a:pt x="9106" y="4632"/>
                  <a:pt x="9660" y="3862"/>
                  <a:pt x="9727" y="2979"/>
                </a:cubicBezTo>
                <a:lnTo>
                  <a:pt x="9750" y="2581"/>
                </a:lnTo>
                <a:cubicBezTo>
                  <a:pt x="9793" y="2097"/>
                  <a:pt x="10198" y="1727"/>
                  <a:pt x="10682" y="1730"/>
                </a:cubicBezTo>
                <a:close/>
                <a:moveTo>
                  <a:pt x="10691" y="7167"/>
                </a:moveTo>
                <a:cubicBezTo>
                  <a:pt x="9781" y="7167"/>
                  <a:pt x="8871" y="7516"/>
                  <a:pt x="8178" y="8213"/>
                </a:cubicBezTo>
                <a:cubicBezTo>
                  <a:pt x="6790" y="9607"/>
                  <a:pt x="6790" y="11867"/>
                  <a:pt x="8178" y="13261"/>
                </a:cubicBezTo>
                <a:cubicBezTo>
                  <a:pt x="9565" y="14655"/>
                  <a:pt x="11815" y="14655"/>
                  <a:pt x="13203" y="13261"/>
                </a:cubicBezTo>
                <a:cubicBezTo>
                  <a:pt x="14591" y="11867"/>
                  <a:pt x="14591" y="9607"/>
                  <a:pt x="13203" y="8213"/>
                </a:cubicBezTo>
                <a:cubicBezTo>
                  <a:pt x="12509" y="7516"/>
                  <a:pt x="11600" y="7167"/>
                  <a:pt x="10691" y="7167"/>
                </a:cubicBezTo>
                <a:close/>
                <a:moveTo>
                  <a:pt x="10679" y="8911"/>
                </a:moveTo>
                <a:cubicBezTo>
                  <a:pt x="11140" y="8911"/>
                  <a:pt x="11600" y="9088"/>
                  <a:pt x="11952" y="9442"/>
                </a:cubicBezTo>
                <a:cubicBezTo>
                  <a:pt x="12656" y="10148"/>
                  <a:pt x="12656" y="11294"/>
                  <a:pt x="11952" y="12000"/>
                </a:cubicBezTo>
                <a:cubicBezTo>
                  <a:pt x="11249" y="12707"/>
                  <a:pt x="10108" y="12707"/>
                  <a:pt x="9405" y="12000"/>
                </a:cubicBezTo>
                <a:cubicBezTo>
                  <a:pt x="8701" y="11294"/>
                  <a:pt x="8701" y="10148"/>
                  <a:pt x="9405" y="9442"/>
                </a:cubicBezTo>
                <a:cubicBezTo>
                  <a:pt x="9756" y="9088"/>
                  <a:pt x="10218" y="8911"/>
                  <a:pt x="10679" y="8911"/>
                </a:cubicBezTo>
                <a:close/>
              </a:path>
            </a:pathLst>
          </a:custGeom>
          <a:solidFill>
            <a:srgbClr val="F1F2F1"/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" name="Shape"/>
          <p:cNvSpPr/>
          <p:nvPr/>
        </p:nvSpPr>
        <p:spPr>
          <a:xfrm>
            <a:off x="11732033" y="12337940"/>
            <a:ext cx="875711" cy="9664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9" extrusionOk="0">
                <a:moveTo>
                  <a:pt x="10782" y="0"/>
                </a:moveTo>
                <a:cubicBezTo>
                  <a:pt x="10586" y="1"/>
                  <a:pt x="10396" y="61"/>
                  <a:pt x="10242" y="172"/>
                </a:cubicBezTo>
                <a:lnTo>
                  <a:pt x="413" y="7054"/>
                </a:lnTo>
                <a:cubicBezTo>
                  <a:pt x="315" y="7118"/>
                  <a:pt x="230" y="7199"/>
                  <a:pt x="163" y="7291"/>
                </a:cubicBezTo>
                <a:cubicBezTo>
                  <a:pt x="67" y="7423"/>
                  <a:pt x="11" y="7576"/>
                  <a:pt x="0" y="7734"/>
                </a:cubicBezTo>
                <a:lnTo>
                  <a:pt x="0" y="7969"/>
                </a:lnTo>
                <a:lnTo>
                  <a:pt x="2" y="7970"/>
                </a:lnTo>
                <a:lnTo>
                  <a:pt x="2" y="17275"/>
                </a:lnTo>
                <a:cubicBezTo>
                  <a:pt x="2" y="18528"/>
                  <a:pt x="3" y="19155"/>
                  <a:pt x="236" y="19821"/>
                </a:cubicBezTo>
                <a:cubicBezTo>
                  <a:pt x="528" y="20549"/>
                  <a:pt x="1161" y="21124"/>
                  <a:pt x="1966" y="21389"/>
                </a:cubicBezTo>
                <a:cubicBezTo>
                  <a:pt x="2701" y="21600"/>
                  <a:pt x="3393" y="21600"/>
                  <a:pt x="4755" y="21600"/>
                </a:cubicBezTo>
                <a:lnTo>
                  <a:pt x="16824" y="21600"/>
                </a:lnTo>
                <a:cubicBezTo>
                  <a:pt x="18208" y="21600"/>
                  <a:pt x="18900" y="21600"/>
                  <a:pt x="19635" y="21389"/>
                </a:cubicBezTo>
                <a:cubicBezTo>
                  <a:pt x="20439" y="21124"/>
                  <a:pt x="21072" y="20549"/>
                  <a:pt x="21365" y="19821"/>
                </a:cubicBezTo>
                <a:cubicBezTo>
                  <a:pt x="21598" y="19155"/>
                  <a:pt x="21598" y="18528"/>
                  <a:pt x="21598" y="17294"/>
                </a:cubicBezTo>
                <a:lnTo>
                  <a:pt x="21598" y="8223"/>
                </a:lnTo>
                <a:lnTo>
                  <a:pt x="21600" y="8223"/>
                </a:lnTo>
                <a:lnTo>
                  <a:pt x="21600" y="7770"/>
                </a:lnTo>
                <a:cubicBezTo>
                  <a:pt x="21599" y="7678"/>
                  <a:pt x="21580" y="7586"/>
                  <a:pt x="21546" y="7498"/>
                </a:cubicBezTo>
                <a:cubicBezTo>
                  <a:pt x="21488" y="7353"/>
                  <a:pt x="21387" y="7226"/>
                  <a:pt x="21254" y="7129"/>
                </a:cubicBezTo>
                <a:lnTo>
                  <a:pt x="11333" y="178"/>
                </a:lnTo>
                <a:cubicBezTo>
                  <a:pt x="11177" y="63"/>
                  <a:pt x="10982" y="0"/>
                  <a:pt x="10782" y="0"/>
                </a:cubicBezTo>
                <a:close/>
                <a:moveTo>
                  <a:pt x="10816" y="1975"/>
                </a:moveTo>
                <a:lnTo>
                  <a:pt x="19684" y="8248"/>
                </a:lnTo>
                <a:lnTo>
                  <a:pt x="19684" y="18219"/>
                </a:lnTo>
                <a:cubicBezTo>
                  <a:pt x="19684" y="18690"/>
                  <a:pt x="19684" y="18930"/>
                  <a:pt x="19595" y="19184"/>
                </a:cubicBezTo>
                <a:cubicBezTo>
                  <a:pt x="19483" y="19462"/>
                  <a:pt x="19242" y="19681"/>
                  <a:pt x="18935" y="19782"/>
                </a:cubicBezTo>
                <a:cubicBezTo>
                  <a:pt x="18654" y="19862"/>
                  <a:pt x="18390" y="19863"/>
                  <a:pt x="17862" y="19863"/>
                </a:cubicBezTo>
                <a:lnTo>
                  <a:pt x="15046" y="19863"/>
                </a:lnTo>
                <a:cubicBezTo>
                  <a:pt x="15047" y="19808"/>
                  <a:pt x="15049" y="19772"/>
                  <a:pt x="15049" y="19708"/>
                </a:cubicBezTo>
                <a:lnTo>
                  <a:pt x="15049" y="11271"/>
                </a:lnTo>
                <a:cubicBezTo>
                  <a:pt x="15049" y="10881"/>
                  <a:pt x="15049" y="10686"/>
                  <a:pt x="14977" y="10479"/>
                </a:cubicBezTo>
                <a:cubicBezTo>
                  <a:pt x="14886" y="10253"/>
                  <a:pt x="14688" y="10074"/>
                  <a:pt x="14438" y="9991"/>
                </a:cubicBezTo>
                <a:cubicBezTo>
                  <a:pt x="14210" y="9926"/>
                  <a:pt x="13995" y="9926"/>
                  <a:pt x="13571" y="9926"/>
                </a:cubicBezTo>
                <a:lnTo>
                  <a:pt x="8037" y="9926"/>
                </a:lnTo>
                <a:lnTo>
                  <a:pt x="8030" y="9926"/>
                </a:lnTo>
                <a:cubicBezTo>
                  <a:pt x="7605" y="9926"/>
                  <a:pt x="7389" y="9926"/>
                  <a:pt x="7162" y="9991"/>
                </a:cubicBezTo>
                <a:cubicBezTo>
                  <a:pt x="6912" y="10074"/>
                  <a:pt x="6714" y="10253"/>
                  <a:pt x="6623" y="10479"/>
                </a:cubicBezTo>
                <a:cubicBezTo>
                  <a:pt x="6551" y="10686"/>
                  <a:pt x="6551" y="10881"/>
                  <a:pt x="6551" y="11265"/>
                </a:cubicBezTo>
                <a:lnTo>
                  <a:pt x="6551" y="19702"/>
                </a:lnTo>
                <a:cubicBezTo>
                  <a:pt x="6551" y="19769"/>
                  <a:pt x="6554" y="19806"/>
                  <a:pt x="6554" y="19863"/>
                </a:cubicBezTo>
                <a:lnTo>
                  <a:pt x="3730" y="19863"/>
                </a:lnTo>
                <a:cubicBezTo>
                  <a:pt x="3210" y="19863"/>
                  <a:pt x="2946" y="19862"/>
                  <a:pt x="2665" y="19782"/>
                </a:cubicBezTo>
                <a:cubicBezTo>
                  <a:pt x="2358" y="19681"/>
                  <a:pt x="2117" y="19462"/>
                  <a:pt x="2005" y="19184"/>
                </a:cubicBezTo>
                <a:cubicBezTo>
                  <a:pt x="1916" y="18930"/>
                  <a:pt x="1916" y="18690"/>
                  <a:pt x="1916" y="18212"/>
                </a:cubicBezTo>
                <a:lnTo>
                  <a:pt x="1916" y="8225"/>
                </a:lnTo>
                <a:lnTo>
                  <a:pt x="10816" y="1975"/>
                </a:lnTo>
                <a:close/>
                <a:moveTo>
                  <a:pt x="8473" y="11677"/>
                </a:moveTo>
                <a:lnTo>
                  <a:pt x="13128" y="11677"/>
                </a:lnTo>
                <a:cubicBezTo>
                  <a:pt x="13138" y="11677"/>
                  <a:pt x="13144" y="11677"/>
                  <a:pt x="13149" y="11679"/>
                </a:cubicBezTo>
                <a:cubicBezTo>
                  <a:pt x="13156" y="11681"/>
                  <a:pt x="13160" y="11685"/>
                  <a:pt x="13163" y="11691"/>
                </a:cubicBezTo>
                <a:cubicBezTo>
                  <a:pt x="13164" y="11696"/>
                  <a:pt x="13165" y="11701"/>
                  <a:pt x="13165" y="11711"/>
                </a:cubicBezTo>
                <a:lnTo>
                  <a:pt x="13165" y="19863"/>
                </a:lnTo>
                <a:lnTo>
                  <a:pt x="8436" y="19863"/>
                </a:lnTo>
                <a:lnTo>
                  <a:pt x="8436" y="11711"/>
                </a:lnTo>
                <a:cubicBezTo>
                  <a:pt x="8436" y="11701"/>
                  <a:pt x="8436" y="11696"/>
                  <a:pt x="8437" y="11691"/>
                </a:cubicBezTo>
                <a:cubicBezTo>
                  <a:pt x="8440" y="11685"/>
                  <a:pt x="8445" y="11681"/>
                  <a:pt x="8451" y="11679"/>
                </a:cubicBezTo>
                <a:cubicBezTo>
                  <a:pt x="8457" y="11677"/>
                  <a:pt x="8462" y="11677"/>
                  <a:pt x="8473" y="11677"/>
                </a:cubicBezTo>
                <a:close/>
              </a:path>
            </a:pathLst>
          </a:custGeom>
          <a:solidFill>
            <a:srgbClr val="F1F2F1"/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" name="Shape"/>
          <p:cNvSpPr/>
          <p:nvPr/>
        </p:nvSpPr>
        <p:spPr>
          <a:xfrm>
            <a:off x="11629234" y="345760"/>
            <a:ext cx="1081310" cy="9828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70" y="0"/>
                </a:moveTo>
                <a:cubicBezTo>
                  <a:pt x="9963" y="0"/>
                  <a:pt x="9557" y="1"/>
                  <a:pt x="9126" y="151"/>
                </a:cubicBezTo>
                <a:cubicBezTo>
                  <a:pt x="8652" y="341"/>
                  <a:pt x="8278" y="751"/>
                  <a:pt x="8105" y="1273"/>
                </a:cubicBezTo>
                <a:cubicBezTo>
                  <a:pt x="7968" y="1750"/>
                  <a:pt x="7968" y="2199"/>
                  <a:pt x="7968" y="3082"/>
                </a:cubicBezTo>
                <a:lnTo>
                  <a:pt x="7968" y="18504"/>
                </a:lnTo>
                <a:cubicBezTo>
                  <a:pt x="7968" y="19401"/>
                  <a:pt x="7968" y="19849"/>
                  <a:pt x="8105" y="20326"/>
                </a:cubicBezTo>
                <a:cubicBezTo>
                  <a:pt x="8278" y="20848"/>
                  <a:pt x="8652" y="21259"/>
                  <a:pt x="9126" y="21449"/>
                </a:cubicBezTo>
                <a:cubicBezTo>
                  <a:pt x="9559" y="21600"/>
                  <a:pt x="9966" y="21600"/>
                  <a:pt x="10770" y="21600"/>
                </a:cubicBezTo>
                <a:lnTo>
                  <a:pt x="10817" y="21600"/>
                </a:lnTo>
                <a:cubicBezTo>
                  <a:pt x="11633" y="21600"/>
                  <a:pt x="12040" y="21600"/>
                  <a:pt x="12473" y="21449"/>
                </a:cubicBezTo>
                <a:cubicBezTo>
                  <a:pt x="12947" y="21259"/>
                  <a:pt x="13322" y="20848"/>
                  <a:pt x="13494" y="20326"/>
                </a:cubicBezTo>
                <a:cubicBezTo>
                  <a:pt x="13631" y="19849"/>
                  <a:pt x="13631" y="19401"/>
                  <a:pt x="13631" y="18518"/>
                </a:cubicBezTo>
                <a:lnTo>
                  <a:pt x="13631" y="3096"/>
                </a:lnTo>
                <a:cubicBezTo>
                  <a:pt x="13631" y="2199"/>
                  <a:pt x="13631" y="1750"/>
                  <a:pt x="13494" y="1273"/>
                </a:cubicBezTo>
                <a:cubicBezTo>
                  <a:pt x="13322" y="751"/>
                  <a:pt x="12947" y="341"/>
                  <a:pt x="12473" y="151"/>
                </a:cubicBezTo>
                <a:cubicBezTo>
                  <a:pt x="12040" y="0"/>
                  <a:pt x="11633" y="0"/>
                  <a:pt x="10830" y="0"/>
                </a:cubicBezTo>
                <a:lnTo>
                  <a:pt x="10782" y="0"/>
                </a:lnTo>
                <a:lnTo>
                  <a:pt x="10770" y="0"/>
                </a:lnTo>
                <a:close/>
                <a:moveTo>
                  <a:pt x="9912" y="1942"/>
                </a:moveTo>
                <a:lnTo>
                  <a:pt x="9914" y="1942"/>
                </a:lnTo>
                <a:lnTo>
                  <a:pt x="11687" y="1942"/>
                </a:lnTo>
                <a:cubicBezTo>
                  <a:pt x="11754" y="1942"/>
                  <a:pt x="11788" y="1941"/>
                  <a:pt x="11824" y="1954"/>
                </a:cubicBezTo>
                <a:cubicBezTo>
                  <a:pt x="11864" y="1970"/>
                  <a:pt x="11894" y="2004"/>
                  <a:pt x="11909" y="2048"/>
                </a:cubicBezTo>
                <a:cubicBezTo>
                  <a:pt x="11920" y="2088"/>
                  <a:pt x="11921" y="2125"/>
                  <a:pt x="11921" y="2200"/>
                </a:cubicBezTo>
                <a:lnTo>
                  <a:pt x="11921" y="19401"/>
                </a:lnTo>
                <a:cubicBezTo>
                  <a:pt x="11921" y="19475"/>
                  <a:pt x="11920" y="19512"/>
                  <a:pt x="11909" y="19552"/>
                </a:cubicBezTo>
                <a:cubicBezTo>
                  <a:pt x="11894" y="19596"/>
                  <a:pt x="11864" y="19630"/>
                  <a:pt x="11824" y="19645"/>
                </a:cubicBezTo>
                <a:cubicBezTo>
                  <a:pt x="11788" y="19658"/>
                  <a:pt x="11754" y="19658"/>
                  <a:pt x="11686" y="19658"/>
                </a:cubicBezTo>
                <a:lnTo>
                  <a:pt x="9912" y="19658"/>
                </a:lnTo>
                <a:cubicBezTo>
                  <a:pt x="9845" y="19658"/>
                  <a:pt x="9811" y="19658"/>
                  <a:pt x="9775" y="19645"/>
                </a:cubicBezTo>
                <a:cubicBezTo>
                  <a:pt x="9736" y="19630"/>
                  <a:pt x="9705" y="19596"/>
                  <a:pt x="9690" y="19552"/>
                </a:cubicBezTo>
                <a:cubicBezTo>
                  <a:pt x="9679" y="19512"/>
                  <a:pt x="9679" y="19475"/>
                  <a:pt x="9679" y="19400"/>
                </a:cubicBezTo>
                <a:lnTo>
                  <a:pt x="9679" y="2199"/>
                </a:lnTo>
                <a:cubicBezTo>
                  <a:pt x="9679" y="2125"/>
                  <a:pt x="9679" y="2088"/>
                  <a:pt x="9690" y="2048"/>
                </a:cubicBezTo>
                <a:cubicBezTo>
                  <a:pt x="9705" y="2004"/>
                  <a:pt x="9736" y="1970"/>
                  <a:pt x="9775" y="1954"/>
                </a:cubicBezTo>
                <a:cubicBezTo>
                  <a:pt x="9811" y="1941"/>
                  <a:pt x="9846" y="1942"/>
                  <a:pt x="9912" y="1942"/>
                </a:cubicBezTo>
                <a:close/>
                <a:moveTo>
                  <a:pt x="18738" y="5474"/>
                </a:moveTo>
                <a:cubicBezTo>
                  <a:pt x="17932" y="5474"/>
                  <a:pt x="17525" y="5475"/>
                  <a:pt x="17094" y="5625"/>
                </a:cubicBezTo>
                <a:cubicBezTo>
                  <a:pt x="16620" y="5815"/>
                  <a:pt x="16246" y="6226"/>
                  <a:pt x="16074" y="6747"/>
                </a:cubicBezTo>
                <a:cubicBezTo>
                  <a:pt x="15937" y="7224"/>
                  <a:pt x="15937" y="7673"/>
                  <a:pt x="15937" y="8556"/>
                </a:cubicBezTo>
                <a:lnTo>
                  <a:pt x="15937" y="18504"/>
                </a:lnTo>
                <a:cubicBezTo>
                  <a:pt x="15937" y="19401"/>
                  <a:pt x="15937" y="19849"/>
                  <a:pt x="16074" y="20326"/>
                </a:cubicBezTo>
                <a:cubicBezTo>
                  <a:pt x="16246" y="20848"/>
                  <a:pt x="16620" y="21259"/>
                  <a:pt x="17094" y="21449"/>
                </a:cubicBezTo>
                <a:cubicBezTo>
                  <a:pt x="17527" y="21600"/>
                  <a:pt x="17935" y="21600"/>
                  <a:pt x="18738" y="21600"/>
                </a:cubicBezTo>
                <a:lnTo>
                  <a:pt x="18786" y="21600"/>
                </a:lnTo>
                <a:cubicBezTo>
                  <a:pt x="19601" y="21600"/>
                  <a:pt x="20009" y="21600"/>
                  <a:pt x="20442" y="21449"/>
                </a:cubicBezTo>
                <a:cubicBezTo>
                  <a:pt x="20916" y="21259"/>
                  <a:pt x="21289" y="20848"/>
                  <a:pt x="21462" y="20326"/>
                </a:cubicBezTo>
                <a:cubicBezTo>
                  <a:pt x="21599" y="19849"/>
                  <a:pt x="21600" y="19401"/>
                  <a:pt x="21600" y="18518"/>
                </a:cubicBezTo>
                <a:lnTo>
                  <a:pt x="21600" y="8570"/>
                </a:lnTo>
                <a:cubicBezTo>
                  <a:pt x="21600" y="7673"/>
                  <a:pt x="21599" y="7224"/>
                  <a:pt x="21462" y="6747"/>
                </a:cubicBezTo>
                <a:cubicBezTo>
                  <a:pt x="21289" y="6226"/>
                  <a:pt x="20916" y="5815"/>
                  <a:pt x="20442" y="5625"/>
                </a:cubicBezTo>
                <a:cubicBezTo>
                  <a:pt x="20009" y="5474"/>
                  <a:pt x="19601" y="5474"/>
                  <a:pt x="18798" y="5474"/>
                </a:cubicBezTo>
                <a:lnTo>
                  <a:pt x="18751" y="5474"/>
                </a:lnTo>
                <a:lnTo>
                  <a:pt x="18738" y="5474"/>
                </a:lnTo>
                <a:close/>
                <a:moveTo>
                  <a:pt x="17881" y="7416"/>
                </a:moveTo>
                <a:lnTo>
                  <a:pt x="17882" y="7416"/>
                </a:lnTo>
                <a:lnTo>
                  <a:pt x="19655" y="7416"/>
                </a:lnTo>
                <a:cubicBezTo>
                  <a:pt x="19722" y="7416"/>
                  <a:pt x="19756" y="7415"/>
                  <a:pt x="19792" y="7428"/>
                </a:cubicBezTo>
                <a:cubicBezTo>
                  <a:pt x="19832" y="7444"/>
                  <a:pt x="19863" y="7478"/>
                  <a:pt x="19878" y="7522"/>
                </a:cubicBezTo>
                <a:cubicBezTo>
                  <a:pt x="19889" y="7562"/>
                  <a:pt x="19889" y="7599"/>
                  <a:pt x="19889" y="7674"/>
                </a:cubicBezTo>
                <a:lnTo>
                  <a:pt x="19889" y="19401"/>
                </a:lnTo>
                <a:cubicBezTo>
                  <a:pt x="19889" y="19475"/>
                  <a:pt x="19889" y="19512"/>
                  <a:pt x="19878" y="19552"/>
                </a:cubicBezTo>
                <a:cubicBezTo>
                  <a:pt x="19863" y="19596"/>
                  <a:pt x="19832" y="19630"/>
                  <a:pt x="19792" y="19645"/>
                </a:cubicBezTo>
                <a:cubicBezTo>
                  <a:pt x="19756" y="19658"/>
                  <a:pt x="19722" y="19658"/>
                  <a:pt x="19654" y="19658"/>
                </a:cubicBezTo>
                <a:lnTo>
                  <a:pt x="17881" y="19658"/>
                </a:lnTo>
                <a:cubicBezTo>
                  <a:pt x="17814" y="19658"/>
                  <a:pt x="17780" y="19658"/>
                  <a:pt x="17744" y="19645"/>
                </a:cubicBezTo>
                <a:cubicBezTo>
                  <a:pt x="17704" y="19630"/>
                  <a:pt x="17673" y="19596"/>
                  <a:pt x="17658" y="19552"/>
                </a:cubicBezTo>
                <a:cubicBezTo>
                  <a:pt x="17647" y="19512"/>
                  <a:pt x="17647" y="19475"/>
                  <a:pt x="17647" y="19400"/>
                </a:cubicBezTo>
                <a:lnTo>
                  <a:pt x="17647" y="7673"/>
                </a:lnTo>
                <a:cubicBezTo>
                  <a:pt x="17647" y="7599"/>
                  <a:pt x="17647" y="7562"/>
                  <a:pt x="17658" y="7522"/>
                </a:cubicBezTo>
                <a:cubicBezTo>
                  <a:pt x="17673" y="7478"/>
                  <a:pt x="17704" y="7444"/>
                  <a:pt x="17744" y="7428"/>
                </a:cubicBezTo>
                <a:cubicBezTo>
                  <a:pt x="17780" y="7415"/>
                  <a:pt x="17814" y="7416"/>
                  <a:pt x="17881" y="7416"/>
                </a:cubicBezTo>
                <a:close/>
                <a:moveTo>
                  <a:pt x="2802" y="10909"/>
                </a:moveTo>
                <a:cubicBezTo>
                  <a:pt x="1996" y="10909"/>
                  <a:pt x="1588" y="10910"/>
                  <a:pt x="1157" y="11060"/>
                </a:cubicBezTo>
                <a:cubicBezTo>
                  <a:pt x="683" y="11250"/>
                  <a:pt x="310" y="11661"/>
                  <a:pt x="137" y="12182"/>
                </a:cubicBezTo>
                <a:cubicBezTo>
                  <a:pt x="0" y="12659"/>
                  <a:pt x="0" y="13108"/>
                  <a:pt x="0" y="13991"/>
                </a:cubicBezTo>
                <a:lnTo>
                  <a:pt x="0" y="18504"/>
                </a:lnTo>
                <a:cubicBezTo>
                  <a:pt x="0" y="19401"/>
                  <a:pt x="0" y="19849"/>
                  <a:pt x="137" y="20326"/>
                </a:cubicBezTo>
                <a:cubicBezTo>
                  <a:pt x="310" y="20848"/>
                  <a:pt x="683" y="21259"/>
                  <a:pt x="1157" y="21449"/>
                </a:cubicBezTo>
                <a:cubicBezTo>
                  <a:pt x="1590" y="21600"/>
                  <a:pt x="1998" y="21600"/>
                  <a:pt x="2802" y="21600"/>
                </a:cubicBezTo>
                <a:lnTo>
                  <a:pt x="2848" y="21600"/>
                </a:lnTo>
                <a:cubicBezTo>
                  <a:pt x="3664" y="21600"/>
                  <a:pt x="4072" y="21600"/>
                  <a:pt x="4506" y="21449"/>
                </a:cubicBezTo>
                <a:cubicBezTo>
                  <a:pt x="4980" y="21259"/>
                  <a:pt x="5353" y="20848"/>
                  <a:pt x="5525" y="20326"/>
                </a:cubicBezTo>
                <a:cubicBezTo>
                  <a:pt x="5663" y="19849"/>
                  <a:pt x="5663" y="19401"/>
                  <a:pt x="5663" y="18518"/>
                </a:cubicBezTo>
                <a:lnTo>
                  <a:pt x="5663" y="14005"/>
                </a:lnTo>
                <a:cubicBezTo>
                  <a:pt x="5663" y="13108"/>
                  <a:pt x="5663" y="12659"/>
                  <a:pt x="5525" y="12182"/>
                </a:cubicBezTo>
                <a:cubicBezTo>
                  <a:pt x="5353" y="11661"/>
                  <a:pt x="4980" y="11250"/>
                  <a:pt x="4506" y="11060"/>
                </a:cubicBezTo>
                <a:cubicBezTo>
                  <a:pt x="4072" y="10909"/>
                  <a:pt x="3664" y="10909"/>
                  <a:pt x="2861" y="10909"/>
                </a:cubicBezTo>
                <a:lnTo>
                  <a:pt x="2814" y="10909"/>
                </a:lnTo>
                <a:lnTo>
                  <a:pt x="2802" y="10909"/>
                </a:lnTo>
                <a:close/>
                <a:moveTo>
                  <a:pt x="1944" y="12851"/>
                </a:moveTo>
                <a:lnTo>
                  <a:pt x="1945" y="12851"/>
                </a:lnTo>
                <a:lnTo>
                  <a:pt x="3718" y="12851"/>
                </a:lnTo>
                <a:cubicBezTo>
                  <a:pt x="3785" y="12851"/>
                  <a:pt x="3819" y="12850"/>
                  <a:pt x="3855" y="12863"/>
                </a:cubicBezTo>
                <a:cubicBezTo>
                  <a:pt x="3895" y="12879"/>
                  <a:pt x="3927" y="12913"/>
                  <a:pt x="3941" y="12957"/>
                </a:cubicBezTo>
                <a:cubicBezTo>
                  <a:pt x="3952" y="12997"/>
                  <a:pt x="3952" y="13034"/>
                  <a:pt x="3952" y="13109"/>
                </a:cubicBezTo>
                <a:lnTo>
                  <a:pt x="3952" y="19401"/>
                </a:lnTo>
                <a:cubicBezTo>
                  <a:pt x="3952" y="19475"/>
                  <a:pt x="3952" y="19512"/>
                  <a:pt x="3941" y="19552"/>
                </a:cubicBezTo>
                <a:cubicBezTo>
                  <a:pt x="3927" y="19596"/>
                  <a:pt x="3895" y="19630"/>
                  <a:pt x="3855" y="19645"/>
                </a:cubicBezTo>
                <a:cubicBezTo>
                  <a:pt x="3819" y="19658"/>
                  <a:pt x="3786" y="19658"/>
                  <a:pt x="3718" y="19658"/>
                </a:cubicBezTo>
                <a:lnTo>
                  <a:pt x="1944" y="19658"/>
                </a:lnTo>
                <a:cubicBezTo>
                  <a:pt x="1877" y="19658"/>
                  <a:pt x="1843" y="19658"/>
                  <a:pt x="1807" y="19645"/>
                </a:cubicBezTo>
                <a:cubicBezTo>
                  <a:pt x="1768" y="19630"/>
                  <a:pt x="1736" y="19596"/>
                  <a:pt x="1722" y="19552"/>
                </a:cubicBezTo>
                <a:cubicBezTo>
                  <a:pt x="1710" y="19512"/>
                  <a:pt x="1710" y="19475"/>
                  <a:pt x="1710" y="19400"/>
                </a:cubicBezTo>
                <a:lnTo>
                  <a:pt x="1710" y="13108"/>
                </a:lnTo>
                <a:cubicBezTo>
                  <a:pt x="1710" y="13034"/>
                  <a:pt x="1710" y="12997"/>
                  <a:pt x="1722" y="12957"/>
                </a:cubicBezTo>
                <a:cubicBezTo>
                  <a:pt x="1736" y="12913"/>
                  <a:pt x="1768" y="12879"/>
                  <a:pt x="1807" y="12863"/>
                </a:cubicBezTo>
                <a:cubicBezTo>
                  <a:pt x="1843" y="12850"/>
                  <a:pt x="1877" y="12851"/>
                  <a:pt x="1944" y="12851"/>
                </a:cubicBezTo>
                <a:close/>
              </a:path>
            </a:pathLst>
          </a:custGeom>
          <a:solidFill>
            <a:srgbClr val="F1F2F1"/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" name="Shape"/>
          <p:cNvSpPr/>
          <p:nvPr/>
        </p:nvSpPr>
        <p:spPr>
          <a:xfrm>
            <a:off x="22838192" y="345760"/>
            <a:ext cx="1132869" cy="8476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483" extrusionOk="0">
                <a:moveTo>
                  <a:pt x="10992" y="2"/>
                </a:moveTo>
                <a:cubicBezTo>
                  <a:pt x="6081" y="-101"/>
                  <a:pt x="2476" y="4631"/>
                  <a:pt x="104" y="10208"/>
                </a:cubicBezTo>
                <a:cubicBezTo>
                  <a:pt x="32" y="10386"/>
                  <a:pt x="-4" y="10586"/>
                  <a:pt x="0" y="10788"/>
                </a:cubicBezTo>
                <a:cubicBezTo>
                  <a:pt x="3" y="10966"/>
                  <a:pt x="37" y="11140"/>
                  <a:pt x="99" y="11298"/>
                </a:cubicBezTo>
                <a:cubicBezTo>
                  <a:pt x="2685" y="17126"/>
                  <a:pt x="5979" y="21499"/>
                  <a:pt x="10827" y="21483"/>
                </a:cubicBezTo>
                <a:cubicBezTo>
                  <a:pt x="15596" y="21467"/>
                  <a:pt x="19278" y="16614"/>
                  <a:pt x="21434" y="11486"/>
                </a:cubicBezTo>
                <a:cubicBezTo>
                  <a:pt x="21542" y="11248"/>
                  <a:pt x="21596" y="10974"/>
                  <a:pt x="21590" y="10696"/>
                </a:cubicBezTo>
                <a:cubicBezTo>
                  <a:pt x="21584" y="10448"/>
                  <a:pt x="21530" y="10207"/>
                  <a:pt x="21434" y="9994"/>
                </a:cubicBezTo>
                <a:cubicBezTo>
                  <a:pt x="19000" y="4606"/>
                  <a:pt x="15701" y="100"/>
                  <a:pt x="10992" y="2"/>
                </a:cubicBezTo>
                <a:close/>
                <a:moveTo>
                  <a:pt x="10589" y="2284"/>
                </a:moveTo>
                <a:cubicBezTo>
                  <a:pt x="10712" y="2281"/>
                  <a:pt x="10837" y="2284"/>
                  <a:pt x="10963" y="2290"/>
                </a:cubicBezTo>
                <a:cubicBezTo>
                  <a:pt x="14789" y="2489"/>
                  <a:pt x="17422" y="5940"/>
                  <a:pt x="19755" y="10775"/>
                </a:cubicBezTo>
                <a:cubicBezTo>
                  <a:pt x="19262" y="11850"/>
                  <a:pt x="18718" y="12862"/>
                  <a:pt x="18130" y="13808"/>
                </a:cubicBezTo>
                <a:cubicBezTo>
                  <a:pt x="17521" y="14789"/>
                  <a:pt x="16862" y="15703"/>
                  <a:pt x="16126" y="16490"/>
                </a:cubicBezTo>
                <a:cubicBezTo>
                  <a:pt x="15370" y="17299"/>
                  <a:pt x="14529" y="18011"/>
                  <a:pt x="13615" y="18502"/>
                </a:cubicBezTo>
                <a:cubicBezTo>
                  <a:pt x="12729" y="18978"/>
                  <a:pt x="11782" y="19243"/>
                  <a:pt x="10799" y="19234"/>
                </a:cubicBezTo>
                <a:cubicBezTo>
                  <a:pt x="6875" y="19199"/>
                  <a:pt x="3694" y="14770"/>
                  <a:pt x="1804" y="10782"/>
                </a:cubicBezTo>
                <a:cubicBezTo>
                  <a:pt x="3937" y="6588"/>
                  <a:pt x="6756" y="2354"/>
                  <a:pt x="10589" y="2284"/>
                </a:cubicBezTo>
                <a:close/>
                <a:moveTo>
                  <a:pt x="10795" y="6000"/>
                </a:moveTo>
                <a:cubicBezTo>
                  <a:pt x="9878" y="6000"/>
                  <a:pt x="8960" y="6465"/>
                  <a:pt x="8260" y="7395"/>
                </a:cubicBezTo>
                <a:cubicBezTo>
                  <a:pt x="6861" y="9257"/>
                  <a:pt x="6861" y="12274"/>
                  <a:pt x="8260" y="14135"/>
                </a:cubicBezTo>
                <a:cubicBezTo>
                  <a:pt x="9660" y="15997"/>
                  <a:pt x="11929" y="15997"/>
                  <a:pt x="13329" y="14135"/>
                </a:cubicBezTo>
                <a:cubicBezTo>
                  <a:pt x="14729" y="12274"/>
                  <a:pt x="14729" y="9257"/>
                  <a:pt x="13329" y="7395"/>
                </a:cubicBezTo>
                <a:cubicBezTo>
                  <a:pt x="12629" y="6465"/>
                  <a:pt x="11712" y="6000"/>
                  <a:pt x="10795" y="6000"/>
                </a:cubicBezTo>
                <a:close/>
                <a:moveTo>
                  <a:pt x="10795" y="8343"/>
                </a:moveTo>
                <a:cubicBezTo>
                  <a:pt x="11261" y="8343"/>
                  <a:pt x="11728" y="8579"/>
                  <a:pt x="12083" y="9052"/>
                </a:cubicBezTo>
                <a:cubicBezTo>
                  <a:pt x="12795" y="9998"/>
                  <a:pt x="12795" y="11533"/>
                  <a:pt x="12083" y="12479"/>
                </a:cubicBezTo>
                <a:cubicBezTo>
                  <a:pt x="11372" y="13425"/>
                  <a:pt x="10218" y="13425"/>
                  <a:pt x="9506" y="12479"/>
                </a:cubicBezTo>
                <a:cubicBezTo>
                  <a:pt x="8795" y="11533"/>
                  <a:pt x="8795" y="9998"/>
                  <a:pt x="9506" y="9052"/>
                </a:cubicBezTo>
                <a:cubicBezTo>
                  <a:pt x="9862" y="8579"/>
                  <a:pt x="10328" y="8343"/>
                  <a:pt x="10795" y="8343"/>
                </a:cubicBezTo>
                <a:close/>
              </a:path>
            </a:pathLst>
          </a:custGeom>
          <a:solidFill>
            <a:srgbClr val="F1F2F1"/>
          </a:solidFill>
          <a:ln w="25400">
            <a:noFill/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Shape"/>
          <p:cNvSpPr/>
          <p:nvPr/>
        </p:nvSpPr>
        <p:spPr>
          <a:xfrm>
            <a:off x="22838192" y="12323568"/>
            <a:ext cx="997344" cy="9951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588" extrusionOk="0">
                <a:moveTo>
                  <a:pt x="10603" y="0"/>
                </a:moveTo>
                <a:cubicBezTo>
                  <a:pt x="10445" y="3"/>
                  <a:pt x="10291" y="45"/>
                  <a:pt x="10152" y="121"/>
                </a:cubicBezTo>
                <a:lnTo>
                  <a:pt x="503" y="5076"/>
                </a:lnTo>
                <a:cubicBezTo>
                  <a:pt x="225" y="5205"/>
                  <a:pt x="39" y="5481"/>
                  <a:pt x="23" y="5791"/>
                </a:cubicBezTo>
                <a:cubicBezTo>
                  <a:pt x="4" y="6136"/>
                  <a:pt x="194" y="6458"/>
                  <a:pt x="503" y="6604"/>
                </a:cubicBezTo>
                <a:lnTo>
                  <a:pt x="10228" y="11487"/>
                </a:lnTo>
                <a:cubicBezTo>
                  <a:pt x="10380" y="11565"/>
                  <a:pt x="10547" y="11605"/>
                  <a:pt x="10717" y="11604"/>
                </a:cubicBezTo>
                <a:cubicBezTo>
                  <a:pt x="10884" y="11603"/>
                  <a:pt x="11049" y="11563"/>
                  <a:pt x="11198" y="11487"/>
                </a:cubicBezTo>
                <a:lnTo>
                  <a:pt x="20870" y="6545"/>
                </a:lnTo>
                <a:cubicBezTo>
                  <a:pt x="21133" y="6410"/>
                  <a:pt x="21305" y="6143"/>
                  <a:pt x="21322" y="5845"/>
                </a:cubicBezTo>
                <a:cubicBezTo>
                  <a:pt x="21341" y="5510"/>
                  <a:pt x="21164" y="5195"/>
                  <a:pt x="20870" y="5041"/>
                </a:cubicBezTo>
                <a:lnTo>
                  <a:pt x="11096" y="121"/>
                </a:lnTo>
                <a:cubicBezTo>
                  <a:pt x="10945" y="38"/>
                  <a:pt x="10775" y="-4"/>
                  <a:pt x="10603" y="0"/>
                </a:cubicBezTo>
                <a:close/>
                <a:moveTo>
                  <a:pt x="10708" y="1843"/>
                </a:moveTo>
                <a:lnTo>
                  <a:pt x="18511" y="5791"/>
                </a:lnTo>
                <a:lnTo>
                  <a:pt x="10666" y="9833"/>
                </a:lnTo>
                <a:lnTo>
                  <a:pt x="2758" y="5841"/>
                </a:lnTo>
                <a:lnTo>
                  <a:pt x="10708" y="1843"/>
                </a:lnTo>
                <a:close/>
                <a:moveTo>
                  <a:pt x="20426" y="9890"/>
                </a:moveTo>
                <a:cubicBezTo>
                  <a:pt x="20314" y="9897"/>
                  <a:pt x="20203" y="9926"/>
                  <a:pt x="20097" y="9979"/>
                </a:cubicBezTo>
                <a:lnTo>
                  <a:pt x="10612" y="14742"/>
                </a:lnTo>
                <a:lnTo>
                  <a:pt x="1241" y="9981"/>
                </a:lnTo>
                <a:cubicBezTo>
                  <a:pt x="1135" y="9928"/>
                  <a:pt x="1023" y="9898"/>
                  <a:pt x="912" y="9891"/>
                </a:cubicBezTo>
                <a:cubicBezTo>
                  <a:pt x="579" y="9869"/>
                  <a:pt x="250" y="10047"/>
                  <a:pt x="91" y="10368"/>
                </a:cubicBezTo>
                <a:cubicBezTo>
                  <a:pt x="-121" y="10797"/>
                  <a:pt x="50" y="11318"/>
                  <a:pt x="473" y="11533"/>
                </a:cubicBezTo>
                <a:lnTo>
                  <a:pt x="10238" y="16493"/>
                </a:lnTo>
                <a:cubicBezTo>
                  <a:pt x="10381" y="16564"/>
                  <a:pt x="10534" y="16592"/>
                  <a:pt x="10682" y="16582"/>
                </a:cubicBezTo>
                <a:cubicBezTo>
                  <a:pt x="10812" y="16572"/>
                  <a:pt x="10939" y="16534"/>
                  <a:pt x="11053" y="16471"/>
                </a:cubicBezTo>
                <a:lnTo>
                  <a:pt x="20857" y="11534"/>
                </a:lnTo>
                <a:cubicBezTo>
                  <a:pt x="21281" y="11322"/>
                  <a:pt x="21455" y="10801"/>
                  <a:pt x="21245" y="10372"/>
                </a:cubicBezTo>
                <a:cubicBezTo>
                  <a:pt x="21087" y="10050"/>
                  <a:pt x="20759" y="9870"/>
                  <a:pt x="20426" y="9890"/>
                </a:cubicBezTo>
                <a:close/>
                <a:moveTo>
                  <a:pt x="20449" y="14895"/>
                </a:moveTo>
                <a:cubicBezTo>
                  <a:pt x="20338" y="14902"/>
                  <a:pt x="20227" y="14931"/>
                  <a:pt x="20121" y="14984"/>
                </a:cubicBezTo>
                <a:lnTo>
                  <a:pt x="10636" y="19746"/>
                </a:lnTo>
                <a:lnTo>
                  <a:pt x="1265" y="14986"/>
                </a:lnTo>
                <a:cubicBezTo>
                  <a:pt x="1159" y="14933"/>
                  <a:pt x="1047" y="14903"/>
                  <a:pt x="936" y="14896"/>
                </a:cubicBezTo>
                <a:cubicBezTo>
                  <a:pt x="603" y="14874"/>
                  <a:pt x="274" y="15052"/>
                  <a:pt x="115" y="15373"/>
                </a:cubicBezTo>
                <a:cubicBezTo>
                  <a:pt x="-97" y="15802"/>
                  <a:pt x="74" y="16323"/>
                  <a:pt x="497" y="16538"/>
                </a:cubicBezTo>
                <a:lnTo>
                  <a:pt x="10262" y="21498"/>
                </a:lnTo>
                <a:cubicBezTo>
                  <a:pt x="10405" y="21569"/>
                  <a:pt x="10558" y="21596"/>
                  <a:pt x="10706" y="21586"/>
                </a:cubicBezTo>
                <a:cubicBezTo>
                  <a:pt x="10836" y="21577"/>
                  <a:pt x="10963" y="21538"/>
                  <a:pt x="11077" y="21475"/>
                </a:cubicBezTo>
                <a:lnTo>
                  <a:pt x="20881" y="16539"/>
                </a:lnTo>
                <a:cubicBezTo>
                  <a:pt x="21305" y="16326"/>
                  <a:pt x="21479" y="15806"/>
                  <a:pt x="21269" y="15377"/>
                </a:cubicBezTo>
                <a:cubicBezTo>
                  <a:pt x="21111" y="15055"/>
                  <a:pt x="20783" y="14875"/>
                  <a:pt x="20449" y="14895"/>
                </a:cubicBezTo>
                <a:close/>
              </a:path>
            </a:pathLst>
          </a:custGeom>
          <a:solidFill>
            <a:srgbClr val="F1F2F1"/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xmlns="" id="{E493CC4A-5484-854F-89EA-2869D208437A}"/>
              </a:ext>
            </a:extLst>
          </p:cNvPr>
          <p:cNvSpPr/>
          <p:nvPr/>
        </p:nvSpPr>
        <p:spPr bwMode="auto">
          <a:xfrm>
            <a:off x="5737451" y="4272674"/>
            <a:ext cx="12864874" cy="4776075"/>
          </a:xfrm>
          <a:prstGeom prst="round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>
            <a:outerShdw blurRad="381000" dist="88900" dir="5400000" sx="102000" sy="102000" algn="t" rotWithShape="0">
              <a:prstClr val="black">
                <a:alpha val="20000"/>
              </a:prstClr>
            </a:outerShdw>
          </a:effec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rgbClr val="74808C"/>
              </a:solidFill>
              <a:effectLst/>
              <a:uLnTx/>
              <a:uFillTx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92606AA1-D029-734A-99A5-260E08AEBA06}"/>
              </a:ext>
            </a:extLst>
          </p:cNvPr>
          <p:cNvSpPr txBox="1"/>
          <p:nvPr/>
        </p:nvSpPr>
        <p:spPr>
          <a:xfrm>
            <a:off x="8728188" y="5875881"/>
            <a:ext cx="688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bg1">
                    <a:lumMod val="75000"/>
                  </a:schemeClr>
                </a:solidFill>
              </a:rPr>
              <a:t>@soc_47</a:t>
            </a:r>
            <a:endParaRPr lang="ru-RU" sz="9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44A4E5EB-947F-2046-BDF4-5FB8F55C90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9638" y="5473003"/>
            <a:ext cx="2368550" cy="2375415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648B7E24-47A7-5E44-8963-F73F7869D3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11588" y="5473003"/>
            <a:ext cx="2369787" cy="237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723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/>
          </p:cNvSpPr>
          <p:nvPr/>
        </p:nvSpPr>
        <p:spPr bwMode="auto">
          <a:xfrm>
            <a:off x="914400" y="4805082"/>
            <a:ext cx="22913787" cy="7097246"/>
          </a:xfrm>
          <a:prstGeom prst="rect">
            <a:avLst/>
          </a:prstGeom>
          <a:solidFill>
            <a:schemeClr val="bg1">
              <a:lumMod val="40000"/>
              <a:lumOff val="60000"/>
              <a:alpha val="15000"/>
            </a:schemeClr>
          </a:solidFill>
          <a:ln>
            <a:noFill/>
          </a:ln>
          <a:effectLst/>
          <a:extLst/>
        </p:spPr>
        <p:txBody>
          <a:bodyPr lIns="38100" tIns="38100" rIns="38100" bIns="38100"/>
          <a:lstStyle/>
          <a:p>
            <a:pPr lvl="0" algn="ctr" defTabSz="8255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altLang="x-none" sz="6000" b="1" dirty="0">
              <a:solidFill>
                <a:srgbClr val="F7C452"/>
              </a:solidFill>
              <a:ea typeface="Roboto Light" charset="0"/>
              <a:cs typeface="Times New Roman" panose="02020603050405020304" pitchFamily="18" charset="0"/>
              <a:sym typeface="Poppins Medium" charset="0"/>
            </a:endParaRPr>
          </a:p>
        </p:txBody>
      </p:sp>
      <p:sp>
        <p:nvSpPr>
          <p:cNvPr id="40" name="Полилиния 39"/>
          <p:cNvSpPr/>
          <p:nvPr/>
        </p:nvSpPr>
        <p:spPr bwMode="auto">
          <a:xfrm>
            <a:off x="5017076" y="15"/>
            <a:ext cx="81819" cy="4131"/>
          </a:xfrm>
          <a:custGeom>
            <a:avLst/>
            <a:gdLst>
              <a:gd name="connsiteX0" fmla="*/ 81819 w 81819"/>
              <a:gd name="connsiteY0" fmla="*/ 0 h 4131"/>
              <a:gd name="connsiteX1" fmla="*/ 0 w 81819"/>
              <a:gd name="connsiteY1" fmla="*/ 4131 h 4131"/>
              <a:gd name="connsiteX2" fmla="*/ 2693 w 81819"/>
              <a:gd name="connsiteY2" fmla="*/ 3746 h 4131"/>
              <a:gd name="connsiteX3" fmla="*/ 81819 w 81819"/>
              <a:gd name="connsiteY3" fmla="*/ 0 h 4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819" h="4131">
                <a:moveTo>
                  <a:pt x="81819" y="0"/>
                </a:moveTo>
                <a:lnTo>
                  <a:pt x="0" y="4131"/>
                </a:lnTo>
                <a:lnTo>
                  <a:pt x="2693" y="3746"/>
                </a:lnTo>
                <a:lnTo>
                  <a:pt x="81819" y="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  <p:txBody>
          <a:bodyPr rot="0" spcFirstLastPara="0" vertOverflow="overflow" horzOverflow="overflow" vert="horz" wrap="square" lIns="38100" tIns="38100" rIns="381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74808C"/>
              </a:solidFill>
              <a:effectLst/>
              <a:uLnTx/>
              <a:uFillTx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39" name="Полилиния 38"/>
          <p:cNvSpPr/>
          <p:nvPr/>
        </p:nvSpPr>
        <p:spPr bwMode="auto">
          <a:xfrm>
            <a:off x="4990223" y="4146"/>
            <a:ext cx="26853" cy="3840"/>
          </a:xfrm>
          <a:custGeom>
            <a:avLst/>
            <a:gdLst>
              <a:gd name="connsiteX0" fmla="*/ 26853 w 26853"/>
              <a:gd name="connsiteY0" fmla="*/ 0 h 3840"/>
              <a:gd name="connsiteX1" fmla="*/ 0 w 26853"/>
              <a:gd name="connsiteY1" fmla="*/ 3840 h 3840"/>
              <a:gd name="connsiteX2" fmla="*/ 24321 w 26853"/>
              <a:gd name="connsiteY2" fmla="*/ 128 h 3840"/>
              <a:gd name="connsiteX3" fmla="*/ 26853 w 26853"/>
              <a:gd name="connsiteY3" fmla="*/ 0 h 3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853" h="3840">
                <a:moveTo>
                  <a:pt x="26853" y="0"/>
                </a:moveTo>
                <a:lnTo>
                  <a:pt x="0" y="3840"/>
                </a:lnTo>
                <a:lnTo>
                  <a:pt x="24321" y="128"/>
                </a:lnTo>
                <a:lnTo>
                  <a:pt x="26853" y="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  <p:txBody>
          <a:bodyPr rot="0" spcFirstLastPara="0" vertOverflow="overflow" horzOverflow="overflow" vert="horz" wrap="square" lIns="38100" tIns="38100" rIns="381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74808C"/>
              </a:solidFill>
              <a:effectLst/>
              <a:uLnTx/>
              <a:uFillTx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04CAA626-16DB-8F48-AD8B-3FDA581F983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05104" y="5675677"/>
            <a:ext cx="6193438" cy="6193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 Box 3">
            <a:extLst>
              <a:ext uri="{FF2B5EF4-FFF2-40B4-BE49-F238E27FC236}">
                <a16:creationId xmlns:a16="http://schemas.microsoft.com/office/drawing/2014/main" xmlns="" id="{CE9DC338-A01C-084D-99A2-7F56A4C91C2D}"/>
              </a:ext>
            </a:extLst>
          </p:cNvPr>
          <p:cNvSpPr txBox="1">
            <a:spLocks/>
          </p:cNvSpPr>
          <p:nvPr/>
        </p:nvSpPr>
        <p:spPr bwMode="auto">
          <a:xfrm>
            <a:off x="6424613" y="810383"/>
            <a:ext cx="11534774" cy="2353043"/>
          </a:xfrm>
          <a:prstGeom prst="rect">
            <a:avLst/>
          </a:prstGeom>
          <a:noFill/>
          <a:ln w="254000">
            <a:solidFill>
              <a:srgbClr val="AFDDF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lIns="38100" tIns="38100" rIns="38100" bIns="38100"/>
          <a:lstStyle/>
          <a:p>
            <a:pPr lvl="0" algn="ctr" defTabSz="8255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altLang="x-none" sz="4000" b="1" dirty="0">
              <a:solidFill>
                <a:schemeClr val="accent6">
                  <a:lumMod val="75000"/>
                </a:schemeClr>
              </a:solidFill>
              <a:ea typeface="Roboto Light" charset="0"/>
              <a:cs typeface="Times New Roman" panose="02020603050405020304" pitchFamily="18" charset="0"/>
              <a:sym typeface="Poppins Medium" charset="0"/>
            </a:endParaRPr>
          </a:p>
          <a:p>
            <a:pPr lvl="0" algn="ctr" defTabSz="82550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x-none" sz="6000" b="1" dirty="0" smtClean="0">
                <a:solidFill>
                  <a:schemeClr val="accent6">
                    <a:lumMod val="50000"/>
                  </a:schemeClr>
                </a:solidFill>
                <a:ea typeface="Roboto Light" charset="0"/>
                <a:cs typeface="Times New Roman" panose="02020603050405020304" pitchFamily="18" charset="0"/>
                <a:sym typeface="Poppins Medium" charset="0"/>
              </a:rPr>
              <a:t>Социальное такси в 2021 году</a:t>
            </a:r>
            <a:endParaRPr lang="ru-RU" altLang="x-none" sz="6000" b="1" dirty="0">
              <a:solidFill>
                <a:srgbClr val="F7C452"/>
              </a:solidFill>
              <a:ea typeface="Roboto Light" charset="0"/>
              <a:cs typeface="Times New Roman" panose="02020603050405020304" pitchFamily="18" charset="0"/>
              <a:sym typeface="Poppins Medium" charset="0"/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E3509935-03DB-A449-8CE1-03A0AF5EE6A3}"/>
              </a:ext>
            </a:extLst>
          </p:cNvPr>
          <p:cNvGrpSpPr/>
          <p:nvPr/>
        </p:nvGrpSpPr>
        <p:grpSpPr>
          <a:xfrm>
            <a:off x="4140216" y="8245546"/>
            <a:ext cx="2032747" cy="1288823"/>
            <a:chOff x="3543300" y="4197577"/>
            <a:chExt cx="7152274" cy="4285282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xmlns="" id="{4FA654BF-17D6-974A-A932-03D06D5068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lum bright="70000" contrast="-70000"/>
            </a:blip>
            <a:srcRect l="14134" r="-1" b="1063"/>
            <a:stretch/>
          </p:blipFill>
          <p:spPr>
            <a:xfrm>
              <a:off x="6146800" y="4197577"/>
              <a:ext cx="4548774" cy="4217747"/>
            </a:xfrm>
            <a:prstGeom prst="rect">
              <a:avLst/>
            </a:prstGeom>
            <a:effectLst>
              <a:outerShdw blurRad="50800" dist="50800" dir="5400000" algn="ctr" rotWithShape="0">
                <a:schemeClr val="tx1"/>
              </a:outerShdw>
            </a:effectLst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xmlns="" id="{2EEEC247-CC88-B444-8900-7F57B18783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3300" y="5300354"/>
              <a:ext cx="3182505" cy="3182505"/>
            </a:xfrm>
            <a:prstGeom prst="rect">
              <a:avLst/>
            </a:prstGeom>
            <a:effectLst>
              <a:outerShdw blurRad="127000" dist="88900" dir="5400000" sx="102000" sy="102000" algn="t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04B661CC-94D8-1243-9784-A8D1C0E40F17}"/>
              </a:ext>
            </a:extLst>
          </p:cNvPr>
          <p:cNvSpPr/>
          <p:nvPr/>
        </p:nvSpPr>
        <p:spPr bwMode="auto">
          <a:xfrm>
            <a:off x="-146993" y="12186458"/>
            <a:ext cx="24523701" cy="802964"/>
          </a:xfrm>
          <a:prstGeom prst="rect">
            <a:avLst/>
          </a:prstGeom>
          <a:solidFill>
            <a:srgbClr val="E3F18A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100" tIns="38100" rIns="381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65424240"/>
              </p:ext>
            </p:extLst>
          </p:nvPr>
        </p:nvGraphicFramePr>
        <p:xfrm>
          <a:off x="9837272" y="5272336"/>
          <a:ext cx="12556564" cy="5682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416584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2543C7C-67DA-8946-A66C-5AFA0006BDC4}"/>
              </a:ext>
            </a:extLst>
          </p:cNvPr>
          <p:cNvSpPr/>
          <p:nvPr/>
        </p:nvSpPr>
        <p:spPr bwMode="auto">
          <a:xfrm>
            <a:off x="0" y="0"/>
            <a:ext cx="24384000" cy="13716000"/>
          </a:xfrm>
          <a:prstGeom prst="rect">
            <a:avLst/>
          </a:prstGeom>
          <a:solidFill>
            <a:srgbClr val="E3F18A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8100" tIns="38100" rIns="381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74808C"/>
              </a:solidFill>
              <a:effectLst/>
              <a:uLnTx/>
              <a:uFillTx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4" name="Полилиния 3">
            <a:extLst>
              <a:ext uri="{FF2B5EF4-FFF2-40B4-BE49-F238E27FC236}">
                <a16:creationId xmlns:a16="http://schemas.microsoft.com/office/drawing/2014/main" xmlns="" id="{10EA2F22-2E5B-BA4C-B0E2-8B48D4586C69}"/>
              </a:ext>
            </a:extLst>
          </p:cNvPr>
          <p:cNvSpPr/>
          <p:nvPr/>
        </p:nvSpPr>
        <p:spPr bwMode="auto">
          <a:xfrm rot="10800000">
            <a:off x="2050887" y="0"/>
            <a:ext cx="22346762" cy="13716000"/>
          </a:xfrm>
          <a:custGeom>
            <a:avLst/>
            <a:gdLst>
              <a:gd name="connsiteX0" fmla="*/ 22345128 w 22346762"/>
              <a:gd name="connsiteY0" fmla="*/ 11538520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5128 w 22346762"/>
              <a:gd name="connsiteY3" fmla="*/ 11538520 h 13716000"/>
              <a:gd name="connsiteX4" fmla="*/ 22346762 w 22346762"/>
              <a:gd name="connsiteY4" fmla="*/ 12330606 h 13716000"/>
              <a:gd name="connsiteX5" fmla="*/ 22345128 w 22346762"/>
              <a:gd name="connsiteY5" fmla="*/ 12330501 h 13716000"/>
              <a:gd name="connsiteX6" fmla="*/ 22345128 w 22346762"/>
              <a:gd name="connsiteY6" fmla="*/ 11538520 h 13716000"/>
              <a:gd name="connsiteX7" fmla="*/ 22346762 w 22346762"/>
              <a:gd name="connsiteY7" fmla="*/ 12330606 h 13716000"/>
              <a:gd name="connsiteX8" fmla="*/ 22345128 w 22346762"/>
              <a:gd name="connsiteY8" fmla="*/ 13716000 h 13716000"/>
              <a:gd name="connsiteX9" fmla="*/ 0 w 22346762"/>
              <a:gd name="connsiteY9" fmla="*/ 13716000 h 13716000"/>
              <a:gd name="connsiteX10" fmla="*/ 0 w 22346762"/>
              <a:gd name="connsiteY10" fmla="*/ 12337466 h 13716000"/>
              <a:gd name="connsiteX11" fmla="*/ 11468491 w 22346762"/>
              <a:gd name="connsiteY11" fmla="*/ 12337466 h 13716000"/>
              <a:gd name="connsiteX12" fmla="*/ 11471920 w 22346762"/>
              <a:gd name="connsiteY12" fmla="*/ 12337466 h 13716000"/>
              <a:gd name="connsiteX13" fmla="*/ 11471920 w 22346762"/>
              <a:gd name="connsiteY13" fmla="*/ 12337293 h 13716000"/>
              <a:gd name="connsiteX14" fmla="*/ 11549828 w 22346762"/>
              <a:gd name="connsiteY14" fmla="*/ 12333359 h 13716000"/>
              <a:gd name="connsiteX15" fmla="*/ 12264008 w 22346762"/>
              <a:gd name="connsiteY15" fmla="*/ 11541949 h 13716000"/>
              <a:gd name="connsiteX16" fmla="*/ 11549828 w 22346762"/>
              <a:gd name="connsiteY16" fmla="*/ 10750539 h 13716000"/>
              <a:gd name="connsiteX17" fmla="*/ 11471920 w 22346762"/>
              <a:gd name="connsiteY17" fmla="*/ 10746605 h 13716000"/>
              <a:gd name="connsiteX18" fmla="*/ 11471920 w 22346762"/>
              <a:gd name="connsiteY18" fmla="*/ 10746432 h 13716000"/>
              <a:gd name="connsiteX19" fmla="*/ 11468491 w 22346762"/>
              <a:gd name="connsiteY19" fmla="*/ 10746432 h 13716000"/>
              <a:gd name="connsiteX20" fmla="*/ 0 w 22346762"/>
              <a:gd name="connsiteY20" fmla="*/ 10746432 h 13716000"/>
              <a:gd name="connsiteX21" fmla="*/ 0 w 22346762"/>
              <a:gd name="connsiteY21" fmla="*/ 0 h 13716000"/>
              <a:gd name="connsiteX22" fmla="*/ 22345128 w 22346762"/>
              <a:gd name="connsiteY22" fmla="*/ 0 h 13716000"/>
              <a:gd name="connsiteX23" fmla="*/ 22345128 w 22346762"/>
              <a:gd name="connsiteY23" fmla="*/ 10746432 h 13716000"/>
              <a:gd name="connsiteX24" fmla="*/ 22240138 w 22346762"/>
              <a:gd name="connsiteY24" fmla="*/ 10753407 h 13716000"/>
              <a:gd name="connsiteX25" fmla="*/ 21658888 w 22346762"/>
              <a:gd name="connsiteY25" fmla="*/ 11142948 h 13716000"/>
              <a:gd name="connsiteX26" fmla="*/ 21659705 w 22346762"/>
              <a:gd name="connsiteY26" fmla="*/ 11935507 h 13716000"/>
              <a:gd name="connsiteX27" fmla="*/ 22241757 w 22346762"/>
              <a:gd name="connsiteY27" fmla="*/ 12323847 h 13716000"/>
              <a:gd name="connsiteX28" fmla="*/ 22345128 w 22346762"/>
              <a:gd name="connsiteY28" fmla="*/ 12330501 h 13716000"/>
              <a:gd name="connsiteX0" fmla="*/ 22345128 w 22346762"/>
              <a:gd name="connsiteY0" fmla="*/ 11538520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5128 w 22346762"/>
              <a:gd name="connsiteY3" fmla="*/ 11538520 h 13716000"/>
              <a:gd name="connsiteX4" fmla="*/ 22346762 w 22346762"/>
              <a:gd name="connsiteY4" fmla="*/ 12330606 h 13716000"/>
              <a:gd name="connsiteX5" fmla="*/ 22345128 w 22346762"/>
              <a:gd name="connsiteY5" fmla="*/ 12330501 h 13716000"/>
              <a:gd name="connsiteX6" fmla="*/ 22346762 w 22346762"/>
              <a:gd name="connsiteY6" fmla="*/ 12330606 h 13716000"/>
              <a:gd name="connsiteX7" fmla="*/ 22345128 w 22346762"/>
              <a:gd name="connsiteY7" fmla="*/ 13716000 h 13716000"/>
              <a:gd name="connsiteX8" fmla="*/ 0 w 22346762"/>
              <a:gd name="connsiteY8" fmla="*/ 13716000 h 13716000"/>
              <a:gd name="connsiteX9" fmla="*/ 0 w 22346762"/>
              <a:gd name="connsiteY9" fmla="*/ 12337466 h 13716000"/>
              <a:gd name="connsiteX10" fmla="*/ 11468491 w 22346762"/>
              <a:gd name="connsiteY10" fmla="*/ 12337466 h 13716000"/>
              <a:gd name="connsiteX11" fmla="*/ 11471920 w 22346762"/>
              <a:gd name="connsiteY11" fmla="*/ 12337466 h 13716000"/>
              <a:gd name="connsiteX12" fmla="*/ 11471920 w 22346762"/>
              <a:gd name="connsiteY12" fmla="*/ 12337293 h 13716000"/>
              <a:gd name="connsiteX13" fmla="*/ 11549828 w 22346762"/>
              <a:gd name="connsiteY13" fmla="*/ 12333359 h 13716000"/>
              <a:gd name="connsiteX14" fmla="*/ 12264008 w 22346762"/>
              <a:gd name="connsiteY14" fmla="*/ 11541949 h 13716000"/>
              <a:gd name="connsiteX15" fmla="*/ 11549828 w 22346762"/>
              <a:gd name="connsiteY15" fmla="*/ 10750539 h 13716000"/>
              <a:gd name="connsiteX16" fmla="*/ 11471920 w 22346762"/>
              <a:gd name="connsiteY16" fmla="*/ 10746605 h 13716000"/>
              <a:gd name="connsiteX17" fmla="*/ 11471920 w 22346762"/>
              <a:gd name="connsiteY17" fmla="*/ 10746432 h 13716000"/>
              <a:gd name="connsiteX18" fmla="*/ 11468491 w 22346762"/>
              <a:gd name="connsiteY18" fmla="*/ 10746432 h 13716000"/>
              <a:gd name="connsiteX19" fmla="*/ 0 w 22346762"/>
              <a:gd name="connsiteY19" fmla="*/ 10746432 h 13716000"/>
              <a:gd name="connsiteX20" fmla="*/ 0 w 22346762"/>
              <a:gd name="connsiteY20" fmla="*/ 0 h 13716000"/>
              <a:gd name="connsiteX21" fmla="*/ 22345128 w 22346762"/>
              <a:gd name="connsiteY21" fmla="*/ 0 h 13716000"/>
              <a:gd name="connsiteX22" fmla="*/ 22345128 w 22346762"/>
              <a:gd name="connsiteY22" fmla="*/ 10746432 h 13716000"/>
              <a:gd name="connsiteX23" fmla="*/ 22240138 w 22346762"/>
              <a:gd name="connsiteY23" fmla="*/ 10753407 h 13716000"/>
              <a:gd name="connsiteX24" fmla="*/ 21658888 w 22346762"/>
              <a:gd name="connsiteY24" fmla="*/ 11142948 h 13716000"/>
              <a:gd name="connsiteX25" fmla="*/ 21659705 w 22346762"/>
              <a:gd name="connsiteY25" fmla="*/ 11935507 h 13716000"/>
              <a:gd name="connsiteX26" fmla="*/ 22241757 w 22346762"/>
              <a:gd name="connsiteY26" fmla="*/ 12323847 h 13716000"/>
              <a:gd name="connsiteX27" fmla="*/ 22345128 w 22346762"/>
              <a:gd name="connsiteY27" fmla="*/ 12330501 h 13716000"/>
              <a:gd name="connsiteX28" fmla="*/ 22345128 w 22346762"/>
              <a:gd name="connsiteY28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471920 w 22346762"/>
              <a:gd name="connsiteY11" fmla="*/ 12337293 h 13716000"/>
              <a:gd name="connsiteX12" fmla="*/ 11549828 w 22346762"/>
              <a:gd name="connsiteY12" fmla="*/ 12333359 h 13716000"/>
              <a:gd name="connsiteX13" fmla="*/ 12264008 w 22346762"/>
              <a:gd name="connsiteY13" fmla="*/ 11541949 h 13716000"/>
              <a:gd name="connsiteX14" fmla="*/ 11549828 w 22346762"/>
              <a:gd name="connsiteY14" fmla="*/ 10750539 h 13716000"/>
              <a:gd name="connsiteX15" fmla="*/ 11471920 w 22346762"/>
              <a:gd name="connsiteY15" fmla="*/ 10746605 h 13716000"/>
              <a:gd name="connsiteX16" fmla="*/ 11471920 w 22346762"/>
              <a:gd name="connsiteY16" fmla="*/ 10746432 h 13716000"/>
              <a:gd name="connsiteX17" fmla="*/ 11468491 w 22346762"/>
              <a:gd name="connsiteY17" fmla="*/ 10746432 h 13716000"/>
              <a:gd name="connsiteX18" fmla="*/ 0 w 22346762"/>
              <a:gd name="connsiteY18" fmla="*/ 10746432 h 13716000"/>
              <a:gd name="connsiteX19" fmla="*/ 0 w 22346762"/>
              <a:gd name="connsiteY19" fmla="*/ 0 h 13716000"/>
              <a:gd name="connsiteX20" fmla="*/ 22345128 w 22346762"/>
              <a:gd name="connsiteY20" fmla="*/ 0 h 13716000"/>
              <a:gd name="connsiteX21" fmla="*/ 22345128 w 22346762"/>
              <a:gd name="connsiteY21" fmla="*/ 10746432 h 13716000"/>
              <a:gd name="connsiteX22" fmla="*/ 22240138 w 22346762"/>
              <a:gd name="connsiteY22" fmla="*/ 10753407 h 13716000"/>
              <a:gd name="connsiteX23" fmla="*/ 21658888 w 22346762"/>
              <a:gd name="connsiteY23" fmla="*/ 11142948 h 13716000"/>
              <a:gd name="connsiteX24" fmla="*/ 21659705 w 22346762"/>
              <a:gd name="connsiteY24" fmla="*/ 11935507 h 13716000"/>
              <a:gd name="connsiteX25" fmla="*/ 22241757 w 22346762"/>
              <a:gd name="connsiteY25" fmla="*/ 12323847 h 13716000"/>
              <a:gd name="connsiteX26" fmla="*/ 22345128 w 22346762"/>
              <a:gd name="connsiteY26" fmla="*/ 12330501 h 13716000"/>
              <a:gd name="connsiteX27" fmla="*/ 22345128 w 22346762"/>
              <a:gd name="connsiteY27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2346762" h="13716000">
                <a:moveTo>
                  <a:pt x="22345129" y="10746432"/>
                </a:moveTo>
                <a:lnTo>
                  <a:pt x="22345128" y="10746432"/>
                </a:lnTo>
                <a:lnTo>
                  <a:pt x="22345129" y="10746432"/>
                </a:lnTo>
                <a:close/>
                <a:moveTo>
                  <a:pt x="22346762" y="12330606"/>
                </a:moveTo>
                <a:lnTo>
                  <a:pt x="22345128" y="12330501"/>
                </a:lnTo>
                <a:lnTo>
                  <a:pt x="22346762" y="12330606"/>
                </a:lnTo>
                <a:close/>
                <a:moveTo>
                  <a:pt x="22345128" y="13716000"/>
                </a:moveTo>
                <a:lnTo>
                  <a:pt x="0" y="13716000"/>
                </a:lnTo>
                <a:lnTo>
                  <a:pt x="0" y="12337466"/>
                </a:lnTo>
                <a:lnTo>
                  <a:pt x="11468491" y="12337466"/>
                </a:lnTo>
                <a:lnTo>
                  <a:pt x="11471920" y="12337466"/>
                </a:lnTo>
                <a:lnTo>
                  <a:pt x="11471920" y="12337293"/>
                </a:lnTo>
                <a:lnTo>
                  <a:pt x="11549828" y="12333359"/>
                </a:lnTo>
                <a:cubicBezTo>
                  <a:pt x="11950972" y="12292620"/>
                  <a:pt x="12264008" y="11953841"/>
                  <a:pt x="12264008" y="11541949"/>
                </a:cubicBezTo>
                <a:cubicBezTo>
                  <a:pt x="12264008" y="11130056"/>
                  <a:pt x="11950972" y="10791277"/>
                  <a:pt x="11549828" y="10750539"/>
                </a:cubicBezTo>
                <a:lnTo>
                  <a:pt x="11471920" y="10746605"/>
                </a:lnTo>
                <a:lnTo>
                  <a:pt x="11471920" y="10746432"/>
                </a:lnTo>
                <a:lnTo>
                  <a:pt x="11468491" y="10746432"/>
                </a:lnTo>
                <a:lnTo>
                  <a:pt x="0" y="10746432"/>
                </a:lnTo>
                <a:lnTo>
                  <a:pt x="0" y="0"/>
                </a:lnTo>
                <a:lnTo>
                  <a:pt x="22345128" y="0"/>
                </a:lnTo>
                <a:lnTo>
                  <a:pt x="22345128" y="10746432"/>
                </a:lnTo>
                <a:lnTo>
                  <a:pt x="22240138" y="10753407"/>
                </a:lnTo>
                <a:cubicBezTo>
                  <a:pt x="21998417" y="10785697"/>
                  <a:pt x="21782632" y="10928276"/>
                  <a:pt x="21658888" y="11142948"/>
                </a:cubicBezTo>
                <a:cubicBezTo>
                  <a:pt x="21517465" y="11388286"/>
                  <a:pt x="21517778" y="11690461"/>
                  <a:pt x="21659705" y="11935507"/>
                </a:cubicBezTo>
                <a:cubicBezTo>
                  <a:pt x="21783891" y="12149922"/>
                  <a:pt x="21999969" y="12292055"/>
                  <a:pt x="22241757" y="12323847"/>
                </a:cubicBezTo>
                <a:lnTo>
                  <a:pt x="22345128" y="12330501"/>
                </a:lnTo>
                <a:lnTo>
                  <a:pt x="22345128" y="13716000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>
            <a:outerShdw blurRad="508000" dist="889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38100" tIns="38100" rIns="381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74808C"/>
              </a:solidFill>
              <a:effectLst/>
              <a:uLnTx/>
              <a:uFillTx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6BFECEB-CECF-9044-87BD-8BCB66A117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47" y="1229055"/>
            <a:ext cx="2102937" cy="2102937"/>
          </a:xfrm>
          <a:prstGeom prst="rect">
            <a:avLst/>
          </a:prstGeom>
          <a:effectLst>
            <a:outerShdw blurRad="76200" dist="508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 Box 3">
            <a:extLst>
              <a:ext uri="{FF2B5EF4-FFF2-40B4-BE49-F238E27FC236}">
                <a16:creationId xmlns:a16="http://schemas.microsoft.com/office/drawing/2014/main" xmlns="" id="{ECEE9917-7D36-E84F-B374-348E30C5CC08}"/>
              </a:ext>
            </a:extLst>
          </p:cNvPr>
          <p:cNvSpPr txBox="1">
            <a:spLocks/>
          </p:cNvSpPr>
          <p:nvPr/>
        </p:nvSpPr>
        <p:spPr bwMode="auto">
          <a:xfrm>
            <a:off x="12617821" y="1515925"/>
            <a:ext cx="11779828" cy="116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lvl="0" defTabSz="82550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x-none" sz="6600" b="1" dirty="0" smtClean="0">
                <a:solidFill>
                  <a:schemeClr val="accent6">
                    <a:lumMod val="50000"/>
                  </a:schemeClr>
                </a:solidFill>
                <a:ea typeface="Roboto Light" charset="0"/>
                <a:cs typeface="Times New Roman" panose="02020603050405020304" pitchFamily="18" charset="0"/>
                <a:sym typeface="Poppins Medium" charset="0"/>
              </a:rPr>
              <a:t>Новый механизм</a:t>
            </a:r>
            <a:endParaRPr lang="ru-RU" altLang="x-none" sz="6600" b="1" dirty="0">
              <a:solidFill>
                <a:schemeClr val="accent6">
                  <a:lumMod val="50000"/>
                </a:schemeClr>
              </a:solidFill>
              <a:ea typeface="Roboto Light" charset="0"/>
              <a:cs typeface="Times New Roman" panose="02020603050405020304" pitchFamily="18" charset="0"/>
              <a:sym typeface="Poppins Medium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9327BCC-5D9A-1E44-920D-47231853CABC}"/>
              </a:ext>
            </a:extLst>
          </p:cNvPr>
          <p:cNvSpPr txBox="1"/>
          <p:nvPr/>
        </p:nvSpPr>
        <p:spPr>
          <a:xfrm>
            <a:off x="2037238" y="3331992"/>
            <a:ext cx="11355268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ru-RU" sz="3200" dirty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556B798-0AD4-1743-8DA1-07C4A56BBDC9}"/>
              </a:ext>
            </a:extLst>
          </p:cNvPr>
          <p:cNvSpPr txBox="1"/>
          <p:nvPr/>
        </p:nvSpPr>
        <p:spPr>
          <a:xfrm>
            <a:off x="2505317" y="10123657"/>
            <a:ext cx="9356972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ru-RU" sz="3200" dirty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5C3090E-DFC2-B94C-9853-4BE0C76B4404}"/>
              </a:ext>
            </a:extLst>
          </p:cNvPr>
          <p:cNvSpPr txBox="1"/>
          <p:nvPr/>
        </p:nvSpPr>
        <p:spPr>
          <a:xfrm>
            <a:off x="13999380" y="11941034"/>
            <a:ext cx="9899823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ru-RU" sz="3200" dirty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D67DC5A-2E7C-B34C-A6CF-2BC2B6E1C710}"/>
              </a:ext>
            </a:extLst>
          </p:cNvPr>
          <p:cNvSpPr txBox="1"/>
          <p:nvPr/>
        </p:nvSpPr>
        <p:spPr>
          <a:xfrm>
            <a:off x="13860585" y="4943984"/>
            <a:ext cx="9944938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ru-RU" sz="3200" dirty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D99B6945-6079-1D47-A0A9-6265081BDEBB}"/>
              </a:ext>
            </a:extLst>
          </p:cNvPr>
          <p:cNvSpPr txBox="1"/>
          <p:nvPr/>
        </p:nvSpPr>
        <p:spPr>
          <a:xfrm>
            <a:off x="13778506" y="12161695"/>
            <a:ext cx="9899823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ru-RU" sz="3200" dirty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xmlns="" id="{F2AF2064-5D6A-BD4B-8898-4E363530FD5F}"/>
              </a:ext>
            </a:extLst>
          </p:cNvPr>
          <p:cNvGrpSpPr/>
          <p:nvPr/>
        </p:nvGrpSpPr>
        <p:grpSpPr>
          <a:xfrm>
            <a:off x="23235804" y="12601673"/>
            <a:ext cx="2192483" cy="2216727"/>
            <a:chOff x="23235913" y="12949488"/>
            <a:chExt cx="2192483" cy="2216727"/>
          </a:xfrm>
          <a:gradFill flip="none" rotWithShape="1">
            <a:gsLst>
              <a:gs pos="0">
                <a:srgbClr val="A7D83A">
                  <a:tint val="66000"/>
                  <a:satMod val="160000"/>
                </a:srgbClr>
              </a:gs>
              <a:gs pos="50000">
                <a:srgbClr val="A7D83A">
                  <a:tint val="44500"/>
                  <a:satMod val="160000"/>
                </a:srgbClr>
              </a:gs>
              <a:gs pos="100000">
                <a:srgbClr val="A7D83A">
                  <a:tint val="23500"/>
                  <a:satMod val="160000"/>
                </a:srgbClr>
              </a:gs>
            </a:gsLst>
            <a:lin ang="18900000" scaled="1"/>
            <a:tileRect/>
          </a:gradFill>
        </p:grpSpPr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xmlns="" id="{D843E2E9-9BC9-4149-9DC2-3B2760C33535}"/>
                </a:ext>
              </a:extLst>
            </p:cNvPr>
            <p:cNvSpPr/>
            <p:nvPr/>
          </p:nvSpPr>
          <p:spPr bwMode="auto">
            <a:xfrm>
              <a:off x="23235913" y="12949488"/>
              <a:ext cx="2192483" cy="2216727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blurRad="25400" algn="ctr" rotWithShape="0">
                <a:srgbClr val="000000">
                  <a:alpha val="50000"/>
                </a:srgbClr>
              </a:outerShdw>
            </a:effectLst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 dirty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3678438" y="13291342"/>
              <a:ext cx="697832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4000" b="1" dirty="0" smtClean="0">
                  <a:solidFill>
                    <a:schemeClr val="bg1">
                      <a:lumMod val="75000"/>
                    </a:schemeClr>
                  </a:solidFill>
                </a:rPr>
                <a:t>2</a:t>
              </a:r>
              <a:endParaRPr lang="ru-RU" sz="4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8EA53618-F2BC-6C4F-B6BE-D4A43BDEFFAF}"/>
              </a:ext>
            </a:extLst>
          </p:cNvPr>
          <p:cNvSpPr txBox="1"/>
          <p:nvPr/>
        </p:nvSpPr>
        <p:spPr>
          <a:xfrm>
            <a:off x="2499449" y="3325751"/>
            <a:ext cx="21656953" cy="1569660"/>
          </a:xfrm>
          <a:prstGeom prst="rect">
            <a:avLst/>
          </a:prstGeom>
          <a:solidFill>
            <a:srgbClr val="EEF2F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2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С 1 апреля 2022 года социальное такси предоставляется гражданам в Ленинградской области в форме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дополнительной меры социальной поддержки в виде специального транспортного обслуживания отдельных категорий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граждан 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F9327BCC-5D9A-1E44-920D-47231853CABC}"/>
              </a:ext>
            </a:extLst>
          </p:cNvPr>
          <p:cNvSpPr txBox="1"/>
          <p:nvPr/>
        </p:nvSpPr>
        <p:spPr>
          <a:xfrm>
            <a:off x="2628608" y="5869021"/>
            <a:ext cx="8097115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Нормативная правовая база: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F9327BCC-5D9A-1E44-920D-47231853CABC}"/>
              </a:ext>
            </a:extLst>
          </p:cNvPr>
          <p:cNvSpPr txBox="1"/>
          <p:nvPr/>
        </p:nvSpPr>
        <p:spPr>
          <a:xfrm>
            <a:off x="2628608" y="6628511"/>
            <a:ext cx="21527795" cy="1077218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Постановление Правительства Ленинградской области от 11 ноября 2021 года № 711 «О дополнительной мере социальной поддержки в виде специального транспортного обслуживания отдельных категорий граждан»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F9327BCC-5D9A-1E44-920D-47231853CABC}"/>
              </a:ext>
            </a:extLst>
          </p:cNvPr>
          <p:cNvSpPr txBox="1"/>
          <p:nvPr/>
        </p:nvSpPr>
        <p:spPr>
          <a:xfrm>
            <a:off x="2566205" y="8100362"/>
            <a:ext cx="21590198" cy="1569660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Постановление Правительства Ленинградской области от 26 января 2022 года № 47 «Об утверждении Порядка отбора транспортной компании для предоставления специального транспортного обслуживания отдельных категорий граждан в Ленинградской области»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F9327BCC-5D9A-1E44-920D-47231853CABC}"/>
              </a:ext>
            </a:extLst>
          </p:cNvPr>
          <p:cNvSpPr txBox="1"/>
          <p:nvPr/>
        </p:nvSpPr>
        <p:spPr>
          <a:xfrm>
            <a:off x="2546256" y="9971264"/>
            <a:ext cx="21610146" cy="2554545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2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Постановление Правительства Ленинградской области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от 28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января 2022 №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53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«Об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утверждении Порядка предоставления субсидии из областного бюджета Ленинградской области юридическим лицам (за исключением государственных (муниципальных) учреждений), индивидуальным предпринимателям в целях возмещения затрат в связи с предоставлением дополнительной меры социальной поддержки отдельным категориям граждан в виде специального транспортного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обслуживания»</a:t>
            </a:r>
          </a:p>
        </p:txBody>
      </p:sp>
    </p:spTree>
    <p:extLst>
      <p:ext uri="{BB962C8B-B14F-4D97-AF65-F5344CB8AC3E}">
        <p14:creationId xmlns:p14="http://schemas.microsoft.com/office/powerpoint/2010/main" val="1596681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2543C7C-67DA-8946-A66C-5AFA0006BDC4}"/>
              </a:ext>
            </a:extLst>
          </p:cNvPr>
          <p:cNvSpPr/>
          <p:nvPr/>
        </p:nvSpPr>
        <p:spPr bwMode="auto">
          <a:xfrm>
            <a:off x="0" y="0"/>
            <a:ext cx="24384000" cy="13716000"/>
          </a:xfrm>
          <a:prstGeom prst="rect">
            <a:avLst/>
          </a:prstGeom>
          <a:solidFill>
            <a:srgbClr val="E3F18A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8100" tIns="38100" rIns="381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74808C"/>
              </a:solidFill>
              <a:effectLst/>
              <a:uLnTx/>
              <a:uFillTx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4" name="Полилиния 3">
            <a:extLst>
              <a:ext uri="{FF2B5EF4-FFF2-40B4-BE49-F238E27FC236}">
                <a16:creationId xmlns:a16="http://schemas.microsoft.com/office/drawing/2014/main" xmlns="" id="{10EA2F22-2E5B-BA4C-B0E2-8B48D4586C69}"/>
              </a:ext>
            </a:extLst>
          </p:cNvPr>
          <p:cNvSpPr/>
          <p:nvPr/>
        </p:nvSpPr>
        <p:spPr bwMode="auto">
          <a:xfrm rot="10800000">
            <a:off x="2037238" y="-16756"/>
            <a:ext cx="22346762" cy="13716000"/>
          </a:xfrm>
          <a:custGeom>
            <a:avLst/>
            <a:gdLst>
              <a:gd name="connsiteX0" fmla="*/ 22345128 w 22346762"/>
              <a:gd name="connsiteY0" fmla="*/ 11538520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5128 w 22346762"/>
              <a:gd name="connsiteY3" fmla="*/ 11538520 h 13716000"/>
              <a:gd name="connsiteX4" fmla="*/ 22346762 w 22346762"/>
              <a:gd name="connsiteY4" fmla="*/ 12330606 h 13716000"/>
              <a:gd name="connsiteX5" fmla="*/ 22345128 w 22346762"/>
              <a:gd name="connsiteY5" fmla="*/ 12330501 h 13716000"/>
              <a:gd name="connsiteX6" fmla="*/ 22345128 w 22346762"/>
              <a:gd name="connsiteY6" fmla="*/ 11538520 h 13716000"/>
              <a:gd name="connsiteX7" fmla="*/ 22346762 w 22346762"/>
              <a:gd name="connsiteY7" fmla="*/ 12330606 h 13716000"/>
              <a:gd name="connsiteX8" fmla="*/ 22345128 w 22346762"/>
              <a:gd name="connsiteY8" fmla="*/ 13716000 h 13716000"/>
              <a:gd name="connsiteX9" fmla="*/ 0 w 22346762"/>
              <a:gd name="connsiteY9" fmla="*/ 13716000 h 13716000"/>
              <a:gd name="connsiteX10" fmla="*/ 0 w 22346762"/>
              <a:gd name="connsiteY10" fmla="*/ 12337466 h 13716000"/>
              <a:gd name="connsiteX11" fmla="*/ 11468491 w 22346762"/>
              <a:gd name="connsiteY11" fmla="*/ 12337466 h 13716000"/>
              <a:gd name="connsiteX12" fmla="*/ 11471920 w 22346762"/>
              <a:gd name="connsiteY12" fmla="*/ 12337466 h 13716000"/>
              <a:gd name="connsiteX13" fmla="*/ 11471920 w 22346762"/>
              <a:gd name="connsiteY13" fmla="*/ 12337293 h 13716000"/>
              <a:gd name="connsiteX14" fmla="*/ 11549828 w 22346762"/>
              <a:gd name="connsiteY14" fmla="*/ 12333359 h 13716000"/>
              <a:gd name="connsiteX15" fmla="*/ 12264008 w 22346762"/>
              <a:gd name="connsiteY15" fmla="*/ 11541949 h 13716000"/>
              <a:gd name="connsiteX16" fmla="*/ 11549828 w 22346762"/>
              <a:gd name="connsiteY16" fmla="*/ 10750539 h 13716000"/>
              <a:gd name="connsiteX17" fmla="*/ 11471920 w 22346762"/>
              <a:gd name="connsiteY17" fmla="*/ 10746605 h 13716000"/>
              <a:gd name="connsiteX18" fmla="*/ 11471920 w 22346762"/>
              <a:gd name="connsiteY18" fmla="*/ 10746432 h 13716000"/>
              <a:gd name="connsiteX19" fmla="*/ 11468491 w 22346762"/>
              <a:gd name="connsiteY19" fmla="*/ 10746432 h 13716000"/>
              <a:gd name="connsiteX20" fmla="*/ 0 w 22346762"/>
              <a:gd name="connsiteY20" fmla="*/ 10746432 h 13716000"/>
              <a:gd name="connsiteX21" fmla="*/ 0 w 22346762"/>
              <a:gd name="connsiteY21" fmla="*/ 0 h 13716000"/>
              <a:gd name="connsiteX22" fmla="*/ 22345128 w 22346762"/>
              <a:gd name="connsiteY22" fmla="*/ 0 h 13716000"/>
              <a:gd name="connsiteX23" fmla="*/ 22345128 w 22346762"/>
              <a:gd name="connsiteY23" fmla="*/ 10746432 h 13716000"/>
              <a:gd name="connsiteX24" fmla="*/ 22240138 w 22346762"/>
              <a:gd name="connsiteY24" fmla="*/ 10753407 h 13716000"/>
              <a:gd name="connsiteX25" fmla="*/ 21658888 w 22346762"/>
              <a:gd name="connsiteY25" fmla="*/ 11142948 h 13716000"/>
              <a:gd name="connsiteX26" fmla="*/ 21659705 w 22346762"/>
              <a:gd name="connsiteY26" fmla="*/ 11935507 h 13716000"/>
              <a:gd name="connsiteX27" fmla="*/ 22241757 w 22346762"/>
              <a:gd name="connsiteY27" fmla="*/ 12323847 h 13716000"/>
              <a:gd name="connsiteX28" fmla="*/ 22345128 w 22346762"/>
              <a:gd name="connsiteY28" fmla="*/ 12330501 h 13716000"/>
              <a:gd name="connsiteX0" fmla="*/ 22345128 w 22346762"/>
              <a:gd name="connsiteY0" fmla="*/ 11538520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5128 w 22346762"/>
              <a:gd name="connsiteY3" fmla="*/ 11538520 h 13716000"/>
              <a:gd name="connsiteX4" fmla="*/ 22346762 w 22346762"/>
              <a:gd name="connsiteY4" fmla="*/ 12330606 h 13716000"/>
              <a:gd name="connsiteX5" fmla="*/ 22345128 w 22346762"/>
              <a:gd name="connsiteY5" fmla="*/ 12330501 h 13716000"/>
              <a:gd name="connsiteX6" fmla="*/ 22346762 w 22346762"/>
              <a:gd name="connsiteY6" fmla="*/ 12330606 h 13716000"/>
              <a:gd name="connsiteX7" fmla="*/ 22345128 w 22346762"/>
              <a:gd name="connsiteY7" fmla="*/ 13716000 h 13716000"/>
              <a:gd name="connsiteX8" fmla="*/ 0 w 22346762"/>
              <a:gd name="connsiteY8" fmla="*/ 13716000 h 13716000"/>
              <a:gd name="connsiteX9" fmla="*/ 0 w 22346762"/>
              <a:gd name="connsiteY9" fmla="*/ 12337466 h 13716000"/>
              <a:gd name="connsiteX10" fmla="*/ 11468491 w 22346762"/>
              <a:gd name="connsiteY10" fmla="*/ 12337466 h 13716000"/>
              <a:gd name="connsiteX11" fmla="*/ 11471920 w 22346762"/>
              <a:gd name="connsiteY11" fmla="*/ 12337466 h 13716000"/>
              <a:gd name="connsiteX12" fmla="*/ 11471920 w 22346762"/>
              <a:gd name="connsiteY12" fmla="*/ 12337293 h 13716000"/>
              <a:gd name="connsiteX13" fmla="*/ 11549828 w 22346762"/>
              <a:gd name="connsiteY13" fmla="*/ 12333359 h 13716000"/>
              <a:gd name="connsiteX14" fmla="*/ 12264008 w 22346762"/>
              <a:gd name="connsiteY14" fmla="*/ 11541949 h 13716000"/>
              <a:gd name="connsiteX15" fmla="*/ 11549828 w 22346762"/>
              <a:gd name="connsiteY15" fmla="*/ 10750539 h 13716000"/>
              <a:gd name="connsiteX16" fmla="*/ 11471920 w 22346762"/>
              <a:gd name="connsiteY16" fmla="*/ 10746605 h 13716000"/>
              <a:gd name="connsiteX17" fmla="*/ 11471920 w 22346762"/>
              <a:gd name="connsiteY17" fmla="*/ 10746432 h 13716000"/>
              <a:gd name="connsiteX18" fmla="*/ 11468491 w 22346762"/>
              <a:gd name="connsiteY18" fmla="*/ 10746432 h 13716000"/>
              <a:gd name="connsiteX19" fmla="*/ 0 w 22346762"/>
              <a:gd name="connsiteY19" fmla="*/ 10746432 h 13716000"/>
              <a:gd name="connsiteX20" fmla="*/ 0 w 22346762"/>
              <a:gd name="connsiteY20" fmla="*/ 0 h 13716000"/>
              <a:gd name="connsiteX21" fmla="*/ 22345128 w 22346762"/>
              <a:gd name="connsiteY21" fmla="*/ 0 h 13716000"/>
              <a:gd name="connsiteX22" fmla="*/ 22345128 w 22346762"/>
              <a:gd name="connsiteY22" fmla="*/ 10746432 h 13716000"/>
              <a:gd name="connsiteX23" fmla="*/ 22240138 w 22346762"/>
              <a:gd name="connsiteY23" fmla="*/ 10753407 h 13716000"/>
              <a:gd name="connsiteX24" fmla="*/ 21658888 w 22346762"/>
              <a:gd name="connsiteY24" fmla="*/ 11142948 h 13716000"/>
              <a:gd name="connsiteX25" fmla="*/ 21659705 w 22346762"/>
              <a:gd name="connsiteY25" fmla="*/ 11935507 h 13716000"/>
              <a:gd name="connsiteX26" fmla="*/ 22241757 w 22346762"/>
              <a:gd name="connsiteY26" fmla="*/ 12323847 h 13716000"/>
              <a:gd name="connsiteX27" fmla="*/ 22345128 w 22346762"/>
              <a:gd name="connsiteY27" fmla="*/ 12330501 h 13716000"/>
              <a:gd name="connsiteX28" fmla="*/ 22345128 w 22346762"/>
              <a:gd name="connsiteY28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471920 w 22346762"/>
              <a:gd name="connsiteY11" fmla="*/ 12337293 h 13716000"/>
              <a:gd name="connsiteX12" fmla="*/ 11549828 w 22346762"/>
              <a:gd name="connsiteY12" fmla="*/ 12333359 h 13716000"/>
              <a:gd name="connsiteX13" fmla="*/ 12264008 w 22346762"/>
              <a:gd name="connsiteY13" fmla="*/ 11541949 h 13716000"/>
              <a:gd name="connsiteX14" fmla="*/ 11549828 w 22346762"/>
              <a:gd name="connsiteY14" fmla="*/ 10750539 h 13716000"/>
              <a:gd name="connsiteX15" fmla="*/ 11471920 w 22346762"/>
              <a:gd name="connsiteY15" fmla="*/ 10746605 h 13716000"/>
              <a:gd name="connsiteX16" fmla="*/ 11471920 w 22346762"/>
              <a:gd name="connsiteY16" fmla="*/ 10746432 h 13716000"/>
              <a:gd name="connsiteX17" fmla="*/ 11468491 w 22346762"/>
              <a:gd name="connsiteY17" fmla="*/ 10746432 h 13716000"/>
              <a:gd name="connsiteX18" fmla="*/ 0 w 22346762"/>
              <a:gd name="connsiteY18" fmla="*/ 10746432 h 13716000"/>
              <a:gd name="connsiteX19" fmla="*/ 0 w 22346762"/>
              <a:gd name="connsiteY19" fmla="*/ 0 h 13716000"/>
              <a:gd name="connsiteX20" fmla="*/ 22345128 w 22346762"/>
              <a:gd name="connsiteY20" fmla="*/ 0 h 13716000"/>
              <a:gd name="connsiteX21" fmla="*/ 22345128 w 22346762"/>
              <a:gd name="connsiteY21" fmla="*/ 10746432 h 13716000"/>
              <a:gd name="connsiteX22" fmla="*/ 22240138 w 22346762"/>
              <a:gd name="connsiteY22" fmla="*/ 10753407 h 13716000"/>
              <a:gd name="connsiteX23" fmla="*/ 21658888 w 22346762"/>
              <a:gd name="connsiteY23" fmla="*/ 11142948 h 13716000"/>
              <a:gd name="connsiteX24" fmla="*/ 21659705 w 22346762"/>
              <a:gd name="connsiteY24" fmla="*/ 11935507 h 13716000"/>
              <a:gd name="connsiteX25" fmla="*/ 22241757 w 22346762"/>
              <a:gd name="connsiteY25" fmla="*/ 12323847 h 13716000"/>
              <a:gd name="connsiteX26" fmla="*/ 22345128 w 22346762"/>
              <a:gd name="connsiteY26" fmla="*/ 12330501 h 13716000"/>
              <a:gd name="connsiteX27" fmla="*/ 22345128 w 22346762"/>
              <a:gd name="connsiteY27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2346762" h="13716000">
                <a:moveTo>
                  <a:pt x="22345129" y="10746432"/>
                </a:moveTo>
                <a:lnTo>
                  <a:pt x="22345128" y="10746432"/>
                </a:lnTo>
                <a:lnTo>
                  <a:pt x="22345129" y="10746432"/>
                </a:lnTo>
                <a:close/>
                <a:moveTo>
                  <a:pt x="22346762" y="12330606"/>
                </a:moveTo>
                <a:lnTo>
                  <a:pt x="22345128" y="12330501"/>
                </a:lnTo>
                <a:lnTo>
                  <a:pt x="22346762" y="12330606"/>
                </a:lnTo>
                <a:close/>
                <a:moveTo>
                  <a:pt x="22345128" y="13716000"/>
                </a:moveTo>
                <a:lnTo>
                  <a:pt x="0" y="13716000"/>
                </a:lnTo>
                <a:lnTo>
                  <a:pt x="0" y="12337466"/>
                </a:lnTo>
                <a:lnTo>
                  <a:pt x="11468491" y="12337466"/>
                </a:lnTo>
                <a:lnTo>
                  <a:pt x="11471920" y="12337466"/>
                </a:lnTo>
                <a:lnTo>
                  <a:pt x="11471920" y="12337293"/>
                </a:lnTo>
                <a:lnTo>
                  <a:pt x="11549828" y="12333359"/>
                </a:lnTo>
                <a:cubicBezTo>
                  <a:pt x="11950972" y="12292620"/>
                  <a:pt x="12264008" y="11953841"/>
                  <a:pt x="12264008" y="11541949"/>
                </a:cubicBezTo>
                <a:cubicBezTo>
                  <a:pt x="12264008" y="11130056"/>
                  <a:pt x="11950972" y="10791277"/>
                  <a:pt x="11549828" y="10750539"/>
                </a:cubicBezTo>
                <a:lnTo>
                  <a:pt x="11471920" y="10746605"/>
                </a:lnTo>
                <a:lnTo>
                  <a:pt x="11471920" y="10746432"/>
                </a:lnTo>
                <a:lnTo>
                  <a:pt x="11468491" y="10746432"/>
                </a:lnTo>
                <a:lnTo>
                  <a:pt x="0" y="10746432"/>
                </a:lnTo>
                <a:lnTo>
                  <a:pt x="0" y="0"/>
                </a:lnTo>
                <a:lnTo>
                  <a:pt x="22345128" y="0"/>
                </a:lnTo>
                <a:lnTo>
                  <a:pt x="22345128" y="10746432"/>
                </a:lnTo>
                <a:lnTo>
                  <a:pt x="22240138" y="10753407"/>
                </a:lnTo>
                <a:cubicBezTo>
                  <a:pt x="21998417" y="10785697"/>
                  <a:pt x="21782632" y="10928276"/>
                  <a:pt x="21658888" y="11142948"/>
                </a:cubicBezTo>
                <a:cubicBezTo>
                  <a:pt x="21517465" y="11388286"/>
                  <a:pt x="21517778" y="11690461"/>
                  <a:pt x="21659705" y="11935507"/>
                </a:cubicBezTo>
                <a:cubicBezTo>
                  <a:pt x="21783891" y="12149922"/>
                  <a:pt x="21999969" y="12292055"/>
                  <a:pt x="22241757" y="12323847"/>
                </a:cubicBezTo>
                <a:lnTo>
                  <a:pt x="22345128" y="12330501"/>
                </a:lnTo>
                <a:lnTo>
                  <a:pt x="22345128" y="13716000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>
            <a:outerShdw blurRad="508000" dist="889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38100" tIns="38100" rIns="381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74808C"/>
              </a:solidFill>
              <a:effectLst/>
              <a:uLnTx/>
              <a:uFillTx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6BFECEB-CECF-9044-87BD-8BCB66A117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47" y="1229055"/>
            <a:ext cx="2102937" cy="2102937"/>
          </a:xfrm>
          <a:prstGeom prst="rect">
            <a:avLst/>
          </a:prstGeom>
          <a:effectLst>
            <a:outerShdw blurRad="76200" dist="508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 Box 3">
            <a:extLst>
              <a:ext uri="{FF2B5EF4-FFF2-40B4-BE49-F238E27FC236}">
                <a16:creationId xmlns:a16="http://schemas.microsoft.com/office/drawing/2014/main" xmlns="" id="{ECEE9917-7D36-E84F-B374-348E30C5CC08}"/>
              </a:ext>
            </a:extLst>
          </p:cNvPr>
          <p:cNvSpPr txBox="1">
            <a:spLocks/>
          </p:cNvSpPr>
          <p:nvPr/>
        </p:nvSpPr>
        <p:spPr bwMode="auto">
          <a:xfrm>
            <a:off x="12617821" y="1594640"/>
            <a:ext cx="11779828" cy="116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lvl="0" defTabSz="82550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x-none" sz="6600" b="1" dirty="0">
                <a:solidFill>
                  <a:schemeClr val="accent6">
                    <a:lumMod val="50000"/>
                  </a:schemeClr>
                </a:solidFill>
                <a:ea typeface="Roboto Light" charset="0"/>
                <a:cs typeface="Times New Roman" panose="02020603050405020304" pitchFamily="18" charset="0"/>
                <a:sym typeface="Poppins Medium" charset="0"/>
              </a:rPr>
              <a:t>Предпосылки изменений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D966E84-A034-B248-B896-F9A2886D5498}"/>
              </a:ext>
            </a:extLst>
          </p:cNvPr>
          <p:cNvSpPr txBox="1"/>
          <p:nvPr/>
        </p:nvSpPr>
        <p:spPr>
          <a:xfrm>
            <a:off x="2505319" y="3375574"/>
            <a:ext cx="7807081" cy="156966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 sz="320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defRPr>
            </a:lvl1pPr>
          </a:lstStyle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Увеличение финансирования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             с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18,7 млн руб. в 2018 году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                до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167,5 млн руб. в 2021 году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9327BCC-5D9A-1E44-920D-47231853CABC}"/>
              </a:ext>
            </a:extLst>
          </p:cNvPr>
          <p:cNvSpPr txBox="1"/>
          <p:nvPr/>
        </p:nvSpPr>
        <p:spPr>
          <a:xfrm>
            <a:off x="4183702" y="5330312"/>
            <a:ext cx="7678587" cy="156966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2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Увеличение количества поездок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           с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41,1 тыс. единиц в 2018 году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           до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67,9 тыс. единиц в 2020 году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556B798-0AD4-1743-8DA1-07C4A56BBDC9}"/>
              </a:ext>
            </a:extLst>
          </p:cNvPr>
          <p:cNvSpPr txBox="1"/>
          <p:nvPr/>
        </p:nvSpPr>
        <p:spPr>
          <a:xfrm>
            <a:off x="2505317" y="10069050"/>
            <a:ext cx="9356972" cy="30469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2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Несовершенство отбора исполнителя: нет входных параметров, правила предлагает (=определяет) НКО, так как действующий механизм отбора осуществляется посредством финансирования реализации социальных проектов </a:t>
            </a:r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xmlns="" id="{165B054B-FD12-D240-AA0A-C6329B47BBDA}"/>
              </a:ext>
            </a:extLst>
          </p:cNvPr>
          <p:cNvGrpSpPr/>
          <p:nvPr/>
        </p:nvGrpSpPr>
        <p:grpSpPr>
          <a:xfrm>
            <a:off x="12888688" y="6572576"/>
            <a:ext cx="10871720" cy="3292162"/>
            <a:chOff x="12953480" y="3408766"/>
            <a:chExt cx="10871720" cy="329216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F11DE814-8914-EA47-8EEC-BCDA8DE6F812}"/>
                </a:ext>
              </a:extLst>
            </p:cNvPr>
            <p:cNvSpPr txBox="1"/>
            <p:nvPr/>
          </p:nvSpPr>
          <p:spPr>
            <a:xfrm>
              <a:off x="12953480" y="3408766"/>
              <a:ext cx="10871720" cy="1077218"/>
            </a:xfrm>
            <a:prstGeom prst="rect">
              <a:avLst/>
            </a:prstGeom>
            <a:solidFill>
              <a:srgbClr val="EEF2F6"/>
            </a:solidFill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just"/>
              <a:r>
                <a:rPr lang="ru-RU" sz="3200" dirty="0">
                  <a:solidFill>
                    <a:schemeClr val="accent6">
                      <a:lumMod val="50000"/>
                    </a:schemeClr>
                  </a:solidFill>
                  <a:cs typeface="Times New Roman" pitchFamily="18" charset="0"/>
                </a:rPr>
                <a:t>Возрастание коммерческой привлекательности проекта, конкурентной борьбы за реализацию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30837307-B33B-1649-A82D-C65BFED876C3}"/>
                </a:ext>
              </a:extLst>
            </p:cNvPr>
            <p:cNvSpPr txBox="1"/>
            <p:nvPr/>
          </p:nvSpPr>
          <p:spPr>
            <a:xfrm>
              <a:off x="13880260" y="4511317"/>
              <a:ext cx="9944938" cy="107721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/>
              <a:r>
                <a:rPr lang="ru-RU" sz="3200" dirty="0">
                  <a:solidFill>
                    <a:schemeClr val="accent6">
                      <a:lumMod val="50000"/>
                    </a:schemeClr>
                  </a:solidFill>
                  <a:cs typeface="Times New Roman" pitchFamily="18" charset="0"/>
                </a:rPr>
                <a:t>Увеличение рисков недобросовестной конкуренции ввиду </a:t>
              </a:r>
              <a:r>
                <a:rPr lang="ru-RU" sz="3200" dirty="0" err="1">
                  <a:solidFill>
                    <a:schemeClr val="accent6">
                      <a:lumMod val="50000"/>
                    </a:schemeClr>
                  </a:solidFill>
                  <a:cs typeface="Times New Roman" pitchFamily="18" charset="0"/>
                </a:rPr>
                <a:t>низкоконкурентного</a:t>
              </a:r>
              <a:r>
                <a:rPr lang="ru-RU" sz="3200" dirty="0">
                  <a:solidFill>
                    <a:schemeClr val="accent6">
                      <a:lumMod val="50000"/>
                    </a:schemeClr>
                  </a:solidFill>
                  <a:cs typeface="Times New Roman" pitchFamily="18" charset="0"/>
                </a:rPr>
                <a:t> механизма отбора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964627FB-B96E-7D44-8C54-C7BF7DA26E6E}"/>
                </a:ext>
              </a:extLst>
            </p:cNvPr>
            <p:cNvSpPr txBox="1"/>
            <p:nvPr/>
          </p:nvSpPr>
          <p:spPr>
            <a:xfrm>
              <a:off x="13880260" y="5623710"/>
              <a:ext cx="9944938" cy="107721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/>
              <a:r>
                <a:rPr lang="ru-RU" sz="3200" dirty="0">
                  <a:solidFill>
                    <a:schemeClr val="accent6">
                      <a:lumMod val="50000"/>
                    </a:schemeClr>
                  </a:solidFill>
                  <a:cs typeface="Times New Roman" pitchFamily="18" charset="0"/>
                </a:rPr>
                <a:t>Увеличение рисков недобросовестного исполнения с учетом ежегодного роста объемов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DC288B8-7990-4E4C-94CE-47B354BE58A3}"/>
              </a:ext>
            </a:extLst>
          </p:cNvPr>
          <p:cNvSpPr txBox="1"/>
          <p:nvPr/>
        </p:nvSpPr>
        <p:spPr>
          <a:xfrm>
            <a:off x="2505316" y="7325486"/>
            <a:ext cx="9356973" cy="2062103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2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Неизменность численности человеческих ресурсов и механизмов контроля за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 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исполнением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проекта с начала его реализации при ежегодном росте объемов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5C3090E-DFC2-B94C-9853-4BE0C76B4404}"/>
              </a:ext>
            </a:extLst>
          </p:cNvPr>
          <p:cNvSpPr txBox="1"/>
          <p:nvPr/>
        </p:nvSpPr>
        <p:spPr>
          <a:xfrm>
            <a:off x="13835185" y="10950724"/>
            <a:ext cx="9899823" cy="107721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2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Минимизация возможности своевременного реагирования на инциденты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1CC5C00-25E2-D649-B563-5C16F5052A39}"/>
              </a:ext>
            </a:extLst>
          </p:cNvPr>
          <p:cNvSpPr txBox="1"/>
          <p:nvPr/>
        </p:nvSpPr>
        <p:spPr>
          <a:xfrm>
            <a:off x="12888688" y="10337470"/>
            <a:ext cx="10826603" cy="584775"/>
          </a:xfrm>
          <a:prstGeom prst="rect">
            <a:avLst/>
          </a:prstGeom>
          <a:solidFill>
            <a:srgbClr val="EEF2F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2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Сохранение низкого уровня автоматизации контроля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EA53618-F2BC-6C4F-B6BE-D4A43BDEFFAF}"/>
              </a:ext>
            </a:extLst>
          </p:cNvPr>
          <p:cNvSpPr txBox="1"/>
          <p:nvPr/>
        </p:nvSpPr>
        <p:spPr>
          <a:xfrm>
            <a:off x="12933807" y="3331992"/>
            <a:ext cx="10871718" cy="1569660"/>
          </a:xfrm>
          <a:prstGeom prst="rect">
            <a:avLst/>
          </a:prstGeom>
          <a:solidFill>
            <a:srgbClr val="EEF2F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2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Возрастание уровня социальной ответственности региона по заявленным публичным обязательствам перед отдельными категориями граждан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D67DC5A-2E7C-B34C-A6CF-2BC2B6E1C710}"/>
              </a:ext>
            </a:extLst>
          </p:cNvPr>
          <p:cNvSpPr txBox="1"/>
          <p:nvPr/>
        </p:nvSpPr>
        <p:spPr>
          <a:xfrm>
            <a:off x="13860585" y="4943984"/>
            <a:ext cx="9944938" cy="107721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2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Увеличение рисков социальной напряженности при несвоевременном реагировании на инциденты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D99B6945-6079-1D47-A0A9-6265081BDEBB}"/>
              </a:ext>
            </a:extLst>
          </p:cNvPr>
          <p:cNvSpPr txBox="1"/>
          <p:nvPr/>
        </p:nvSpPr>
        <p:spPr>
          <a:xfrm>
            <a:off x="13835183" y="12027942"/>
            <a:ext cx="9899823" cy="107721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2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Увеличение рисков «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недоконтроля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» ввиду роста нагрузки и возрастания «человеческого фактора»</a:t>
            </a: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xmlns="" id="{1C65B108-C77E-F144-998E-1DD27EC0216E}"/>
              </a:ext>
            </a:extLst>
          </p:cNvPr>
          <p:cNvSpPr/>
          <p:nvPr/>
        </p:nvSpPr>
        <p:spPr bwMode="auto">
          <a:xfrm>
            <a:off x="13210619" y="5000046"/>
            <a:ext cx="527153" cy="533948"/>
          </a:xfrm>
          <a:prstGeom prst="ellipse">
            <a:avLst/>
          </a:prstGeom>
          <a:solidFill>
            <a:srgbClr val="EEF2F6"/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100" tIns="38100" rIns="381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74808C"/>
              </a:solidFill>
              <a:effectLst/>
              <a:uLnTx/>
              <a:uFillTx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xmlns="" id="{63E4A2B4-1803-7147-9F20-DDF985D09770}"/>
              </a:ext>
            </a:extLst>
          </p:cNvPr>
          <p:cNvSpPr/>
          <p:nvPr/>
        </p:nvSpPr>
        <p:spPr bwMode="auto">
          <a:xfrm>
            <a:off x="13210619" y="7749587"/>
            <a:ext cx="527153" cy="533948"/>
          </a:xfrm>
          <a:prstGeom prst="ellipse">
            <a:avLst/>
          </a:prstGeom>
          <a:solidFill>
            <a:srgbClr val="EEF2F6"/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100" tIns="38100" rIns="381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74808C"/>
              </a:solidFill>
              <a:effectLst/>
              <a:uLnTx/>
              <a:uFillTx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xmlns="" id="{F4C9DFDE-B14E-B349-8BA2-80415F79BD5A}"/>
              </a:ext>
            </a:extLst>
          </p:cNvPr>
          <p:cNvSpPr/>
          <p:nvPr/>
        </p:nvSpPr>
        <p:spPr bwMode="auto">
          <a:xfrm>
            <a:off x="13210619" y="8809417"/>
            <a:ext cx="527153" cy="533948"/>
          </a:xfrm>
          <a:prstGeom prst="ellipse">
            <a:avLst/>
          </a:prstGeom>
          <a:solidFill>
            <a:srgbClr val="EEF2F6"/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100" tIns="38100" rIns="381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74808C"/>
              </a:solidFill>
              <a:effectLst/>
              <a:uLnTx/>
              <a:uFillTx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xmlns="" id="{767F8888-D993-9543-9098-2E1610E98ADB}"/>
              </a:ext>
            </a:extLst>
          </p:cNvPr>
          <p:cNvSpPr/>
          <p:nvPr/>
        </p:nvSpPr>
        <p:spPr bwMode="auto">
          <a:xfrm>
            <a:off x="13210619" y="11058596"/>
            <a:ext cx="527153" cy="533948"/>
          </a:xfrm>
          <a:prstGeom prst="ellipse">
            <a:avLst/>
          </a:prstGeom>
          <a:solidFill>
            <a:srgbClr val="EEF2F6"/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100" tIns="38100" rIns="381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74808C"/>
              </a:solidFill>
              <a:effectLst/>
              <a:uLnTx/>
              <a:uFillTx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xmlns="" id="{9AE60511-9FC2-B449-AE85-17B210AFEE44}"/>
              </a:ext>
            </a:extLst>
          </p:cNvPr>
          <p:cNvSpPr/>
          <p:nvPr/>
        </p:nvSpPr>
        <p:spPr bwMode="auto">
          <a:xfrm>
            <a:off x="13210619" y="12124984"/>
            <a:ext cx="527153" cy="533948"/>
          </a:xfrm>
          <a:prstGeom prst="ellipse">
            <a:avLst/>
          </a:prstGeom>
          <a:solidFill>
            <a:srgbClr val="EEF2F6"/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100" tIns="38100" rIns="381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74808C"/>
              </a:solidFill>
              <a:effectLst/>
              <a:uLnTx/>
              <a:uFillTx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38" name="Открывающая квадратная скобка 37">
            <a:extLst>
              <a:ext uri="{FF2B5EF4-FFF2-40B4-BE49-F238E27FC236}">
                <a16:creationId xmlns:a16="http://schemas.microsoft.com/office/drawing/2014/main" xmlns="" id="{FBAB4CEA-4782-354F-B874-EE138F5E87C9}"/>
              </a:ext>
            </a:extLst>
          </p:cNvPr>
          <p:cNvSpPr/>
          <p:nvPr/>
        </p:nvSpPr>
        <p:spPr bwMode="auto">
          <a:xfrm>
            <a:off x="12208886" y="3327152"/>
            <a:ext cx="479738" cy="9773168"/>
          </a:xfrm>
          <a:prstGeom prst="leftBracket">
            <a:avLst/>
          </a:prstGeom>
          <a:noFill/>
          <a:ln w="38100" cap="flat" cmpd="sng" algn="ctr">
            <a:solidFill>
              <a:schemeClr val="bg1">
                <a:lumMod val="75000"/>
              </a:schemeClr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xmlns="" id="{F2AF2064-5D6A-BD4B-8898-4E363530FD5F}"/>
              </a:ext>
            </a:extLst>
          </p:cNvPr>
          <p:cNvGrpSpPr/>
          <p:nvPr/>
        </p:nvGrpSpPr>
        <p:grpSpPr>
          <a:xfrm>
            <a:off x="23235804" y="12601673"/>
            <a:ext cx="2192483" cy="2216727"/>
            <a:chOff x="23235913" y="12949488"/>
            <a:chExt cx="2192483" cy="2216727"/>
          </a:xfrm>
          <a:gradFill flip="none" rotWithShape="1">
            <a:gsLst>
              <a:gs pos="0">
                <a:srgbClr val="A7D83A">
                  <a:tint val="66000"/>
                  <a:satMod val="160000"/>
                </a:srgbClr>
              </a:gs>
              <a:gs pos="50000">
                <a:srgbClr val="A7D83A">
                  <a:tint val="44500"/>
                  <a:satMod val="160000"/>
                </a:srgbClr>
              </a:gs>
              <a:gs pos="100000">
                <a:srgbClr val="A7D83A">
                  <a:tint val="23500"/>
                  <a:satMod val="160000"/>
                </a:srgbClr>
              </a:gs>
            </a:gsLst>
            <a:lin ang="18900000" scaled="1"/>
            <a:tileRect/>
          </a:gradFill>
        </p:grpSpPr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xmlns="" id="{D843E2E9-9BC9-4149-9DC2-3B2760C33535}"/>
                </a:ext>
              </a:extLst>
            </p:cNvPr>
            <p:cNvSpPr/>
            <p:nvPr/>
          </p:nvSpPr>
          <p:spPr bwMode="auto">
            <a:xfrm>
              <a:off x="23235913" y="12949488"/>
              <a:ext cx="2192483" cy="2216727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blurRad="25400" algn="ctr" rotWithShape="0">
                <a:srgbClr val="000000">
                  <a:alpha val="50000"/>
                </a:srgbClr>
              </a:outerShdw>
            </a:effectLst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 dirty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3678438" y="13291342"/>
              <a:ext cx="697832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solidFill>
                    <a:schemeClr val="bg1">
                      <a:lumMod val="75000"/>
                    </a:schemeClr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2079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1566616"/>
              </p:ext>
            </p:extLst>
          </p:nvPr>
        </p:nvGraphicFramePr>
        <p:xfrm>
          <a:off x="4498146" y="1274787"/>
          <a:ext cx="16590204" cy="1244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" name="Презентация" r:id="rId3" imgW="4570353" imgH="3427642" progId="PowerPoint.Show.12">
                  <p:embed/>
                </p:oleObj>
              </mc:Choice>
              <mc:Fallback>
                <p:oleObj name="Презентация" r:id="rId3" imgW="4570353" imgH="3427642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98146" y="1274787"/>
                        <a:ext cx="16590204" cy="12441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B7B97BB-B623-A247-9585-C7BF43C24B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127" y="190613"/>
            <a:ext cx="2102937" cy="2102937"/>
          </a:xfrm>
          <a:prstGeom prst="rect">
            <a:avLst/>
          </a:prstGeom>
          <a:effectLst>
            <a:outerShdw blurRad="76200" dist="508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xmlns="" id="{ED6FA08B-32B5-CB46-8185-0E60546C88FA}"/>
              </a:ext>
            </a:extLst>
          </p:cNvPr>
          <p:cNvSpPr txBox="1">
            <a:spLocks/>
          </p:cNvSpPr>
          <p:nvPr/>
        </p:nvSpPr>
        <p:spPr bwMode="auto">
          <a:xfrm>
            <a:off x="2071810" y="565719"/>
            <a:ext cx="20166616" cy="116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lvl="0" defTabSz="82550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x-none" sz="6600" b="1" dirty="0" smtClean="0">
                <a:solidFill>
                  <a:srgbClr val="AFDDF2"/>
                </a:solidFill>
                <a:ea typeface="Roboto Light" charset="0"/>
                <a:cs typeface="Times New Roman" panose="02020603050405020304" pitchFamily="18" charset="0"/>
                <a:sym typeface="Poppins Medium" charset="0"/>
              </a:rPr>
              <a:t>Старая</a:t>
            </a:r>
            <a:r>
              <a:rPr lang="ru-RU" altLang="x-none" sz="6600" b="1" dirty="0" smtClean="0">
                <a:solidFill>
                  <a:srgbClr val="AFDDF2"/>
                </a:solidFill>
                <a:ea typeface="Roboto Light" charset="0"/>
                <a:cs typeface="Times New Roman" panose="02020603050405020304" pitchFamily="18" charset="0"/>
                <a:sym typeface="Poppins Medium" charset="0"/>
              </a:rPr>
              <a:t> </a:t>
            </a:r>
            <a:r>
              <a:rPr lang="ru-RU" altLang="x-none" sz="6600" b="1" dirty="0">
                <a:solidFill>
                  <a:srgbClr val="AFDDF2"/>
                </a:solidFill>
                <a:ea typeface="Roboto Light" charset="0"/>
                <a:cs typeface="Times New Roman" panose="02020603050405020304" pitchFamily="18" charset="0"/>
                <a:sym typeface="Poppins Medium" charset="0"/>
              </a:rPr>
              <a:t>схема взаимодействия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FED0AF88-AE2A-9A49-BE8B-C7EBD5DE578B}"/>
              </a:ext>
            </a:extLst>
          </p:cNvPr>
          <p:cNvGrpSpPr/>
          <p:nvPr/>
        </p:nvGrpSpPr>
        <p:grpSpPr>
          <a:xfrm>
            <a:off x="23235804" y="12601673"/>
            <a:ext cx="2192483" cy="2216727"/>
            <a:chOff x="23235913" y="12949488"/>
            <a:chExt cx="2192483" cy="2216727"/>
          </a:xfrm>
          <a:gradFill flip="none" rotWithShape="1">
            <a:gsLst>
              <a:gs pos="0">
                <a:srgbClr val="A7D83A">
                  <a:tint val="66000"/>
                  <a:satMod val="160000"/>
                </a:srgbClr>
              </a:gs>
              <a:gs pos="50000">
                <a:srgbClr val="A7D83A">
                  <a:tint val="44500"/>
                  <a:satMod val="160000"/>
                </a:srgbClr>
              </a:gs>
              <a:gs pos="100000">
                <a:srgbClr val="A7D83A">
                  <a:tint val="23500"/>
                  <a:satMod val="160000"/>
                </a:srgbClr>
              </a:gs>
            </a:gsLst>
            <a:lin ang="18900000" scaled="1"/>
            <a:tileRect/>
          </a:gradFill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xmlns="" id="{FB9347DE-4BEF-E743-B2CF-42F6F8F578A8}"/>
                </a:ext>
              </a:extLst>
            </p:cNvPr>
            <p:cNvSpPr/>
            <p:nvPr/>
          </p:nvSpPr>
          <p:spPr bwMode="auto">
            <a:xfrm>
              <a:off x="23235913" y="12949488"/>
              <a:ext cx="2192483" cy="2216727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blurRad="25400" algn="ctr" rotWithShape="0">
                <a:srgbClr val="000000">
                  <a:alpha val="50000"/>
                </a:srgbClr>
              </a:outerShdw>
            </a:effectLst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 dirty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A6DE8460-79DC-CD42-A003-5B005966EE32}"/>
                </a:ext>
              </a:extLst>
            </p:cNvPr>
            <p:cNvSpPr txBox="1"/>
            <p:nvPr/>
          </p:nvSpPr>
          <p:spPr>
            <a:xfrm>
              <a:off x="23678438" y="13291342"/>
              <a:ext cx="697832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solidFill>
                    <a:schemeClr val="bg1">
                      <a:lumMod val="75000"/>
                    </a:schemeClr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3765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654C4217-53E6-1444-A611-9737A66F7E84}"/>
              </a:ext>
            </a:extLst>
          </p:cNvPr>
          <p:cNvGrpSpPr/>
          <p:nvPr/>
        </p:nvGrpSpPr>
        <p:grpSpPr>
          <a:xfrm>
            <a:off x="23235804" y="12601673"/>
            <a:ext cx="2192483" cy="2216727"/>
            <a:chOff x="23235913" y="12949488"/>
            <a:chExt cx="2192483" cy="2216727"/>
          </a:xfrm>
          <a:gradFill flip="none" rotWithShape="1">
            <a:gsLst>
              <a:gs pos="0">
                <a:srgbClr val="A7D83A">
                  <a:tint val="66000"/>
                  <a:satMod val="160000"/>
                </a:srgbClr>
              </a:gs>
              <a:gs pos="50000">
                <a:srgbClr val="A7D83A">
                  <a:tint val="44500"/>
                  <a:satMod val="160000"/>
                </a:srgbClr>
              </a:gs>
              <a:gs pos="100000">
                <a:srgbClr val="A7D83A">
                  <a:tint val="23500"/>
                  <a:satMod val="160000"/>
                </a:srgbClr>
              </a:gs>
            </a:gsLst>
            <a:lin ang="18900000" scaled="1"/>
            <a:tileRect/>
          </a:gradFill>
        </p:grpSpPr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xmlns="" id="{AAD2E695-87B9-1345-8F32-6A163240047E}"/>
                </a:ext>
              </a:extLst>
            </p:cNvPr>
            <p:cNvSpPr/>
            <p:nvPr/>
          </p:nvSpPr>
          <p:spPr bwMode="auto">
            <a:xfrm>
              <a:off x="23235913" y="12949488"/>
              <a:ext cx="2192483" cy="2216727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blurRad="25400" algn="ctr" rotWithShape="0">
                <a:srgbClr val="000000">
                  <a:alpha val="50000"/>
                </a:srgbClr>
              </a:outerShdw>
            </a:effectLst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 dirty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BFBDFE7F-A26C-5A45-84A8-B8395551C29B}"/>
                </a:ext>
              </a:extLst>
            </p:cNvPr>
            <p:cNvSpPr txBox="1"/>
            <p:nvPr/>
          </p:nvSpPr>
          <p:spPr>
            <a:xfrm>
              <a:off x="23678438" y="13291342"/>
              <a:ext cx="697832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solidFill>
                    <a:schemeClr val="bg1">
                      <a:lumMod val="75000"/>
                    </a:schemeClr>
                  </a:solidFill>
                </a:rPr>
                <a:t>4</a:t>
              </a:r>
            </a:p>
          </p:txBody>
        </p:sp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5709D3F-F0E9-1B4F-BF1C-C47F529636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127" y="190613"/>
            <a:ext cx="2102937" cy="2102937"/>
          </a:xfrm>
          <a:prstGeom prst="rect">
            <a:avLst/>
          </a:prstGeom>
          <a:effectLst>
            <a:outerShdw blurRad="76200" dist="508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 Box 3">
            <a:extLst>
              <a:ext uri="{FF2B5EF4-FFF2-40B4-BE49-F238E27FC236}">
                <a16:creationId xmlns:a16="http://schemas.microsoft.com/office/drawing/2014/main" xmlns="" id="{1816F4B0-178D-8D41-A37B-00A8CB8DCACF}"/>
              </a:ext>
            </a:extLst>
          </p:cNvPr>
          <p:cNvSpPr txBox="1">
            <a:spLocks/>
          </p:cNvSpPr>
          <p:nvPr/>
        </p:nvSpPr>
        <p:spPr bwMode="auto">
          <a:xfrm>
            <a:off x="2071810" y="565719"/>
            <a:ext cx="20166616" cy="116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lvl="0" defTabSz="82550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x-none" sz="6600" b="1" dirty="0" smtClean="0">
                <a:solidFill>
                  <a:srgbClr val="AFDDF2"/>
                </a:solidFill>
                <a:ea typeface="Roboto Light" charset="0"/>
                <a:cs typeface="Times New Roman" panose="02020603050405020304" pitchFamily="18" charset="0"/>
                <a:sym typeface="Poppins Medium" charset="0"/>
              </a:rPr>
              <a:t>Новая </a:t>
            </a:r>
            <a:r>
              <a:rPr lang="ru-RU" altLang="x-none" sz="6600" b="1" dirty="0">
                <a:solidFill>
                  <a:srgbClr val="AFDDF2"/>
                </a:solidFill>
                <a:ea typeface="Roboto Light" charset="0"/>
                <a:cs typeface="Times New Roman" panose="02020603050405020304" pitchFamily="18" charset="0"/>
                <a:sym typeface="Poppins Medium" charset="0"/>
              </a:rPr>
              <a:t>схема взаимодействия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1611044"/>
              </p:ext>
            </p:extLst>
          </p:nvPr>
        </p:nvGraphicFramePr>
        <p:xfrm>
          <a:off x="4089400" y="1570038"/>
          <a:ext cx="15424150" cy="1156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name="Презентация" r:id="rId4" imgW="4570551" imgH="3427315" progId="PowerPoint.Show.12">
                  <p:embed/>
                </p:oleObj>
              </mc:Choice>
              <mc:Fallback>
                <p:oleObj name="Презентация" r:id="rId4" imgW="4570551" imgH="3427315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89400" y="1570038"/>
                        <a:ext cx="15424150" cy="11566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9668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>
            <a:extLst>
              <a:ext uri="{FF2B5EF4-FFF2-40B4-BE49-F238E27FC236}">
                <a16:creationId xmlns:a16="http://schemas.microsoft.com/office/drawing/2014/main" xmlns="" id="{D266C6AC-A3B0-7E4E-885C-11C1A3FF997E}"/>
              </a:ext>
            </a:extLst>
          </p:cNvPr>
          <p:cNvSpPr/>
          <p:nvPr/>
        </p:nvSpPr>
        <p:spPr bwMode="auto">
          <a:xfrm rot="10800000">
            <a:off x="2037238" y="-64587"/>
            <a:ext cx="22346762" cy="13716000"/>
          </a:xfrm>
          <a:custGeom>
            <a:avLst/>
            <a:gdLst>
              <a:gd name="connsiteX0" fmla="*/ 22345128 w 22346762"/>
              <a:gd name="connsiteY0" fmla="*/ 11538520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5128 w 22346762"/>
              <a:gd name="connsiteY3" fmla="*/ 11538520 h 13716000"/>
              <a:gd name="connsiteX4" fmla="*/ 22346762 w 22346762"/>
              <a:gd name="connsiteY4" fmla="*/ 12330606 h 13716000"/>
              <a:gd name="connsiteX5" fmla="*/ 22345128 w 22346762"/>
              <a:gd name="connsiteY5" fmla="*/ 12330501 h 13716000"/>
              <a:gd name="connsiteX6" fmla="*/ 22345128 w 22346762"/>
              <a:gd name="connsiteY6" fmla="*/ 11538520 h 13716000"/>
              <a:gd name="connsiteX7" fmla="*/ 22346762 w 22346762"/>
              <a:gd name="connsiteY7" fmla="*/ 12330606 h 13716000"/>
              <a:gd name="connsiteX8" fmla="*/ 22345128 w 22346762"/>
              <a:gd name="connsiteY8" fmla="*/ 13716000 h 13716000"/>
              <a:gd name="connsiteX9" fmla="*/ 0 w 22346762"/>
              <a:gd name="connsiteY9" fmla="*/ 13716000 h 13716000"/>
              <a:gd name="connsiteX10" fmla="*/ 0 w 22346762"/>
              <a:gd name="connsiteY10" fmla="*/ 12337466 h 13716000"/>
              <a:gd name="connsiteX11" fmla="*/ 11468491 w 22346762"/>
              <a:gd name="connsiteY11" fmla="*/ 12337466 h 13716000"/>
              <a:gd name="connsiteX12" fmla="*/ 11471920 w 22346762"/>
              <a:gd name="connsiteY12" fmla="*/ 12337466 h 13716000"/>
              <a:gd name="connsiteX13" fmla="*/ 11471920 w 22346762"/>
              <a:gd name="connsiteY13" fmla="*/ 12337293 h 13716000"/>
              <a:gd name="connsiteX14" fmla="*/ 11549828 w 22346762"/>
              <a:gd name="connsiteY14" fmla="*/ 12333359 h 13716000"/>
              <a:gd name="connsiteX15" fmla="*/ 12264008 w 22346762"/>
              <a:gd name="connsiteY15" fmla="*/ 11541949 h 13716000"/>
              <a:gd name="connsiteX16" fmla="*/ 11549828 w 22346762"/>
              <a:gd name="connsiteY16" fmla="*/ 10750539 h 13716000"/>
              <a:gd name="connsiteX17" fmla="*/ 11471920 w 22346762"/>
              <a:gd name="connsiteY17" fmla="*/ 10746605 h 13716000"/>
              <a:gd name="connsiteX18" fmla="*/ 11471920 w 22346762"/>
              <a:gd name="connsiteY18" fmla="*/ 10746432 h 13716000"/>
              <a:gd name="connsiteX19" fmla="*/ 11468491 w 22346762"/>
              <a:gd name="connsiteY19" fmla="*/ 10746432 h 13716000"/>
              <a:gd name="connsiteX20" fmla="*/ 0 w 22346762"/>
              <a:gd name="connsiteY20" fmla="*/ 10746432 h 13716000"/>
              <a:gd name="connsiteX21" fmla="*/ 0 w 22346762"/>
              <a:gd name="connsiteY21" fmla="*/ 0 h 13716000"/>
              <a:gd name="connsiteX22" fmla="*/ 22345128 w 22346762"/>
              <a:gd name="connsiteY22" fmla="*/ 0 h 13716000"/>
              <a:gd name="connsiteX23" fmla="*/ 22345128 w 22346762"/>
              <a:gd name="connsiteY23" fmla="*/ 10746432 h 13716000"/>
              <a:gd name="connsiteX24" fmla="*/ 22240138 w 22346762"/>
              <a:gd name="connsiteY24" fmla="*/ 10753407 h 13716000"/>
              <a:gd name="connsiteX25" fmla="*/ 21658888 w 22346762"/>
              <a:gd name="connsiteY25" fmla="*/ 11142948 h 13716000"/>
              <a:gd name="connsiteX26" fmla="*/ 21659705 w 22346762"/>
              <a:gd name="connsiteY26" fmla="*/ 11935507 h 13716000"/>
              <a:gd name="connsiteX27" fmla="*/ 22241757 w 22346762"/>
              <a:gd name="connsiteY27" fmla="*/ 12323847 h 13716000"/>
              <a:gd name="connsiteX28" fmla="*/ 22345128 w 22346762"/>
              <a:gd name="connsiteY28" fmla="*/ 12330501 h 13716000"/>
              <a:gd name="connsiteX0" fmla="*/ 22345128 w 22346762"/>
              <a:gd name="connsiteY0" fmla="*/ 11538520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5128 w 22346762"/>
              <a:gd name="connsiteY3" fmla="*/ 11538520 h 13716000"/>
              <a:gd name="connsiteX4" fmla="*/ 22346762 w 22346762"/>
              <a:gd name="connsiteY4" fmla="*/ 12330606 h 13716000"/>
              <a:gd name="connsiteX5" fmla="*/ 22345128 w 22346762"/>
              <a:gd name="connsiteY5" fmla="*/ 12330501 h 13716000"/>
              <a:gd name="connsiteX6" fmla="*/ 22346762 w 22346762"/>
              <a:gd name="connsiteY6" fmla="*/ 12330606 h 13716000"/>
              <a:gd name="connsiteX7" fmla="*/ 22345128 w 22346762"/>
              <a:gd name="connsiteY7" fmla="*/ 13716000 h 13716000"/>
              <a:gd name="connsiteX8" fmla="*/ 0 w 22346762"/>
              <a:gd name="connsiteY8" fmla="*/ 13716000 h 13716000"/>
              <a:gd name="connsiteX9" fmla="*/ 0 w 22346762"/>
              <a:gd name="connsiteY9" fmla="*/ 12337466 h 13716000"/>
              <a:gd name="connsiteX10" fmla="*/ 11468491 w 22346762"/>
              <a:gd name="connsiteY10" fmla="*/ 12337466 h 13716000"/>
              <a:gd name="connsiteX11" fmla="*/ 11471920 w 22346762"/>
              <a:gd name="connsiteY11" fmla="*/ 12337466 h 13716000"/>
              <a:gd name="connsiteX12" fmla="*/ 11471920 w 22346762"/>
              <a:gd name="connsiteY12" fmla="*/ 12337293 h 13716000"/>
              <a:gd name="connsiteX13" fmla="*/ 11549828 w 22346762"/>
              <a:gd name="connsiteY13" fmla="*/ 12333359 h 13716000"/>
              <a:gd name="connsiteX14" fmla="*/ 12264008 w 22346762"/>
              <a:gd name="connsiteY14" fmla="*/ 11541949 h 13716000"/>
              <a:gd name="connsiteX15" fmla="*/ 11549828 w 22346762"/>
              <a:gd name="connsiteY15" fmla="*/ 10750539 h 13716000"/>
              <a:gd name="connsiteX16" fmla="*/ 11471920 w 22346762"/>
              <a:gd name="connsiteY16" fmla="*/ 10746605 h 13716000"/>
              <a:gd name="connsiteX17" fmla="*/ 11471920 w 22346762"/>
              <a:gd name="connsiteY17" fmla="*/ 10746432 h 13716000"/>
              <a:gd name="connsiteX18" fmla="*/ 11468491 w 22346762"/>
              <a:gd name="connsiteY18" fmla="*/ 10746432 h 13716000"/>
              <a:gd name="connsiteX19" fmla="*/ 0 w 22346762"/>
              <a:gd name="connsiteY19" fmla="*/ 10746432 h 13716000"/>
              <a:gd name="connsiteX20" fmla="*/ 0 w 22346762"/>
              <a:gd name="connsiteY20" fmla="*/ 0 h 13716000"/>
              <a:gd name="connsiteX21" fmla="*/ 22345128 w 22346762"/>
              <a:gd name="connsiteY21" fmla="*/ 0 h 13716000"/>
              <a:gd name="connsiteX22" fmla="*/ 22345128 w 22346762"/>
              <a:gd name="connsiteY22" fmla="*/ 10746432 h 13716000"/>
              <a:gd name="connsiteX23" fmla="*/ 22240138 w 22346762"/>
              <a:gd name="connsiteY23" fmla="*/ 10753407 h 13716000"/>
              <a:gd name="connsiteX24" fmla="*/ 21658888 w 22346762"/>
              <a:gd name="connsiteY24" fmla="*/ 11142948 h 13716000"/>
              <a:gd name="connsiteX25" fmla="*/ 21659705 w 22346762"/>
              <a:gd name="connsiteY25" fmla="*/ 11935507 h 13716000"/>
              <a:gd name="connsiteX26" fmla="*/ 22241757 w 22346762"/>
              <a:gd name="connsiteY26" fmla="*/ 12323847 h 13716000"/>
              <a:gd name="connsiteX27" fmla="*/ 22345128 w 22346762"/>
              <a:gd name="connsiteY27" fmla="*/ 12330501 h 13716000"/>
              <a:gd name="connsiteX28" fmla="*/ 22345128 w 22346762"/>
              <a:gd name="connsiteY28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471920 w 22346762"/>
              <a:gd name="connsiteY11" fmla="*/ 12337293 h 13716000"/>
              <a:gd name="connsiteX12" fmla="*/ 11549828 w 22346762"/>
              <a:gd name="connsiteY12" fmla="*/ 12333359 h 13716000"/>
              <a:gd name="connsiteX13" fmla="*/ 12264008 w 22346762"/>
              <a:gd name="connsiteY13" fmla="*/ 11541949 h 13716000"/>
              <a:gd name="connsiteX14" fmla="*/ 11549828 w 22346762"/>
              <a:gd name="connsiteY14" fmla="*/ 10750539 h 13716000"/>
              <a:gd name="connsiteX15" fmla="*/ 11471920 w 22346762"/>
              <a:gd name="connsiteY15" fmla="*/ 10746605 h 13716000"/>
              <a:gd name="connsiteX16" fmla="*/ 11471920 w 22346762"/>
              <a:gd name="connsiteY16" fmla="*/ 10746432 h 13716000"/>
              <a:gd name="connsiteX17" fmla="*/ 11468491 w 22346762"/>
              <a:gd name="connsiteY17" fmla="*/ 10746432 h 13716000"/>
              <a:gd name="connsiteX18" fmla="*/ 0 w 22346762"/>
              <a:gd name="connsiteY18" fmla="*/ 10746432 h 13716000"/>
              <a:gd name="connsiteX19" fmla="*/ 0 w 22346762"/>
              <a:gd name="connsiteY19" fmla="*/ 0 h 13716000"/>
              <a:gd name="connsiteX20" fmla="*/ 22345128 w 22346762"/>
              <a:gd name="connsiteY20" fmla="*/ 0 h 13716000"/>
              <a:gd name="connsiteX21" fmla="*/ 22345128 w 22346762"/>
              <a:gd name="connsiteY21" fmla="*/ 10746432 h 13716000"/>
              <a:gd name="connsiteX22" fmla="*/ 22240138 w 22346762"/>
              <a:gd name="connsiteY22" fmla="*/ 10753407 h 13716000"/>
              <a:gd name="connsiteX23" fmla="*/ 21658888 w 22346762"/>
              <a:gd name="connsiteY23" fmla="*/ 11142948 h 13716000"/>
              <a:gd name="connsiteX24" fmla="*/ 21659705 w 22346762"/>
              <a:gd name="connsiteY24" fmla="*/ 11935507 h 13716000"/>
              <a:gd name="connsiteX25" fmla="*/ 22241757 w 22346762"/>
              <a:gd name="connsiteY25" fmla="*/ 12323847 h 13716000"/>
              <a:gd name="connsiteX26" fmla="*/ 22345128 w 22346762"/>
              <a:gd name="connsiteY26" fmla="*/ 12330501 h 13716000"/>
              <a:gd name="connsiteX27" fmla="*/ 22345128 w 22346762"/>
              <a:gd name="connsiteY27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2346762" h="13716000">
                <a:moveTo>
                  <a:pt x="22345129" y="10746432"/>
                </a:moveTo>
                <a:lnTo>
                  <a:pt x="22345128" y="10746432"/>
                </a:lnTo>
                <a:lnTo>
                  <a:pt x="22345129" y="10746432"/>
                </a:lnTo>
                <a:close/>
                <a:moveTo>
                  <a:pt x="22346762" y="12330606"/>
                </a:moveTo>
                <a:lnTo>
                  <a:pt x="22345128" y="12330501"/>
                </a:lnTo>
                <a:lnTo>
                  <a:pt x="22346762" y="12330606"/>
                </a:lnTo>
                <a:close/>
                <a:moveTo>
                  <a:pt x="22345128" y="13716000"/>
                </a:moveTo>
                <a:lnTo>
                  <a:pt x="0" y="13716000"/>
                </a:lnTo>
                <a:lnTo>
                  <a:pt x="0" y="12337466"/>
                </a:lnTo>
                <a:lnTo>
                  <a:pt x="11468491" y="12337466"/>
                </a:lnTo>
                <a:lnTo>
                  <a:pt x="11471920" y="12337466"/>
                </a:lnTo>
                <a:lnTo>
                  <a:pt x="11471920" y="12337293"/>
                </a:lnTo>
                <a:lnTo>
                  <a:pt x="11549828" y="12333359"/>
                </a:lnTo>
                <a:cubicBezTo>
                  <a:pt x="11950972" y="12292620"/>
                  <a:pt x="12264008" y="11953841"/>
                  <a:pt x="12264008" y="11541949"/>
                </a:cubicBezTo>
                <a:cubicBezTo>
                  <a:pt x="12264008" y="11130056"/>
                  <a:pt x="11950972" y="10791277"/>
                  <a:pt x="11549828" y="10750539"/>
                </a:cubicBezTo>
                <a:lnTo>
                  <a:pt x="11471920" y="10746605"/>
                </a:lnTo>
                <a:lnTo>
                  <a:pt x="11471920" y="10746432"/>
                </a:lnTo>
                <a:lnTo>
                  <a:pt x="11468491" y="10746432"/>
                </a:lnTo>
                <a:lnTo>
                  <a:pt x="0" y="10746432"/>
                </a:lnTo>
                <a:lnTo>
                  <a:pt x="0" y="0"/>
                </a:lnTo>
                <a:lnTo>
                  <a:pt x="22345128" y="0"/>
                </a:lnTo>
                <a:lnTo>
                  <a:pt x="22345128" y="10746432"/>
                </a:lnTo>
                <a:lnTo>
                  <a:pt x="22240138" y="10753407"/>
                </a:lnTo>
                <a:cubicBezTo>
                  <a:pt x="21998417" y="10785697"/>
                  <a:pt x="21782632" y="10928276"/>
                  <a:pt x="21658888" y="11142948"/>
                </a:cubicBezTo>
                <a:cubicBezTo>
                  <a:pt x="21517465" y="11388286"/>
                  <a:pt x="21517778" y="11690461"/>
                  <a:pt x="21659705" y="11935507"/>
                </a:cubicBezTo>
                <a:cubicBezTo>
                  <a:pt x="21783891" y="12149922"/>
                  <a:pt x="21999969" y="12292055"/>
                  <a:pt x="22241757" y="12323847"/>
                </a:cubicBezTo>
                <a:lnTo>
                  <a:pt x="22345128" y="12330501"/>
                </a:lnTo>
                <a:lnTo>
                  <a:pt x="22345128" y="13716000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>
            <a:outerShdw blurRad="508000" dist="889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38100" tIns="38100" rIns="381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74808C"/>
              </a:solidFill>
              <a:effectLst/>
              <a:uLnTx/>
              <a:uFillTx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8215159-A317-7D40-8D50-44A0B8A453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47" y="1229055"/>
            <a:ext cx="2102937" cy="2102937"/>
          </a:xfrm>
          <a:prstGeom prst="rect">
            <a:avLst/>
          </a:prstGeom>
          <a:effectLst>
            <a:outerShdw blurRad="76200" dist="508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xmlns="" id="{436CEB7B-5601-674C-9B81-D417CAEDA946}"/>
              </a:ext>
            </a:extLst>
          </p:cNvPr>
          <p:cNvSpPr txBox="1">
            <a:spLocks/>
          </p:cNvSpPr>
          <p:nvPr/>
        </p:nvSpPr>
        <p:spPr bwMode="auto">
          <a:xfrm>
            <a:off x="12771221" y="1696240"/>
            <a:ext cx="12622306" cy="116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lvl="0" defTabSz="82550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x-none" sz="4800" b="1" dirty="0" err="1" smtClean="0">
                <a:solidFill>
                  <a:schemeClr val="accent6">
                    <a:lumMod val="50000"/>
                  </a:schemeClr>
                </a:solidFill>
                <a:ea typeface="Roboto Light" charset="0"/>
                <a:cs typeface="Times New Roman" panose="02020603050405020304" pitchFamily="18" charset="0"/>
                <a:sym typeface="Poppins Medium" charset="0"/>
              </a:rPr>
              <a:t>ИС</a:t>
            </a:r>
            <a:r>
              <a:rPr lang="ru-RU" altLang="x-none" sz="4800" b="1" dirty="0" smtClean="0">
                <a:solidFill>
                  <a:schemeClr val="accent6">
                    <a:lumMod val="50000"/>
                  </a:schemeClr>
                </a:solidFill>
                <a:ea typeface="Roboto Light" charset="0"/>
                <a:cs typeface="Times New Roman" panose="02020603050405020304" pitchFamily="18" charset="0"/>
                <a:sym typeface="Poppins Medium" charset="0"/>
              </a:rPr>
              <a:t> </a:t>
            </a:r>
            <a:r>
              <a:rPr lang="ru-RU" altLang="x-none" sz="4800" b="1" dirty="0">
                <a:solidFill>
                  <a:schemeClr val="accent6">
                    <a:lumMod val="50000"/>
                  </a:schemeClr>
                </a:solidFill>
                <a:ea typeface="Roboto Light" charset="0"/>
                <a:cs typeface="Times New Roman" panose="02020603050405020304" pitchFamily="18" charset="0"/>
                <a:sym typeface="Poppins Medium" charset="0"/>
              </a:rPr>
              <a:t>«Транспортное обслуживание»</a:t>
            </a:r>
          </a:p>
        </p:txBody>
      </p:sp>
      <p:sp>
        <p:nvSpPr>
          <p:cNvPr id="5" name="Прямоугольник с двумя вырезанными противолежащими углами 4">
            <a:extLst>
              <a:ext uri="{FF2B5EF4-FFF2-40B4-BE49-F238E27FC236}">
                <a16:creationId xmlns:a16="http://schemas.microsoft.com/office/drawing/2014/main" xmlns="" id="{7229C61B-CE30-3141-AF26-0884A5D1FACF}"/>
              </a:ext>
            </a:extLst>
          </p:cNvPr>
          <p:cNvSpPr/>
          <p:nvPr/>
        </p:nvSpPr>
        <p:spPr bwMode="auto">
          <a:xfrm>
            <a:off x="13786114" y="3250565"/>
            <a:ext cx="9536400" cy="4554000"/>
          </a:xfrm>
          <a:prstGeom prst="snip2DiagRect">
            <a:avLst>
              <a:gd name="adj1" fmla="val 15963"/>
              <a:gd name="adj2" fmla="val 16667"/>
            </a:avLst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100" tIns="38100" rIns="381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ea typeface="Poppins" charset="0"/>
                <a:cs typeface="Times New Roman" panose="02020603050405020304" pitchFamily="18" charset="0"/>
                <a:sym typeface="Poppins" charset="0"/>
              </a:rPr>
              <a:t>Подсистема </a:t>
            </a:r>
          </a:p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ea typeface="Poppins" charset="0"/>
                <a:cs typeface="Times New Roman" panose="02020603050405020304" pitchFamily="18" charset="0"/>
                <a:sym typeface="Poppins" charset="0"/>
              </a:rPr>
              <a:t>«МОБИЛЬНОЕ</a:t>
            </a:r>
            <a:r>
              <a:rPr kumimoji="0" lang="ru-RU" sz="28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ea typeface="Poppins" charset="0"/>
                <a:cs typeface="Times New Roman" panose="02020603050405020304" pitchFamily="18" charset="0"/>
                <a:sym typeface="Poppins" charset="0"/>
              </a:rPr>
              <a:t> ПРИЛОЖЕНИЕ ВОДИТЕЛЯ»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авторизация по логину и паролю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просмотр назначенных заявок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инициация начала выполнения заявки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ввод код-пароля для начала поездки, полученного от пассажира</a:t>
            </a:r>
            <a:endParaRPr kumimoji="0" lang="ru-RU" sz="2800" b="0" i="0" u="none" strike="noStrike" kern="1200" cap="none" spc="0" normalizeH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ea typeface="Poppins" charset="0"/>
              <a:cs typeface="Times New Roman" panose="02020603050405020304" pitchFamily="18" charset="0"/>
              <a:sym typeface="Poppins" charset="0"/>
            </a:endParaRPr>
          </a:p>
          <a:p>
            <a:pPr marL="457200" indent="-457200" defTabSz="82550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ввод код-пароля для завершения поездки, полученного от пассажира</a:t>
            </a:r>
          </a:p>
        </p:txBody>
      </p:sp>
      <p:sp>
        <p:nvSpPr>
          <p:cNvPr id="6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xmlns="" id="{6D9AFA60-63FD-8549-8E7D-6D39BF755AAC}"/>
              </a:ext>
            </a:extLst>
          </p:cNvPr>
          <p:cNvSpPr/>
          <p:nvPr/>
        </p:nvSpPr>
        <p:spPr bwMode="auto">
          <a:xfrm>
            <a:off x="12771221" y="8149809"/>
            <a:ext cx="9002929" cy="4372289"/>
          </a:xfrm>
          <a:prstGeom prst="snip2DiagRect">
            <a:avLst>
              <a:gd name="adj1" fmla="val 15963"/>
              <a:gd name="adj2" fmla="val 16667"/>
            </a:avLst>
          </a:prstGeom>
          <a:noFill/>
          <a:ln>
            <a:headEnd type="none" w="med" len="med"/>
            <a:tailEnd type="none" w="med" len="med"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100" tIns="38100" rIns="381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2550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>
              <a:solidFill>
                <a:schemeClr val="accent6">
                  <a:lumMod val="50000"/>
                </a:schemeClr>
              </a:solidFill>
              <a:ea typeface="SimSun" panose="02010600030101010101" pitchFamily="2" charset="-122"/>
              <a:cs typeface="Times New Roman" pitchFamily="18" charset="0"/>
            </a:endParaRPr>
          </a:p>
        </p:txBody>
      </p:sp>
      <p:sp>
        <p:nvSpPr>
          <p:cNvPr id="7" name="Прямоугольник с двумя вырезанными противолежащими углами 6">
            <a:extLst>
              <a:ext uri="{FF2B5EF4-FFF2-40B4-BE49-F238E27FC236}">
                <a16:creationId xmlns:a16="http://schemas.microsoft.com/office/drawing/2014/main" xmlns="" id="{11DCFBE0-D3EE-644C-9EDB-52297AAC75F0}"/>
              </a:ext>
            </a:extLst>
          </p:cNvPr>
          <p:cNvSpPr/>
          <p:nvPr/>
        </p:nvSpPr>
        <p:spPr bwMode="auto">
          <a:xfrm>
            <a:off x="3250493" y="8796588"/>
            <a:ext cx="9536400" cy="4554000"/>
          </a:xfrm>
          <a:prstGeom prst="snip2DiagRect">
            <a:avLst>
              <a:gd name="adj1" fmla="val 15963"/>
              <a:gd name="adj2" fmla="val 16667"/>
            </a:avLst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100" tIns="38100" rIns="381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2550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Подсистема </a:t>
            </a:r>
          </a:p>
          <a:p>
            <a:pPr algn="ctr" defTabSz="82550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«РАБОЧЕЕ МЕСТО ОПЕРАТОРА»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авторизации по логину и паролю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возможность ведения реестра транспортных средств, в том числе периодическая верификация транспортного средства водителя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возможность ведения реестра водителей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возможность формирования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отчетов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формирование «истории» обращений пассажиров </a:t>
            </a:r>
            <a:endParaRPr lang="ru-RU" sz="2800" dirty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8" name="Прямоугольник с двумя вырезанными противолежащими углами 7">
            <a:extLst>
              <a:ext uri="{FF2B5EF4-FFF2-40B4-BE49-F238E27FC236}">
                <a16:creationId xmlns:a16="http://schemas.microsoft.com/office/drawing/2014/main" xmlns="" id="{FBC2D4C9-48F8-1743-AD46-F598C4734876}"/>
              </a:ext>
            </a:extLst>
          </p:cNvPr>
          <p:cNvSpPr/>
          <p:nvPr/>
        </p:nvSpPr>
        <p:spPr bwMode="auto">
          <a:xfrm>
            <a:off x="2852859" y="3810211"/>
            <a:ext cx="9720000" cy="4320000"/>
          </a:xfrm>
          <a:prstGeom prst="snip2DiagRect">
            <a:avLst>
              <a:gd name="adj1" fmla="val 15963"/>
              <a:gd name="adj2" fmla="val 16667"/>
            </a:avLst>
          </a:prstGeom>
          <a:noFill/>
          <a:ln>
            <a:headEnd type="none" w="med" len="med"/>
            <a:tailEnd type="none" w="med" len="med"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100" tIns="38100" rIns="381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2550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F2AF2064-5D6A-BD4B-8898-4E363530FD5F}"/>
              </a:ext>
            </a:extLst>
          </p:cNvPr>
          <p:cNvGrpSpPr/>
          <p:nvPr/>
        </p:nvGrpSpPr>
        <p:grpSpPr>
          <a:xfrm>
            <a:off x="23235804" y="12601673"/>
            <a:ext cx="2192483" cy="2216727"/>
            <a:chOff x="23235913" y="12949488"/>
            <a:chExt cx="2192483" cy="2216727"/>
          </a:xfrm>
          <a:solidFill>
            <a:srgbClr val="A7D83A"/>
          </a:solidFill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xmlns="" id="{D843E2E9-9BC9-4149-9DC2-3B2760C33535}"/>
                </a:ext>
              </a:extLst>
            </p:cNvPr>
            <p:cNvSpPr/>
            <p:nvPr/>
          </p:nvSpPr>
          <p:spPr bwMode="auto">
            <a:xfrm>
              <a:off x="23235913" y="12949488"/>
              <a:ext cx="2192483" cy="2216727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blurRad="25400" algn="ctr" rotWithShape="0">
                <a:srgbClr val="000000">
                  <a:alpha val="50000"/>
                </a:srgbClr>
              </a:outerShdw>
            </a:effectLst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 dirty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678438" y="13291342"/>
              <a:ext cx="697832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solidFill>
                    <a:schemeClr val="bg1">
                      <a:lumMod val="75000"/>
                    </a:schemeClr>
                  </a:solidFill>
                </a:rPr>
                <a:t>5</a:t>
              </a:r>
            </a:p>
          </p:txBody>
        </p:sp>
      </p:grpSp>
      <p:sp>
        <p:nvSpPr>
          <p:cNvPr id="12" name="Прямоугольник с двумя вырезанными противолежащими углами 11">
            <a:extLst>
              <a:ext uri="{FF2B5EF4-FFF2-40B4-BE49-F238E27FC236}">
                <a16:creationId xmlns:a16="http://schemas.microsoft.com/office/drawing/2014/main" xmlns="" id="{7229C61B-CE30-3141-AF26-0884A5D1FACF}"/>
              </a:ext>
            </a:extLst>
          </p:cNvPr>
          <p:cNvSpPr/>
          <p:nvPr/>
        </p:nvSpPr>
        <p:spPr bwMode="auto">
          <a:xfrm>
            <a:off x="13786114" y="8796588"/>
            <a:ext cx="9536400" cy="4554000"/>
          </a:xfrm>
          <a:prstGeom prst="snip2DiagRect">
            <a:avLst>
              <a:gd name="adj1" fmla="val 15963"/>
              <a:gd name="adj2" fmla="val 16667"/>
            </a:avLst>
          </a:prstGeom>
          <a:solidFill>
            <a:srgbClr val="E9FDC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100" tIns="38100" rIns="381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2550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a typeface="SimSun" panose="02010600030101010101" pitchFamily="2" charset="-122"/>
                <a:cs typeface="Times New Roman" pitchFamily="18" charset="0"/>
              </a:rPr>
              <a:t>Подсистема </a:t>
            </a:r>
          </a:p>
          <a:p>
            <a:pPr algn="ctr" defTabSz="82550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a typeface="SimSun" panose="02010600030101010101" pitchFamily="2" charset="-122"/>
                <a:cs typeface="Times New Roman" pitchFamily="18" charset="0"/>
              </a:rPr>
              <a:t>«РАБОЧЕЕ МЕСТО ДИСПЕТЧЕРА»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ea typeface="SimSun" panose="02010600030101010101" pitchFamily="2" charset="-122"/>
                <a:cs typeface="Times New Roman" pitchFamily="18" charset="0"/>
              </a:rPr>
              <a:t>авторизации по логину и паролю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ea typeface="SimSun" panose="02010600030101010101" pitchFamily="2" charset="-122"/>
                <a:cs typeface="Times New Roman" pitchFamily="18" charset="0"/>
              </a:rPr>
              <a:t>ведение реестра заявок, в том числе назначение водителя на заявку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ea typeface="SimSun" panose="02010600030101010101" pitchFamily="2" charset="-122"/>
                <a:cs typeface="Times New Roman" pitchFamily="18" charset="0"/>
              </a:rPr>
              <a:t>ведение реестра пассажиров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ea typeface="SimSun" panose="02010600030101010101" pitchFamily="2" charset="-122"/>
                <a:cs typeface="Times New Roman" pitchFamily="18" charset="0"/>
              </a:rPr>
              <a:t>получение и просмотр подтвержденных маршрутных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a typeface="SimSun" panose="02010600030101010101" pitchFamily="2" charset="-122"/>
                <a:cs typeface="Times New Roman" pitchFamily="18" charset="0"/>
              </a:rPr>
              <a:t>листов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a typeface="SimSun" panose="02010600030101010101" pitchFamily="2" charset="-122"/>
                <a:cs typeface="Times New Roman" pitchFamily="18" charset="0"/>
              </a:rPr>
              <a:t>фиксация обращений пассажиров и результатов их рассмотрений</a:t>
            </a:r>
          </a:p>
        </p:txBody>
      </p:sp>
      <p:sp>
        <p:nvSpPr>
          <p:cNvPr id="14" name="Прямоугольник с двумя вырезанными противолежащими углами 13">
            <a:extLst>
              <a:ext uri="{FF2B5EF4-FFF2-40B4-BE49-F238E27FC236}">
                <a16:creationId xmlns:a16="http://schemas.microsoft.com/office/drawing/2014/main" xmlns="" id="{7229C61B-CE30-3141-AF26-0884A5D1FACF}"/>
              </a:ext>
            </a:extLst>
          </p:cNvPr>
          <p:cNvSpPr/>
          <p:nvPr/>
        </p:nvSpPr>
        <p:spPr bwMode="auto">
          <a:xfrm>
            <a:off x="3250493" y="3250565"/>
            <a:ext cx="9540000" cy="4551371"/>
          </a:xfrm>
          <a:prstGeom prst="snip2DiagRect">
            <a:avLst>
              <a:gd name="adj1" fmla="val 15963"/>
              <a:gd name="adj2" fmla="val 16667"/>
            </a:avLst>
          </a:prstGeom>
          <a:solidFill>
            <a:srgbClr val="E9FDC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100" tIns="38100" rIns="381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Подсистема </a:t>
            </a:r>
          </a:p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«АДМИНИСТРИРОВАНИЕ»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создание и ведение базы данных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ведение реестра пользователей системы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ведение реестра ролей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ведение нормативно-справочной информации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журналирование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действий пользователей,           в 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т.ч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. фиксация в журнале стадии статуса обработки заявки</a:t>
            </a:r>
          </a:p>
        </p:txBody>
      </p:sp>
    </p:spTree>
    <p:extLst>
      <p:ext uri="{BB962C8B-B14F-4D97-AF65-F5344CB8AC3E}">
        <p14:creationId xmlns:p14="http://schemas.microsoft.com/office/powerpoint/2010/main" val="4078570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 20">
            <a:extLst>
              <a:ext uri="{FF2B5EF4-FFF2-40B4-BE49-F238E27FC236}">
                <a16:creationId xmlns:a16="http://schemas.microsoft.com/office/drawing/2014/main" xmlns="" id="{B8EFCDB1-8A59-CF47-9478-BB677A7387F4}"/>
              </a:ext>
            </a:extLst>
          </p:cNvPr>
          <p:cNvSpPr/>
          <p:nvPr/>
        </p:nvSpPr>
        <p:spPr bwMode="auto">
          <a:xfrm rot="10800000" flipH="1">
            <a:off x="15016" y="1"/>
            <a:ext cx="22346762" cy="13716000"/>
          </a:xfrm>
          <a:custGeom>
            <a:avLst/>
            <a:gdLst>
              <a:gd name="connsiteX0" fmla="*/ 22345128 w 22346762"/>
              <a:gd name="connsiteY0" fmla="*/ 11538520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5128 w 22346762"/>
              <a:gd name="connsiteY3" fmla="*/ 11538520 h 13716000"/>
              <a:gd name="connsiteX4" fmla="*/ 22346762 w 22346762"/>
              <a:gd name="connsiteY4" fmla="*/ 12330606 h 13716000"/>
              <a:gd name="connsiteX5" fmla="*/ 22345128 w 22346762"/>
              <a:gd name="connsiteY5" fmla="*/ 12330501 h 13716000"/>
              <a:gd name="connsiteX6" fmla="*/ 22345128 w 22346762"/>
              <a:gd name="connsiteY6" fmla="*/ 11538520 h 13716000"/>
              <a:gd name="connsiteX7" fmla="*/ 22346762 w 22346762"/>
              <a:gd name="connsiteY7" fmla="*/ 12330606 h 13716000"/>
              <a:gd name="connsiteX8" fmla="*/ 22345128 w 22346762"/>
              <a:gd name="connsiteY8" fmla="*/ 13716000 h 13716000"/>
              <a:gd name="connsiteX9" fmla="*/ 0 w 22346762"/>
              <a:gd name="connsiteY9" fmla="*/ 13716000 h 13716000"/>
              <a:gd name="connsiteX10" fmla="*/ 0 w 22346762"/>
              <a:gd name="connsiteY10" fmla="*/ 12337466 h 13716000"/>
              <a:gd name="connsiteX11" fmla="*/ 11468491 w 22346762"/>
              <a:gd name="connsiteY11" fmla="*/ 12337466 h 13716000"/>
              <a:gd name="connsiteX12" fmla="*/ 11471920 w 22346762"/>
              <a:gd name="connsiteY12" fmla="*/ 12337466 h 13716000"/>
              <a:gd name="connsiteX13" fmla="*/ 11471920 w 22346762"/>
              <a:gd name="connsiteY13" fmla="*/ 12337293 h 13716000"/>
              <a:gd name="connsiteX14" fmla="*/ 11549828 w 22346762"/>
              <a:gd name="connsiteY14" fmla="*/ 12333359 h 13716000"/>
              <a:gd name="connsiteX15" fmla="*/ 12264008 w 22346762"/>
              <a:gd name="connsiteY15" fmla="*/ 11541949 h 13716000"/>
              <a:gd name="connsiteX16" fmla="*/ 11549828 w 22346762"/>
              <a:gd name="connsiteY16" fmla="*/ 10750539 h 13716000"/>
              <a:gd name="connsiteX17" fmla="*/ 11471920 w 22346762"/>
              <a:gd name="connsiteY17" fmla="*/ 10746605 h 13716000"/>
              <a:gd name="connsiteX18" fmla="*/ 11471920 w 22346762"/>
              <a:gd name="connsiteY18" fmla="*/ 10746432 h 13716000"/>
              <a:gd name="connsiteX19" fmla="*/ 11468491 w 22346762"/>
              <a:gd name="connsiteY19" fmla="*/ 10746432 h 13716000"/>
              <a:gd name="connsiteX20" fmla="*/ 0 w 22346762"/>
              <a:gd name="connsiteY20" fmla="*/ 10746432 h 13716000"/>
              <a:gd name="connsiteX21" fmla="*/ 0 w 22346762"/>
              <a:gd name="connsiteY21" fmla="*/ 0 h 13716000"/>
              <a:gd name="connsiteX22" fmla="*/ 22345128 w 22346762"/>
              <a:gd name="connsiteY22" fmla="*/ 0 h 13716000"/>
              <a:gd name="connsiteX23" fmla="*/ 22345128 w 22346762"/>
              <a:gd name="connsiteY23" fmla="*/ 10746432 h 13716000"/>
              <a:gd name="connsiteX24" fmla="*/ 22240138 w 22346762"/>
              <a:gd name="connsiteY24" fmla="*/ 10753407 h 13716000"/>
              <a:gd name="connsiteX25" fmla="*/ 21658888 w 22346762"/>
              <a:gd name="connsiteY25" fmla="*/ 11142948 h 13716000"/>
              <a:gd name="connsiteX26" fmla="*/ 21659705 w 22346762"/>
              <a:gd name="connsiteY26" fmla="*/ 11935507 h 13716000"/>
              <a:gd name="connsiteX27" fmla="*/ 22241757 w 22346762"/>
              <a:gd name="connsiteY27" fmla="*/ 12323847 h 13716000"/>
              <a:gd name="connsiteX28" fmla="*/ 22345128 w 22346762"/>
              <a:gd name="connsiteY28" fmla="*/ 12330501 h 13716000"/>
              <a:gd name="connsiteX0" fmla="*/ 22345128 w 22346762"/>
              <a:gd name="connsiteY0" fmla="*/ 11538520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5128 w 22346762"/>
              <a:gd name="connsiteY3" fmla="*/ 11538520 h 13716000"/>
              <a:gd name="connsiteX4" fmla="*/ 22346762 w 22346762"/>
              <a:gd name="connsiteY4" fmla="*/ 12330606 h 13716000"/>
              <a:gd name="connsiteX5" fmla="*/ 22345128 w 22346762"/>
              <a:gd name="connsiteY5" fmla="*/ 12330501 h 13716000"/>
              <a:gd name="connsiteX6" fmla="*/ 22346762 w 22346762"/>
              <a:gd name="connsiteY6" fmla="*/ 12330606 h 13716000"/>
              <a:gd name="connsiteX7" fmla="*/ 22345128 w 22346762"/>
              <a:gd name="connsiteY7" fmla="*/ 13716000 h 13716000"/>
              <a:gd name="connsiteX8" fmla="*/ 0 w 22346762"/>
              <a:gd name="connsiteY8" fmla="*/ 13716000 h 13716000"/>
              <a:gd name="connsiteX9" fmla="*/ 0 w 22346762"/>
              <a:gd name="connsiteY9" fmla="*/ 12337466 h 13716000"/>
              <a:gd name="connsiteX10" fmla="*/ 11468491 w 22346762"/>
              <a:gd name="connsiteY10" fmla="*/ 12337466 h 13716000"/>
              <a:gd name="connsiteX11" fmla="*/ 11471920 w 22346762"/>
              <a:gd name="connsiteY11" fmla="*/ 12337466 h 13716000"/>
              <a:gd name="connsiteX12" fmla="*/ 11471920 w 22346762"/>
              <a:gd name="connsiteY12" fmla="*/ 12337293 h 13716000"/>
              <a:gd name="connsiteX13" fmla="*/ 11549828 w 22346762"/>
              <a:gd name="connsiteY13" fmla="*/ 12333359 h 13716000"/>
              <a:gd name="connsiteX14" fmla="*/ 12264008 w 22346762"/>
              <a:gd name="connsiteY14" fmla="*/ 11541949 h 13716000"/>
              <a:gd name="connsiteX15" fmla="*/ 11549828 w 22346762"/>
              <a:gd name="connsiteY15" fmla="*/ 10750539 h 13716000"/>
              <a:gd name="connsiteX16" fmla="*/ 11471920 w 22346762"/>
              <a:gd name="connsiteY16" fmla="*/ 10746605 h 13716000"/>
              <a:gd name="connsiteX17" fmla="*/ 11471920 w 22346762"/>
              <a:gd name="connsiteY17" fmla="*/ 10746432 h 13716000"/>
              <a:gd name="connsiteX18" fmla="*/ 11468491 w 22346762"/>
              <a:gd name="connsiteY18" fmla="*/ 10746432 h 13716000"/>
              <a:gd name="connsiteX19" fmla="*/ 0 w 22346762"/>
              <a:gd name="connsiteY19" fmla="*/ 10746432 h 13716000"/>
              <a:gd name="connsiteX20" fmla="*/ 0 w 22346762"/>
              <a:gd name="connsiteY20" fmla="*/ 0 h 13716000"/>
              <a:gd name="connsiteX21" fmla="*/ 22345128 w 22346762"/>
              <a:gd name="connsiteY21" fmla="*/ 0 h 13716000"/>
              <a:gd name="connsiteX22" fmla="*/ 22345128 w 22346762"/>
              <a:gd name="connsiteY22" fmla="*/ 10746432 h 13716000"/>
              <a:gd name="connsiteX23" fmla="*/ 22240138 w 22346762"/>
              <a:gd name="connsiteY23" fmla="*/ 10753407 h 13716000"/>
              <a:gd name="connsiteX24" fmla="*/ 21658888 w 22346762"/>
              <a:gd name="connsiteY24" fmla="*/ 11142948 h 13716000"/>
              <a:gd name="connsiteX25" fmla="*/ 21659705 w 22346762"/>
              <a:gd name="connsiteY25" fmla="*/ 11935507 h 13716000"/>
              <a:gd name="connsiteX26" fmla="*/ 22241757 w 22346762"/>
              <a:gd name="connsiteY26" fmla="*/ 12323847 h 13716000"/>
              <a:gd name="connsiteX27" fmla="*/ 22345128 w 22346762"/>
              <a:gd name="connsiteY27" fmla="*/ 12330501 h 13716000"/>
              <a:gd name="connsiteX28" fmla="*/ 22345128 w 22346762"/>
              <a:gd name="connsiteY28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471920 w 22346762"/>
              <a:gd name="connsiteY11" fmla="*/ 12337293 h 13716000"/>
              <a:gd name="connsiteX12" fmla="*/ 11549828 w 22346762"/>
              <a:gd name="connsiteY12" fmla="*/ 12333359 h 13716000"/>
              <a:gd name="connsiteX13" fmla="*/ 12264008 w 22346762"/>
              <a:gd name="connsiteY13" fmla="*/ 11541949 h 13716000"/>
              <a:gd name="connsiteX14" fmla="*/ 11549828 w 22346762"/>
              <a:gd name="connsiteY14" fmla="*/ 10750539 h 13716000"/>
              <a:gd name="connsiteX15" fmla="*/ 11471920 w 22346762"/>
              <a:gd name="connsiteY15" fmla="*/ 10746605 h 13716000"/>
              <a:gd name="connsiteX16" fmla="*/ 11471920 w 22346762"/>
              <a:gd name="connsiteY16" fmla="*/ 10746432 h 13716000"/>
              <a:gd name="connsiteX17" fmla="*/ 11468491 w 22346762"/>
              <a:gd name="connsiteY17" fmla="*/ 10746432 h 13716000"/>
              <a:gd name="connsiteX18" fmla="*/ 0 w 22346762"/>
              <a:gd name="connsiteY18" fmla="*/ 10746432 h 13716000"/>
              <a:gd name="connsiteX19" fmla="*/ 0 w 22346762"/>
              <a:gd name="connsiteY19" fmla="*/ 0 h 13716000"/>
              <a:gd name="connsiteX20" fmla="*/ 22345128 w 22346762"/>
              <a:gd name="connsiteY20" fmla="*/ 0 h 13716000"/>
              <a:gd name="connsiteX21" fmla="*/ 22345128 w 22346762"/>
              <a:gd name="connsiteY21" fmla="*/ 10746432 h 13716000"/>
              <a:gd name="connsiteX22" fmla="*/ 22240138 w 22346762"/>
              <a:gd name="connsiteY22" fmla="*/ 10753407 h 13716000"/>
              <a:gd name="connsiteX23" fmla="*/ 21658888 w 22346762"/>
              <a:gd name="connsiteY23" fmla="*/ 11142948 h 13716000"/>
              <a:gd name="connsiteX24" fmla="*/ 21659705 w 22346762"/>
              <a:gd name="connsiteY24" fmla="*/ 11935507 h 13716000"/>
              <a:gd name="connsiteX25" fmla="*/ 22241757 w 22346762"/>
              <a:gd name="connsiteY25" fmla="*/ 12323847 h 13716000"/>
              <a:gd name="connsiteX26" fmla="*/ 22345128 w 22346762"/>
              <a:gd name="connsiteY26" fmla="*/ 12330501 h 13716000"/>
              <a:gd name="connsiteX27" fmla="*/ 22345128 w 22346762"/>
              <a:gd name="connsiteY27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471920 w 22346762"/>
              <a:gd name="connsiteY11" fmla="*/ 12337293 h 13716000"/>
              <a:gd name="connsiteX12" fmla="*/ 11549828 w 22346762"/>
              <a:gd name="connsiteY12" fmla="*/ 12333359 h 13716000"/>
              <a:gd name="connsiteX13" fmla="*/ 11549828 w 22346762"/>
              <a:gd name="connsiteY13" fmla="*/ 10750539 h 13716000"/>
              <a:gd name="connsiteX14" fmla="*/ 11471920 w 22346762"/>
              <a:gd name="connsiteY14" fmla="*/ 10746605 h 13716000"/>
              <a:gd name="connsiteX15" fmla="*/ 11471920 w 22346762"/>
              <a:gd name="connsiteY15" fmla="*/ 10746432 h 13716000"/>
              <a:gd name="connsiteX16" fmla="*/ 11468491 w 22346762"/>
              <a:gd name="connsiteY16" fmla="*/ 10746432 h 13716000"/>
              <a:gd name="connsiteX17" fmla="*/ 0 w 22346762"/>
              <a:gd name="connsiteY17" fmla="*/ 10746432 h 13716000"/>
              <a:gd name="connsiteX18" fmla="*/ 0 w 22346762"/>
              <a:gd name="connsiteY18" fmla="*/ 0 h 13716000"/>
              <a:gd name="connsiteX19" fmla="*/ 22345128 w 22346762"/>
              <a:gd name="connsiteY19" fmla="*/ 0 h 13716000"/>
              <a:gd name="connsiteX20" fmla="*/ 22345128 w 22346762"/>
              <a:gd name="connsiteY20" fmla="*/ 10746432 h 13716000"/>
              <a:gd name="connsiteX21" fmla="*/ 22240138 w 22346762"/>
              <a:gd name="connsiteY21" fmla="*/ 10753407 h 13716000"/>
              <a:gd name="connsiteX22" fmla="*/ 21658888 w 22346762"/>
              <a:gd name="connsiteY22" fmla="*/ 11142948 h 13716000"/>
              <a:gd name="connsiteX23" fmla="*/ 21659705 w 22346762"/>
              <a:gd name="connsiteY23" fmla="*/ 11935507 h 13716000"/>
              <a:gd name="connsiteX24" fmla="*/ 22241757 w 22346762"/>
              <a:gd name="connsiteY24" fmla="*/ 12323847 h 13716000"/>
              <a:gd name="connsiteX25" fmla="*/ 22345128 w 22346762"/>
              <a:gd name="connsiteY25" fmla="*/ 12330501 h 13716000"/>
              <a:gd name="connsiteX26" fmla="*/ 22345128 w 22346762"/>
              <a:gd name="connsiteY26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471920 w 22346762"/>
              <a:gd name="connsiteY11" fmla="*/ 12337293 h 13716000"/>
              <a:gd name="connsiteX12" fmla="*/ 11549828 w 22346762"/>
              <a:gd name="connsiteY12" fmla="*/ 10750539 h 13716000"/>
              <a:gd name="connsiteX13" fmla="*/ 11471920 w 22346762"/>
              <a:gd name="connsiteY13" fmla="*/ 10746605 h 13716000"/>
              <a:gd name="connsiteX14" fmla="*/ 11471920 w 22346762"/>
              <a:gd name="connsiteY14" fmla="*/ 10746432 h 13716000"/>
              <a:gd name="connsiteX15" fmla="*/ 11468491 w 22346762"/>
              <a:gd name="connsiteY15" fmla="*/ 10746432 h 13716000"/>
              <a:gd name="connsiteX16" fmla="*/ 0 w 22346762"/>
              <a:gd name="connsiteY16" fmla="*/ 10746432 h 13716000"/>
              <a:gd name="connsiteX17" fmla="*/ 0 w 22346762"/>
              <a:gd name="connsiteY17" fmla="*/ 0 h 13716000"/>
              <a:gd name="connsiteX18" fmla="*/ 22345128 w 22346762"/>
              <a:gd name="connsiteY18" fmla="*/ 0 h 13716000"/>
              <a:gd name="connsiteX19" fmla="*/ 22345128 w 22346762"/>
              <a:gd name="connsiteY19" fmla="*/ 10746432 h 13716000"/>
              <a:gd name="connsiteX20" fmla="*/ 22240138 w 22346762"/>
              <a:gd name="connsiteY20" fmla="*/ 10753407 h 13716000"/>
              <a:gd name="connsiteX21" fmla="*/ 21658888 w 22346762"/>
              <a:gd name="connsiteY21" fmla="*/ 11142948 h 13716000"/>
              <a:gd name="connsiteX22" fmla="*/ 21659705 w 22346762"/>
              <a:gd name="connsiteY22" fmla="*/ 11935507 h 13716000"/>
              <a:gd name="connsiteX23" fmla="*/ 22241757 w 22346762"/>
              <a:gd name="connsiteY23" fmla="*/ 12323847 h 13716000"/>
              <a:gd name="connsiteX24" fmla="*/ 22345128 w 22346762"/>
              <a:gd name="connsiteY24" fmla="*/ 12330501 h 13716000"/>
              <a:gd name="connsiteX25" fmla="*/ 22345128 w 22346762"/>
              <a:gd name="connsiteY25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549828 w 22346762"/>
              <a:gd name="connsiteY11" fmla="*/ 10750539 h 13716000"/>
              <a:gd name="connsiteX12" fmla="*/ 11471920 w 22346762"/>
              <a:gd name="connsiteY12" fmla="*/ 10746605 h 13716000"/>
              <a:gd name="connsiteX13" fmla="*/ 11471920 w 22346762"/>
              <a:gd name="connsiteY13" fmla="*/ 10746432 h 13716000"/>
              <a:gd name="connsiteX14" fmla="*/ 11468491 w 22346762"/>
              <a:gd name="connsiteY14" fmla="*/ 10746432 h 13716000"/>
              <a:gd name="connsiteX15" fmla="*/ 0 w 22346762"/>
              <a:gd name="connsiteY15" fmla="*/ 10746432 h 13716000"/>
              <a:gd name="connsiteX16" fmla="*/ 0 w 22346762"/>
              <a:gd name="connsiteY16" fmla="*/ 0 h 13716000"/>
              <a:gd name="connsiteX17" fmla="*/ 22345128 w 22346762"/>
              <a:gd name="connsiteY17" fmla="*/ 0 h 13716000"/>
              <a:gd name="connsiteX18" fmla="*/ 22345128 w 22346762"/>
              <a:gd name="connsiteY18" fmla="*/ 10746432 h 13716000"/>
              <a:gd name="connsiteX19" fmla="*/ 22240138 w 22346762"/>
              <a:gd name="connsiteY19" fmla="*/ 10753407 h 13716000"/>
              <a:gd name="connsiteX20" fmla="*/ 21658888 w 22346762"/>
              <a:gd name="connsiteY20" fmla="*/ 11142948 h 13716000"/>
              <a:gd name="connsiteX21" fmla="*/ 21659705 w 22346762"/>
              <a:gd name="connsiteY21" fmla="*/ 11935507 h 13716000"/>
              <a:gd name="connsiteX22" fmla="*/ 22241757 w 22346762"/>
              <a:gd name="connsiteY22" fmla="*/ 12323847 h 13716000"/>
              <a:gd name="connsiteX23" fmla="*/ 22345128 w 22346762"/>
              <a:gd name="connsiteY23" fmla="*/ 12330501 h 13716000"/>
              <a:gd name="connsiteX24" fmla="*/ 22345128 w 22346762"/>
              <a:gd name="connsiteY24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549828 w 22346762"/>
              <a:gd name="connsiteY11" fmla="*/ 10750539 h 13716000"/>
              <a:gd name="connsiteX12" fmla="*/ 11471920 w 22346762"/>
              <a:gd name="connsiteY12" fmla="*/ 10746605 h 13716000"/>
              <a:gd name="connsiteX13" fmla="*/ 11471920 w 22346762"/>
              <a:gd name="connsiteY13" fmla="*/ 10746432 h 13716000"/>
              <a:gd name="connsiteX14" fmla="*/ 0 w 22346762"/>
              <a:gd name="connsiteY14" fmla="*/ 10746432 h 13716000"/>
              <a:gd name="connsiteX15" fmla="*/ 0 w 22346762"/>
              <a:gd name="connsiteY15" fmla="*/ 0 h 13716000"/>
              <a:gd name="connsiteX16" fmla="*/ 22345128 w 22346762"/>
              <a:gd name="connsiteY16" fmla="*/ 0 h 13716000"/>
              <a:gd name="connsiteX17" fmla="*/ 22345128 w 22346762"/>
              <a:gd name="connsiteY17" fmla="*/ 10746432 h 13716000"/>
              <a:gd name="connsiteX18" fmla="*/ 22240138 w 22346762"/>
              <a:gd name="connsiteY18" fmla="*/ 10753407 h 13716000"/>
              <a:gd name="connsiteX19" fmla="*/ 21658888 w 22346762"/>
              <a:gd name="connsiteY19" fmla="*/ 11142948 h 13716000"/>
              <a:gd name="connsiteX20" fmla="*/ 21659705 w 22346762"/>
              <a:gd name="connsiteY20" fmla="*/ 11935507 h 13716000"/>
              <a:gd name="connsiteX21" fmla="*/ 22241757 w 22346762"/>
              <a:gd name="connsiteY21" fmla="*/ 12323847 h 13716000"/>
              <a:gd name="connsiteX22" fmla="*/ 22345128 w 22346762"/>
              <a:gd name="connsiteY22" fmla="*/ 12330501 h 13716000"/>
              <a:gd name="connsiteX23" fmla="*/ 22345128 w 22346762"/>
              <a:gd name="connsiteY23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549828 w 22346762"/>
              <a:gd name="connsiteY11" fmla="*/ 10750539 h 13716000"/>
              <a:gd name="connsiteX12" fmla="*/ 11471920 w 22346762"/>
              <a:gd name="connsiteY12" fmla="*/ 10746605 h 13716000"/>
              <a:gd name="connsiteX13" fmla="*/ 0 w 22346762"/>
              <a:gd name="connsiteY13" fmla="*/ 10746432 h 13716000"/>
              <a:gd name="connsiteX14" fmla="*/ 0 w 22346762"/>
              <a:gd name="connsiteY14" fmla="*/ 0 h 13716000"/>
              <a:gd name="connsiteX15" fmla="*/ 22345128 w 22346762"/>
              <a:gd name="connsiteY15" fmla="*/ 0 h 13716000"/>
              <a:gd name="connsiteX16" fmla="*/ 22345128 w 22346762"/>
              <a:gd name="connsiteY16" fmla="*/ 10746432 h 13716000"/>
              <a:gd name="connsiteX17" fmla="*/ 22240138 w 22346762"/>
              <a:gd name="connsiteY17" fmla="*/ 10753407 h 13716000"/>
              <a:gd name="connsiteX18" fmla="*/ 21658888 w 22346762"/>
              <a:gd name="connsiteY18" fmla="*/ 11142948 h 13716000"/>
              <a:gd name="connsiteX19" fmla="*/ 21659705 w 22346762"/>
              <a:gd name="connsiteY19" fmla="*/ 11935507 h 13716000"/>
              <a:gd name="connsiteX20" fmla="*/ 22241757 w 22346762"/>
              <a:gd name="connsiteY20" fmla="*/ 12323847 h 13716000"/>
              <a:gd name="connsiteX21" fmla="*/ 22345128 w 22346762"/>
              <a:gd name="connsiteY21" fmla="*/ 12330501 h 13716000"/>
              <a:gd name="connsiteX22" fmla="*/ 22345128 w 22346762"/>
              <a:gd name="connsiteY22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549828 w 22346762"/>
              <a:gd name="connsiteY11" fmla="*/ 10750539 h 13716000"/>
              <a:gd name="connsiteX12" fmla="*/ 0 w 22346762"/>
              <a:gd name="connsiteY12" fmla="*/ 10746432 h 13716000"/>
              <a:gd name="connsiteX13" fmla="*/ 0 w 22346762"/>
              <a:gd name="connsiteY13" fmla="*/ 0 h 13716000"/>
              <a:gd name="connsiteX14" fmla="*/ 22345128 w 22346762"/>
              <a:gd name="connsiteY14" fmla="*/ 0 h 13716000"/>
              <a:gd name="connsiteX15" fmla="*/ 22345128 w 22346762"/>
              <a:gd name="connsiteY15" fmla="*/ 10746432 h 13716000"/>
              <a:gd name="connsiteX16" fmla="*/ 22240138 w 22346762"/>
              <a:gd name="connsiteY16" fmla="*/ 10753407 h 13716000"/>
              <a:gd name="connsiteX17" fmla="*/ 21658888 w 22346762"/>
              <a:gd name="connsiteY17" fmla="*/ 11142948 h 13716000"/>
              <a:gd name="connsiteX18" fmla="*/ 21659705 w 22346762"/>
              <a:gd name="connsiteY18" fmla="*/ 11935507 h 13716000"/>
              <a:gd name="connsiteX19" fmla="*/ 22241757 w 22346762"/>
              <a:gd name="connsiteY19" fmla="*/ 12323847 h 13716000"/>
              <a:gd name="connsiteX20" fmla="*/ 22345128 w 22346762"/>
              <a:gd name="connsiteY20" fmla="*/ 12330501 h 13716000"/>
              <a:gd name="connsiteX21" fmla="*/ 22345128 w 22346762"/>
              <a:gd name="connsiteY21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0 w 22346762"/>
              <a:gd name="connsiteY11" fmla="*/ 10746432 h 13716000"/>
              <a:gd name="connsiteX12" fmla="*/ 0 w 22346762"/>
              <a:gd name="connsiteY12" fmla="*/ 0 h 13716000"/>
              <a:gd name="connsiteX13" fmla="*/ 22345128 w 22346762"/>
              <a:gd name="connsiteY13" fmla="*/ 0 h 13716000"/>
              <a:gd name="connsiteX14" fmla="*/ 22345128 w 22346762"/>
              <a:gd name="connsiteY14" fmla="*/ 10746432 h 13716000"/>
              <a:gd name="connsiteX15" fmla="*/ 22240138 w 22346762"/>
              <a:gd name="connsiteY15" fmla="*/ 10753407 h 13716000"/>
              <a:gd name="connsiteX16" fmla="*/ 21658888 w 22346762"/>
              <a:gd name="connsiteY16" fmla="*/ 11142948 h 13716000"/>
              <a:gd name="connsiteX17" fmla="*/ 21659705 w 22346762"/>
              <a:gd name="connsiteY17" fmla="*/ 11935507 h 13716000"/>
              <a:gd name="connsiteX18" fmla="*/ 22241757 w 22346762"/>
              <a:gd name="connsiteY18" fmla="*/ 12323847 h 13716000"/>
              <a:gd name="connsiteX19" fmla="*/ 22345128 w 22346762"/>
              <a:gd name="connsiteY19" fmla="*/ 12330501 h 13716000"/>
              <a:gd name="connsiteX20" fmla="*/ 22345128 w 22346762"/>
              <a:gd name="connsiteY20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0 w 22346762"/>
              <a:gd name="connsiteY10" fmla="*/ 10746432 h 13716000"/>
              <a:gd name="connsiteX11" fmla="*/ 0 w 22346762"/>
              <a:gd name="connsiteY11" fmla="*/ 0 h 13716000"/>
              <a:gd name="connsiteX12" fmla="*/ 22345128 w 22346762"/>
              <a:gd name="connsiteY12" fmla="*/ 0 h 13716000"/>
              <a:gd name="connsiteX13" fmla="*/ 22345128 w 22346762"/>
              <a:gd name="connsiteY13" fmla="*/ 10746432 h 13716000"/>
              <a:gd name="connsiteX14" fmla="*/ 22240138 w 22346762"/>
              <a:gd name="connsiteY14" fmla="*/ 10753407 h 13716000"/>
              <a:gd name="connsiteX15" fmla="*/ 21658888 w 22346762"/>
              <a:gd name="connsiteY15" fmla="*/ 11142948 h 13716000"/>
              <a:gd name="connsiteX16" fmla="*/ 21659705 w 22346762"/>
              <a:gd name="connsiteY16" fmla="*/ 11935507 h 13716000"/>
              <a:gd name="connsiteX17" fmla="*/ 22241757 w 22346762"/>
              <a:gd name="connsiteY17" fmla="*/ 12323847 h 13716000"/>
              <a:gd name="connsiteX18" fmla="*/ 22345128 w 22346762"/>
              <a:gd name="connsiteY18" fmla="*/ 12330501 h 13716000"/>
              <a:gd name="connsiteX19" fmla="*/ 22345128 w 22346762"/>
              <a:gd name="connsiteY19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0 w 22346762"/>
              <a:gd name="connsiteY9" fmla="*/ 10746432 h 13716000"/>
              <a:gd name="connsiteX10" fmla="*/ 0 w 22346762"/>
              <a:gd name="connsiteY10" fmla="*/ 0 h 13716000"/>
              <a:gd name="connsiteX11" fmla="*/ 22345128 w 22346762"/>
              <a:gd name="connsiteY11" fmla="*/ 0 h 13716000"/>
              <a:gd name="connsiteX12" fmla="*/ 22345128 w 22346762"/>
              <a:gd name="connsiteY12" fmla="*/ 10746432 h 13716000"/>
              <a:gd name="connsiteX13" fmla="*/ 22240138 w 22346762"/>
              <a:gd name="connsiteY13" fmla="*/ 10753407 h 13716000"/>
              <a:gd name="connsiteX14" fmla="*/ 21658888 w 22346762"/>
              <a:gd name="connsiteY14" fmla="*/ 11142948 h 13716000"/>
              <a:gd name="connsiteX15" fmla="*/ 21659705 w 22346762"/>
              <a:gd name="connsiteY15" fmla="*/ 11935507 h 13716000"/>
              <a:gd name="connsiteX16" fmla="*/ 22241757 w 22346762"/>
              <a:gd name="connsiteY16" fmla="*/ 12323847 h 13716000"/>
              <a:gd name="connsiteX17" fmla="*/ 22345128 w 22346762"/>
              <a:gd name="connsiteY17" fmla="*/ 12330501 h 13716000"/>
              <a:gd name="connsiteX18" fmla="*/ 22345128 w 22346762"/>
              <a:gd name="connsiteY18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0746432 h 13716000"/>
              <a:gd name="connsiteX9" fmla="*/ 0 w 22346762"/>
              <a:gd name="connsiteY9" fmla="*/ 0 h 13716000"/>
              <a:gd name="connsiteX10" fmla="*/ 22345128 w 22346762"/>
              <a:gd name="connsiteY10" fmla="*/ 0 h 13716000"/>
              <a:gd name="connsiteX11" fmla="*/ 22345128 w 22346762"/>
              <a:gd name="connsiteY11" fmla="*/ 10746432 h 13716000"/>
              <a:gd name="connsiteX12" fmla="*/ 22240138 w 22346762"/>
              <a:gd name="connsiteY12" fmla="*/ 10753407 h 13716000"/>
              <a:gd name="connsiteX13" fmla="*/ 21658888 w 22346762"/>
              <a:gd name="connsiteY13" fmla="*/ 11142948 h 13716000"/>
              <a:gd name="connsiteX14" fmla="*/ 21659705 w 22346762"/>
              <a:gd name="connsiteY14" fmla="*/ 11935507 h 13716000"/>
              <a:gd name="connsiteX15" fmla="*/ 22241757 w 22346762"/>
              <a:gd name="connsiteY15" fmla="*/ 12323847 h 13716000"/>
              <a:gd name="connsiteX16" fmla="*/ 22345128 w 22346762"/>
              <a:gd name="connsiteY16" fmla="*/ 12330501 h 13716000"/>
              <a:gd name="connsiteX17" fmla="*/ 22345128 w 22346762"/>
              <a:gd name="connsiteY17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0 h 13716000"/>
              <a:gd name="connsiteX9" fmla="*/ 22345128 w 22346762"/>
              <a:gd name="connsiteY9" fmla="*/ 0 h 13716000"/>
              <a:gd name="connsiteX10" fmla="*/ 22345128 w 22346762"/>
              <a:gd name="connsiteY10" fmla="*/ 10746432 h 13716000"/>
              <a:gd name="connsiteX11" fmla="*/ 22240138 w 22346762"/>
              <a:gd name="connsiteY11" fmla="*/ 10753407 h 13716000"/>
              <a:gd name="connsiteX12" fmla="*/ 21658888 w 22346762"/>
              <a:gd name="connsiteY12" fmla="*/ 11142948 h 13716000"/>
              <a:gd name="connsiteX13" fmla="*/ 21659705 w 22346762"/>
              <a:gd name="connsiteY13" fmla="*/ 11935507 h 13716000"/>
              <a:gd name="connsiteX14" fmla="*/ 22241757 w 22346762"/>
              <a:gd name="connsiteY14" fmla="*/ 12323847 h 13716000"/>
              <a:gd name="connsiteX15" fmla="*/ 22345128 w 22346762"/>
              <a:gd name="connsiteY15" fmla="*/ 12330501 h 13716000"/>
              <a:gd name="connsiteX16" fmla="*/ 22345128 w 22346762"/>
              <a:gd name="connsiteY1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346762" h="13716000">
                <a:moveTo>
                  <a:pt x="22345129" y="10746432"/>
                </a:moveTo>
                <a:lnTo>
                  <a:pt x="22345128" y="10746432"/>
                </a:lnTo>
                <a:lnTo>
                  <a:pt x="22345129" y="10746432"/>
                </a:lnTo>
                <a:close/>
                <a:moveTo>
                  <a:pt x="22346762" y="12330606"/>
                </a:moveTo>
                <a:lnTo>
                  <a:pt x="22345128" y="12330501"/>
                </a:lnTo>
                <a:lnTo>
                  <a:pt x="22346762" y="12330606"/>
                </a:lnTo>
                <a:close/>
                <a:moveTo>
                  <a:pt x="22345128" y="13716000"/>
                </a:moveTo>
                <a:lnTo>
                  <a:pt x="0" y="13716000"/>
                </a:lnTo>
                <a:lnTo>
                  <a:pt x="0" y="0"/>
                </a:lnTo>
                <a:lnTo>
                  <a:pt x="22345128" y="0"/>
                </a:lnTo>
                <a:lnTo>
                  <a:pt x="22345128" y="10746432"/>
                </a:lnTo>
                <a:lnTo>
                  <a:pt x="22240138" y="10753407"/>
                </a:lnTo>
                <a:cubicBezTo>
                  <a:pt x="21998417" y="10785697"/>
                  <a:pt x="21782632" y="10928276"/>
                  <a:pt x="21658888" y="11142948"/>
                </a:cubicBezTo>
                <a:cubicBezTo>
                  <a:pt x="21517465" y="11388286"/>
                  <a:pt x="21517778" y="11690461"/>
                  <a:pt x="21659705" y="11935507"/>
                </a:cubicBezTo>
                <a:cubicBezTo>
                  <a:pt x="21783891" y="12149922"/>
                  <a:pt x="21999969" y="12292055"/>
                  <a:pt x="22241757" y="12323847"/>
                </a:cubicBezTo>
                <a:lnTo>
                  <a:pt x="22345128" y="12330501"/>
                </a:lnTo>
                <a:lnTo>
                  <a:pt x="22345128" y="13716000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>
            <a:outerShdw blurRad="508000" dist="88900" dir="8100000" sx="102000" sy="102000" algn="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38100" tIns="38100" rIns="381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rgbClr val="74808C"/>
              </a:solidFill>
              <a:effectLst/>
              <a:uLnTx/>
              <a:uFillTx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8816" y="1254453"/>
            <a:ext cx="2102937" cy="2102937"/>
          </a:xfrm>
          <a:prstGeom prst="rect">
            <a:avLst/>
          </a:prstGeom>
          <a:effectLst>
            <a:outerShdw blurRad="76200" dist="508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3678329" y="12943527"/>
            <a:ext cx="697832" cy="707886"/>
          </a:xfrm>
          <a:prstGeom prst="rect">
            <a:avLst/>
          </a:prstGeom>
          <a:solidFill>
            <a:srgbClr val="A7D83A"/>
          </a:solidFill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15" name="Прямоугольник с двумя вырезанными противолежащими углами 14">
            <a:extLst>
              <a:ext uri="{FF2B5EF4-FFF2-40B4-BE49-F238E27FC236}">
                <a16:creationId xmlns:a16="http://schemas.microsoft.com/office/drawing/2014/main" xmlns="" id="{7229C61B-CE30-3141-AF26-0884A5D1FACF}"/>
              </a:ext>
            </a:extLst>
          </p:cNvPr>
          <p:cNvSpPr/>
          <p:nvPr/>
        </p:nvSpPr>
        <p:spPr bwMode="auto">
          <a:xfrm>
            <a:off x="15783453" y="1931738"/>
            <a:ext cx="5515363" cy="3348000"/>
          </a:xfrm>
          <a:prstGeom prst="snip2DiagRect">
            <a:avLst>
              <a:gd name="adj1" fmla="val 15963"/>
              <a:gd name="adj2" fmla="val 16667"/>
            </a:avLst>
          </a:prstGeom>
          <a:solidFill>
            <a:srgbClr val="E6FCFF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100" tIns="38100" rIns="381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2550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Комитет </a:t>
            </a:r>
          </a:p>
          <a:p>
            <a:pPr algn="ctr" defTabSz="82550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по тарифам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и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ценовой</a:t>
            </a:r>
          </a:p>
          <a:p>
            <a:pPr algn="ctr" defTabSz="82550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политике ЛО</a:t>
            </a:r>
            <a:endParaRPr lang="ru-RU" sz="2400" dirty="0">
              <a:solidFill>
                <a:schemeClr val="accent6">
                  <a:lumMod val="50000"/>
                </a:schemeClr>
              </a:solidFill>
              <a:ea typeface="Poppins" charset="0"/>
              <a:cs typeface="Times New Roman" panose="02020603050405020304" pitchFamily="18" charset="0"/>
              <a:sym typeface="Poppins" charset="0"/>
            </a:endParaRPr>
          </a:p>
          <a:p>
            <a:pPr algn="ctr" defTabSz="82550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>
              <a:solidFill>
                <a:schemeClr val="accent6">
                  <a:lumMod val="50000"/>
                </a:schemeClr>
              </a:solidFill>
              <a:ea typeface="Poppins" charset="0"/>
              <a:cs typeface="Times New Roman" panose="02020603050405020304" pitchFamily="18" charset="0"/>
              <a:sym typeface="Poppins" charset="0"/>
            </a:endParaRPr>
          </a:p>
          <a:p>
            <a:pPr marL="457200" indent="-457200" defTabSz="82550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Определение тарифа (руб./км)</a:t>
            </a:r>
          </a:p>
        </p:txBody>
      </p:sp>
      <p:sp>
        <p:nvSpPr>
          <p:cNvPr id="16" name="Прямоугольник с двумя вырезанными противолежащими углами 15">
            <a:extLst>
              <a:ext uri="{FF2B5EF4-FFF2-40B4-BE49-F238E27FC236}">
                <a16:creationId xmlns:a16="http://schemas.microsoft.com/office/drawing/2014/main" xmlns="" id="{7229C61B-CE30-3141-AF26-0884A5D1FACF}"/>
              </a:ext>
            </a:extLst>
          </p:cNvPr>
          <p:cNvSpPr/>
          <p:nvPr/>
        </p:nvSpPr>
        <p:spPr bwMode="auto">
          <a:xfrm>
            <a:off x="9788639" y="1963000"/>
            <a:ext cx="5623592" cy="3348000"/>
          </a:xfrm>
          <a:prstGeom prst="snip2DiagRect">
            <a:avLst>
              <a:gd name="adj1" fmla="val 15963"/>
              <a:gd name="adj2" fmla="val 16667"/>
            </a:avLst>
          </a:prstGeom>
          <a:solidFill>
            <a:srgbClr val="E6FCFF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100" tIns="38100" rIns="381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2550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Комитет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ЛО по транспорту </a:t>
            </a:r>
          </a:p>
          <a:p>
            <a:pPr algn="ctr" defTabSz="82550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chemeClr val="accent6">
                  <a:lumMod val="50000"/>
                </a:schemeClr>
              </a:solidFill>
              <a:ea typeface="Poppins" charset="0"/>
              <a:cs typeface="Times New Roman" panose="02020603050405020304" pitchFamily="18" charset="0"/>
              <a:sym typeface="Poppins" charset="0"/>
            </a:endParaRPr>
          </a:p>
          <a:p>
            <a:pPr marL="457200" indent="-457200" defTabSz="82550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Проведение квалификационного отбора</a:t>
            </a:r>
          </a:p>
          <a:p>
            <a:pPr marL="457200" indent="-457200" defTabSz="82550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Ввод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в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ИС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 и при необходимости актуализация реестров транспортных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средств и водителей</a:t>
            </a:r>
          </a:p>
        </p:txBody>
      </p:sp>
      <p:sp>
        <p:nvSpPr>
          <p:cNvPr id="17" name="Прямоугольник с двумя вырезанными противолежащими углами 16">
            <a:extLst>
              <a:ext uri="{FF2B5EF4-FFF2-40B4-BE49-F238E27FC236}">
                <a16:creationId xmlns:a16="http://schemas.microsoft.com/office/drawing/2014/main" xmlns="" id="{7229C61B-CE30-3141-AF26-0884A5D1FACF}"/>
              </a:ext>
            </a:extLst>
          </p:cNvPr>
          <p:cNvSpPr/>
          <p:nvPr/>
        </p:nvSpPr>
        <p:spPr bwMode="auto">
          <a:xfrm>
            <a:off x="9742599" y="5538157"/>
            <a:ext cx="11556217" cy="3916392"/>
          </a:xfrm>
          <a:prstGeom prst="snip2DiagRect">
            <a:avLst>
              <a:gd name="adj1" fmla="val 15963"/>
              <a:gd name="adj2" fmla="val 16667"/>
            </a:avLst>
          </a:prstGeom>
          <a:solidFill>
            <a:srgbClr val="E9FDC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100" tIns="38100" rIns="381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2550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Транспортная компания, </a:t>
            </a:r>
          </a:p>
          <a:p>
            <a:pPr algn="ctr" defTabSz="82550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прошедшая квалификационный отбор</a:t>
            </a:r>
          </a:p>
          <a:p>
            <a:pPr marL="457200" indent="-457200" defTabSz="82550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Обеспечение соответствия требованиям квалификационного отбора  на протяжении действия соглашения, в том числе подрядными организациями</a:t>
            </a:r>
            <a:endParaRPr lang="ru-RU" sz="2400" dirty="0">
              <a:solidFill>
                <a:schemeClr val="accent6">
                  <a:lumMod val="50000"/>
                </a:schemeClr>
              </a:solidFill>
              <a:ea typeface="Poppins" charset="0"/>
              <a:cs typeface="Times New Roman" panose="02020603050405020304" pitchFamily="18" charset="0"/>
              <a:sym typeface="Poppins" charset="0"/>
            </a:endParaRPr>
          </a:p>
          <a:p>
            <a:pPr marL="457200" indent="-457200" defTabSz="82550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Подключение к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ИС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 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ea typeface="Poppins" charset="0"/>
              <a:cs typeface="Times New Roman" panose="02020603050405020304" pitchFamily="18" charset="0"/>
              <a:sym typeface="Poppins" charset="0"/>
            </a:endParaRPr>
          </a:p>
          <a:p>
            <a:pPr marL="457200" indent="-457200" defTabSz="82550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Обеспечение деятельности диспетчерской</a:t>
            </a:r>
          </a:p>
          <a:p>
            <a:pPr marL="457200" indent="-457200" defTabSz="82550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Обеспечение передачи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геолокации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 транспортных средств в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ИС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ea typeface="Poppins" charset="0"/>
              <a:cs typeface="Times New Roman" panose="02020603050405020304" pitchFamily="18" charset="0"/>
              <a:sym typeface="Poppins" charset="0"/>
            </a:endParaRPr>
          </a:p>
          <a:p>
            <a:pPr marL="457200" indent="-457200" defTabSz="82550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Обеспечение работы водителей с использованием мобильного приложения</a:t>
            </a:r>
            <a:endParaRPr lang="ru-RU" sz="2400" dirty="0">
              <a:solidFill>
                <a:schemeClr val="accent6">
                  <a:lumMod val="50000"/>
                </a:schemeClr>
              </a:solidFill>
              <a:ea typeface="Poppins" charset="0"/>
              <a:cs typeface="Times New Roman" panose="02020603050405020304" pitchFamily="18" charset="0"/>
              <a:sym typeface="Poppins" charset="0"/>
            </a:endParaRPr>
          </a:p>
        </p:txBody>
      </p:sp>
      <p:sp>
        <p:nvSpPr>
          <p:cNvPr id="18" name="Прямоугольник с двумя вырезанными противолежащими углами 17">
            <a:extLst>
              <a:ext uri="{FF2B5EF4-FFF2-40B4-BE49-F238E27FC236}">
                <a16:creationId xmlns:a16="http://schemas.microsoft.com/office/drawing/2014/main" xmlns="" id="{7229C61B-CE30-3141-AF26-0884A5D1FACF}"/>
              </a:ext>
            </a:extLst>
          </p:cNvPr>
          <p:cNvSpPr/>
          <p:nvPr/>
        </p:nvSpPr>
        <p:spPr bwMode="auto">
          <a:xfrm>
            <a:off x="9742600" y="9713344"/>
            <a:ext cx="5629205" cy="3584126"/>
          </a:xfrm>
          <a:prstGeom prst="snip2DiagRect">
            <a:avLst>
              <a:gd name="adj1" fmla="val 15963"/>
              <a:gd name="adj2" fmla="val 16667"/>
            </a:avLst>
          </a:prstGeom>
          <a:solidFill>
            <a:srgbClr val="E9FDC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100" tIns="38100" rIns="381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2550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Диспетчерская</a:t>
            </a:r>
            <a:endParaRPr lang="ru-RU" sz="2400" dirty="0">
              <a:solidFill>
                <a:schemeClr val="accent6">
                  <a:lumMod val="50000"/>
                </a:schemeClr>
              </a:solidFill>
              <a:ea typeface="Poppins" charset="0"/>
              <a:cs typeface="Times New Roman" panose="02020603050405020304" pitchFamily="18" charset="0"/>
              <a:sym typeface="Poppins" charset="0"/>
            </a:endParaRPr>
          </a:p>
          <a:p>
            <a:pPr marL="457200" indent="-457200" defTabSz="82550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Прием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и формирование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</a:rPr>
              <a:t>заявок от пассажиров в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</a:rPr>
              <a:t>ИС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ea typeface="Poppins" charset="0"/>
              <a:cs typeface="Times New Roman" panose="02020603050405020304" pitchFamily="18" charset="0"/>
            </a:endParaRPr>
          </a:p>
          <a:p>
            <a:pPr marL="457200" indent="-457200" defTabSz="82550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Распределение заявок между подрядными организациями и водителями</a:t>
            </a:r>
          </a:p>
          <a:p>
            <a:pPr marL="457200" indent="-457200" defTabSz="82550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Поддержка пассажиров через службу качества</a:t>
            </a:r>
            <a:endParaRPr lang="ru-RU" sz="2400" dirty="0">
              <a:solidFill>
                <a:schemeClr val="accent6">
                  <a:lumMod val="50000"/>
                </a:schemeClr>
              </a:solidFill>
              <a:ea typeface="Poppins" charset="0"/>
              <a:cs typeface="Times New Roman" panose="02020603050405020304" pitchFamily="18" charset="0"/>
              <a:sym typeface="Poppins" charset="0"/>
            </a:endParaRPr>
          </a:p>
        </p:txBody>
      </p:sp>
      <p:sp>
        <p:nvSpPr>
          <p:cNvPr id="23" name="Прямоугольник с двумя вырезанными противолежащими углами 22">
            <a:extLst>
              <a:ext uri="{FF2B5EF4-FFF2-40B4-BE49-F238E27FC236}">
                <a16:creationId xmlns:a16="http://schemas.microsoft.com/office/drawing/2014/main" xmlns="" id="{7229C61B-CE30-3141-AF26-0884A5D1FACF}"/>
              </a:ext>
            </a:extLst>
          </p:cNvPr>
          <p:cNvSpPr/>
          <p:nvPr/>
        </p:nvSpPr>
        <p:spPr bwMode="auto">
          <a:xfrm>
            <a:off x="15783453" y="9713344"/>
            <a:ext cx="5515363" cy="3584126"/>
          </a:xfrm>
          <a:prstGeom prst="snip2DiagRect">
            <a:avLst>
              <a:gd name="adj1" fmla="val 15963"/>
              <a:gd name="adj2" fmla="val 16667"/>
            </a:avLst>
          </a:prstGeom>
          <a:solidFill>
            <a:srgbClr val="E9FDC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100" tIns="38100" rIns="381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2550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Субподрядные организации</a:t>
            </a:r>
          </a:p>
          <a:p>
            <a:pPr marL="457200" indent="-457200" defTabSz="82550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Предоставление транспортных услуг</a:t>
            </a:r>
          </a:p>
          <a:p>
            <a:pPr marL="457200" indent="-457200" defTabSz="82550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Обеспечение соответствия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требованиям квалификационного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отбора</a:t>
            </a:r>
          </a:p>
          <a:p>
            <a:pPr marL="457200" indent="-457200" defTabSz="82550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Верификация пассажира через автодозвон/ автосообщение</a:t>
            </a:r>
          </a:p>
          <a:p>
            <a:pPr marL="457200" indent="-457200" defTabSz="82550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accent6">
                  <a:lumMod val="50000"/>
                </a:schemeClr>
              </a:solidFill>
              <a:ea typeface="Poppins" charset="0"/>
              <a:cs typeface="Times New Roman" panose="02020603050405020304" pitchFamily="18" charset="0"/>
              <a:sym typeface="Poppins" charset="0"/>
            </a:endParaRPr>
          </a:p>
        </p:txBody>
      </p:sp>
      <p:sp>
        <p:nvSpPr>
          <p:cNvPr id="26" name="Прямоугольник с двумя вырезанными противолежащими углами 25">
            <a:extLst>
              <a:ext uri="{FF2B5EF4-FFF2-40B4-BE49-F238E27FC236}">
                <a16:creationId xmlns:a16="http://schemas.microsoft.com/office/drawing/2014/main" xmlns="" id="{7229C61B-CE30-3141-AF26-0884A5D1FACF}"/>
              </a:ext>
            </a:extLst>
          </p:cNvPr>
          <p:cNvSpPr/>
          <p:nvPr/>
        </p:nvSpPr>
        <p:spPr bwMode="auto">
          <a:xfrm>
            <a:off x="820176" y="5538158"/>
            <a:ext cx="8215200" cy="7759312"/>
          </a:xfrm>
          <a:prstGeom prst="snip2DiagRect">
            <a:avLst>
              <a:gd name="adj1" fmla="val 15963"/>
              <a:gd name="adj2" fmla="val 16667"/>
            </a:avLst>
          </a:prstGeom>
          <a:solidFill>
            <a:schemeClr val="tx2"/>
          </a:soli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100" tIns="38100" rIns="381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2550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ЛОГКУ «ЦСЗН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»</a:t>
            </a:r>
          </a:p>
          <a:p>
            <a:pPr algn="ctr" defTabSz="82550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>
              <a:solidFill>
                <a:schemeClr val="accent6">
                  <a:lumMod val="50000"/>
                </a:schemeClr>
              </a:solidFill>
              <a:ea typeface="Poppins" charset="0"/>
              <a:cs typeface="Times New Roman" panose="02020603050405020304" pitchFamily="18" charset="0"/>
              <a:sym typeface="Poppins" charset="0"/>
            </a:endParaRPr>
          </a:p>
          <a:p>
            <a:pPr marL="457200" indent="-457200" defTabSz="82550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Заказчик и оператор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ИС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«Транспортное обслуживание» </a:t>
            </a:r>
            <a:endParaRPr lang="ru-RU" sz="2800" dirty="0" smtClean="0">
              <a:solidFill>
                <a:schemeClr val="accent6">
                  <a:lumMod val="50000"/>
                </a:schemeClr>
              </a:solidFill>
              <a:ea typeface="Poppins" charset="0"/>
              <a:cs typeface="Times New Roman" panose="02020603050405020304" pitchFamily="18" charset="0"/>
              <a:sym typeface="Poppins" charset="0"/>
            </a:endParaRPr>
          </a:p>
          <a:p>
            <a:pPr marL="457200" indent="-457200" defTabSz="82550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Заключение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соглашения с транспортной компанией</a:t>
            </a:r>
          </a:p>
          <a:p>
            <a:pPr marL="457200" indent="-457200" defTabSz="82550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Ведение реестра получателей услуги</a:t>
            </a:r>
          </a:p>
          <a:p>
            <a:pPr marL="457200" indent="-457200" defTabSz="82550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Ведение реестра социально значимых объектов</a:t>
            </a:r>
          </a:p>
          <a:p>
            <a:pPr marL="457200" indent="-457200" defTabSz="82550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Осуществление проверки отчетной документации</a:t>
            </a:r>
          </a:p>
          <a:p>
            <a:pPr marL="457200" indent="-457200" defTabSz="82550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Реагирование на инциденты</a:t>
            </a:r>
          </a:p>
          <a:p>
            <a:pPr marL="457200" indent="-457200" defTabSz="82550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Выборочная проверка</a:t>
            </a:r>
          </a:p>
          <a:p>
            <a:pPr marL="457200" indent="-457200" defTabSz="82550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Перечисление денежных средств транспортной компании</a:t>
            </a:r>
          </a:p>
        </p:txBody>
      </p:sp>
      <p:sp>
        <p:nvSpPr>
          <p:cNvPr id="27" name="Прямоугольник с двумя вырезанными противолежащими углами 26">
            <a:extLst>
              <a:ext uri="{FF2B5EF4-FFF2-40B4-BE49-F238E27FC236}">
                <a16:creationId xmlns:a16="http://schemas.microsoft.com/office/drawing/2014/main" xmlns="" id="{7229C61B-CE30-3141-AF26-0884A5D1FACF}"/>
              </a:ext>
            </a:extLst>
          </p:cNvPr>
          <p:cNvSpPr/>
          <p:nvPr/>
        </p:nvSpPr>
        <p:spPr bwMode="auto">
          <a:xfrm>
            <a:off x="915245" y="1931738"/>
            <a:ext cx="8213885" cy="3348000"/>
          </a:xfrm>
          <a:prstGeom prst="snip2DiagRect">
            <a:avLst>
              <a:gd name="adj1" fmla="val 15963"/>
              <a:gd name="adj2" fmla="val 16667"/>
            </a:avLst>
          </a:prstGeom>
          <a:solidFill>
            <a:srgbClr val="E6FCFF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100" tIns="38100" rIns="381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2550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Комитет по соцзащите населения ЛО</a:t>
            </a:r>
          </a:p>
          <a:p>
            <a:pPr algn="ctr" defTabSz="82550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>
              <a:solidFill>
                <a:schemeClr val="accent6">
                  <a:lumMod val="50000"/>
                </a:schemeClr>
              </a:solidFill>
              <a:ea typeface="Poppins" charset="0"/>
              <a:cs typeface="Times New Roman" panose="02020603050405020304" pitchFamily="18" charset="0"/>
              <a:sym typeface="Poppins" charset="0"/>
            </a:endParaRPr>
          </a:p>
          <a:p>
            <a:pPr marL="457200" indent="-457200" defTabSz="82550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Разработка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/ корректировка НПА</a:t>
            </a:r>
          </a:p>
          <a:p>
            <a:pPr marL="457200" indent="-457200" defTabSz="82550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Контроль за целевым расходованием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субсидии и актуализацией баз данных в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ИС</a:t>
            </a:r>
            <a:endParaRPr lang="ru-RU" sz="2800" dirty="0">
              <a:solidFill>
                <a:schemeClr val="accent6">
                  <a:lumMod val="50000"/>
                </a:schemeClr>
              </a:solidFill>
              <a:ea typeface="Poppins" charset="0"/>
              <a:cs typeface="Times New Roman" panose="02020603050405020304" pitchFamily="18" charset="0"/>
              <a:sym typeface="Poppins" charset="0"/>
            </a:endParaRPr>
          </a:p>
        </p:txBody>
      </p:sp>
      <p:sp>
        <p:nvSpPr>
          <p:cNvPr id="22" name="Text Box 3">
            <a:extLst>
              <a:ext uri="{FF2B5EF4-FFF2-40B4-BE49-F238E27FC236}">
                <a16:creationId xmlns:a16="http://schemas.microsoft.com/office/drawing/2014/main" xmlns="" id="{997BDF42-9632-6547-88C2-CA2EFAE0AD77}"/>
              </a:ext>
            </a:extLst>
          </p:cNvPr>
          <p:cNvSpPr txBox="1">
            <a:spLocks/>
          </p:cNvSpPr>
          <p:nvPr/>
        </p:nvSpPr>
        <p:spPr bwMode="auto">
          <a:xfrm>
            <a:off x="915245" y="356693"/>
            <a:ext cx="20166616" cy="116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lvl="0" defTabSz="82550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x-none" sz="6600" b="1" dirty="0">
                <a:solidFill>
                  <a:srgbClr val="AFDDF2"/>
                </a:solidFill>
                <a:ea typeface="Roboto Light" charset="0"/>
                <a:cs typeface="Times New Roman" panose="02020603050405020304" pitchFamily="18" charset="0"/>
                <a:sym typeface="Poppins Medium" charset="0"/>
              </a:rPr>
              <a:t>Распределение ролей: новый подход</a:t>
            </a:r>
          </a:p>
        </p:txBody>
      </p:sp>
    </p:spTree>
    <p:extLst>
      <p:ext uri="{BB962C8B-B14F-4D97-AF65-F5344CB8AC3E}">
        <p14:creationId xmlns:p14="http://schemas.microsoft.com/office/powerpoint/2010/main" val="1763264836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олилиния 19">
            <a:extLst>
              <a:ext uri="{FF2B5EF4-FFF2-40B4-BE49-F238E27FC236}">
                <a16:creationId xmlns:a16="http://schemas.microsoft.com/office/drawing/2014/main" xmlns="" id="{624CEC90-29DD-4743-86B8-E14005581A10}"/>
              </a:ext>
            </a:extLst>
          </p:cNvPr>
          <p:cNvSpPr/>
          <p:nvPr/>
        </p:nvSpPr>
        <p:spPr bwMode="auto">
          <a:xfrm flipH="1">
            <a:off x="2078026" y="7678"/>
            <a:ext cx="22345129" cy="13716000"/>
          </a:xfrm>
          <a:custGeom>
            <a:avLst/>
            <a:gdLst>
              <a:gd name="connsiteX0" fmla="*/ 9072349 w 22345129"/>
              <a:gd name="connsiteY0" fmla="*/ 1601415 h 13716000"/>
              <a:gd name="connsiteX1" fmla="*/ 10033766 w 22345129"/>
              <a:gd name="connsiteY1" fmla="*/ 2562832 h 13716000"/>
              <a:gd name="connsiteX2" fmla="*/ 9072349 w 22345129"/>
              <a:gd name="connsiteY2" fmla="*/ 3524249 h 13716000"/>
              <a:gd name="connsiteX3" fmla="*/ 1984264 w 22345129"/>
              <a:gd name="connsiteY3" fmla="*/ 3524249 h 13716000"/>
              <a:gd name="connsiteX4" fmla="*/ 1022846 w 22345129"/>
              <a:gd name="connsiteY4" fmla="*/ 2562832 h 13716000"/>
              <a:gd name="connsiteX5" fmla="*/ 1984264 w 22345129"/>
              <a:gd name="connsiteY5" fmla="*/ 1601415 h 13716000"/>
              <a:gd name="connsiteX6" fmla="*/ 22345129 w 22345129"/>
              <a:gd name="connsiteY6" fmla="*/ 0 h 13716000"/>
              <a:gd name="connsiteX7" fmla="*/ 0 w 22345129"/>
              <a:gd name="connsiteY7" fmla="*/ 0 h 13716000"/>
              <a:gd name="connsiteX8" fmla="*/ 0 w 22345129"/>
              <a:gd name="connsiteY8" fmla="*/ 13716000 h 13716000"/>
              <a:gd name="connsiteX9" fmla="*/ 22345129 w 22345129"/>
              <a:gd name="connsiteY9" fmla="*/ 13716000 h 13716000"/>
              <a:gd name="connsiteX10" fmla="*/ 22345129 w 22345129"/>
              <a:gd name="connsiteY10" fmla="*/ 2969568 h 13716000"/>
              <a:gd name="connsiteX11" fmla="*/ 22240139 w 22345129"/>
              <a:gd name="connsiteY11" fmla="*/ 2962593 h 13716000"/>
              <a:gd name="connsiteX12" fmla="*/ 21658889 w 22345129"/>
              <a:gd name="connsiteY12" fmla="*/ 2573052 h 13716000"/>
              <a:gd name="connsiteX13" fmla="*/ 21659705 w 22345129"/>
              <a:gd name="connsiteY13" fmla="*/ 1780493 h 13716000"/>
              <a:gd name="connsiteX14" fmla="*/ 22241757 w 22345129"/>
              <a:gd name="connsiteY14" fmla="*/ 1392153 h 13716000"/>
              <a:gd name="connsiteX15" fmla="*/ 22345129 w 22345129"/>
              <a:gd name="connsiteY15" fmla="*/ 1385499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2345129" h="13716000">
                <a:moveTo>
                  <a:pt x="9072349" y="1601415"/>
                </a:moveTo>
                <a:cubicBezTo>
                  <a:pt x="9603325" y="1601415"/>
                  <a:pt x="10033766" y="2031856"/>
                  <a:pt x="10033766" y="2562832"/>
                </a:cubicBezTo>
                <a:cubicBezTo>
                  <a:pt x="10033766" y="3093808"/>
                  <a:pt x="9603325" y="3524249"/>
                  <a:pt x="9072349" y="3524249"/>
                </a:cubicBezTo>
                <a:lnTo>
                  <a:pt x="1984264" y="3524249"/>
                </a:lnTo>
                <a:cubicBezTo>
                  <a:pt x="1453288" y="3524249"/>
                  <a:pt x="1022846" y="3093808"/>
                  <a:pt x="1022846" y="2562832"/>
                </a:cubicBezTo>
                <a:cubicBezTo>
                  <a:pt x="1022846" y="2031856"/>
                  <a:pt x="1453288" y="1601415"/>
                  <a:pt x="1984264" y="1601415"/>
                </a:cubicBezTo>
                <a:close/>
                <a:moveTo>
                  <a:pt x="22345129" y="0"/>
                </a:moveTo>
                <a:lnTo>
                  <a:pt x="0" y="0"/>
                </a:lnTo>
                <a:lnTo>
                  <a:pt x="0" y="13716000"/>
                </a:lnTo>
                <a:lnTo>
                  <a:pt x="22345129" y="13716000"/>
                </a:lnTo>
                <a:lnTo>
                  <a:pt x="22345129" y="2969568"/>
                </a:lnTo>
                <a:lnTo>
                  <a:pt x="22240139" y="2962593"/>
                </a:lnTo>
                <a:cubicBezTo>
                  <a:pt x="21998417" y="2930303"/>
                  <a:pt x="21782633" y="2787724"/>
                  <a:pt x="21658889" y="2573052"/>
                </a:cubicBezTo>
                <a:cubicBezTo>
                  <a:pt x="21517465" y="2327714"/>
                  <a:pt x="21517779" y="2025539"/>
                  <a:pt x="21659705" y="1780493"/>
                </a:cubicBezTo>
                <a:cubicBezTo>
                  <a:pt x="21783893" y="1566078"/>
                  <a:pt x="21999969" y="1423945"/>
                  <a:pt x="22241757" y="1392153"/>
                </a:cubicBezTo>
                <a:lnTo>
                  <a:pt x="22345129" y="1385499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508000" dist="889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38100" tIns="38100" rIns="381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47" y="1254455"/>
            <a:ext cx="2102937" cy="2102937"/>
          </a:xfrm>
          <a:prstGeom prst="rect">
            <a:avLst/>
          </a:prstGeom>
          <a:effectLst>
            <a:outerShdw blurRad="76200" dist="508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Text Box 3">
            <a:extLst>
              <a:ext uri="{FF2B5EF4-FFF2-40B4-BE49-F238E27FC236}">
                <a16:creationId xmlns:a16="http://schemas.microsoft.com/office/drawing/2014/main" xmlns="" id="{308E7D86-3B31-6E44-960C-1909F8E07B4D}"/>
              </a:ext>
            </a:extLst>
          </p:cNvPr>
          <p:cNvSpPr txBox="1">
            <a:spLocks/>
          </p:cNvSpPr>
          <p:nvPr/>
        </p:nvSpPr>
        <p:spPr bwMode="auto">
          <a:xfrm>
            <a:off x="15619220" y="2055599"/>
            <a:ext cx="11779828" cy="116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lvl="0" defTabSz="82550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x-none" sz="6000" b="1" dirty="0" smtClean="0">
                <a:solidFill>
                  <a:schemeClr val="accent6">
                    <a:lumMod val="50000"/>
                  </a:schemeClr>
                </a:solidFill>
                <a:ea typeface="Roboto Light" charset="0"/>
                <a:cs typeface="Times New Roman" panose="02020603050405020304" pitchFamily="18" charset="0"/>
                <a:sym typeface="Poppins Medium" charset="0"/>
              </a:rPr>
              <a:t>Контроль поездки</a:t>
            </a:r>
            <a:endParaRPr lang="ru-RU" altLang="x-none" sz="6000" b="1" dirty="0">
              <a:solidFill>
                <a:schemeClr val="accent6">
                  <a:lumMod val="50000"/>
                </a:schemeClr>
              </a:solidFill>
              <a:ea typeface="Roboto Light" charset="0"/>
              <a:cs typeface="Times New Roman" panose="02020603050405020304" pitchFamily="18" charset="0"/>
              <a:sym typeface="Poppins Medium" charset="0"/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7AF6FD88-D0E9-4E4C-A309-DC3B34779E2A}"/>
              </a:ext>
            </a:extLst>
          </p:cNvPr>
          <p:cNvGrpSpPr/>
          <p:nvPr/>
        </p:nvGrpSpPr>
        <p:grpSpPr>
          <a:xfrm>
            <a:off x="23235804" y="12601673"/>
            <a:ext cx="2192483" cy="2216727"/>
            <a:chOff x="23235913" y="12949488"/>
            <a:chExt cx="2192483" cy="2216727"/>
          </a:xfrm>
          <a:solidFill>
            <a:srgbClr val="A7D83A"/>
          </a:solidFill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xmlns="" id="{B603A08A-01DC-C942-A038-F1D68998AB7E}"/>
                </a:ext>
              </a:extLst>
            </p:cNvPr>
            <p:cNvSpPr/>
            <p:nvPr/>
          </p:nvSpPr>
          <p:spPr bwMode="auto">
            <a:xfrm>
              <a:off x="23235913" y="12949488"/>
              <a:ext cx="2192483" cy="2216727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blurRad="25400" algn="ctr" rotWithShape="0">
                <a:srgbClr val="000000">
                  <a:alpha val="50000"/>
                </a:srgbClr>
              </a:outerShdw>
            </a:effectLst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 dirty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73225214-7721-2142-867F-C27174EB529C}"/>
                </a:ext>
              </a:extLst>
            </p:cNvPr>
            <p:cNvSpPr txBox="1"/>
            <p:nvPr/>
          </p:nvSpPr>
          <p:spPr>
            <a:xfrm>
              <a:off x="23678438" y="13291342"/>
              <a:ext cx="697832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solidFill>
                    <a:schemeClr val="bg1">
                      <a:lumMod val="75000"/>
                    </a:schemeClr>
                  </a:solidFill>
                </a:rPr>
                <a:t>7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272599" y="4143214"/>
            <a:ext cx="74941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Мобильное приложение водителя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170" y="4964283"/>
            <a:ext cx="5849112" cy="390144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5416386" y="4091455"/>
            <a:ext cx="55760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Верификация пассажира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355682" y="4885875"/>
            <a:ext cx="4066523" cy="4877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https://thumbs.dreamstime.com/b/%D1%82%D0%B5%D0%BB%D0%B5%D1%84%D0%BE%D0%BD-%D0%BA%D0%BB%D0%B5%D1%82%D0%BA%D0%B8-%D0%BD%D0%B0%D0%B1%D0%B8%D1%80%D0%B0%D1%8F-191727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6386" y="6247579"/>
            <a:ext cx="1602277" cy="160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https://t3.ftcdn.net/jpg/00/30/56/32/240_F_30563225_y7jsSNHRpSTiTY78zwtzRGBqqE8WqVmf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486" y="7522233"/>
            <a:ext cx="6819900" cy="92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8112659" y="8492503"/>
            <a:ext cx="789107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Автозвонок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/автосообщение из </a:t>
            </a: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ИС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</a:t>
            </a:r>
          </a:p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с подтверждением личности пассажира </a:t>
            </a:r>
            <a:endParaRPr lang="ru-RU" sz="32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028" y="4656195"/>
            <a:ext cx="2962814" cy="2962814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10401672" y="11524455"/>
            <a:ext cx="32095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ЛОГКУ «ЦСЗН»</a:t>
            </a:r>
            <a:endParaRPr lang="ru-RU" sz="32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210150" y="8587738"/>
            <a:ext cx="45940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Ввод водителем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PIN-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кода</a:t>
            </a:r>
            <a:endParaRPr lang="ru-RU" dirty="0"/>
          </a:p>
        </p:txBody>
      </p:sp>
      <p:pic>
        <p:nvPicPr>
          <p:cNvPr id="4104" name="Picture 8" descr="C:\Users\Ivanov\Desktop\unnamed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426" y="10312251"/>
            <a:ext cx="3009181" cy="300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Соединительная линия уступом 30"/>
          <p:cNvCxnSpPr/>
          <p:nvPr/>
        </p:nvCxnSpPr>
        <p:spPr bwMode="auto">
          <a:xfrm flipV="1">
            <a:off x="13611205" y="9788067"/>
            <a:ext cx="5142621" cy="2028777"/>
          </a:xfrm>
          <a:prstGeom prst="bentConnector3">
            <a:avLst>
              <a:gd name="adj1" fmla="val 99988"/>
            </a:avLst>
          </a:prstGeom>
          <a:ln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Соединительная линия уступом 44"/>
          <p:cNvCxnSpPr/>
          <p:nvPr/>
        </p:nvCxnSpPr>
        <p:spPr bwMode="auto">
          <a:xfrm rot="16200000" flipV="1">
            <a:off x="2284288" y="6613406"/>
            <a:ext cx="5968139" cy="4438746"/>
          </a:xfrm>
          <a:prstGeom prst="bentConnector3">
            <a:avLst>
              <a:gd name="adj1" fmla="val -11"/>
            </a:avLst>
          </a:prstGeom>
          <a:ln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3385638" y="11299116"/>
            <a:ext cx="38131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cs typeface="Times New Roman" pitchFamily="18" charset="0"/>
              </a:rPr>
              <a:t>Контроль инцидентов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4496892" y="11329258"/>
            <a:ext cx="38131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cs typeface="Times New Roman" pitchFamily="18" charset="0"/>
              </a:rPr>
              <a:t>Контроль инцидентов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564041"/>
      </p:ext>
    </p:extLst>
  </p:cSld>
  <p:clrMapOvr>
    <a:masterClrMapping/>
  </p:clrMapOvr>
  <p:transition spd="slow">
    <p:push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Social Network - Instagram">
      <a:dk1>
        <a:srgbClr val="000100"/>
      </a:dk1>
      <a:lt1>
        <a:srgbClr val="FEFFFF"/>
      </a:lt1>
      <a:dk2>
        <a:srgbClr val="697987"/>
      </a:dk2>
      <a:lt2>
        <a:srgbClr val="F1F2F1"/>
      </a:lt2>
      <a:accent1>
        <a:srgbClr val="F4A05A"/>
      </a:accent1>
      <a:accent2>
        <a:srgbClr val="EB6646"/>
      </a:accent2>
      <a:accent3>
        <a:srgbClr val="EB0752"/>
      </a:accent3>
      <a:accent4>
        <a:srgbClr val="7B11A8"/>
      </a:accent4>
      <a:accent5>
        <a:srgbClr val="333ADC"/>
      </a:accent5>
      <a:accent6>
        <a:srgbClr val="0872D1"/>
      </a:accent6>
      <a:hlink>
        <a:srgbClr val="079ADA"/>
      </a:hlink>
      <a:folHlink>
        <a:srgbClr val="0872D1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tx1"/>
        </a:solidFill>
        <a:ln w="12700" cap="flat" cmpd="sng" algn="ctr">
          <a:noFill/>
          <a:prstDash val="solid"/>
          <a:miter lim="400000"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38100" tIns="38100" rIns="38100" bIns="3810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l" defTabSz="8255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kern="1200" cap="none" spc="0" normalizeH="0" baseline="0" noProof="0" dirty="0">
            <a:ln>
              <a:noFill/>
            </a:ln>
            <a:solidFill>
              <a:srgbClr val="74808C"/>
            </a:solidFill>
            <a:effectLst/>
            <a:uLnTx/>
            <a:uFillTx/>
            <a:latin typeface="Poppins" charset="0"/>
            <a:ea typeface="Poppins" charset="0"/>
            <a:cs typeface="Poppins" charset="0"/>
            <a:sym typeface="Poppi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>
          <a:outerShdw blurRad="25400" algn="ctr" rotWithShape="0">
            <a:srgbClr val="000000">
              <a:alpha val="50000"/>
            </a:srgbClr>
          </a:outerShdw>
        </a:effectLst>
      </a:spPr>
      <a:bodyPr vert="horz" wrap="square" lIns="38100" tIns="38100" rIns="38100" bIns="38100" numCol="1" anchor="ctr" anchorCtr="0" compatLnSpc="1">
        <a:prstTxWarp prst="textNoShape">
          <a:avLst/>
        </a:prstTxWarp>
        <a:spAutoFit/>
      </a:bodyPr>
      <a:lstStyle>
        <a:defPPr marL="0" marR="0" indent="0" algn="l" defTabSz="8255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x-none" altLang="x-none" sz="2000" b="0" i="0" u="none" strike="noStrike" cap="none" normalizeH="0" baseline="0">
            <a:ln>
              <a:noFill/>
            </a:ln>
            <a:solidFill>
              <a:srgbClr val="74808C"/>
            </a:solidFill>
            <a:effectLst/>
            <a:latin typeface="Poppins" charset="0"/>
            <a:ea typeface="Poppins" charset="0"/>
            <a:cs typeface="Poppins" charset="0"/>
            <a:sym typeface="Poppins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12193</TotalTime>
  <Words>720</Words>
  <Application>Microsoft Office PowerPoint</Application>
  <PresentationFormat>Произвольный</PresentationFormat>
  <Paragraphs>131</Paragraphs>
  <Slides>11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7" baseType="lpstr">
      <vt:lpstr>Arial</vt:lpstr>
      <vt:lpstr>Poppins Medium</vt:lpstr>
      <vt:lpstr>SimSun</vt:lpstr>
      <vt:lpstr>Apple Chancery</vt:lpstr>
      <vt:lpstr>Open Sans</vt:lpstr>
      <vt:lpstr>Roboto Light</vt:lpstr>
      <vt:lpstr>Times New Roman</vt:lpstr>
      <vt:lpstr>Wingdings</vt:lpstr>
      <vt:lpstr>Helvetica Neue Medium</vt:lpstr>
      <vt:lpstr>Raleway</vt:lpstr>
      <vt:lpstr>Roboto</vt:lpstr>
      <vt:lpstr>Poppins</vt:lpstr>
      <vt:lpstr>Calibri</vt:lpstr>
      <vt:lpstr>Open Sans Semibold</vt:lpstr>
      <vt:lpstr>White</vt:lpstr>
      <vt:lpstr>Презентация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Светлана Андреевна Борисова</cp:lastModifiedBy>
  <cp:revision>527</cp:revision>
  <cp:lastPrinted>2021-09-28T15:29:59Z</cp:lastPrinted>
  <dcterms:created xsi:type="dcterms:W3CDTF">2021-03-26T01:25:05Z</dcterms:created>
  <dcterms:modified xsi:type="dcterms:W3CDTF">2022-09-14T14:52:23Z</dcterms:modified>
</cp:coreProperties>
</file>