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92" r:id="rId4"/>
    <p:sldId id="258" r:id="rId5"/>
    <p:sldId id="278" r:id="rId6"/>
    <p:sldId id="289" r:id="rId7"/>
    <p:sldId id="277" r:id="rId8"/>
    <p:sldId id="268" r:id="rId9"/>
    <p:sldId id="280" r:id="rId10"/>
    <p:sldId id="282" r:id="rId11"/>
    <p:sldId id="283" r:id="rId12"/>
    <p:sldId id="285" r:id="rId13"/>
    <p:sldId id="271" r:id="rId14"/>
    <p:sldId id="273" r:id="rId15"/>
    <p:sldId id="29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ндик Кристина Васильевна" initials="ККВ" lastIdx="1" clrIdx="0">
    <p:extLst>
      <p:ext uri="{19B8F6BF-5375-455C-9EA6-DF929625EA0E}">
        <p15:presenceInfo xmlns:p15="http://schemas.microsoft.com/office/powerpoint/2012/main" userId="S-1-5-21-2356655543-2162514679-1277178298-20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DC3E6"/>
    <a:srgbClr val="D90048"/>
    <a:srgbClr val="009E84"/>
    <a:srgbClr val="007D69"/>
    <a:srgbClr val="FF4382"/>
    <a:srgbClr val="F6F0EA"/>
    <a:srgbClr val="FFFFFF"/>
    <a:srgbClr val="FF5050"/>
    <a:srgbClr val="FE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00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37-42BB-8183-B5575391763B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37-42BB-8183-B557539176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7-42BB-8183-B557539176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162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37-42BB-8183-B55753917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кадровый резерв</c:v>
                </c:pt>
                <c:pt idx="1">
                  <c:v>на замещение вакантной должности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</c:v>
                </c:pt>
                <c:pt idx="1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37-42BB-8183-B557539176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586930408939772"/>
          <c:y val="0.270483011475733"/>
          <c:w val="0.49209195010777207"/>
          <c:h val="0.45903345963417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3DE6E-121C-4D4E-87F2-D8A48F028A6C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D84C2-523B-4C6F-B8F8-E4454EBD6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8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84C2-523B-4C6F-B8F8-E4454EBD6E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9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84C2-523B-4C6F-B8F8-E4454EBD6E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84C2-523B-4C6F-B8F8-E4454EBD6E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6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84C2-523B-4C6F-B8F8-E4454EBD6E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3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84C2-523B-4C6F-B8F8-E4454EBD6E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7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84C2-523B-4C6F-B8F8-E4454EBD6E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0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5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7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0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3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5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3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3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D3DD-86A3-40DC-8C48-07D7E655624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0D12-9F9E-414E-A322-A64262A64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2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0240" y="0"/>
            <a:ext cx="10271760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53" y="2758330"/>
            <a:ext cx="8412883" cy="21301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8967" y="2227623"/>
            <a:ext cx="6990621" cy="319160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44546A"/>
                </a:solidFill>
                <a:latin typeface="+mn-lt"/>
              </a:rPr>
              <a:t>Централизованное проведение </a:t>
            </a:r>
            <a:r>
              <a:rPr lang="ru-RU" sz="4000" b="1" dirty="0" smtClean="0">
                <a:solidFill>
                  <a:srgbClr val="44546A"/>
                </a:solidFill>
                <a:latin typeface="+mn-lt"/>
              </a:rPr>
              <a:t>конкурсных и аттестационных процедур в дистанционном формате </a:t>
            </a:r>
            <a:r>
              <a:rPr lang="ru-RU" sz="4400" b="1" dirty="0" smtClean="0">
                <a:solidFill>
                  <a:srgbClr val="44546A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rgbClr val="44546A"/>
                </a:solidFill>
                <a:latin typeface="+mn-lt"/>
              </a:rPr>
            </a:br>
            <a:endParaRPr lang="ru-RU" sz="3200" dirty="0">
              <a:solidFill>
                <a:srgbClr val="44546A"/>
              </a:solidFill>
              <a:latin typeface="+mn-lt"/>
            </a:endParaRPr>
          </a:p>
        </p:txBody>
      </p:sp>
      <p:pic>
        <p:nvPicPr>
          <p:cNvPr id="8" name="Picture 4" descr="Герб Новосибирской области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0" y="445150"/>
            <a:ext cx="613553" cy="7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8020" y="2182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</a:rPr>
              <a:t>Департамент организации управления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</a:rPr>
              <a:t>и государственной гражданской службы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</a:rPr>
              <a:t>администрации Губернатора Новосибирской области и Правительства Новосибирской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48020" y="6100277"/>
            <a:ext cx="6812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853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26864" y="0"/>
            <a:ext cx="7565135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92063"/>
            <a:ext cx="11311128" cy="4100177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Особенности:</a:t>
            </a:r>
            <a:endParaRPr lang="ru-RU" sz="1800" b="1" dirty="0">
              <a:cs typeface="Times New Roman" panose="02020603050405020304" pitchFamily="18" charset="0"/>
            </a:endParaRPr>
          </a:p>
          <a:p>
            <a:r>
              <a:rPr lang="ru-RU" sz="1800" dirty="0">
                <a:cs typeface="Times New Roman" panose="02020603050405020304" pitchFamily="18" charset="0"/>
              </a:rPr>
              <a:t>Организация </a:t>
            </a:r>
            <a:r>
              <a:rPr lang="ru-RU" sz="1800" dirty="0" smtClean="0">
                <a:cs typeface="Times New Roman" panose="02020603050405020304" pitchFamily="18" charset="0"/>
              </a:rPr>
              <a:t>оценки </a:t>
            </a:r>
            <a:r>
              <a:rPr lang="ru-RU" sz="1800" dirty="0">
                <a:cs typeface="Times New Roman" panose="02020603050405020304" pitchFamily="18" charset="0"/>
              </a:rPr>
              <a:t>профессиональных, цифровых компетенций и личностных качеств </a:t>
            </a:r>
            <a:r>
              <a:rPr lang="ru-RU" sz="1800" dirty="0" smtClean="0">
                <a:cs typeface="Times New Roman" panose="02020603050405020304" pitchFamily="18" charset="0"/>
              </a:rPr>
              <a:t>в дистанционном режиме 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Широкие возможности </a:t>
            </a:r>
            <a:r>
              <a:rPr lang="ru-RU" sz="1800" dirty="0">
                <a:cs typeface="Times New Roman" panose="02020603050405020304" pitchFamily="18" charset="0"/>
              </a:rPr>
              <a:t>в рамках проведения психологического тестирования и оценки </a:t>
            </a:r>
            <a:r>
              <a:rPr lang="ru-RU" sz="1800" dirty="0" smtClean="0">
                <a:cs typeface="Times New Roman" panose="02020603050405020304" pitchFamily="18" charset="0"/>
              </a:rPr>
              <a:t>управленческих компетенций.</a:t>
            </a:r>
          </a:p>
          <a:p>
            <a:pPr algn="just"/>
            <a:r>
              <a:rPr lang="ru-RU" sz="1800" dirty="0">
                <a:cs typeface="Times New Roman" panose="02020603050405020304" pitchFamily="18" charset="0"/>
              </a:rPr>
              <a:t>Реализуемые методики</a:t>
            </a:r>
            <a:r>
              <a:rPr lang="ru-RU" sz="1800" dirty="0" smtClean="0"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cs typeface="Times New Roman" panose="02020603050405020304" pitchFamily="18" charset="0"/>
              </a:rPr>
              <a:t>тестирование </a:t>
            </a:r>
            <a:r>
              <a:rPr lang="ru-RU" sz="1800" dirty="0">
                <a:cs typeface="Times New Roman" panose="02020603050405020304" pitchFamily="18" charset="0"/>
              </a:rPr>
              <a:t>по компетенциям, опросники, кейсы, тесты на оценку профессиональных и цифровых знаний, психодиагностические тесты.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Формирование персонализированных отчетов </a:t>
            </a:r>
            <a:r>
              <a:rPr lang="ru-RU" sz="1800" dirty="0">
                <a:cs typeface="Times New Roman" panose="02020603050405020304" pitchFamily="18" charset="0"/>
              </a:rPr>
              <a:t>по итогам </a:t>
            </a:r>
            <a:r>
              <a:rPr lang="ru-RU" sz="1800" dirty="0" smtClean="0">
                <a:cs typeface="Times New Roman" panose="02020603050405020304" pitchFamily="18" charset="0"/>
              </a:rPr>
              <a:t>проведенной оценки компетенций.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Автоматическое </a:t>
            </a:r>
            <a:r>
              <a:rPr lang="ru-RU" sz="1800" dirty="0">
                <a:cs typeface="Times New Roman" panose="02020603050405020304" pitchFamily="18" charset="0"/>
              </a:rPr>
              <a:t>уведомление участника о предстоящей оценочной сессии на электронный адрес, </a:t>
            </a:r>
            <a:r>
              <a:rPr lang="ru-RU" sz="1800" dirty="0" smtClean="0">
                <a:cs typeface="Times New Roman" panose="02020603050405020304" pitchFamily="18" charset="0"/>
              </a:rPr>
              <a:t>внесение </a:t>
            </a:r>
            <a:r>
              <a:rPr lang="ru-RU" sz="1800" dirty="0">
                <a:cs typeface="Times New Roman" panose="02020603050405020304" pitchFamily="18" charset="0"/>
              </a:rPr>
              <a:t>в профиль гражданского служащего отметки о прохождении </a:t>
            </a:r>
            <a:r>
              <a:rPr lang="ru-RU" sz="1800" dirty="0" smtClean="0">
                <a:cs typeface="Times New Roman" panose="02020603050405020304" pitchFamily="18" charset="0"/>
              </a:rPr>
              <a:t>курсов.</a:t>
            </a:r>
          </a:p>
          <a:p>
            <a:pPr marL="0" indent="0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Полученные </a:t>
            </a:r>
            <a:r>
              <a:rPr lang="ru-RU" sz="1800" dirty="0">
                <a:cs typeface="Times New Roman" panose="02020603050405020304" pitchFamily="18" charset="0"/>
              </a:rPr>
              <a:t>результаты оценки используются для планирования мероприятий по профессиональному развитию гражданских служащих с использованием подсистемы обучения персонала указанной платформы.</a:t>
            </a:r>
          </a:p>
          <a:p>
            <a:endParaRPr lang="ru-RU" sz="1800" dirty="0">
              <a:cs typeface="Times New Roman" panose="02020603050405020304" pitchFamily="18" charset="0"/>
            </a:endParaRPr>
          </a:p>
        </p:txBody>
      </p:sp>
      <p:pic>
        <p:nvPicPr>
          <p:cNvPr id="4100" name="Picture 4" descr="Hypermethod – ведущий разработчик решений для HR и EdTe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807" y="2351433"/>
            <a:ext cx="1852685" cy="68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57199" y="429701"/>
            <a:ext cx="11091672" cy="1055608"/>
          </a:xfrm>
          <a:prstGeom prst="roundRect">
            <a:avLst/>
          </a:prstGeom>
          <a:solidFill>
            <a:schemeClr val="bg1"/>
          </a:solidFill>
          <a:ln w="146050">
            <a:solidFill>
              <a:srgbClr val="FFFFFF">
                <a:alpha val="56000"/>
              </a:srgb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/>
              <a:t>Информационно-коммуникационные технологии при оценке профессиональных и личностных качеств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02" y="1437956"/>
            <a:ext cx="11027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D90048"/>
                </a:solidFill>
              </a:rPr>
              <a:t>Июль 2020 года</a:t>
            </a:r>
          </a:p>
          <a:p>
            <a:r>
              <a:rPr lang="ru-RU" sz="2800" b="1" dirty="0" smtClean="0">
                <a:solidFill>
                  <a:srgbClr val="D90048"/>
                </a:solidFill>
              </a:rPr>
              <a:t>Переход на </a:t>
            </a:r>
            <a:r>
              <a:rPr lang="ru-RU" sz="2800" b="1" dirty="0" smtClean="0">
                <a:solidFill>
                  <a:srgbClr val="D90048"/>
                </a:solidFill>
                <a:ea typeface="Microsoft JhengHei" panose="020B0604030504040204" pitchFamily="34" charset="-120"/>
              </a:rPr>
              <a:t>«</a:t>
            </a:r>
            <a:r>
              <a:rPr lang="en-US" sz="2800" b="1" dirty="0">
                <a:solidFill>
                  <a:srgbClr val="D90048"/>
                </a:solidFill>
                <a:ea typeface="Microsoft JhengHei" panose="020B0604030504040204" pitchFamily="34" charset="-120"/>
              </a:rPr>
              <a:t>E-learning 4g </a:t>
            </a:r>
            <a:r>
              <a:rPr lang="en-US" sz="2800" b="1" dirty="0">
                <a:solidFill>
                  <a:schemeClr val="bg1"/>
                </a:solidFill>
                <a:ea typeface="Microsoft JhengHei" panose="020B0604030504040204" pitchFamily="34" charset="-120"/>
              </a:rPr>
              <a:t>server</a:t>
            </a:r>
            <a:r>
              <a:rPr lang="ru-RU" sz="2800" b="1" dirty="0" smtClean="0">
                <a:solidFill>
                  <a:schemeClr val="bg1"/>
                </a:solidFill>
                <a:ea typeface="Microsoft JhengHei" panose="020B0604030504040204" pitchFamily="34" charset="-120"/>
              </a:rPr>
              <a:t>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1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727182" y="0"/>
            <a:ext cx="4464817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46" y="2497474"/>
            <a:ext cx="4458022" cy="4216614"/>
          </a:xfrm>
          <a:prstGeom prst="rect">
            <a:avLst/>
          </a:prstGeom>
        </p:spPr>
      </p:pic>
      <p:sp>
        <p:nvSpPr>
          <p:cNvPr id="7" name="Скругленный прямоугольник 4"/>
          <p:cNvSpPr txBox="1"/>
          <p:nvPr/>
        </p:nvSpPr>
        <p:spPr>
          <a:xfrm>
            <a:off x="815862" y="616110"/>
            <a:ext cx="1900483" cy="68742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160" y="2054008"/>
            <a:ext cx="450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Написание реферата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Подготовка проекта документа (письма)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5430" y="1336822"/>
            <a:ext cx="3158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Обеспечивается анонимность работ при проверке членом конкурсной комиссии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921199" y="1328243"/>
            <a:ext cx="12708" cy="940489"/>
          </a:xfrm>
          <a:prstGeom prst="line">
            <a:avLst/>
          </a:prstGeom>
          <a:ln w="38100">
            <a:solidFill>
              <a:srgbClr val="FF4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r="29080"/>
          <a:stretch/>
        </p:blipFill>
        <p:spPr>
          <a:xfrm>
            <a:off x="9537215" y="2703008"/>
            <a:ext cx="2697715" cy="26396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3" y="602283"/>
            <a:ext cx="984280" cy="984280"/>
          </a:xfrm>
          <a:prstGeom prst="rect">
            <a:avLst/>
          </a:prstGeom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111862" y="1455233"/>
            <a:ext cx="2110921" cy="408623"/>
          </a:xfrm>
          <a:prstGeom prst="roundRect">
            <a:avLst/>
          </a:prstGeom>
          <a:solidFill>
            <a:srgbClr val="D90048"/>
          </a:solidFill>
          <a:ln>
            <a:solidFill>
              <a:srgbClr val="9DC3E6"/>
            </a:solidFill>
          </a:ln>
        </p:spPr>
        <p:txBody>
          <a:bodyPr wrap="none">
            <a:sp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</a:rPr>
              <a:t>Электронная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почта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59766"/>
              </p:ext>
            </p:extLst>
          </p:nvPr>
        </p:nvGraphicFramePr>
        <p:xfrm>
          <a:off x="371496" y="3199633"/>
          <a:ext cx="8836621" cy="26792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33050">
                  <a:extLst>
                    <a:ext uri="{9D8B030D-6E8A-4147-A177-3AD203B41FA5}">
                      <a16:colId xmlns:a16="http://schemas.microsoft.com/office/drawing/2014/main" val="1696008442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1799732502"/>
                    </a:ext>
                  </a:extLst>
                </a:gridCol>
                <a:gridCol w="1635369">
                  <a:extLst>
                    <a:ext uri="{9D8B030D-6E8A-4147-A177-3AD203B41FA5}">
                      <a16:colId xmlns:a16="http://schemas.microsoft.com/office/drawing/2014/main" val="984969875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436240924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1749925053"/>
                    </a:ext>
                  </a:extLst>
                </a:gridCol>
                <a:gridCol w="1567602">
                  <a:extLst>
                    <a:ext uri="{9D8B030D-6E8A-4147-A177-3AD203B41FA5}">
                      <a16:colId xmlns:a16="http://schemas.microsoft.com/office/drawing/2014/main" val="2239195694"/>
                    </a:ext>
                  </a:extLst>
                </a:gridCol>
              </a:tblGrid>
              <a:tr h="79308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Число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кандидатов, прошедших оценку в ходе конкурсных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процедур в 2020 -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2021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годах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 классификации по использованным методам оценки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rgbClr val="009E8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rgbClr val="009E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20427"/>
                  </a:ext>
                </a:extLst>
              </a:tr>
              <a:tr h="922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тестирование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индивидуальное собеседование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подготовка проекта документа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написание </a:t>
                      </a:r>
                      <a:r>
                        <a:rPr lang="ru-RU" sz="1600" u="none" strike="noStrike" dirty="0" smtClean="0">
                          <a:effectLst/>
                        </a:rPr>
                        <a:t>реферата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анкетирование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62621"/>
                  </a:ext>
                </a:extLst>
              </a:tr>
              <a:tr h="481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634 </a:t>
                      </a:r>
                      <a:r>
                        <a:rPr lang="ru-RU" sz="2000" b="0" u="none" strike="noStrike" dirty="0" smtClean="0">
                          <a:effectLst/>
                        </a:rPr>
                        <a:t>(100%)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587 </a:t>
                      </a:r>
                      <a:r>
                        <a:rPr lang="ru-RU" sz="2000" b="0" u="none" strike="noStrike" dirty="0" smtClean="0">
                          <a:effectLst/>
                        </a:rPr>
                        <a:t>(92,5%)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521 </a:t>
                      </a:r>
                      <a:r>
                        <a:rPr lang="ru-RU" sz="2000" b="0" u="none" strike="noStrike" dirty="0" smtClean="0">
                          <a:effectLst/>
                        </a:rPr>
                        <a:t>(82,2%)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387 </a:t>
                      </a:r>
                      <a:r>
                        <a:rPr lang="ru-RU" sz="2000" b="0" u="none" strike="noStrike" dirty="0" smtClean="0">
                          <a:effectLst/>
                        </a:rPr>
                        <a:t>(61%)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396 </a:t>
                      </a:r>
                      <a:r>
                        <a:rPr lang="ru-RU" sz="2000" b="0" u="none" strike="noStrike" dirty="0" smtClean="0">
                          <a:effectLst/>
                        </a:rPr>
                        <a:t>(62,5%)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51684"/>
                  </a:ext>
                </a:extLst>
              </a:tr>
              <a:tr h="481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907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(100%)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857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(94,5%)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842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(92,8%)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840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(92,6%)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907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(100%)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56" marR="8156" marT="815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69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35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978564"/>
              </p:ext>
            </p:extLst>
          </p:nvPr>
        </p:nvGraphicFramePr>
        <p:xfrm>
          <a:off x="817478" y="1091074"/>
          <a:ext cx="10292482" cy="193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106">
                  <a:extLst>
                    <a:ext uri="{9D8B030D-6E8A-4147-A177-3AD203B41FA5}">
                      <a16:colId xmlns:a16="http://schemas.microsoft.com/office/drawing/2014/main" val="3573758327"/>
                    </a:ext>
                  </a:extLst>
                </a:gridCol>
                <a:gridCol w="2066544">
                  <a:extLst>
                    <a:ext uri="{9D8B030D-6E8A-4147-A177-3AD203B41FA5}">
                      <a16:colId xmlns:a16="http://schemas.microsoft.com/office/drawing/2014/main" val="2755920248"/>
                    </a:ext>
                  </a:extLst>
                </a:gridCol>
                <a:gridCol w="2258568">
                  <a:extLst>
                    <a:ext uri="{9D8B030D-6E8A-4147-A177-3AD203B41FA5}">
                      <a16:colId xmlns:a16="http://schemas.microsoft.com/office/drawing/2014/main" val="1690330829"/>
                    </a:ext>
                  </a:extLst>
                </a:gridCol>
                <a:gridCol w="2112264">
                  <a:extLst>
                    <a:ext uri="{9D8B030D-6E8A-4147-A177-3AD203B41FA5}">
                      <a16:colId xmlns:a16="http://schemas.microsoft.com/office/drawing/2014/main" val="84582264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761310912"/>
                    </a:ext>
                  </a:extLst>
                </a:gridCol>
              </a:tblGrid>
              <a:tr h="509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 кандидата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Тестирование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(максимальный балл - 80)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Реферат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максимальный балл - 15)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Письменное задание (максимальный балл - 15)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br>
                        <a:rPr lang="ru-RU" sz="1600" dirty="0">
                          <a:effectLst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90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36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 Андриевская Евгения Викторовна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3826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 Артюшин Сергей Сергеевич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71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6856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 Бердникова Татьяна Юрьевна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78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97068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 Валеева </a:t>
                      </a:r>
                      <a:r>
                        <a:rPr lang="ru-RU" sz="1200" dirty="0" err="1">
                          <a:effectLst/>
                        </a:rPr>
                        <a:t>Руфина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Элхановна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E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5468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7006" y="608905"/>
            <a:ext cx="11460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Пример представления результатов оценки профессиональных знаний</a:t>
            </a:r>
            <a:r>
              <a:rPr kumimoji="0" lang="ru-RU" alt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и умений 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34020" y="4056366"/>
            <a:ext cx="4354132" cy="1328023"/>
          </a:xfrm>
          <a:prstGeom prst="roundRect">
            <a:avLst/>
          </a:prstGeom>
          <a:solidFill>
            <a:srgbClr val="F6F0EA"/>
          </a:solidFill>
          <a:ln w="149225">
            <a:solidFill>
              <a:srgbClr val="F6F0EA">
                <a:alpha val="56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конкурсов </a:t>
            </a:r>
            <a:r>
              <a:rPr lang="ru-RU" dirty="0"/>
              <a:t>проходили с одновременным использованием разных методов оценки личностно-профессиональных качеств </a:t>
            </a:r>
            <a:r>
              <a:rPr lang="ru-RU" dirty="0" smtClean="0"/>
              <a:t>кандидатов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17921" y="4056365"/>
            <a:ext cx="4892039" cy="1328023"/>
          </a:xfrm>
          <a:prstGeom prst="roundRect">
            <a:avLst/>
          </a:prstGeom>
          <a:solidFill>
            <a:srgbClr val="F6F0EA"/>
          </a:solidFill>
          <a:ln w="149225">
            <a:solidFill>
              <a:srgbClr val="F6F0EA">
                <a:alpha val="56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замещение </a:t>
            </a:r>
            <a:r>
              <a:rPr lang="ru-RU" dirty="0"/>
              <a:t>вакансий гражданской службы наиболее квалифицированными кадрами </a:t>
            </a:r>
            <a:r>
              <a:rPr lang="ru-RU" dirty="0" smtClean="0"/>
              <a:t>формирование качественного </a:t>
            </a:r>
            <a:r>
              <a:rPr lang="ru-RU" dirty="0"/>
              <a:t>кадрового резерва на гражданской </a:t>
            </a:r>
            <a:r>
              <a:rPr lang="ru-RU" dirty="0" smtClean="0"/>
              <a:t>службе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8126" y="5620875"/>
            <a:ext cx="6000052" cy="1021556"/>
          </a:xfrm>
          <a:prstGeom prst="roundRect">
            <a:avLst/>
          </a:prstGeom>
          <a:solidFill>
            <a:srgbClr val="F6F0EA"/>
          </a:solidFill>
          <a:ln w="149225">
            <a:solidFill>
              <a:srgbClr val="F6F0EA">
                <a:alpha val="56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аттестуемых прошли комплексную оценку профессиональных знаний, а также профессиональных и личностных качеств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46744" y="5485322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D90048"/>
                </a:solidFill>
              </a:rPr>
              <a:t>99,9 </a:t>
            </a:r>
            <a:r>
              <a:rPr lang="ru-RU" sz="3600" b="1" dirty="0">
                <a:solidFill>
                  <a:srgbClr val="D90048"/>
                </a:solidFill>
              </a:rPr>
              <a:t>%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4251" y="3598277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D90048"/>
                </a:solidFill>
              </a:rPr>
              <a:t>100%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4251" y="3033210"/>
            <a:ext cx="4141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D90048"/>
                </a:solidFill>
              </a:rPr>
              <a:t>В </a:t>
            </a:r>
            <a:r>
              <a:rPr lang="ru-RU" sz="4000" b="1" dirty="0" smtClean="0">
                <a:solidFill>
                  <a:srgbClr val="D90048"/>
                </a:solidFill>
              </a:rPr>
              <a:t>2020 - 2021 </a:t>
            </a:r>
            <a:r>
              <a:rPr lang="ru-RU" sz="4000" b="1" dirty="0">
                <a:solidFill>
                  <a:srgbClr val="D90048"/>
                </a:solidFill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72829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36264" y="0"/>
            <a:ext cx="4655735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7138" t="12158" r="1661" b="18376"/>
          <a:stretch/>
        </p:blipFill>
        <p:spPr bwMode="auto">
          <a:xfrm>
            <a:off x="1078993" y="1944687"/>
            <a:ext cx="5312664" cy="4977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1987" y="723613"/>
            <a:ext cx="951722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D90048"/>
                </a:solidFill>
                <a:effectLst/>
                <a:cs typeface="Times New Roman" panose="02020603050405020304" pitchFamily="18" charset="0"/>
              </a:rPr>
              <a:t>Пример представления результатов оценки профессиональных и личностных качеств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D90048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D90048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19672" y="2332381"/>
            <a:ext cx="4105656" cy="3473291"/>
          </a:xfrm>
          <a:prstGeom prst="roundRect">
            <a:avLst/>
          </a:prstGeom>
          <a:solidFill>
            <a:schemeClr val="bg1"/>
          </a:solidFill>
          <a:ln w="146050">
            <a:solidFill>
              <a:schemeClr val="bg1">
                <a:alpha val="56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Результаты оценки дают информацию о возможных зонах личностно-профессионального роста аттестуемых, могут использоваться как основание рекомендации аттестуемого в кадровый резерв государственного органа, а также используются для подготовки профилей индивидуального развития гражданских служащих.  </a:t>
            </a:r>
          </a:p>
        </p:txBody>
      </p:sp>
    </p:spTree>
    <p:extLst>
      <p:ext uri="{BB962C8B-B14F-4D97-AF65-F5344CB8AC3E}">
        <p14:creationId xmlns:p14="http://schemas.microsoft.com/office/powerpoint/2010/main" val="3041676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35895" y="0"/>
            <a:ext cx="7456105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199" y="1687184"/>
            <a:ext cx="9563493" cy="3166824"/>
          </a:xfrm>
          <a:prstGeom prst="roundRect">
            <a:avLst/>
          </a:prstGeom>
          <a:solidFill>
            <a:schemeClr val="bg1"/>
          </a:solidFill>
          <a:ln w="146050">
            <a:solidFill>
              <a:schemeClr val="bg1">
                <a:alpha val="56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D90048"/>
                </a:solidFill>
                <a:ea typeface="Times New Roman" panose="02020603050405020304" pitchFamily="18" charset="0"/>
              </a:rPr>
              <a:t>С июля 2020 года </a:t>
            </a:r>
            <a:endParaRPr lang="ru-RU" sz="2000" b="1" dirty="0" smtClean="0">
              <a:solidFill>
                <a:srgbClr val="D90048"/>
              </a:solidFill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заседания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конкурсных и аттестационных комиссий проводятся в режиме видеоконференцсвязи (далее –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ВКС)</a:t>
            </a:r>
          </a:p>
          <a:p>
            <a:endParaRPr lang="ru-RU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Аттестуемые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гражданские служащие проходят собеседование с членами аттестационной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комиссии,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находясь на своих рабочих местах, для участников конкурса технические возможности принять участие в заседании конкурсной комиссии в режиме ВКС организованы на базе ГАУ ДПО НСО «Центр оценки и развития управленческих компетенций»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0777" y="5006760"/>
            <a:ext cx="5149915" cy="1464231"/>
          </a:xfrm>
          <a:prstGeom prst="roundRect">
            <a:avLst/>
          </a:prstGeom>
          <a:solidFill>
            <a:srgbClr val="F6F0EA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Снижение уровня стресса у гражданских служащих при прохождении собеседования с аттестационной комиссией в режиме ВКС</a:t>
            </a:r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 rot="16200000">
            <a:off x="9708709" y="5500906"/>
            <a:ext cx="407584" cy="1193844"/>
          </a:xfrm>
          <a:prstGeom prst="flowChartOffpageConnector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" y="292517"/>
            <a:ext cx="9563493" cy="1055608"/>
          </a:xfrm>
          <a:prstGeom prst="roundRect">
            <a:avLst/>
          </a:prstGeom>
          <a:solidFill>
            <a:schemeClr val="bg1"/>
          </a:solidFill>
          <a:ln w="149225">
            <a:solidFill>
              <a:schemeClr val="bg1">
                <a:alpha val="56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/>
              <a:t>Информационно-коммуникационные технологии при оценке профессиональных и личностных качеств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014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21632" y="971126"/>
            <a:ext cx="2048256" cy="1993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271305" y="239348"/>
            <a:ext cx="4662019" cy="1310402"/>
          </a:xfrm>
          <a:prstGeom prst="round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77446" y="0"/>
            <a:ext cx="6544825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30664" y="574438"/>
            <a:ext cx="64443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Объявлено 239 конкурсов</a:t>
            </a:r>
          </a:p>
          <a:p>
            <a:endParaRPr lang="ru-RU" dirty="0" smtClean="0"/>
          </a:p>
          <a:p>
            <a:endParaRPr lang="ru-RU" b="1" dirty="0" smtClean="0">
              <a:solidFill>
                <a:srgbClr val="D90048"/>
              </a:solidFill>
            </a:endParaRPr>
          </a:p>
          <a:p>
            <a:endParaRPr lang="ru-RU" b="1" dirty="0">
              <a:solidFill>
                <a:srgbClr val="D90048"/>
              </a:solidFill>
            </a:endParaRPr>
          </a:p>
          <a:p>
            <a:endParaRPr lang="ru-RU" b="1" dirty="0" smtClean="0">
              <a:solidFill>
                <a:srgbClr val="D90048"/>
              </a:solidFill>
            </a:endParaRPr>
          </a:p>
          <a:p>
            <a:endParaRPr lang="ru-RU" b="1" dirty="0">
              <a:solidFill>
                <a:srgbClr val="D9004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994" y="1604771"/>
            <a:ext cx="6265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90048"/>
                </a:solidFill>
              </a:rPr>
              <a:t>226 </a:t>
            </a:r>
            <a:r>
              <a:rPr lang="ru-RU" b="1" dirty="0">
                <a:solidFill>
                  <a:srgbClr val="D90048"/>
                </a:solidFill>
              </a:rPr>
              <a:t>заседаний аттестационных </a:t>
            </a:r>
            <a:r>
              <a:rPr lang="ru-RU" b="1" dirty="0" smtClean="0">
                <a:solidFill>
                  <a:srgbClr val="D90048"/>
                </a:solidFill>
              </a:rPr>
              <a:t>комиссий</a:t>
            </a:r>
            <a:endParaRPr lang="ru-RU" b="1" dirty="0">
              <a:solidFill>
                <a:srgbClr val="D90048"/>
              </a:solidFill>
            </a:endParaRPr>
          </a:p>
          <a:p>
            <a:r>
              <a:rPr lang="ru-RU" dirty="0"/>
              <a:t>Аттестовано </a:t>
            </a:r>
            <a:r>
              <a:rPr lang="ru-RU" dirty="0" smtClean="0"/>
              <a:t>906 </a:t>
            </a:r>
            <a:r>
              <a:rPr lang="ru-RU" dirty="0"/>
              <a:t>гражданских </a:t>
            </a:r>
            <a:r>
              <a:rPr lang="ru-RU" dirty="0" smtClean="0"/>
              <a:t>служащих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190" y="270164"/>
            <a:ext cx="4217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 2020 </a:t>
            </a:r>
            <a:r>
              <a:rPr lang="ru-RU" sz="3600" b="1" smtClean="0">
                <a:solidFill>
                  <a:schemeClr val="bg1"/>
                </a:solidFill>
              </a:rPr>
              <a:t>- 2022 </a:t>
            </a:r>
            <a:r>
              <a:rPr lang="ru-RU" sz="3600" b="1" dirty="0" smtClean="0">
                <a:solidFill>
                  <a:schemeClr val="bg1"/>
                </a:solidFill>
              </a:rPr>
              <a:t>годах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	проведено</a:t>
            </a:r>
          </a:p>
          <a:p>
            <a:endParaRPr lang="ru-RU" sz="28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36503" y="2416813"/>
            <a:ext cx="4943747" cy="887360"/>
            <a:chOff x="6119446" y="1644432"/>
            <a:chExt cx="4386495" cy="106378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328977" y="1644433"/>
              <a:ext cx="1125415" cy="1063787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19446" y="1644432"/>
              <a:ext cx="3209531" cy="1063787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454392" y="2381459"/>
              <a:ext cx="51549" cy="326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454393" y="1644432"/>
              <a:ext cx="51548" cy="80330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30760" y="3472980"/>
            <a:ext cx="170822" cy="150725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0760" y="4260240"/>
            <a:ext cx="170822" cy="150725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42644" y="3467538"/>
            <a:ext cx="170822" cy="1507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42644" y="4265633"/>
            <a:ext cx="170822" cy="1507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188089" y="4152397"/>
            <a:ext cx="2203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не </a:t>
            </a:r>
            <a:r>
              <a:rPr lang="ru-RU" sz="1100" dirty="0"/>
              <a:t>соответствуют замещаемой должности гражданской </a:t>
            </a:r>
            <a:r>
              <a:rPr lang="ru-RU" sz="1100" dirty="0" smtClean="0"/>
              <a:t>службы</a:t>
            </a:r>
            <a:endParaRPr lang="ru-RU" sz="1100" dirty="0"/>
          </a:p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9310" y="3931231"/>
            <a:ext cx="2490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соответствует замещаемой должности гражданской службы и рекомендуется к включению в кадровый резерв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6745" y="3405352"/>
            <a:ext cx="29768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соответствуют замещаемой должности гражданской службы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09107" y="3407959"/>
            <a:ext cx="2405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соответствует замещаемой должности гражданской службы при условии получения </a:t>
            </a:r>
            <a:r>
              <a:rPr lang="ru-RU" sz="1100" dirty="0" err="1" smtClean="0"/>
              <a:t>доп.проф.образования</a:t>
            </a:r>
            <a:endParaRPr lang="ru-RU" sz="11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31810" y="4788905"/>
            <a:ext cx="8903344" cy="1940957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90048"/>
                </a:solidFill>
              </a:rPr>
              <a:t>45 </a:t>
            </a:r>
            <a:r>
              <a:rPr lang="ru-RU" b="1" dirty="0">
                <a:solidFill>
                  <a:srgbClr val="D90048"/>
                </a:solidFill>
              </a:rPr>
              <a:t>заседаний аттестационных комиссий по проведению квалификационного экзамена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отношении </a:t>
            </a:r>
            <a:r>
              <a:rPr lang="ru-RU" dirty="0" smtClean="0"/>
              <a:t>79 </a:t>
            </a:r>
            <a:r>
              <a:rPr lang="ru-RU" dirty="0"/>
              <a:t>гражданских служащих, из </a:t>
            </a:r>
            <a:r>
              <a:rPr lang="ru-RU" dirty="0" smtClean="0"/>
              <a:t>них: </a:t>
            </a:r>
          </a:p>
          <a:p>
            <a:r>
              <a:rPr lang="ru-RU" b="1" dirty="0" smtClean="0"/>
              <a:t>74</a:t>
            </a:r>
            <a:r>
              <a:rPr lang="ru-RU" dirty="0" smtClean="0"/>
              <a:t> </a:t>
            </a:r>
            <a:r>
              <a:rPr lang="ru-RU" dirty="0"/>
              <a:t>гражданских служащих сдали квалификационный экзамен, и были рекомендованы для присвоения классного чина гражданской службы, </a:t>
            </a:r>
            <a:endParaRPr lang="ru-RU" dirty="0" smtClean="0"/>
          </a:p>
          <a:p>
            <a:r>
              <a:rPr lang="ru-RU" b="1" dirty="0" smtClean="0"/>
              <a:t>5</a:t>
            </a:r>
            <a:r>
              <a:rPr lang="ru-RU" dirty="0" smtClean="0"/>
              <a:t> </a:t>
            </a:r>
            <a:r>
              <a:rPr lang="ru-RU" dirty="0"/>
              <a:t>гражданских служащих не сдали квалификационный </a:t>
            </a:r>
            <a:r>
              <a:rPr lang="ru-RU" dirty="0" smtClean="0"/>
              <a:t>экзамен</a:t>
            </a:r>
            <a:endParaRPr lang="ru-RU" dirty="0"/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272890723"/>
              </p:ext>
            </p:extLst>
          </p:nvPr>
        </p:nvGraphicFramePr>
        <p:xfrm>
          <a:off x="5453975" y="971126"/>
          <a:ext cx="6329563" cy="193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780647" y="29836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Допущены к участию в конкурсах </a:t>
            </a:r>
            <a:r>
              <a:rPr lang="ru-RU" b="1" dirty="0" smtClean="0">
                <a:solidFill>
                  <a:schemeClr val="bg1"/>
                </a:solidFill>
              </a:rPr>
              <a:t>1580 кандидатов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 итогам проведенных конкурсов: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признаны победителями – </a:t>
            </a:r>
            <a:r>
              <a:rPr lang="ru-RU" dirty="0" smtClean="0">
                <a:solidFill>
                  <a:schemeClr val="bg1"/>
                </a:solidFill>
              </a:rPr>
              <a:t>48 </a:t>
            </a:r>
            <a:r>
              <a:rPr lang="ru-RU" dirty="0">
                <a:solidFill>
                  <a:schemeClr val="bg1"/>
                </a:solidFill>
              </a:rPr>
              <a:t>человек</a:t>
            </a:r>
          </a:p>
          <a:p>
            <a:r>
              <a:rPr lang="ru-RU" dirty="0">
                <a:solidFill>
                  <a:schemeClr val="bg1"/>
                </a:solidFill>
              </a:rPr>
              <a:t>- включены в кадровый резерв – </a:t>
            </a:r>
            <a:r>
              <a:rPr lang="ru-RU" dirty="0" smtClean="0">
                <a:solidFill>
                  <a:schemeClr val="bg1"/>
                </a:solidFill>
              </a:rPr>
              <a:t>778 </a:t>
            </a:r>
            <a:r>
              <a:rPr lang="ru-RU" dirty="0">
                <a:solidFill>
                  <a:schemeClr val="bg1"/>
                </a:solidFill>
              </a:rPr>
              <a:t>человека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86556" y="2729835"/>
            <a:ext cx="7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665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390714" y="2729835"/>
            <a:ext cx="798700" cy="3693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237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343512" y="2507594"/>
            <a:ext cx="63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46437" y="3030953"/>
            <a:ext cx="7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425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735894" y="0"/>
            <a:ext cx="7456105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79526" y="2685933"/>
            <a:ext cx="9977179" cy="1735375"/>
          </a:xfrm>
          <a:prstGeom prst="roundRect">
            <a:avLst/>
          </a:prstGeom>
          <a:solidFill>
            <a:schemeClr val="bg1"/>
          </a:solidFill>
          <a:ln w="146050">
            <a:solidFill>
              <a:srgbClr val="FFFFFF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79041" y="581575"/>
            <a:ext cx="9977179" cy="1735375"/>
          </a:xfrm>
          <a:prstGeom prst="roundRect">
            <a:avLst/>
          </a:prstGeom>
          <a:solidFill>
            <a:srgbClr val="F6F0EA"/>
          </a:solidFill>
          <a:ln w="146050">
            <a:solidFill>
              <a:srgbClr val="F6F0EA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1979" y="2428440"/>
            <a:ext cx="9535887" cy="2115807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Постановление </a:t>
            </a:r>
            <a:r>
              <a:rPr lang="ru-RU" sz="1800" dirty="0"/>
              <a:t>Правительства Новосибирской области от 18.03.2020 № 72-п </a:t>
            </a:r>
            <a:endParaRPr lang="ru-RU" sz="1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«</a:t>
            </a:r>
            <a:r>
              <a:rPr lang="ru-RU" sz="1800" dirty="0"/>
              <a:t>О введении режима повышенной готовности на территории Новосибирской области</a:t>
            </a:r>
            <a:r>
              <a:rPr lang="ru-RU" sz="1800" dirty="0" smtClean="0"/>
              <a:t>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Постановление Губернатора Новосибирской области от 27.03.2020 № 43 «О принятии дополнительных мер по защите населения и территории Новосибирской области от чрезвычайной ситуации»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455" y="4918364"/>
            <a:ext cx="5756518" cy="1191816"/>
          </a:xfrm>
          <a:prstGeom prst="roundRect">
            <a:avLst/>
          </a:prstGeom>
          <a:solidFill>
            <a:srgbClr val="F9F3EE"/>
          </a:solidFill>
          <a:ln w="146050">
            <a:solidFill>
              <a:srgbClr val="F6F0EA">
                <a:alpha val="5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90048"/>
                </a:solidFill>
              </a:rPr>
              <a:t>Июнь 2020 </a:t>
            </a:r>
          </a:p>
          <a:p>
            <a:pPr algn="ctr"/>
            <a:r>
              <a:rPr lang="ru-RU" dirty="0" smtClean="0"/>
              <a:t>возобновлены конкурсы на замещение вакантных должностей и в кадровый резерв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0817" y="497314"/>
            <a:ext cx="2605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400" b="1" dirty="0" smtClean="0">
                <a:solidFill>
                  <a:srgbClr val="D90048"/>
                </a:solidFill>
              </a:rPr>
              <a:t>517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>гражданских служащих подлежало </a:t>
            </a:r>
            <a:r>
              <a:rPr lang="ru-RU" dirty="0"/>
              <a:t>аттестации </a:t>
            </a:r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7001" y="442913"/>
            <a:ext cx="6929220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D90048"/>
                </a:solidFill>
              </a:rPr>
              <a:t>319</a:t>
            </a:r>
            <a:r>
              <a:rPr lang="ru-RU" sz="4400" dirty="0">
                <a:solidFill>
                  <a:srgbClr val="D90048"/>
                </a:solidFill>
              </a:rPr>
              <a:t> </a:t>
            </a:r>
            <a:endParaRPr lang="ru-RU" sz="4400" dirty="0" smtClean="0">
              <a:solidFill>
                <a:srgbClr val="D90048"/>
              </a:solidFill>
            </a:endParaRPr>
          </a:p>
          <a:p>
            <a:pPr algn="ctr"/>
            <a:r>
              <a:rPr lang="ru-RU" dirty="0" smtClean="0"/>
              <a:t>вакансий в исполнительных </a:t>
            </a:r>
            <a:r>
              <a:rPr lang="ru-RU" dirty="0"/>
              <a:t>органах государственной власти Новосибирской области, администрации Губернатора Новосибирской области и Правительства Новосибирской </a:t>
            </a:r>
            <a:r>
              <a:rPr lang="ru-RU" dirty="0" smtClean="0"/>
              <a:t>области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1138" y="4928412"/>
            <a:ext cx="5385082" cy="1191816"/>
          </a:xfrm>
          <a:prstGeom prst="roundRect">
            <a:avLst/>
          </a:prstGeom>
          <a:solidFill>
            <a:srgbClr val="F9F5F0"/>
          </a:solidFill>
          <a:ln w="146050">
            <a:solidFill>
              <a:srgbClr val="F6F0EA">
                <a:alpha val="56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D90048"/>
                </a:solidFill>
              </a:rPr>
              <a:t>Август 2020 </a:t>
            </a:r>
          </a:p>
          <a:p>
            <a:pPr algn="ctr"/>
            <a:r>
              <a:rPr lang="ru-RU" dirty="0"/>
              <a:t>возобновлено проведение аттестации гражданских </a:t>
            </a:r>
            <a:r>
              <a:rPr lang="ru-RU" dirty="0" smtClean="0"/>
              <a:t>служащих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006372" y="581576"/>
            <a:ext cx="665705" cy="4775508"/>
          </a:xfrm>
          <a:prstGeom prst="downArrow">
            <a:avLst>
              <a:gd name="adj1" fmla="val 50000"/>
              <a:gd name="adj2" fmla="val 131739"/>
            </a:avLst>
          </a:prstGeom>
          <a:solidFill>
            <a:srgbClr val="D90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54" y="581575"/>
            <a:ext cx="1055608" cy="1728185"/>
          </a:xfrm>
          <a:prstGeom prst="roundRect">
            <a:avLst/>
          </a:prstGeom>
          <a:solidFill>
            <a:srgbClr val="F6F0EA"/>
          </a:solidFill>
        </p:spPr>
        <p:txBody>
          <a:bodyPr vert="vert27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D90048"/>
                </a:solidFill>
                <a:latin typeface="+mn-lt"/>
              </a:rPr>
              <a:t>Январь </a:t>
            </a:r>
            <a:r>
              <a:rPr lang="en-US" sz="2800" b="1" dirty="0" smtClean="0">
                <a:solidFill>
                  <a:srgbClr val="D90048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D90048"/>
                </a:solidFill>
                <a:latin typeface="+mn-lt"/>
              </a:rPr>
            </a:br>
            <a:r>
              <a:rPr lang="ru-RU" sz="2800" b="1" dirty="0" smtClean="0">
                <a:solidFill>
                  <a:srgbClr val="D90048"/>
                </a:solidFill>
                <a:latin typeface="+mn-lt"/>
              </a:rPr>
              <a:t>2020 года</a:t>
            </a:r>
            <a:endParaRPr lang="ru-RU" sz="2800" b="1" dirty="0">
              <a:solidFill>
                <a:srgbClr val="D90048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8454" y="2611571"/>
            <a:ext cx="1055608" cy="1809737"/>
          </a:xfrm>
          <a:prstGeom prst="roundRect">
            <a:avLst/>
          </a:prstGeom>
          <a:solidFill>
            <a:srgbClr val="F6F0EA"/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D90048"/>
                </a:solidFill>
              </a:rPr>
              <a:t>Март</a:t>
            </a:r>
            <a:r>
              <a:rPr lang="ru-RU" sz="2500" b="1" dirty="0">
                <a:solidFill>
                  <a:srgbClr val="8B445B"/>
                </a:solidFill>
              </a:rPr>
              <a:t> </a:t>
            </a:r>
            <a:endParaRPr lang="en-US" sz="2500" b="1" dirty="0" smtClean="0">
              <a:solidFill>
                <a:srgbClr val="D90048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D90048"/>
                </a:solidFill>
              </a:rPr>
              <a:t>2020 </a:t>
            </a:r>
            <a:r>
              <a:rPr lang="ru-RU" sz="2500" b="1" dirty="0">
                <a:solidFill>
                  <a:srgbClr val="D90048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464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735894" y="0"/>
            <a:ext cx="7456105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47817" y="2685933"/>
            <a:ext cx="9977179" cy="1735375"/>
          </a:xfrm>
          <a:prstGeom prst="roundRect">
            <a:avLst/>
          </a:prstGeom>
          <a:solidFill>
            <a:schemeClr val="bg1"/>
          </a:solidFill>
          <a:ln w="146050">
            <a:solidFill>
              <a:srgbClr val="FFFFFF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79041" y="581575"/>
            <a:ext cx="9977179" cy="1735375"/>
          </a:xfrm>
          <a:prstGeom prst="roundRect">
            <a:avLst/>
          </a:prstGeom>
          <a:solidFill>
            <a:srgbClr val="F6F0EA"/>
          </a:solidFill>
          <a:ln w="146050">
            <a:solidFill>
              <a:srgbClr val="F6F0EA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908" y="5167451"/>
            <a:ext cx="5756518" cy="1191816"/>
          </a:xfrm>
          <a:prstGeom prst="roundRect">
            <a:avLst/>
          </a:prstGeom>
          <a:solidFill>
            <a:srgbClr val="F9F3EE"/>
          </a:solidFill>
          <a:ln w="146050">
            <a:solidFill>
              <a:srgbClr val="F6F0EA">
                <a:alpha val="5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90048"/>
                </a:solidFill>
              </a:rPr>
              <a:t>Дистанционный формат</a:t>
            </a:r>
          </a:p>
          <a:p>
            <a:pPr algn="ctr"/>
            <a:r>
              <a:rPr lang="ru-RU" dirty="0" smtClean="0"/>
              <a:t>проведения конкурсов на замещение вакантных должностей и в кадровый резерв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3431" y="453163"/>
            <a:ext cx="6929220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D90048"/>
                </a:solidFill>
              </a:rPr>
              <a:t>117</a:t>
            </a:r>
            <a:r>
              <a:rPr lang="ru-RU" sz="4400" dirty="0" smtClean="0">
                <a:solidFill>
                  <a:srgbClr val="D90048"/>
                </a:solidFill>
              </a:rPr>
              <a:t> </a:t>
            </a:r>
          </a:p>
          <a:p>
            <a:pPr algn="ctr"/>
            <a:r>
              <a:rPr lang="ru-RU" dirty="0" smtClean="0"/>
              <a:t>проведенных заседаний конкурсных комиссий в исполнительных </a:t>
            </a:r>
            <a:r>
              <a:rPr lang="ru-RU" dirty="0"/>
              <a:t>органах государственной власти Новосибирской области, администрации Губернатора Новосибирской области и Правительства Новосибирской </a:t>
            </a:r>
            <a:r>
              <a:rPr lang="ru-RU" dirty="0" smtClean="0"/>
              <a:t>области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1138" y="5167451"/>
            <a:ext cx="5385082" cy="885349"/>
          </a:xfrm>
          <a:prstGeom prst="roundRect">
            <a:avLst/>
          </a:prstGeom>
          <a:solidFill>
            <a:srgbClr val="F9F5F0"/>
          </a:solidFill>
          <a:ln w="146050">
            <a:solidFill>
              <a:srgbClr val="F6F0EA">
                <a:alpha val="56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90048"/>
                </a:solidFill>
              </a:rPr>
              <a:t>Дистанционный формат</a:t>
            </a:r>
            <a:endParaRPr lang="ru-RU" sz="2800" b="1" dirty="0">
              <a:solidFill>
                <a:srgbClr val="D90048"/>
              </a:solidFill>
            </a:endParaRPr>
          </a:p>
          <a:p>
            <a:pPr algn="ctr"/>
            <a:r>
              <a:rPr lang="ru-RU" dirty="0" smtClean="0"/>
              <a:t>проведения </a:t>
            </a:r>
            <a:r>
              <a:rPr lang="ru-RU" dirty="0"/>
              <a:t>аттестации гражданских </a:t>
            </a:r>
            <a:r>
              <a:rPr lang="ru-RU" dirty="0" smtClean="0"/>
              <a:t>служащих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006372" y="581576"/>
            <a:ext cx="665705" cy="4775508"/>
          </a:xfrm>
          <a:prstGeom prst="downArrow">
            <a:avLst>
              <a:gd name="adj1" fmla="val 50000"/>
              <a:gd name="adj2" fmla="val 131739"/>
            </a:avLst>
          </a:prstGeom>
          <a:solidFill>
            <a:srgbClr val="D90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54" y="581575"/>
            <a:ext cx="1055608" cy="1728185"/>
          </a:xfrm>
          <a:prstGeom prst="roundRect">
            <a:avLst/>
          </a:prstGeom>
          <a:solidFill>
            <a:srgbClr val="F6F0EA"/>
          </a:solidFill>
        </p:spPr>
        <p:txBody>
          <a:bodyPr vert="vert27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D90048"/>
                </a:solidFill>
                <a:latin typeface="+mn-lt"/>
              </a:rPr>
              <a:t>2021 год</a:t>
            </a:r>
            <a:endParaRPr lang="ru-RU" sz="2800" b="1" dirty="0">
              <a:solidFill>
                <a:srgbClr val="D90048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8454" y="2611571"/>
            <a:ext cx="1481257" cy="1809737"/>
          </a:xfrm>
          <a:prstGeom prst="roundRect">
            <a:avLst/>
          </a:prstGeom>
          <a:solidFill>
            <a:srgbClr val="F6F0EA"/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D90048"/>
                </a:solidFill>
              </a:rPr>
              <a:t>Январь-июнь</a:t>
            </a:r>
            <a:r>
              <a:rPr lang="ru-RU" sz="2500" b="1" dirty="0" smtClean="0">
                <a:solidFill>
                  <a:srgbClr val="8B445B"/>
                </a:solidFill>
              </a:rPr>
              <a:t> </a:t>
            </a:r>
            <a:endParaRPr lang="en-US" sz="2500" b="1" dirty="0" smtClean="0">
              <a:solidFill>
                <a:srgbClr val="D90048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D90048"/>
                </a:solidFill>
              </a:rPr>
              <a:t>2022 </a:t>
            </a:r>
            <a:r>
              <a:rPr lang="ru-RU" sz="2500" b="1" dirty="0">
                <a:solidFill>
                  <a:srgbClr val="D90048"/>
                </a:solidFill>
              </a:rPr>
              <a:t>года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857" y="2590950"/>
            <a:ext cx="10126334" cy="188382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283217" y="649714"/>
            <a:ext cx="2605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400" b="1" dirty="0" smtClean="0">
                <a:solidFill>
                  <a:srgbClr val="D90048"/>
                </a:solidFill>
              </a:rPr>
              <a:t>543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>гражданских служащих прошли аттестацию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0816" y="2656156"/>
            <a:ext cx="2605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400" b="1" dirty="0" smtClean="0">
                <a:solidFill>
                  <a:srgbClr val="D90048"/>
                </a:solidFill>
              </a:rPr>
              <a:t>257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>гражданских служащих прошли аттестацию 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63736" y="2546410"/>
            <a:ext cx="6929220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D90048"/>
                </a:solidFill>
              </a:rPr>
              <a:t>45</a:t>
            </a:r>
            <a:endParaRPr lang="ru-RU" sz="4400" dirty="0" smtClean="0">
              <a:solidFill>
                <a:srgbClr val="D90048"/>
              </a:solidFill>
            </a:endParaRPr>
          </a:p>
          <a:p>
            <a:pPr algn="ctr"/>
            <a:r>
              <a:rPr lang="ru-RU" dirty="0"/>
              <a:t>проведенных заседаний конкурсных комиссий в исполнительных органах государственной власти Новосибирской области, администрации Губернатора Новосибирской области и Правительства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134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35894" y="0"/>
            <a:ext cx="7456105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755" y="612648"/>
            <a:ext cx="8561197" cy="4951366"/>
          </a:xfrm>
          <a:prstGeom prst="roundRect">
            <a:avLst/>
          </a:prstGeom>
          <a:solidFill>
            <a:schemeClr val="bg1"/>
          </a:solidFill>
          <a:ln w="146050">
            <a:solidFill>
              <a:srgbClr val="FFFFFF">
                <a:alpha val="56000"/>
              </a:srgbClr>
            </a:solidFill>
          </a:ln>
        </p:spPr>
        <p:txBody>
          <a:bodyPr>
            <a:normAutofit fontScale="70000" lnSpcReduction="20000"/>
          </a:bodyPr>
          <a:lstStyle/>
          <a:p>
            <a:pPr marL="2651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D90048"/>
                </a:solidFill>
              </a:rPr>
              <a:t>Основные этапы, </a:t>
            </a:r>
          </a:p>
          <a:p>
            <a:pPr marL="2651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D90048"/>
                </a:solidFill>
              </a:rPr>
              <a:t>реализуемые в дистанционном формате</a:t>
            </a:r>
          </a:p>
          <a:p>
            <a:pPr marL="265113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100" b="1" dirty="0" smtClean="0">
              <a:solidFill>
                <a:srgbClr val="884453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Прием документов для участия в конкурсах в электронном виде и посредством почтовых услуг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</a:t>
            </a:r>
            <a:r>
              <a:rPr lang="ru-RU" dirty="0" smtClean="0"/>
              <a:t>рганизация дистанционной оценки профессиональных знаний и умений, профессиональных и личностных качеств участников конкурсов и гражданских служащих в рамках прохождения аттестации и сдачи квалификационного экзамена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</a:t>
            </a:r>
            <a:r>
              <a:rPr lang="ru-RU" dirty="0" smtClean="0"/>
              <a:t>беспечение автоматизированной обработки результатов оценки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П</a:t>
            </a:r>
            <a:r>
              <a:rPr lang="ru-RU" dirty="0" smtClean="0"/>
              <a:t>роведение заседаний конкурсных и аттестационных комиссий в режиме видеоконференцсвязи</a:t>
            </a:r>
            <a:endParaRPr lang="ru-RU" sz="3300" dirty="0"/>
          </a:p>
        </p:txBody>
      </p:sp>
      <p:sp>
        <p:nvSpPr>
          <p:cNvPr id="2" name="AutoShape 2" descr="Продолжается прием документов для получения субсидий социально  ориентированными организац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родолжается прием документов для получения субсидий социально  ориентированными организациями"/>
          <p:cNvSpPr>
            <a:spLocks noChangeAspect="1" noChangeArrowheads="1"/>
          </p:cNvSpPr>
          <p:nvPr/>
        </p:nvSpPr>
        <p:spPr bwMode="auto">
          <a:xfrm>
            <a:off x="21549812" y="421088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Онлайн-тестирование. Преимущества и недостатки онлайн-тестир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58" y="761938"/>
            <a:ext cx="2339558" cy="1284185"/>
          </a:xfrm>
          <a:prstGeom prst="roundRect">
            <a:avLst/>
          </a:prstGeom>
          <a:noFill/>
          <a:ln w="146050">
            <a:solidFill>
              <a:srgbClr val="FFFFFF">
                <a:alpha val="56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ведения из ЕГРН в электронном виде? Реально!: Пресс-релизы: Обл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58" y="2398162"/>
            <a:ext cx="2347635" cy="1369685"/>
          </a:xfrm>
          <a:prstGeom prst="roundRect">
            <a:avLst/>
          </a:prstGeom>
          <a:noFill/>
          <a:ln w="146050">
            <a:solidFill>
              <a:srgbClr val="FFFFFF">
                <a:alpha val="56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9158" y="4129935"/>
            <a:ext cx="2339558" cy="1338522"/>
          </a:xfrm>
          <a:prstGeom prst="roundRect">
            <a:avLst/>
          </a:prstGeom>
          <a:ln w="146050">
            <a:solidFill>
              <a:srgbClr val="FFFFFF">
                <a:alpha val="56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9742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1103342" y="-1521"/>
            <a:ext cx="1088657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2433656" y="4356682"/>
            <a:ext cx="771768" cy="1578126"/>
            <a:chOff x="2433656" y="4451707"/>
            <a:chExt cx="771768" cy="1757388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433656" y="6198681"/>
              <a:ext cx="757148" cy="10414"/>
            </a:xfrm>
            <a:prstGeom prst="line">
              <a:avLst/>
            </a:prstGeom>
            <a:ln w="34925">
              <a:solidFill>
                <a:srgbClr val="009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2448276" y="5000035"/>
              <a:ext cx="757148" cy="10414"/>
            </a:xfrm>
            <a:prstGeom prst="line">
              <a:avLst/>
            </a:prstGeom>
            <a:ln w="34925">
              <a:solidFill>
                <a:srgbClr val="009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448276" y="4451707"/>
              <a:ext cx="0" cy="1757388"/>
            </a:xfrm>
            <a:prstGeom prst="line">
              <a:avLst/>
            </a:prstGeom>
            <a:ln w="34925">
              <a:solidFill>
                <a:srgbClr val="009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2448276" y="1455269"/>
            <a:ext cx="7778384" cy="758250"/>
            <a:chOff x="2448276" y="1405627"/>
            <a:chExt cx="7778384" cy="7582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10226660" y="1637881"/>
              <a:ext cx="0" cy="525996"/>
            </a:xfrm>
            <a:prstGeom prst="line">
              <a:avLst/>
            </a:prstGeom>
            <a:ln w="34925">
              <a:solidFill>
                <a:srgbClr val="D90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7723543" y="1626660"/>
              <a:ext cx="0" cy="525996"/>
            </a:xfrm>
            <a:prstGeom prst="line">
              <a:avLst/>
            </a:prstGeom>
            <a:ln w="34925">
              <a:solidFill>
                <a:srgbClr val="D90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598221" y="1637881"/>
              <a:ext cx="0" cy="525996"/>
            </a:xfrm>
            <a:prstGeom prst="line">
              <a:avLst/>
            </a:prstGeom>
            <a:ln w="34925">
              <a:solidFill>
                <a:srgbClr val="D90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stCxn id="29" idx="2"/>
            </p:cNvCxnSpPr>
            <p:nvPr/>
          </p:nvCxnSpPr>
          <p:spPr>
            <a:xfrm>
              <a:off x="2448276" y="1405627"/>
              <a:ext cx="0" cy="585586"/>
            </a:xfrm>
            <a:prstGeom prst="line">
              <a:avLst/>
            </a:prstGeom>
            <a:ln w="34925">
              <a:solidFill>
                <a:srgbClr val="D90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448276" y="1626660"/>
              <a:ext cx="7778384" cy="11226"/>
            </a:xfrm>
            <a:prstGeom prst="line">
              <a:avLst/>
            </a:prstGeom>
            <a:ln w="34925">
              <a:solidFill>
                <a:srgbClr val="D90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2448276" y="2762404"/>
            <a:ext cx="5804596" cy="817842"/>
            <a:chOff x="2448276" y="2762404"/>
            <a:chExt cx="5804596" cy="817842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8252872" y="2994660"/>
              <a:ext cx="0" cy="585586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448276" y="2762404"/>
              <a:ext cx="0" cy="585586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единительная линия 47"/>
          <p:cNvCxnSpPr/>
          <p:nvPr/>
        </p:nvCxnSpPr>
        <p:spPr>
          <a:xfrm>
            <a:off x="2448276" y="2994660"/>
            <a:ext cx="5804596" cy="5244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570376" y="676980"/>
            <a:ext cx="3875564" cy="781077"/>
            <a:chOff x="794518" y="607664"/>
            <a:chExt cx="4210862" cy="42155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83485" y="607664"/>
              <a:ext cx="4121895" cy="421559"/>
            </a:xfrm>
            <a:prstGeom prst="roundRect">
              <a:avLst/>
            </a:prstGeom>
            <a:solidFill>
              <a:srgbClr val="D9004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 txBox="1"/>
            <p:nvPr/>
          </p:nvSpPr>
          <p:spPr>
            <a:xfrm>
              <a:off x="794518" y="620525"/>
              <a:ext cx="4080737" cy="380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3200" b="1" kern="1200" dirty="0" smtClean="0">
                  <a:solidFill>
                    <a:schemeClr val="bg1"/>
                  </a:solidFill>
                </a:rPr>
                <a:t>ИНСТРУМЕНТЫ</a:t>
              </a:r>
              <a:endParaRPr lang="ru-RU" sz="32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Скругленный прямоугольник 4"/>
          <p:cNvSpPr txBox="1"/>
          <p:nvPr/>
        </p:nvSpPr>
        <p:spPr>
          <a:xfrm>
            <a:off x="4550080" y="2061120"/>
            <a:ext cx="2096281" cy="722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</a:pPr>
            <a:r>
              <a:rPr lang="ru-RU" sz="2000" b="1" dirty="0">
                <a:solidFill>
                  <a:schemeClr val="tx1"/>
                </a:solidFill>
                <a:ea typeface="Microsoft JhengHei" panose="020B0604030504040204" pitchFamily="34" charset="-120"/>
              </a:rPr>
              <a:t>«</a:t>
            </a:r>
            <a:r>
              <a:rPr lang="en-US" sz="2000" b="1" dirty="0">
                <a:solidFill>
                  <a:schemeClr val="tx1"/>
                </a:solidFill>
                <a:ea typeface="Microsoft JhengHei" panose="020B0604030504040204" pitchFamily="34" charset="-120"/>
              </a:rPr>
              <a:t>E-learning 4g server</a:t>
            </a:r>
            <a:r>
              <a:rPr lang="ru-RU" sz="2000" b="1" dirty="0" smtClean="0">
                <a:solidFill>
                  <a:schemeClr val="tx1"/>
                </a:solidFill>
                <a:ea typeface="Microsoft JhengHei" panose="020B0604030504040204" pitchFamily="34" charset="-120"/>
              </a:rPr>
              <a:t>»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109" y="2000064"/>
            <a:ext cx="3774831" cy="7831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Государственные </a:t>
            </a:r>
          </a:p>
          <a:p>
            <a:pPr algn="ctr"/>
            <a:r>
              <a:rPr lang="ru-RU" sz="2000" b="1" dirty="0"/>
              <a:t>информационные системы</a:t>
            </a:r>
          </a:p>
        </p:txBody>
      </p:sp>
      <p:sp>
        <p:nvSpPr>
          <p:cNvPr id="18" name="Скругленный прямоугольник 4"/>
          <p:cNvSpPr txBox="1"/>
          <p:nvPr/>
        </p:nvSpPr>
        <p:spPr>
          <a:xfrm>
            <a:off x="8800726" y="2030310"/>
            <a:ext cx="2730763" cy="722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Видеоконференцсвязь (ВКС)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4"/>
          <p:cNvSpPr txBox="1"/>
          <p:nvPr/>
        </p:nvSpPr>
        <p:spPr>
          <a:xfrm>
            <a:off x="6776242" y="2079539"/>
            <a:ext cx="1900483" cy="6874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Электронная</a:t>
            </a:r>
            <a:r>
              <a:rPr lang="ru-RU" sz="2000" kern="1200" dirty="0" smtClean="0">
                <a:solidFill>
                  <a:schemeClr val="tx1"/>
                </a:solidFill>
              </a:rPr>
              <a:t> </a:t>
            </a:r>
            <a:r>
              <a:rPr lang="ru-RU" sz="2000" b="1" kern="1200" dirty="0" smtClean="0">
                <a:solidFill>
                  <a:schemeClr val="tx1"/>
                </a:solidFill>
              </a:rPr>
              <a:t>почта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1109" y="3225965"/>
            <a:ext cx="4634421" cy="1123712"/>
          </a:xfrm>
          <a:prstGeom prst="roundRect">
            <a:avLst/>
          </a:prstGeom>
          <a:solidFill>
            <a:srgbClr val="009E8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ГИС НСО «Кадровый учет государственных гражданских служащих Новосибирской области»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35489" y="3234754"/>
            <a:ext cx="6096000" cy="1123712"/>
          </a:xfrm>
          <a:prstGeom prst="roundRect">
            <a:avLst/>
          </a:prstGeom>
          <a:solidFill>
            <a:srgbClr val="009E84"/>
          </a:solidFill>
        </p:spPr>
        <p:txBody>
          <a:bodyPr>
            <a:spAutoFit/>
          </a:bodyPr>
          <a:lstStyle/>
          <a:p>
            <a:pPr lvl="0" algn="ctr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</a:rPr>
              <a:t>ФГИС «Единая информационная система управления кадровым составом государственной гражданской службы Российской Федерации»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42585" y="5548147"/>
            <a:ext cx="4756312" cy="715089"/>
          </a:xfrm>
          <a:prstGeom prst="roundRect">
            <a:avLst/>
          </a:prstGeom>
          <a:solidFill>
            <a:srgbClr val="FFDD6C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Подсистема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«Личный кабинет гражданского служащего»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42585" y="4662202"/>
            <a:ext cx="4732257" cy="408623"/>
          </a:xfrm>
          <a:prstGeom prst="roundRect">
            <a:avLst/>
          </a:prstGeom>
          <a:solidFill>
            <a:srgbClr val="FFDD6C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Подсистема «Тестирование»</a:t>
            </a:r>
          </a:p>
        </p:txBody>
      </p:sp>
      <p:pic>
        <p:nvPicPr>
          <p:cNvPr id="3074" name="Picture 2" descr="Ссыл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504" y="3945944"/>
            <a:ext cx="999985" cy="70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ерб Новосибирской области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6" y="3142312"/>
            <a:ext cx="613553" cy="7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9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1103342" y="-1521"/>
            <a:ext cx="1088657" cy="6858000"/>
          </a:xfrm>
          <a:prstGeom prst="rect">
            <a:avLst/>
          </a:prstGeom>
          <a:solidFill>
            <a:srgbClr val="007D69"/>
          </a:solidFill>
          <a:ln>
            <a:solidFill>
              <a:srgbClr val="009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9833" y="5838431"/>
            <a:ext cx="9445449" cy="655130"/>
          </a:xfrm>
          <a:prstGeom prst="roundRect">
            <a:avLst/>
          </a:prstGeom>
          <a:solidFill>
            <a:srgbClr val="F6F0EA"/>
          </a:solidFill>
          <a:ln w="92075">
            <a:solidFill>
              <a:srgbClr val="FF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569928" y="2117812"/>
            <a:ext cx="9425355" cy="1177818"/>
          </a:xfrm>
          <a:prstGeom prst="roundRect">
            <a:avLst/>
          </a:prstGeom>
          <a:solidFill>
            <a:srgbClr val="F6F0EA"/>
          </a:solidFill>
          <a:ln w="92075">
            <a:solidFill>
              <a:srgbClr val="FF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90048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9833" y="3764778"/>
            <a:ext cx="9425355" cy="1442735"/>
          </a:xfrm>
          <a:prstGeom prst="roundRect">
            <a:avLst/>
          </a:prstGeom>
          <a:solidFill>
            <a:srgbClr val="F6F0EA"/>
          </a:solidFill>
          <a:ln w="92075">
            <a:solidFill>
              <a:srgbClr val="FF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2951389" y="880350"/>
            <a:ext cx="4139922" cy="10048"/>
          </a:xfrm>
          <a:prstGeom prst="line">
            <a:avLst/>
          </a:prstGeom>
          <a:ln w="73025">
            <a:solidFill>
              <a:srgbClr val="009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4"/>
          <p:cNvSpPr txBox="1"/>
          <p:nvPr/>
        </p:nvSpPr>
        <p:spPr>
          <a:xfrm>
            <a:off x="742371" y="5642925"/>
            <a:ext cx="2730763" cy="74624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Видеоконференцсвязь (ВКС)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22323" y="4178032"/>
            <a:ext cx="2772502" cy="616225"/>
            <a:chOff x="5729497" y="-612055"/>
            <a:chExt cx="1958201" cy="591182"/>
          </a:xfrm>
          <a:solidFill>
            <a:schemeClr val="bg1">
              <a:lumMod val="85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729497" y="-612055"/>
              <a:ext cx="1958201" cy="59118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5773431" y="-544219"/>
              <a:ext cx="1900483" cy="4555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Электронная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b="1" kern="1200" dirty="0" smtClean="0">
                  <a:solidFill>
                    <a:schemeClr val="tx1"/>
                  </a:solidFill>
                </a:rPr>
                <a:t>почта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251208" y="419370"/>
            <a:ext cx="4874060" cy="1464231"/>
          </a:xfrm>
          <a:prstGeom prst="roundRect">
            <a:avLst/>
          </a:prstGeom>
          <a:solidFill>
            <a:srgbClr val="009E84"/>
          </a:solidFill>
        </p:spPr>
        <p:txBody>
          <a:bodyPr wrap="square">
            <a:spAutoFit/>
          </a:bodyPr>
          <a:lstStyle/>
          <a:p>
            <a:pPr lvl="0" algn="ctr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</a:rPr>
              <a:t>ФГИС «Единая информационная система управления кадровым составом государственной гражданской службы Российской Федерации»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3392" y="2255563"/>
            <a:ext cx="2813633" cy="9073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5" name="Прямая соединительная линия 54"/>
          <p:cNvCxnSpPr/>
          <p:nvPr/>
        </p:nvCxnSpPr>
        <p:spPr>
          <a:xfrm>
            <a:off x="8274769" y="1800341"/>
            <a:ext cx="7585" cy="3220939"/>
          </a:xfrm>
          <a:prstGeom prst="line">
            <a:avLst/>
          </a:prstGeom>
          <a:ln w="92075">
            <a:solidFill>
              <a:srgbClr val="009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5446196" y="420494"/>
            <a:ext cx="4823220" cy="1464231"/>
          </a:xfrm>
          <a:prstGeom prst="roundRect">
            <a:avLst/>
          </a:prstGeom>
          <a:solidFill>
            <a:srgbClr val="009E8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ГИС НСО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Кадровый учет государственных гражданских служащих Новосибирской области»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84489" y="3999724"/>
            <a:ext cx="2982578" cy="1021556"/>
          </a:xfrm>
          <a:prstGeom prst="roundRect">
            <a:avLst/>
          </a:prstGeom>
          <a:solidFill>
            <a:srgbClr val="FFDD6C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Подсистема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«Личный кабинет гражданского служащего»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01031" y="2351687"/>
            <a:ext cx="2982578" cy="715089"/>
          </a:xfrm>
          <a:prstGeom prst="roundRect">
            <a:avLst/>
          </a:prstGeom>
          <a:solidFill>
            <a:srgbClr val="FFDD6C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Подсистема «Тестирование»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3769574" y="2406443"/>
            <a:ext cx="2773911" cy="619437"/>
            <a:chOff x="8285937" y="3582033"/>
            <a:chExt cx="2773911" cy="38744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8285937" y="3582033"/>
              <a:ext cx="2773911" cy="38744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Скругленный прямоугольник 4"/>
            <p:cNvSpPr txBox="1"/>
            <p:nvPr/>
          </p:nvSpPr>
          <p:spPr>
            <a:xfrm>
              <a:off x="8329085" y="3623412"/>
              <a:ext cx="2730763" cy="312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Тестирование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791856" y="4710422"/>
            <a:ext cx="2773911" cy="936534"/>
            <a:chOff x="13067551" y="3924437"/>
            <a:chExt cx="2773911" cy="387443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13067551" y="3924437"/>
              <a:ext cx="2773911" cy="38744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Скругленный прямоугольник 4"/>
            <p:cNvSpPr txBox="1"/>
            <p:nvPr/>
          </p:nvSpPr>
          <p:spPr>
            <a:xfrm>
              <a:off x="13110699" y="3935677"/>
              <a:ext cx="2730763" cy="350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Написание реферата, выполнение письменных заданий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813175" y="5689560"/>
            <a:ext cx="2773911" cy="619437"/>
            <a:chOff x="8295677" y="3663665"/>
            <a:chExt cx="2773911" cy="38744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295677" y="3663665"/>
              <a:ext cx="2773911" cy="38744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Скругленный прямоугольник 4"/>
            <p:cNvSpPr txBox="1"/>
            <p:nvPr/>
          </p:nvSpPr>
          <p:spPr>
            <a:xfrm>
              <a:off x="8298633" y="3698388"/>
              <a:ext cx="2730763" cy="312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Индивидуальное собеседование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799407" y="3418243"/>
            <a:ext cx="2773911" cy="619437"/>
            <a:chOff x="8295677" y="3663665"/>
            <a:chExt cx="2773911" cy="38744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8295677" y="3663665"/>
              <a:ext cx="2773911" cy="38744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Скругленный прямоугольник 4"/>
            <p:cNvSpPr txBox="1"/>
            <p:nvPr/>
          </p:nvSpPr>
          <p:spPr>
            <a:xfrm>
              <a:off x="8338825" y="3698388"/>
              <a:ext cx="2730763" cy="312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Анкетирование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3" name="Скругленный прямоугольник 4"/>
          <p:cNvSpPr txBox="1"/>
          <p:nvPr/>
        </p:nvSpPr>
        <p:spPr>
          <a:xfrm>
            <a:off x="3842554" y="4092767"/>
            <a:ext cx="2730763" cy="5514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Решение практических задач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07791" y="249242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00100">
              <a:spcBef>
                <a:spcPct val="0"/>
              </a:spcBef>
            </a:pPr>
            <a:r>
              <a:rPr lang="ru-RU" sz="2000" b="1" dirty="0">
                <a:ea typeface="Microsoft JhengHei" panose="020B0604030504040204" pitchFamily="34" charset="-120"/>
              </a:rPr>
              <a:t>«</a:t>
            </a:r>
            <a:r>
              <a:rPr lang="en-US" sz="2000" b="1" dirty="0">
                <a:ea typeface="Microsoft JhengHei" panose="020B0604030504040204" pitchFamily="34" charset="-120"/>
              </a:rPr>
              <a:t>E-learning 4g server</a:t>
            </a:r>
            <a:r>
              <a:rPr lang="ru-RU" sz="2000" b="1" dirty="0">
                <a:ea typeface="Microsoft JhengHei" panose="020B0604030504040204" pitchFamily="34" charset="-120"/>
              </a:rPr>
              <a:t>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866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897716" y="-1521"/>
            <a:ext cx="2294284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161" y="1818977"/>
            <a:ext cx="8761326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D90048"/>
                </a:solidFill>
                <a:latin typeface="+mn-lt"/>
              </a:rPr>
              <a:t>С 2020 года </a:t>
            </a:r>
            <a:r>
              <a:rPr lang="ru-RU" sz="2800" b="1" dirty="0" smtClean="0">
                <a:solidFill>
                  <a:srgbClr val="D90048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D90048"/>
                </a:solidFill>
                <a:latin typeface="+mn-lt"/>
              </a:rPr>
            </a:br>
            <a:r>
              <a:rPr lang="ru-RU" sz="2800" dirty="0" smtClean="0">
                <a:latin typeface="+mn-lt"/>
              </a:rPr>
              <a:t>прием </a:t>
            </a:r>
            <a:r>
              <a:rPr lang="ru-RU" sz="2800" dirty="0">
                <a:latin typeface="+mn-lt"/>
              </a:rPr>
              <a:t>документов для участия в конкурсах </a:t>
            </a:r>
            <a:r>
              <a:rPr lang="ru-RU" sz="2800" dirty="0" smtClean="0">
                <a:latin typeface="+mn-lt"/>
              </a:rPr>
              <a:t>осуществляется </a:t>
            </a:r>
            <a:r>
              <a:rPr lang="ru-RU" sz="2800" dirty="0">
                <a:latin typeface="+mn-lt"/>
              </a:rPr>
              <a:t>преимущественно путем использования возможностей </a:t>
            </a:r>
            <a:r>
              <a:rPr lang="ru-RU" sz="2800" dirty="0" smtClean="0">
                <a:latin typeface="+mn-lt"/>
              </a:rPr>
              <a:t>Единой </a:t>
            </a:r>
            <a:r>
              <a:rPr lang="ru-RU" sz="2800" dirty="0">
                <a:latin typeface="+mn-lt"/>
              </a:rPr>
              <a:t>информационной системы управления кадровым составом государственной гражданской службы Российской </a:t>
            </a:r>
            <a:r>
              <a:rPr lang="ru-RU" sz="2800" dirty="0" smtClean="0">
                <a:latin typeface="+mn-lt"/>
              </a:rPr>
              <a:t>Федерации, в </a:t>
            </a:r>
            <a:r>
              <a:rPr lang="ru-RU" sz="2800" dirty="0">
                <a:latin typeface="+mn-lt"/>
              </a:rPr>
              <a:t>электронном </a:t>
            </a:r>
            <a:r>
              <a:rPr lang="ru-RU" sz="2800" dirty="0" smtClean="0">
                <a:latin typeface="+mn-lt"/>
              </a:rPr>
              <a:t>виде, </a:t>
            </a:r>
            <a:r>
              <a:rPr lang="ru-RU" sz="2800" dirty="0">
                <a:latin typeface="+mn-lt"/>
              </a:rPr>
              <a:t>и посредством почтовых </a:t>
            </a:r>
            <a:r>
              <a:rPr lang="ru-RU" sz="2800" dirty="0" smtClean="0">
                <a:latin typeface="+mn-lt"/>
              </a:rPr>
              <a:t>услуг</a:t>
            </a:r>
            <a:r>
              <a:rPr lang="ru-RU" sz="2800" dirty="0"/>
              <a:t/>
            </a:r>
            <a:br>
              <a:rPr lang="ru-RU" sz="2800" dirty="0"/>
            </a:b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2161" y="4434520"/>
            <a:ext cx="6847259" cy="1328023"/>
          </a:xfrm>
          <a:prstGeom prst="roundRect">
            <a:avLst/>
          </a:prstGeom>
          <a:solidFill>
            <a:srgbClr val="F6F0EA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Привлечено большее число кандидатов к участию в конкурсах, в том числе из других субъектов Российской Федерации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0402" y="4434518"/>
            <a:ext cx="2506169" cy="1328023"/>
          </a:xfrm>
          <a:prstGeom prst="roundRect">
            <a:avLst/>
          </a:prstGeom>
          <a:ln w="146050">
            <a:solidFill>
              <a:srgbClr val="FFFFFF">
                <a:alpha val="56000"/>
              </a:srgbClr>
            </a:solidFill>
          </a:ln>
        </p:spPr>
      </p:pic>
      <p:sp>
        <p:nvSpPr>
          <p:cNvPr id="3" name="Блок-схема: ссылка на другую страницу 2"/>
          <p:cNvSpPr/>
          <p:nvPr/>
        </p:nvSpPr>
        <p:spPr>
          <a:xfrm rot="16200000">
            <a:off x="7779857" y="4501609"/>
            <a:ext cx="407584" cy="1193844"/>
          </a:xfrm>
          <a:prstGeom prst="flowChartOffpageConnector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9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35894" y="0"/>
            <a:ext cx="7456105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603066"/>
            <a:ext cx="11091672" cy="3564463"/>
          </a:xfrm>
          <a:prstGeom prst="roundRect">
            <a:avLst>
              <a:gd name="adj" fmla="val 7034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Государственная информационная система </a:t>
            </a:r>
            <a:r>
              <a:rPr lang="ru-RU" dirty="0"/>
              <a:t>Новосибирской области </a:t>
            </a:r>
            <a:endParaRPr lang="ru-RU" dirty="0" smtClean="0"/>
          </a:p>
          <a:p>
            <a:pPr algn="just"/>
            <a:r>
              <a:rPr lang="ru-RU" sz="2200" b="1" dirty="0" smtClean="0">
                <a:solidFill>
                  <a:srgbClr val="D90048"/>
                </a:solidFill>
              </a:rPr>
              <a:t>«</a:t>
            </a:r>
            <a:r>
              <a:rPr lang="ru-RU" sz="2200" b="1" dirty="0">
                <a:solidFill>
                  <a:srgbClr val="D90048"/>
                </a:solidFill>
              </a:rPr>
              <a:t>Кадровый учет государственных гражданских служащих Новосибирской области» </a:t>
            </a:r>
            <a:endParaRPr lang="ru-RU" sz="2200" b="1" dirty="0" smtClean="0">
              <a:solidFill>
                <a:srgbClr val="D90048"/>
              </a:solidFill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далее - ГИС НСО «КУ ГГС </a:t>
            </a:r>
            <a:r>
              <a:rPr lang="ru-RU" dirty="0" smtClean="0">
                <a:solidFill>
                  <a:srgbClr val="000000"/>
                </a:solidFill>
              </a:rPr>
              <a:t>НСО») –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обеспечивает функционирование системы комплексной оценки в дистанционном режиме.</a:t>
            </a:r>
          </a:p>
          <a:p>
            <a:pPr algn="just"/>
            <a:endParaRPr lang="ru-RU" sz="1100" dirty="0" smtClean="0">
              <a:solidFill>
                <a:srgbClr val="00000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D90048"/>
                </a:solidFill>
              </a:rPr>
              <a:t>Подсистема «Тестирование» ГИС НСО «КУ ГГС НСО»:</a:t>
            </a:r>
            <a:endParaRPr lang="en-US" sz="2200" b="1" dirty="0" smtClean="0">
              <a:solidFill>
                <a:srgbClr val="D90048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 Организация тестирования и анкетирования в удаленном формате с помощью функционала личного кабинета</a:t>
            </a:r>
            <a:endParaRPr lang="ru-RU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  Проведение автоматизированной проверки результатов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 Сотрудник кадровой службы имеет возможность просмотреть вопросы теста и ответы, которые участник оценки давал на них, при необходимости ознакомить с данными результатами участника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оценочных процедур.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983" y="5167529"/>
            <a:ext cx="1091488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/>
            <a:r>
              <a:rPr lang="ru-RU" sz="2200" b="1" dirty="0">
                <a:solidFill>
                  <a:srgbClr val="000000"/>
                </a:solidFill>
              </a:rPr>
              <a:t>Тесты и анкеты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ограничение </a:t>
            </a:r>
            <a:r>
              <a:rPr lang="ru-RU" dirty="0">
                <a:solidFill>
                  <a:srgbClr val="000000"/>
                </a:solidFill>
              </a:rPr>
              <a:t>числа попыток их прохождения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ограничение времени прохождения теста в целом или в рамках каждого вопроса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закрытые и открытые типы вопросов  выбор одного/нескольких верных вариантами ответов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1" y="5226286"/>
            <a:ext cx="1144370" cy="114437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57199" y="429701"/>
            <a:ext cx="11091672" cy="1055608"/>
          </a:xfrm>
          <a:prstGeom prst="roundRect">
            <a:avLst/>
          </a:prstGeom>
          <a:solidFill>
            <a:schemeClr val="bg1"/>
          </a:solidFill>
          <a:ln w="146050">
            <a:solidFill>
              <a:srgbClr val="FFFFFF">
                <a:alpha val="56000"/>
              </a:srgb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/>
              <a:t>Информационно-коммуникационные технологии при оценке профессиональных и личностных качеств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857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35894" y="0"/>
            <a:ext cx="7456105" cy="6858000"/>
          </a:xfrm>
          <a:prstGeom prst="rect">
            <a:avLst/>
          </a:prstGeom>
          <a:solidFill>
            <a:srgbClr val="007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9567" y="2768611"/>
            <a:ext cx="8741665" cy="2860358"/>
          </a:xfrm>
          <a:prstGeom prst="roundRect">
            <a:avLst/>
          </a:prstGeom>
          <a:solidFill>
            <a:srgbClr val="F6F0EA"/>
          </a:solidFill>
          <a:ln w="146050">
            <a:solidFill>
              <a:srgbClr val="FFFFFF">
                <a:alpha val="56000"/>
              </a:srgb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Повышение </a:t>
            </a:r>
            <a:r>
              <a:rPr lang="ru-RU" dirty="0"/>
              <a:t>прозрачности конкурсных и аттестационных </a:t>
            </a:r>
            <a:r>
              <a:rPr lang="ru-RU" dirty="0" smtClean="0"/>
              <a:t>процедур</a:t>
            </a:r>
            <a:endParaRPr lang="ru-RU" dirty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Рост </a:t>
            </a:r>
            <a:r>
              <a:rPr lang="ru-RU" dirty="0"/>
              <a:t>удовлетворенности участников оценочных процедур за счет возможности выполнять </a:t>
            </a:r>
            <a:r>
              <a:rPr lang="ru-RU" dirty="0" smtClean="0"/>
              <a:t>задания </a:t>
            </a:r>
            <a:r>
              <a:rPr lang="ru-RU" dirty="0"/>
              <a:t>в удобное время и в удобном месте в рамках установленных </a:t>
            </a:r>
            <a:r>
              <a:rPr lang="ru-RU" dirty="0" smtClean="0"/>
              <a:t>сроков</a:t>
            </a:r>
            <a:endParaRPr lang="ru-RU" dirty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Обеспечение непрерывной работы </a:t>
            </a:r>
            <a:r>
              <a:rPr lang="ru-RU" dirty="0"/>
              <a:t>по формированию </a:t>
            </a:r>
            <a:r>
              <a:rPr lang="ru-RU" dirty="0" smtClean="0"/>
              <a:t>качественного </a:t>
            </a:r>
            <a:r>
              <a:rPr lang="ru-RU" dirty="0"/>
              <a:t>кадрового состава и кадрового резерва </a:t>
            </a:r>
            <a:r>
              <a:rPr lang="ru-RU" dirty="0" smtClean="0"/>
              <a:t>гражданской </a:t>
            </a:r>
            <a:r>
              <a:rPr lang="ru-RU" dirty="0"/>
              <a:t>службы </a:t>
            </a:r>
            <a:r>
              <a:rPr lang="ru-RU" dirty="0" smtClean="0"/>
              <a:t> независимо от внешних факторов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199" y="429701"/>
            <a:ext cx="11091672" cy="1055608"/>
          </a:xfrm>
          <a:prstGeom prst="roundRect">
            <a:avLst/>
          </a:prstGeom>
          <a:solidFill>
            <a:schemeClr val="bg1"/>
          </a:solidFill>
          <a:ln w="146050">
            <a:solidFill>
              <a:srgbClr val="FFFFFF">
                <a:alpha val="56000"/>
              </a:srgb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/>
              <a:t>Информационно-коммуникационные технологии при оценке профессиональных и личностных качеств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70" y="5339921"/>
            <a:ext cx="1214708" cy="1214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199" y="1744540"/>
            <a:ext cx="1992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D90048"/>
                </a:solidFill>
              </a:rPr>
              <a:t>ЭФФЕКТ</a:t>
            </a:r>
            <a:endParaRPr lang="ru-RU" sz="4000" b="1" dirty="0">
              <a:solidFill>
                <a:srgbClr val="D90048"/>
              </a:solidFill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 rot="10800000">
            <a:off x="8463946" y="2027725"/>
            <a:ext cx="534814" cy="1401275"/>
          </a:xfrm>
          <a:prstGeom prst="flowChartOffpageConnector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51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1194</Words>
  <Application>Microsoft Office PowerPoint</Application>
  <PresentationFormat>Широкоэкранный</PresentationFormat>
  <Paragraphs>204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Microsoft JhengHei</vt:lpstr>
      <vt:lpstr>Microsoft JhengHei Light</vt:lpstr>
      <vt:lpstr>Arial</vt:lpstr>
      <vt:lpstr>Calibri</vt:lpstr>
      <vt:lpstr>Calibri Light</vt:lpstr>
      <vt:lpstr>Times New Roman</vt:lpstr>
      <vt:lpstr>Тема Office</vt:lpstr>
      <vt:lpstr>Централизованное проведение конкурсных и аттестационных процедур в дистанционном формате  </vt:lpstr>
      <vt:lpstr>Январь  2020 года</vt:lpstr>
      <vt:lpstr>2021 год</vt:lpstr>
      <vt:lpstr>Презентация PowerPoint</vt:lpstr>
      <vt:lpstr>Презентация PowerPoint</vt:lpstr>
      <vt:lpstr>Презентация PowerPoint</vt:lpstr>
      <vt:lpstr>С 2020 года  прием документов для участия в конкурсах осуществляется преимущественно путем использования возможностей Единой информационной системы управления кадровым составом государственной гражданской службы Российской Федерации, в электронном виде, и посредством почтовых услуг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Новосибирской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Кундик Кристина Васильевна</dc:creator>
  <cp:lastModifiedBy>Зяблова Александра Андреевна</cp:lastModifiedBy>
  <cp:revision>154</cp:revision>
  <cp:lastPrinted>2022-09-06T08:14:01Z</cp:lastPrinted>
  <dcterms:created xsi:type="dcterms:W3CDTF">2021-01-13T09:12:07Z</dcterms:created>
  <dcterms:modified xsi:type="dcterms:W3CDTF">2022-09-23T09:05:31Z</dcterms:modified>
</cp:coreProperties>
</file>