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258" r:id="rId4"/>
    <p:sldId id="257" r:id="rId5"/>
    <p:sldId id="261" r:id="rId6"/>
    <p:sldId id="262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10515600" cy="2867891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CD8A18-C1D3-4EA1-80DB-ED65BF4C3A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96938"/>
            <a:ext cx="10515600" cy="448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Фамилия, имя автора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3ACF126C-C518-4E32-B7B4-D0DE6BE6D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059562"/>
            <a:ext cx="6301567" cy="4488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Фамилия, имя соавтора проекта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E53871E3-0580-49FA-AFE4-1D4E404F7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657898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Регион, город / населенный пункт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5762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Номинация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746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5179142" cy="2867891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Благодарю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2755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E-mail </a:t>
            </a:r>
            <a:r>
              <a:rPr lang="ru-RU" dirty="0"/>
              <a:t>автора проекта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41807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0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50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17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3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10640-F4C3-4ED6-A671-2C0FC211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6CC5A6-2859-49AA-8A17-B60A4C79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C34B2A-0A61-4E0A-9907-45F81F3E2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0FB44B-7883-4578-8C9E-14C44EAB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9D38-0B04-4CAD-BAB2-034AD8BC78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4655" y="265471"/>
            <a:ext cx="1101090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37700929_45624169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-37700929_456240514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s://vk.com/photo-37700929_456241646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hoto-37700929_456241961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vk.com/photo-24719492_456285113" TargetMode="External"/><Relationship Id="rId2" Type="http://schemas.openxmlformats.org/officeDocument/2006/relationships/hyperlink" Target="https://vk.com/photo-24719492_45627372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.com/photo-37700929_456241546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s://vk.com/photo-37700929_456241698" TargetMode="External"/><Relationship Id="rId4" Type="http://schemas.openxmlformats.org/officeDocument/2006/relationships/hyperlink" Target="https://vk.com/photo-37700929_456241610" TargetMode="Externa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vk.com/photo-24719492_45628312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s://vk.com/photo-37700929_456241602" TargetMode="External"/><Relationship Id="rId3" Type="http://schemas.openxmlformats.org/officeDocument/2006/relationships/hyperlink" Target="https://vk.com/photo-37700929_456241500" TargetMode="External"/><Relationship Id="rId7" Type="http://schemas.openxmlformats.org/officeDocument/2006/relationships/hyperlink" Target="https://vk.com/photo-37700929_456241644" TargetMode="External"/><Relationship Id="rId12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hyperlink" Target="https://vk.com/photo-37700929_456241557" TargetMode="External"/><Relationship Id="rId5" Type="http://schemas.openxmlformats.org/officeDocument/2006/relationships/hyperlink" Target="https://vk.com/photo-37700929_456241615" TargetMode="External"/><Relationship Id="rId15" Type="http://schemas.openxmlformats.org/officeDocument/2006/relationships/image" Target="../media/image36.jpeg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s://vk.com/photo-24719492_456285116" TargetMode="External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5B426444-436D-48FF-9015-BBE1090F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Рекрутингово-образовательный проект </a:t>
            </a:r>
            <a:br>
              <a:rPr lang="ru-RU" sz="4400" dirty="0"/>
            </a:br>
            <a:r>
              <a:rPr lang="ru-RU" sz="4400" dirty="0" smtClean="0"/>
              <a:t>«</a:t>
            </a:r>
            <a:r>
              <a:rPr lang="ru-RU" sz="4400" dirty="0"/>
              <a:t>ВЫСШАЯ </a:t>
            </a:r>
            <a:r>
              <a:rPr lang="ru-RU" sz="4400" dirty="0" smtClean="0"/>
              <a:t>ШКОЛА </a:t>
            </a:r>
            <a:r>
              <a:rPr lang="ru-RU" sz="4400" dirty="0"/>
              <a:t>КАРЬЕРЫ</a:t>
            </a:r>
            <a:r>
              <a:rPr lang="ru-RU" dirty="0"/>
              <a:t>»</a:t>
            </a:r>
          </a:p>
        </p:txBody>
      </p:sp>
      <p:sp>
        <p:nvSpPr>
          <p:cNvPr id="16" name="Подзаголовок 15">
            <a:extLst>
              <a:ext uri="{FF2B5EF4-FFF2-40B4-BE49-F238E27FC236}">
                <a16:creationId xmlns="" xmlns:a16="http://schemas.microsoft.com/office/drawing/2014/main" id="{993128B6-D1F2-4CD1-9FFD-565D224E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Морозов Владимир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46E731FD-A6BD-44FB-8158-AC730FF11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канд. техн. наук, доцент, директор Регионального центра содействия трудоустройству Тульского государственного университета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24C81CD0-428D-4540-99D6-0762732F5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Тульская область, г. Тула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C9DD95A2-E3F5-415A-A1C9-423D66C029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Номинация «Моя педагогическая инициатива»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9AA600EF-2483-477B-9CDF-3DE887046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26684" y="6363214"/>
            <a:ext cx="1352204" cy="299260"/>
          </a:xfrm>
        </p:spPr>
        <p:txBody>
          <a:bodyPr/>
          <a:lstStyle/>
          <a:p>
            <a:r>
              <a:rPr lang="ru-RU" dirty="0" smtClean="0"/>
              <a:t>2020 год</a:t>
            </a:r>
            <a:endParaRPr lang="ru-RU" dirty="0"/>
          </a:p>
        </p:txBody>
      </p:sp>
      <p:pic>
        <p:nvPicPr>
          <p:cNvPr id="8" name="Picture 7" descr="E:\Издания, статьи\Кейсы эффективной рекрутинговой социализации  - 2017\Блокнот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2" descr="https://sun9-57.userapi.com/c846122/v846122120/14558a/FiD9tcWhzMQ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265" y="4021452"/>
            <a:ext cx="4245735" cy="23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SC_852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89" y="1335624"/>
            <a:ext cx="1623509" cy="10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0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7547605D-1545-438E-9F51-A716F4DB3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20312"/>
            <a:ext cx="6019800" cy="2244099"/>
          </a:xfrm>
        </p:spPr>
        <p:txBody>
          <a:bodyPr/>
          <a:lstStyle/>
          <a:p>
            <a:r>
              <a:rPr lang="ru-RU" b="1" dirty="0"/>
              <a:t>Проблема</a:t>
            </a:r>
            <a:r>
              <a:rPr lang="ru-RU" dirty="0"/>
              <a:t> - </a:t>
            </a:r>
            <a:r>
              <a:rPr lang="ru-RU" dirty="0" smtClean="0"/>
              <a:t>карьерная </a:t>
            </a:r>
            <a:r>
              <a:rPr lang="ru-RU" dirty="0"/>
              <a:t>некомпетентность обучающейся молодёжи и высокий уровень </a:t>
            </a:r>
            <a:r>
              <a:rPr lang="ru-RU" dirty="0" smtClean="0"/>
              <a:t>её </a:t>
            </a:r>
            <a:r>
              <a:rPr lang="ru-RU" dirty="0" err="1" smtClean="0"/>
              <a:t>немотивированности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A486CA6F-7C02-4CF8-8B32-00DBC3A6D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7433"/>
            <a:ext cx="6019800" cy="2012279"/>
          </a:xfrm>
        </p:spPr>
        <p:txBody>
          <a:bodyPr/>
          <a:lstStyle/>
          <a:p>
            <a:pPr algn="r"/>
            <a:r>
              <a:rPr lang="ru-RU" b="1" dirty="0"/>
              <a:t>Цель </a:t>
            </a:r>
            <a:r>
              <a:rPr lang="ru-RU" dirty="0"/>
              <a:t>- формирование рекрутинговых компетенций под реальные условия сложившегося рынка труда у молодёжи: учащихся, студентов, выпускников –  возраст 14-24 года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CC42E3-2093-4F64-B976-03D77E3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1" name="Заголовок 14">
            <a:extLst>
              <a:ext uri="{FF2B5EF4-FFF2-40B4-BE49-F238E27FC236}">
                <a16:creationId xmlns="" xmlns:a16="http://schemas.microsoft.com/office/drawing/2014/main" id="{ADEEBB6D-DB41-4DCE-9A77-AF5BF5CC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</a:t>
            </a:r>
            <a:r>
              <a:rPr lang="ru-RU" dirty="0" smtClean="0"/>
              <a:t>молодёжи / Цель проекта</a:t>
            </a:r>
            <a:endParaRPr lang="ru-RU" dirty="0"/>
          </a:p>
        </p:txBody>
      </p:sp>
      <p:pic>
        <p:nvPicPr>
          <p:cNvPr id="12" name="Picture 10" descr="https://www.charles-stanley.co.uk/sites/www.charles-stanley.co.uk/files/ThinkstockPhotos-601398828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79" y="3801949"/>
            <a:ext cx="4001573" cy="26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s://telegram.org.ru/uploads/posts/2019-02/1551126002_vopr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77" y="306678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ttps://pp.userapi.com/c849024/v849024612/30349/VZqK50J8W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079" y="2931398"/>
            <a:ext cx="2737834" cy="19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s://sun9-17.userapi.com/c846122/v846122120/1453b6/pdEiLpMiYbA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4983" y="3286796"/>
            <a:ext cx="2950230" cy="1967784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4568" y="4592373"/>
            <a:ext cx="2661238" cy="176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7" descr="https://sun9-67.userapi.com/c841020/v841020433/3f570/EMqKEKHkfR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7156" y="3286796"/>
            <a:ext cx="2668559" cy="177376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0" name="Нижний колонтитул 10">
            <a:extLst>
              <a:ext uri="{FF2B5EF4-FFF2-40B4-BE49-F238E27FC236}">
                <a16:creationId xmlns=""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419" y="6492875"/>
            <a:ext cx="7420897" cy="365125"/>
          </a:xfrm>
        </p:spPr>
        <p:txBody>
          <a:bodyPr/>
          <a:lstStyle/>
          <a:p>
            <a:pPr algn="r"/>
            <a:r>
              <a:rPr lang="ru-RU" dirty="0" smtClean="0"/>
              <a:t>Рекрутингово-образовательный проект «Высшая Школа карьеры»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ADEEBB6D-DB41-4DCE-9A77-AF5BF5CC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участников: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516529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dirty="0"/>
              <a:t>Узнавать себя</a:t>
            </a:r>
          </a:p>
          <a:p>
            <a:pPr marL="457200" indent="-457200">
              <a:buFont typeface="Arial" pitchFamily="34" charset="0"/>
              <a:buChar char="•"/>
            </a:pPr>
            <a:endParaRPr lang="ru-RU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/>
              <a:t>Карьерно </a:t>
            </a:r>
            <a:r>
              <a:rPr lang="ru-RU" b="1" dirty="0"/>
              <a:t>(само)развиваться</a:t>
            </a:r>
          </a:p>
          <a:p>
            <a:pPr marL="457200" indent="-457200">
              <a:buFont typeface="Arial" pitchFamily="34" charset="0"/>
              <a:buChar char="•"/>
            </a:pPr>
            <a:endParaRPr lang="ru-RU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/>
              <a:t>Получать </a:t>
            </a:r>
            <a:r>
              <a:rPr lang="ru-RU" b="1" dirty="0"/>
              <a:t>знания, опыт, делать </a:t>
            </a:r>
            <a:r>
              <a:rPr lang="ru-RU" b="1" dirty="0" smtClean="0"/>
              <a:t>карьерный нетворкинг, </a:t>
            </a:r>
          </a:p>
          <a:p>
            <a:r>
              <a:rPr lang="ru-RU" b="1" dirty="0" smtClean="0"/>
              <a:t>                                                         развивать </a:t>
            </a:r>
            <a:r>
              <a:rPr lang="ru-RU" b="1" dirty="0" err="1"/>
              <a:t>SoftSkills</a:t>
            </a:r>
            <a:endParaRPr lang="ru-RU" b="1" dirty="0"/>
          </a:p>
          <a:p>
            <a:pPr marL="457200" indent="-457200">
              <a:buFont typeface="Arial" pitchFamily="34" charset="0"/>
              <a:buChar char="•"/>
            </a:pPr>
            <a:endParaRPr lang="ru-RU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/>
              <a:t>Проходить </a:t>
            </a:r>
            <a:r>
              <a:rPr lang="ru-RU" b="1" dirty="0"/>
              <a:t>через реальную практику </a:t>
            </a:r>
            <a:endParaRPr lang="ru-RU" b="1" dirty="0" smtClean="0"/>
          </a:p>
          <a:p>
            <a:r>
              <a:rPr lang="ru-RU" b="1" dirty="0" smtClean="0"/>
              <a:t>                                                           и </a:t>
            </a:r>
            <a:r>
              <a:rPr lang="ru-RU" b="1" dirty="0"/>
              <a:t>«</a:t>
            </a:r>
            <a:r>
              <a:rPr lang="ru-RU" b="1" dirty="0" err="1"/>
              <a:t>движуху</a:t>
            </a:r>
            <a:r>
              <a:rPr lang="ru-RU" b="1" dirty="0"/>
              <a:t>»</a:t>
            </a:r>
          </a:p>
        </p:txBody>
      </p:sp>
      <p:pic>
        <p:nvPicPr>
          <p:cNvPr id="13" name="Picture 5" descr="https://pbs.twimg.com/media/DhwXvBXWkAAw7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189" y="58920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 descr="саморазвит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7924" y="1935052"/>
            <a:ext cx="152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2" descr="получат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7729" y="3143518"/>
            <a:ext cx="15398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0" descr="решать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2573" y="4719034"/>
            <a:ext cx="1549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0">
            <a:extLst>
              <a:ext uri="{FF2B5EF4-FFF2-40B4-BE49-F238E27FC236}">
                <a16:creationId xmlns=""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419" y="6492875"/>
            <a:ext cx="7420897" cy="365125"/>
          </a:xfrm>
        </p:spPr>
        <p:txBody>
          <a:bodyPr/>
          <a:lstStyle/>
          <a:p>
            <a:pPr algn="r"/>
            <a:r>
              <a:rPr lang="ru-RU" dirty="0" smtClean="0"/>
              <a:t>Рекрутингово-образовательный проект «Высшая Школа карьеры»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8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ADEEBB6D-DB41-4DCE-9A77-AF5BF5CC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Педагогическая гипотеза проекта: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419" y="6492875"/>
            <a:ext cx="7420897" cy="365125"/>
          </a:xfrm>
        </p:spPr>
        <p:txBody>
          <a:bodyPr/>
          <a:lstStyle/>
          <a:p>
            <a:pPr algn="r"/>
            <a:r>
              <a:rPr lang="ru-RU" dirty="0" smtClean="0"/>
              <a:t>Рекрутингово-образовательный проект «Высшая Школа карьеры»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1332" y="1014246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Для развития карьерных компетенций современной молодёжи  эффективен комплекс  </a:t>
            </a:r>
            <a:br>
              <a:rPr lang="ru-RU" b="1" dirty="0" smtClean="0"/>
            </a:br>
            <a:r>
              <a:rPr lang="ru-RU" b="1" u="sng" dirty="0" smtClean="0"/>
              <a:t>практических</a:t>
            </a:r>
            <a:r>
              <a:rPr lang="ru-RU" b="1" dirty="0" smtClean="0"/>
              <a:t> рекрутинговых событий </a:t>
            </a:r>
            <a:br>
              <a:rPr lang="ru-RU" b="1" dirty="0" smtClean="0"/>
            </a:br>
            <a:r>
              <a:rPr lang="ru-RU" b="1" dirty="0" smtClean="0"/>
              <a:t>и обучение </a:t>
            </a:r>
            <a:r>
              <a:rPr lang="ru-RU" b="1" u="sng" dirty="0" smtClean="0"/>
              <a:t>«</a:t>
            </a:r>
            <a:r>
              <a:rPr lang="ru-RU" b="1" u="sng" dirty="0"/>
              <a:t>звёздами</a:t>
            </a:r>
            <a:r>
              <a:rPr lang="ru-RU" b="1" u="sng" dirty="0" smtClean="0"/>
              <a:t>»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реализующий построение себя </a:t>
            </a:r>
            <a:r>
              <a:rPr lang="ru-RU" b="1" dirty="0"/>
              <a:t>сейчас </a:t>
            </a:r>
            <a:r>
              <a:rPr lang="ru-RU" b="1" dirty="0" smtClean="0"/>
              <a:t>и готовность работать</a:t>
            </a:r>
            <a:br>
              <a:rPr lang="ru-RU" b="1" dirty="0" smtClean="0"/>
            </a:br>
            <a:r>
              <a:rPr lang="ru-RU" b="1" dirty="0" smtClean="0"/>
              <a:t>на свои перспективы</a:t>
            </a:r>
            <a:endParaRPr lang="ru-RU" b="1" dirty="0"/>
          </a:p>
        </p:txBody>
      </p:sp>
      <p:pic>
        <p:nvPicPr>
          <p:cNvPr id="10" name="Picture 2" descr="https://img-fotki.yandex.ru/get/6833/160780412.b7f/0_158fcb_a6fd296e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9132" y="3127418"/>
            <a:ext cx="762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s://ferasof.com/images/upward-arrow-symb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304" y="1494888"/>
            <a:ext cx="1207656" cy="11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00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ADEEBB6D-DB41-4DCE-9A77-AF5BF5CC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 школы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419" y="6492875"/>
            <a:ext cx="7420897" cy="365125"/>
          </a:xfrm>
        </p:spPr>
        <p:txBody>
          <a:bodyPr/>
          <a:lstStyle/>
          <a:p>
            <a:pPr algn="r"/>
            <a:r>
              <a:rPr lang="ru-RU" dirty="0" smtClean="0"/>
              <a:t>Рекрутингово-образовательный проект «Высшая Школа карьеры»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1332" y="1014246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В течение 2-х месяцев  2-4 </a:t>
            </a:r>
            <a:r>
              <a:rPr lang="ru-RU" b="1" dirty="0"/>
              <a:t>часовые тренинги, мастер-классы, </a:t>
            </a:r>
            <a:r>
              <a:rPr lang="ru-RU" b="1" dirty="0" smtClean="0"/>
              <a:t>деловые  и </a:t>
            </a:r>
            <a:r>
              <a:rPr lang="ru-RU" b="1" dirty="0"/>
              <a:t>профессиональные игры, дискуссии, презентации, уникальные рекрутинговые квесты (промышленный туризм), </a:t>
            </a:r>
            <a:r>
              <a:rPr lang="ru-RU" b="1" dirty="0" err="1"/>
              <a:t>профдиагностика</a:t>
            </a:r>
            <a:r>
              <a:rPr lang="ru-RU" b="1" dirty="0"/>
              <a:t>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ОТ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ведущих специалистов рекрутмента, психологов, ведущих организаций-работодателей, общественных, молодёжных организаций, служб содействия занятости</a:t>
            </a:r>
          </a:p>
        </p:txBody>
      </p:sp>
      <p:pic>
        <p:nvPicPr>
          <p:cNvPr id="7" name="Picture 8" descr="https://pp.userapi.com/c846418/v846418149/10e79/B7qRGdlI8o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6493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8" name="Picture 4" descr="https://pp.userapi.com/c851016/v851016420/4c2db/gREzAPEZk_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5862" y="3541490"/>
            <a:ext cx="2438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Picture 8" descr="https://sun9-44.userapi.com/c846417/v846417068/12877e/qWfB7Fry53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805" y="4043609"/>
            <a:ext cx="2528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pp.userapi.com/c846216/v846216942/1e9d91/tQVJdZc3ypY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03535" y="2392609"/>
            <a:ext cx="2524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6" name="Picture 2" descr="https://sun9-57.userapi.com/c846122/v846122120/14558a/FiD9tcWhzMQ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676" y="2643413"/>
            <a:ext cx="1907146" cy="107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s://pp.userapi.com/c851136/v851136475/5272c/JaGP5Y-TCS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09604" y="3487515"/>
            <a:ext cx="25130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25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ADEEBB6D-DB41-4DCE-9A77-AF5BF5CC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 </a:t>
            </a:r>
            <a:r>
              <a:rPr lang="ru-RU" dirty="0"/>
              <a:t>/</a:t>
            </a:r>
            <a:r>
              <a:rPr lang="ru-RU" dirty="0" smtClean="0"/>
              <a:t> партнёры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419" y="6492875"/>
            <a:ext cx="7420897" cy="365125"/>
          </a:xfrm>
        </p:spPr>
        <p:txBody>
          <a:bodyPr/>
          <a:lstStyle/>
          <a:p>
            <a:pPr algn="r"/>
            <a:r>
              <a:rPr lang="ru-RU" dirty="0" smtClean="0"/>
              <a:t>Рекрутингово-образовательный проект «Высшая Школа карьеры»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001369"/>
            <a:ext cx="11998817" cy="4351338"/>
          </a:xfrm>
        </p:spPr>
        <p:txBody>
          <a:bodyPr>
            <a:normAutofit fontScale="25000" lnSpcReduction="20000"/>
          </a:bodyPr>
          <a:lstStyle/>
          <a:p>
            <a:pPr marL="457200" indent="-457200" algn="just" eaLnBrk="0" hangingPunct="0">
              <a:buFontTx/>
              <a:buAutoNum type="arabicPeriod"/>
            </a:pPr>
            <a:endParaRPr lang="ru-RU" sz="8600" b="1" dirty="0" smtClean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marL="457200" indent="-457200" algn="just" eaLnBrk="0" hangingPunct="0">
              <a:buFontTx/>
              <a:buAutoNum type="arabicPeriod"/>
            </a:pPr>
            <a:endParaRPr lang="ru-RU" sz="8600" b="1" dirty="0" smtClean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86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Times New Roman" pitchFamily="18" charset="0"/>
              </a:rPr>
              <a:t>КОМАНДА: </a:t>
            </a:r>
          </a:p>
          <a:p>
            <a:pPr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специалисты содействия трудоустройству в ПОО, молодые учёные / волонтёры, </a:t>
            </a:r>
            <a:b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</a:br>
            <a:r>
              <a:rPr lang="de-DE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PR</a:t>
            </a:r>
            <a:r>
              <a:rPr lang="en-US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специалисты, рекрутеры</a:t>
            </a:r>
            <a:endParaRPr lang="ru-RU" sz="8600" b="1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algn="just" eaLnBrk="0" hangingPunct="0"/>
            <a:endParaRPr lang="ru-RU" sz="8600" b="1" dirty="0" smtClean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86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Times New Roman" pitchFamily="18" charset="0"/>
              </a:rPr>
              <a:t>ПАРТНЁРЫ:</a:t>
            </a:r>
          </a:p>
          <a:p>
            <a:pPr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1</a:t>
            </a:r>
            <a:r>
              <a:rPr lang="en-US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. 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ГУ 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ТО «Центр занятости населения Тульской области;</a:t>
            </a: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2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. Практикующие рекрутеры от 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организаций-работодателей (</a:t>
            </a:r>
            <a:r>
              <a:rPr lang="en-US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Essity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, Юнилевер, Ясная Поляна, КМЗ, </a:t>
            </a:r>
            <a:r>
              <a:rPr lang="en-US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Unilever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, НН и пр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.), кадровых 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агентств и холдингов;</a:t>
            </a: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3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 Специалисты информационного издания «Работа для Вас»;</a:t>
            </a: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4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 ФГБОУ ВО «Тульский государственный университет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», Центр карьеры;</a:t>
            </a:r>
            <a:endParaRPr lang="ru-RU" sz="86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5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 Министерство образования Тульской области;</a:t>
            </a: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6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 Региональный центр содействия трудоустройству 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выпускников 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ПОО Тульской области; </a:t>
            </a: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7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 Министерство 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молодёжной политики Тульской области, молодёжные организации;</a:t>
            </a:r>
            <a:endParaRPr lang="ru-RU" sz="86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 algn="just" eaLnBrk="0" hangingPunct="0"/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8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 </a:t>
            </a:r>
            <a:r>
              <a:rPr lang="ru-RU" sz="86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Центры </a:t>
            </a:r>
            <a:r>
              <a:rPr lang="ru-RU" sz="86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карьеры в ПОО региона</a:t>
            </a:r>
          </a:p>
          <a:p>
            <a:endParaRPr lang="ru-RU" dirty="0"/>
          </a:p>
        </p:txBody>
      </p:sp>
      <p:pic>
        <p:nvPicPr>
          <p:cNvPr id="17" name="Picture 2" descr="https://pp.userapi.com/c849424/v849424727/a1963/34ZtcDjHIS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537" y="938012"/>
            <a:ext cx="1485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8" name="Рисунок 9" descr="РЦСТ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194" y="2410496"/>
            <a:ext cx="2162578" cy="9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4987" y="4074017"/>
            <a:ext cx="954675" cy="143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5420" y="2410496"/>
            <a:ext cx="1824038" cy="1366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0594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8CF02719-FF58-44B0-9F59-79E978EF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533244" cy="1007806"/>
          </a:xfrm>
        </p:spPr>
        <p:txBody>
          <a:bodyPr>
            <a:normAutofit/>
          </a:bodyPr>
          <a:lstStyle/>
          <a:p>
            <a:r>
              <a:rPr lang="ru-RU" dirty="0" smtClean="0"/>
              <a:t>Имеющийся опыт:</a:t>
            </a:r>
            <a:endParaRPr lang="ru-RU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6FD9E407-EFA0-44F5-9633-6ECE19C6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10">
            <a:extLst>
              <a:ext uri="{FF2B5EF4-FFF2-40B4-BE49-F238E27FC236}">
                <a16:creationId xmlns=""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419" y="6492875"/>
            <a:ext cx="7420897" cy="365125"/>
          </a:xfrm>
        </p:spPr>
        <p:txBody>
          <a:bodyPr/>
          <a:lstStyle/>
          <a:p>
            <a:pPr algn="r"/>
            <a:r>
              <a:rPr lang="ru-RU" dirty="0" smtClean="0"/>
              <a:t>Рекрутингово-образовательный проект «Высшая Школа карьеры»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6056" y="1095707"/>
            <a:ext cx="100455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 проведены: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Тренинг/мастер-класс 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«Психология современного рекрута: страхи, проблемы, решения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»,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Семинар от Центра занятости «Молодёжный рынок труда – актуальное на сегодня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»,</a:t>
            </a:r>
            <a:endParaRPr lang="en-US" altLang="ko-KR" b="1" dirty="0">
              <a:solidFill>
                <a:schemeClr val="accent1"/>
              </a:solidFill>
              <a:ea typeface="굴림" charset="-127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Интерактивный мастер-класс с элементами игры «</a:t>
            </a:r>
            <a:r>
              <a:rPr lang="ru-RU" altLang="ko-KR" b="1" dirty="0" err="1">
                <a:solidFill>
                  <a:schemeClr val="accent1"/>
                </a:solidFill>
                <a:ea typeface="굴림" charset="-127"/>
              </a:rPr>
              <a:t>Рекрутинг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 современной молодёжи» (проект «</a:t>
            </a:r>
            <a:r>
              <a:rPr lang="ru-RU" altLang="ko-KR" b="1" dirty="0" err="1">
                <a:solidFill>
                  <a:schemeClr val="accent1"/>
                </a:solidFill>
                <a:ea typeface="굴림" charset="-127"/>
              </a:rPr>
              <a:t>Антирабство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»/</a:t>
            </a:r>
            <a:r>
              <a:rPr lang="ru-RU" altLang="ko-KR" b="1" dirty="0" err="1" smtClean="0">
                <a:solidFill>
                  <a:schemeClr val="accent1"/>
                </a:solidFill>
                <a:ea typeface="굴림" charset="-127"/>
              </a:rPr>
              <a:t>Нетология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),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Мультимедийный мастер-класс «Траектория профессиональной карьеры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»,</a:t>
            </a:r>
            <a:endParaRPr lang="en-US" altLang="ko-KR" b="1" dirty="0">
              <a:solidFill>
                <a:schemeClr val="accent1"/>
              </a:solidFill>
              <a:ea typeface="굴림" charset="-127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Деловая (профессиональная) игра «Производящий бизнес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»,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Экскурсии на 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Косогорском металлургическом заводе, г. 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Тула и в 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международную компанию </a:t>
            </a:r>
            <a:r>
              <a:rPr lang="en-US" altLang="ko-KR" b="1" dirty="0">
                <a:solidFill>
                  <a:schemeClr val="accent1"/>
                </a:solidFill>
                <a:ea typeface="굴림" charset="-127"/>
              </a:rPr>
              <a:t>Essity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, г. Советск, Тульская 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область, 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р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екрутинговый </a:t>
            </a: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квест на брендовое региональное предприятие «Ясная поляна», г. 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Тула,</a:t>
            </a:r>
            <a:endParaRPr lang="ru-RU" dirty="0">
              <a:solidFill>
                <a:schemeClr val="accent1"/>
              </a:solidFill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accent1"/>
                </a:solidFill>
              </a:rPr>
              <a:t>Профдиагностика</a:t>
            </a:r>
            <a:r>
              <a:rPr lang="ru-RU" b="1" dirty="0" smtClean="0">
                <a:solidFill>
                  <a:schemeClr val="accent1"/>
                </a:solidFill>
              </a:rPr>
              <a:t>,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altLang="ko-KR" b="1" dirty="0">
                <a:solidFill>
                  <a:schemeClr val="accent1"/>
                </a:solidFill>
                <a:ea typeface="굴림" charset="-127"/>
              </a:rPr>
              <a:t>Итоговое </a:t>
            </a:r>
            <a:r>
              <a:rPr lang="ru-RU" altLang="ko-KR" b="1" dirty="0" smtClean="0">
                <a:solidFill>
                  <a:schemeClr val="accent1"/>
                </a:solidFill>
                <a:ea typeface="굴림" charset="-127"/>
              </a:rPr>
              <a:t>анкетирование/тестирование/Вручение Дипломов ВШК</a:t>
            </a:r>
            <a:r>
              <a:rPr lang="ru-RU" b="1" dirty="0" smtClean="0">
                <a:solidFill>
                  <a:schemeClr val="accent1"/>
                </a:solidFill>
                <a:ea typeface="Verdana" pitchFamily="34" charset="0"/>
                <a:cs typeface="Times New Roman" pitchFamily="18" charset="0"/>
              </a:rPr>
              <a:t>;</a:t>
            </a:r>
            <a:endParaRPr lang="ru-RU" b="1" dirty="0">
              <a:solidFill>
                <a:schemeClr val="accent1"/>
              </a:solidFill>
              <a:ea typeface="Verdana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длительность – </a:t>
            </a:r>
            <a:r>
              <a:rPr lang="en-US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&gt;</a:t>
            </a:r>
            <a:r>
              <a:rPr lang="ru-RU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6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недель;</a:t>
            </a:r>
          </a:p>
          <a:p>
            <a:pPr algn="just" eaLnBrk="0" hangingPunct="0"/>
            <a:r>
              <a:rPr lang="ru-RU" sz="22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200" b="1" dirty="0"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привлечено 102 </a:t>
            </a:r>
            <a:r>
              <a:rPr lang="ru-RU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уникальных</a:t>
            </a:r>
            <a:r>
              <a:rPr lang="en-US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участников, 60 активных;</a:t>
            </a:r>
            <a:endParaRPr lang="ru-RU" sz="2200" b="1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200" b="1" dirty="0"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задействовано 6 </a:t>
            </a:r>
            <a:r>
              <a:rPr lang="ru-RU" sz="2200" b="1" dirty="0" smtClean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ПОО;</a:t>
            </a:r>
            <a:endParaRPr lang="ru-RU" sz="2200" b="1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200" b="1" dirty="0">
                <a:ea typeface="Verdana" pitchFamily="34" charset="0"/>
                <a:cs typeface="Times New Roman" pitchFamily="18" charset="0"/>
              </a:rPr>
              <a:t> 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партнёров-работодателей и смежных с ними – 5;</a:t>
            </a:r>
          </a:p>
          <a:p>
            <a:pPr algn="just" eaLnBrk="0" hangingPunct="0"/>
            <a:r>
              <a:rPr lang="ru-RU" sz="22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200" b="1" dirty="0"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опубликовано 3 статьи в сборниках;</a:t>
            </a:r>
          </a:p>
          <a:p>
            <a:pPr algn="just" eaLnBrk="0" hangingPunct="0"/>
            <a:r>
              <a:rPr lang="ru-RU" sz="22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200" b="1" dirty="0"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ea typeface="Verdana" pitchFamily="34" charset="0"/>
                <a:cs typeface="Times New Roman" pitchFamily="18" charset="0"/>
              </a:rPr>
              <a:t>26 сообщений в СМИ, в т.ч. в интернете</a:t>
            </a:r>
          </a:p>
        </p:txBody>
      </p:sp>
      <p:pic>
        <p:nvPicPr>
          <p:cNvPr id="12" name="Рисунок 11" descr="DSC_8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9436" y="5507865"/>
            <a:ext cx="1552977" cy="103531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5" name="Picture 9" descr="https://sun9-47.userapi.com/c847020/v847020727/111a0b/fqCa7Tizk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152" y="962696"/>
            <a:ext cx="1644203" cy="109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sun9-50.userapi.com/c851016/v851016420/4c30d/fdlQiaJKlY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413" y="4580682"/>
            <a:ext cx="1396391" cy="92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sun9-30.userapi.com/c846122/v846122120/1453a4/yavXOD_0Os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535" y="5507865"/>
            <a:ext cx="1445168" cy="9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s://sun9-51.userapi.com/c851136/v851136475/52735/k2g16l-QmB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9311" y="3976754"/>
            <a:ext cx="1625895" cy="10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sun9-72.userapi.com/c845217/v845217184/1346a4/bLljqY7wra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2662" y="2046469"/>
            <a:ext cx="1509338" cy="10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sun9-7.userapi.com/c851016/v851016420/4c28b/GiNI6i_aSSY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2547" y="3022644"/>
            <a:ext cx="1479199" cy="9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s://sun9-72.userapi.com/tFBAKaaa12NCz1GGnTr6X5Baq3xRemW9IPq3Qw/ZLvGDo9SZi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2547" y="5254675"/>
            <a:ext cx="1466984" cy="97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D222BD71-CF02-4ACE-8745-185077B8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64932"/>
            <a:ext cx="7288369" cy="66537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Перспективы/</a:t>
            </a:r>
            <a:r>
              <a:rPr lang="ru-RU" sz="4400" dirty="0">
                <a:solidFill>
                  <a:srgbClr val="FF0000"/>
                </a:solidFill>
              </a:rPr>
              <a:t>риски</a:t>
            </a:r>
            <a:r>
              <a:rPr lang="ru-RU" sz="4400" dirty="0"/>
              <a:t> проекта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D5411D0-2CC3-48C6-A13E-7F7BC4FBC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7899" y="6514956"/>
            <a:ext cx="6301567" cy="299260"/>
          </a:xfrm>
        </p:spPr>
        <p:txBody>
          <a:bodyPr/>
          <a:lstStyle/>
          <a:p>
            <a:r>
              <a:rPr lang="de-DE" dirty="0" err="1" smtClean="0"/>
              <a:t>qta</a:t>
            </a:r>
            <a:r>
              <a:rPr lang="en-US" dirty="0" smtClean="0"/>
              <a:t>y@rambler.ru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5778A3CB-6FEB-4EED-8553-F371411697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7193" y="1022005"/>
            <a:ext cx="115051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/>
              <a:t>Востребованность и  популярность </a:t>
            </a:r>
            <a:r>
              <a:rPr lang="ru-RU" sz="2800" dirty="0"/>
              <a:t>у молодёжи;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/>
              <a:t>Высокая степень </a:t>
            </a:r>
            <a:r>
              <a:rPr lang="ru-RU" sz="2800" dirty="0"/>
              <a:t>тематической</a:t>
            </a:r>
            <a:r>
              <a:rPr lang="ru-RU" sz="2800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 </a:t>
            </a:r>
            <a:r>
              <a:rPr lang="ru-RU" sz="2800" dirty="0" smtClean="0"/>
              <a:t>     содержательной  и </a:t>
            </a:r>
            <a:r>
              <a:rPr lang="ru-RU" sz="2800" dirty="0"/>
              <a:t>временной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       мобильности и гибкости;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/>
              <a:t>Тиражируемость и мультипликативность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/>
              <a:t>Высокий </a:t>
            </a:r>
            <a:r>
              <a:rPr lang="ru-RU" sz="2800" dirty="0"/>
              <a:t>«</a:t>
            </a:r>
            <a:r>
              <a:rPr lang="ru-RU" sz="2800" dirty="0" err="1" smtClean="0"/>
              <a:t>wow</a:t>
            </a:r>
            <a:r>
              <a:rPr lang="ru-RU" sz="2800" dirty="0" smtClean="0"/>
              <a:t>»-эффект </a:t>
            </a:r>
            <a:endParaRPr lang="ru-RU" sz="2800" dirty="0"/>
          </a:p>
          <a:p>
            <a:pPr>
              <a:spcAft>
                <a:spcPts val="600"/>
              </a:spcAft>
            </a:pPr>
            <a:r>
              <a:rPr lang="ru-RU" sz="2800" dirty="0"/>
              <a:t>      и </a:t>
            </a:r>
            <a:r>
              <a:rPr lang="ru-RU" sz="2800" dirty="0" smtClean="0"/>
              <a:t>практическая насыщенность;</a:t>
            </a:r>
            <a:endParaRPr lang="ru-RU" sz="2800" dirty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/>
              <a:t>Потенциальное самофинансирование;</a:t>
            </a:r>
            <a:endParaRPr lang="ru-RU" sz="2800" dirty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Ресурсы (</a:t>
            </a:r>
            <a:r>
              <a:rPr lang="ru-RU" sz="2800" dirty="0" smtClean="0"/>
              <a:t>организационные +,</a:t>
            </a:r>
            <a:r>
              <a:rPr lang="ru-RU" sz="2800" dirty="0" smtClean="0">
                <a:solidFill>
                  <a:srgbClr val="FF0000"/>
                </a:solidFill>
              </a:rPr>
              <a:t> финансовые - 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COVID</a:t>
            </a:r>
            <a:r>
              <a:rPr lang="ru-RU" sz="2800" dirty="0" smtClean="0">
                <a:solidFill>
                  <a:srgbClr val="FF0000"/>
                </a:solidFill>
              </a:rPr>
              <a:t>-реалии (</a:t>
            </a:r>
            <a:r>
              <a:rPr lang="ru-RU" sz="2800" dirty="0" smtClean="0"/>
              <a:t>перспективы дистанционного формата, </a:t>
            </a:r>
            <a:r>
              <a:rPr lang="ru-RU" sz="2800" dirty="0" err="1" smtClean="0">
                <a:solidFill>
                  <a:srgbClr val="FF0000"/>
                </a:solidFill>
              </a:rPr>
              <a:t>промтуризм</a:t>
            </a:r>
            <a:r>
              <a:rPr lang="ru-RU" sz="2800" dirty="0" smtClean="0">
                <a:solidFill>
                  <a:srgbClr val="FF0000"/>
                </a:solidFill>
              </a:rPr>
              <a:t>);</a:t>
            </a: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Конъюнктура актуальностей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6" name="Рисунок 5" descr="DSC_851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4506" y="133005"/>
            <a:ext cx="2350509" cy="156700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35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439</Words>
  <Application>Microsoft Office PowerPoint</Application>
  <PresentationFormat>Произвольный</PresentationFormat>
  <Paragraphs>85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Рекрутингово-образовательный проект  «ВЫСШАЯ ШКОЛА КАРЬЕРЫ»</vt:lpstr>
      <vt:lpstr>Проблема молодёжи / Цель проекта</vt:lpstr>
      <vt:lpstr>Для участников:</vt:lpstr>
      <vt:lpstr>Педагогическая гипотеза проекта:</vt:lpstr>
      <vt:lpstr>Формат школы</vt:lpstr>
      <vt:lpstr>Команда проекта / партнёры</vt:lpstr>
      <vt:lpstr>Имеющийся опыт:</vt:lpstr>
      <vt:lpstr>Перспективы/риски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РЦСТ</cp:lastModifiedBy>
  <cp:revision>32</cp:revision>
  <dcterms:created xsi:type="dcterms:W3CDTF">2020-04-24T12:23:13Z</dcterms:created>
  <dcterms:modified xsi:type="dcterms:W3CDTF">2022-10-07T11:10:42Z</dcterms:modified>
</cp:coreProperties>
</file>