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BC4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540" y="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3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9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95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27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0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80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38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8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8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36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02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37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90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3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9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9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4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0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1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A27F8-71F6-400D-90BA-4625CA9378B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1D9CA-CCBA-44B0-8910-8E31265BF0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/>
        </p:blipFill>
        <p:spPr>
          <a:xfrm>
            <a:off x="0" y="1887967"/>
            <a:ext cx="9144000" cy="49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1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CFB3E-04BF-49A4-B341-144A9ED122D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25D21-BF61-4616-BADD-F7B8E1969F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124200"/>
            <a:ext cx="9144000" cy="3733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6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371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Пилотная профориентационная акция «Формула будущего» – первые шаги</a:t>
            </a:r>
            <a:endParaRPr lang="en-US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229600" cy="53340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/>
              <a:t>Министерство труда, занятости и миграционной политики Самарской области</a:t>
            </a:r>
            <a:endParaRPr lang="en-US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76200"/>
            <a:ext cx="609600" cy="5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Органами службы занятости: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6" name="AutoShape 120"/>
          <p:cNvSpPr>
            <a:spLocks noChangeArrowheads="1"/>
          </p:cNvSpPr>
          <p:nvPr/>
        </p:nvSpPr>
        <p:spPr bwMode="gray">
          <a:xfrm rot="13022155">
            <a:off x="3262177" y="1482606"/>
            <a:ext cx="492562" cy="370111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122"/>
          <p:cNvSpPr>
            <a:spLocks noChangeArrowheads="1"/>
          </p:cNvSpPr>
          <p:nvPr/>
        </p:nvSpPr>
        <p:spPr bwMode="gray">
          <a:xfrm rot="13815450">
            <a:off x="1120011" y="4617050"/>
            <a:ext cx="487563" cy="367098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Прямоугольник 69"/>
          <p:cNvSpPr/>
          <p:nvPr/>
        </p:nvSpPr>
        <p:spPr>
          <a:xfrm>
            <a:off x="304800" y="2209800"/>
            <a:ext cx="6012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/>
              <a:t>В </a:t>
            </a:r>
            <a:r>
              <a:rPr lang="ru-RU" sz="2000" u="sng" dirty="0"/>
              <a:t>2020 </a:t>
            </a:r>
            <a:r>
              <a:rPr lang="ru-RU" sz="2000" u="sng" dirty="0" smtClean="0"/>
              <a:t>году оказано более 68 тысяч </a:t>
            </a:r>
          </a:p>
          <a:p>
            <a:r>
              <a:rPr lang="ru-RU" sz="2000" u="sng" dirty="0" smtClean="0"/>
              <a:t>профориентационных</a:t>
            </a:r>
            <a:r>
              <a:rPr lang="ru-RU" sz="2400" u="sng" dirty="0" smtClean="0"/>
              <a:t> </a:t>
            </a:r>
            <a:r>
              <a:rPr lang="ru-RU" sz="2000" u="sng" dirty="0"/>
              <a:t> </a:t>
            </a:r>
            <a:r>
              <a:rPr lang="ru-RU" sz="2000" u="sng" dirty="0" smtClean="0"/>
              <a:t>услуг,  в </a:t>
            </a:r>
            <a:r>
              <a:rPr lang="ru-RU" sz="2000" u="sng" dirty="0"/>
              <a:t>том числе: </a:t>
            </a:r>
          </a:p>
        </p:txBody>
      </p:sp>
      <p:graphicFrame>
        <p:nvGraphicFramePr>
          <p:cNvPr id="71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2413886"/>
              </p:ext>
            </p:extLst>
          </p:nvPr>
        </p:nvGraphicFramePr>
        <p:xfrm>
          <a:off x="990600" y="3048000"/>
          <a:ext cx="7239000" cy="1239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743200"/>
                <a:gridCol w="2133600"/>
              </a:tblGrid>
              <a:tr h="762000">
                <a:tc>
                  <a:txBody>
                    <a:bodyPr/>
                    <a:lstStyle/>
                    <a:p>
                      <a:pPr marL="0" indent="0" algn="ctr" defTabSz="877888"/>
                      <a:r>
                        <a:rPr lang="ru-RU" sz="1100" dirty="0" smtClean="0"/>
                        <a:t>Профориентация безработных граждан</a:t>
                      </a:r>
                      <a:endParaRPr lang="ru-RU" sz="11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/>
                      <a:endParaRPr lang="ru-RU" sz="1100" dirty="0" smtClean="0"/>
                    </a:p>
                    <a:p>
                      <a:pPr marL="1588" indent="0" algn="ctr"/>
                      <a:endParaRPr lang="ru-RU" sz="400" dirty="0" smtClean="0"/>
                    </a:p>
                    <a:p>
                      <a:pPr marL="1588" indent="0" algn="ctr"/>
                      <a:r>
                        <a:rPr lang="ru-RU" sz="1100" dirty="0" smtClean="0"/>
                        <a:t>Профориентация молодежи</a:t>
                      </a:r>
                      <a:endParaRPr lang="ru-RU" sz="11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 том числе профориентация  учащихся общеобразовательных организаций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77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50 254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17 907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7 523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2971800" y="4343400"/>
            <a:ext cx="5845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u="sng" dirty="0" smtClean="0"/>
              <a:t>За </a:t>
            </a:r>
            <a:r>
              <a:rPr lang="ru-RU" sz="2000" u="sng" dirty="0" smtClean="0"/>
              <a:t>2021 год </a:t>
            </a:r>
            <a:r>
              <a:rPr lang="ru-RU" sz="2000" u="sng" dirty="0" smtClean="0"/>
              <a:t>оказано  около </a:t>
            </a:r>
            <a:r>
              <a:rPr lang="ru-RU" sz="2000" u="sng" dirty="0" smtClean="0"/>
              <a:t>61 тысячи </a:t>
            </a:r>
            <a:r>
              <a:rPr lang="ru-RU" sz="2000" u="sng" dirty="0" smtClean="0"/>
              <a:t>профориентационных услуг, в том числе:</a:t>
            </a:r>
            <a:endParaRPr lang="ru-RU" sz="2000" dirty="0"/>
          </a:p>
        </p:txBody>
      </p:sp>
      <p:graphicFrame>
        <p:nvGraphicFramePr>
          <p:cNvPr id="7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003040"/>
              </p:ext>
            </p:extLst>
          </p:nvPr>
        </p:nvGraphicFramePr>
        <p:xfrm>
          <a:off x="990600" y="5257800"/>
          <a:ext cx="7239000" cy="10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/>
                <a:gridCol w="2641600"/>
                <a:gridCol w="2133600"/>
              </a:tblGrid>
              <a:tr h="57477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Профориентация безработных граждан</a:t>
                      </a:r>
                      <a:endParaRPr lang="ru-RU" sz="105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/>
                      <a:endParaRPr lang="ru-RU" sz="1050" dirty="0" smtClean="0"/>
                    </a:p>
                    <a:p>
                      <a:pPr marL="1588" indent="0" algn="ctr"/>
                      <a:r>
                        <a:rPr lang="ru-RU" sz="1050" dirty="0" smtClean="0"/>
                        <a:t>Профориентация молодежи</a:t>
                      </a:r>
                      <a:endParaRPr lang="ru-RU" sz="105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В том числе профориентация  учащихся общеобразовательных организаций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446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43 987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17 679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9 458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3962400" y="1371600"/>
            <a:ext cx="4945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Ежегодно оказывается более 50 тысяч </a:t>
            </a:r>
          </a:p>
          <a:p>
            <a:r>
              <a:rPr lang="ru-RU" sz="2000" b="1" u="sng" dirty="0" smtClean="0"/>
              <a:t>профориентационных </a:t>
            </a:r>
            <a:r>
              <a:rPr lang="ru-RU" sz="2000" b="1" u="sng" dirty="0"/>
              <a:t> </a:t>
            </a:r>
            <a:r>
              <a:rPr lang="ru-RU" sz="2000" b="1" u="sng" dirty="0" smtClean="0"/>
              <a:t>услуг</a:t>
            </a:r>
            <a:endParaRPr lang="ru-RU" sz="2000" b="1" u="sng" dirty="0"/>
          </a:p>
        </p:txBody>
      </p:sp>
      <p:sp>
        <p:nvSpPr>
          <p:cNvPr id="75" name="AutoShape 120"/>
          <p:cNvSpPr>
            <a:spLocks noChangeArrowheads="1"/>
          </p:cNvSpPr>
          <p:nvPr/>
        </p:nvSpPr>
        <p:spPr bwMode="gray">
          <a:xfrm rot="17914860">
            <a:off x="415045" y="1796144"/>
            <a:ext cx="492562" cy="370111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4191000" cy="1143000"/>
          </a:xfrm>
          <a:ln>
            <a:solidFill>
              <a:srgbClr val="FF0000"/>
            </a:solidFill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Профессиональная ориентация взрослого населения: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gray">
          <a:xfrm>
            <a:off x="304800" y="2133600"/>
            <a:ext cx="4038600" cy="3016210"/>
          </a:xfrm>
          <a:prstGeom prst="rect">
            <a:avLst/>
          </a:prstGeom>
          <a:noFill/>
          <a:ln w="38100" cap="rnd" algn="ctr">
            <a:solidFill>
              <a:schemeClr val="accent5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600" b="1" dirty="0" smtClean="0"/>
              <a:t>«консультативная профориентация» - диагностика и консультирование</a:t>
            </a:r>
          </a:p>
          <a:p>
            <a:r>
              <a:rPr lang="ru-RU" sz="2600" dirty="0" smtClean="0"/>
              <a:t>(</a:t>
            </a:r>
            <a:r>
              <a:rPr lang="ru-RU" sz="2000" i="1" dirty="0" smtClean="0"/>
              <a:t>комплекс </a:t>
            </a:r>
            <a:r>
              <a:rPr lang="ru-RU" sz="2000" i="1" dirty="0"/>
              <a:t>услуг, оказываемых по запросам </a:t>
            </a:r>
            <a:r>
              <a:rPr lang="ru-RU" sz="2000" i="1" dirty="0" smtClean="0"/>
              <a:t>населения, направленный </a:t>
            </a:r>
            <a:r>
              <a:rPr lang="ru-RU" sz="2000" i="1" dirty="0"/>
              <a:t>на помощь в </a:t>
            </a:r>
            <a:r>
              <a:rPr lang="ru-RU" sz="2000" i="1" dirty="0" smtClean="0"/>
              <a:t>профвыборе)</a:t>
            </a:r>
            <a:r>
              <a:rPr lang="ru-RU" sz="2000" dirty="0" smtClean="0"/>
              <a:t>.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0" y="76200"/>
            <a:ext cx="4419600" cy="1143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Профессиональная ориентация молодежи: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gray">
          <a:xfrm>
            <a:off x="4648200" y="2133600"/>
            <a:ext cx="4267200" cy="3262432"/>
          </a:xfrm>
          <a:prstGeom prst="rect">
            <a:avLst/>
          </a:prstGeom>
          <a:noFill/>
          <a:ln w="38100" cap="rnd" cmpd="sng" algn="ctr">
            <a:solidFill>
              <a:schemeClr val="accent5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/>
              <a:t>«консультативная профориентация» - </a:t>
            </a:r>
            <a:r>
              <a:rPr lang="ru-RU" sz="2000" b="1" dirty="0"/>
              <a:t>диагностика и </a:t>
            </a:r>
            <a:r>
              <a:rPr lang="ru-RU" sz="2000" b="1" dirty="0" smtClean="0"/>
              <a:t>консультирование;</a:t>
            </a: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«</a:t>
            </a:r>
            <a:r>
              <a:rPr lang="ru-RU" sz="2400" b="1" dirty="0"/>
              <a:t>профориентация самоопределения</a:t>
            </a:r>
            <a:r>
              <a:rPr lang="ru-RU" sz="2400" b="1" dirty="0" smtClean="0"/>
              <a:t>»</a:t>
            </a:r>
          </a:p>
          <a:p>
            <a:r>
              <a:rPr lang="ru-RU" dirty="0" smtClean="0"/>
              <a:t>(</a:t>
            </a:r>
            <a:r>
              <a:rPr lang="ru-RU" i="1" dirty="0"/>
              <a:t>комплекс проектов, которые направлены на формирование особых умений и компетенций, необходимых для социально-профессионального самоопределения</a:t>
            </a:r>
            <a:r>
              <a:rPr lang="ru-RU" i="1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7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14400" y="1523999"/>
            <a:ext cx="7239000" cy="914401"/>
          </a:xfrm>
          <a:solidFill>
            <a:schemeClr val="bg1"/>
          </a:solidFill>
          <a:ln w="57150">
            <a:solidFill>
              <a:schemeClr val="accent5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rgbClr val="C0504D"/>
                </a:solidFill>
              </a:rPr>
              <a:t>Профориентационная </a:t>
            </a:r>
            <a:r>
              <a:rPr lang="ru-RU" b="1" spc="50" dirty="0">
                <a:ln w="11430"/>
                <a:solidFill>
                  <a:srgbClr val="C0504D"/>
                </a:solidFill>
              </a:rPr>
              <a:t>акция </a:t>
            </a:r>
            <a:endParaRPr lang="ru-RU" b="1" spc="50" dirty="0" smtClean="0">
              <a:ln w="11430"/>
              <a:solidFill>
                <a:srgbClr val="C0504D"/>
              </a:solidFill>
            </a:endParaRPr>
          </a:p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rgbClr val="C0504D"/>
                </a:solidFill>
              </a:rPr>
              <a:t>«</a:t>
            </a:r>
            <a:r>
              <a:rPr lang="ru-RU" b="1" spc="50" dirty="0">
                <a:ln w="11430"/>
                <a:solidFill>
                  <a:srgbClr val="C0504D"/>
                </a:solidFill>
              </a:rPr>
              <a:t>ФОРМУЛА </a:t>
            </a:r>
            <a:r>
              <a:rPr lang="ru-RU" b="1" spc="50" dirty="0" smtClean="0">
                <a:ln w="11430"/>
                <a:solidFill>
                  <a:srgbClr val="C0504D"/>
                </a:solidFill>
              </a:rPr>
              <a:t>БУДУЩЕГО»</a:t>
            </a:r>
          </a:p>
          <a:p>
            <a:pPr marL="0" indent="0" algn="ctr">
              <a:buNone/>
            </a:pPr>
            <a:endParaRPr lang="ru-RU" sz="1600" dirty="0">
              <a:solidFill>
                <a:srgbClr val="C0504D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09600" y="76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2021 году стартовал пилотный проект службы занятости Самарской области –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3400" y="2819400"/>
            <a:ext cx="8325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</a:rPr>
              <a:t>Цель проекта </a:t>
            </a:r>
            <a:r>
              <a:rPr lang="ru-RU" sz="2000" dirty="0">
                <a:solidFill>
                  <a:prstClr val="black"/>
                </a:solidFill>
              </a:rPr>
              <a:t>– подготовка личности к самостоятельному и осознанному социально-профессиональному самоопределению</a:t>
            </a:r>
            <a:r>
              <a:rPr lang="en-US" sz="20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3657600"/>
            <a:ext cx="8305800" cy="27084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Применяется </a:t>
            </a:r>
            <a:r>
              <a:rPr lang="ru-RU" sz="2000" b="1" dirty="0">
                <a:solidFill>
                  <a:srgbClr val="C00000"/>
                </a:solidFill>
              </a:rPr>
              <a:t>системный подход</a:t>
            </a:r>
            <a:r>
              <a:rPr lang="ru-RU" sz="2000" b="1" dirty="0"/>
              <a:t> </a:t>
            </a:r>
            <a:r>
              <a:rPr lang="ru-RU" sz="2000" dirty="0"/>
              <a:t>в сопровождении профессионального самоопределения посредством проведения цикла мероприятий:</a:t>
            </a:r>
            <a:r>
              <a:rPr lang="en-US" sz="2000" dirty="0"/>
              <a:t> </a:t>
            </a:r>
            <a:endParaRPr lang="ru-RU" sz="2000" dirty="0" smtClean="0"/>
          </a:p>
          <a:p>
            <a:pPr algn="ctr"/>
            <a:endParaRPr lang="ru-RU" sz="1600" dirty="0"/>
          </a:p>
          <a:p>
            <a:pPr algn="ctr"/>
            <a:r>
              <a:rPr lang="ru-RU" sz="2000" dirty="0"/>
              <a:t>          - профориентационный нетворкинг 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Свободная зона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endParaRPr lang="ru-RU" sz="1200" b="1" dirty="0"/>
          </a:p>
          <a:p>
            <a:pPr algn="ctr"/>
            <a:r>
              <a:rPr lang="ru-RU" sz="2000" dirty="0"/>
              <a:t> - профориентационное </a:t>
            </a:r>
            <a:r>
              <a:rPr lang="ru-RU" sz="2000" dirty="0" smtClean="0"/>
              <a:t>игровое </a:t>
            </a:r>
            <a:r>
              <a:rPr lang="ru-RU" sz="2000" dirty="0"/>
              <a:t>моделирование </a:t>
            </a:r>
            <a:r>
              <a:rPr lang="ru-RU" sz="2000" b="1" dirty="0">
                <a:solidFill>
                  <a:srgbClr val="C00000"/>
                </a:solidFill>
              </a:rPr>
              <a:t>«Квеструм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2000" dirty="0" smtClean="0"/>
              <a:t>  </a:t>
            </a:r>
            <a:r>
              <a:rPr lang="ru-RU" sz="2000" dirty="0"/>
              <a:t>- профориентационный </a:t>
            </a:r>
            <a:r>
              <a:rPr lang="ru-RU" sz="2000" dirty="0" smtClean="0"/>
              <a:t>лекторий  </a:t>
            </a:r>
            <a:r>
              <a:rPr lang="ru-RU" sz="2000" b="1" dirty="0">
                <a:solidFill>
                  <a:srgbClr val="C00000"/>
                </a:solidFill>
              </a:rPr>
              <a:t>«Прямая линия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  <a:r>
              <a:rPr lang="ru-RU" sz="2000" b="1" dirty="0" smtClean="0"/>
              <a:t>.</a:t>
            </a:r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182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1207">
            <a:off x="235530" y="4185708"/>
            <a:ext cx="3040376" cy="2280282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71800"/>
            <a:ext cx="3200400" cy="2400300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b="1" i="1" u="sng" dirty="0" smtClean="0">
                <a:solidFill>
                  <a:srgbClr val="C00000"/>
                </a:solidFill>
              </a:rPr>
              <a:t/>
            </a:r>
            <a:br>
              <a:rPr lang="ru-RU" sz="1800" b="1" i="1" u="sng" dirty="0" smtClean="0">
                <a:solidFill>
                  <a:srgbClr val="C00000"/>
                </a:solidFill>
              </a:rPr>
            </a:br>
            <a:r>
              <a:rPr lang="ru-RU" sz="1800" b="1" i="1" u="sng" dirty="0" smtClean="0">
                <a:solidFill>
                  <a:srgbClr val="C00000"/>
                </a:solidFill>
              </a:rPr>
              <a:t/>
            </a:r>
            <a:br>
              <a:rPr lang="ru-RU" sz="1800" b="1" i="1" u="sng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Пилотный </a:t>
            </a:r>
            <a:r>
              <a:rPr lang="ru-RU" sz="2000" b="1" dirty="0">
                <a:solidFill>
                  <a:srgbClr val="C00000"/>
                </a:solidFill>
              </a:rPr>
              <a:t>профориентационный проект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запущен </a:t>
            </a:r>
            <a:r>
              <a:rPr lang="ru-RU" sz="2000" b="1" dirty="0">
                <a:solidFill>
                  <a:srgbClr val="C00000"/>
                </a:solidFill>
              </a:rPr>
              <a:t>на базе ГКУСО ЦЗН г. о. Новокуйбышевск.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1800" i="1" dirty="0" smtClean="0">
                <a:solidFill>
                  <a:srgbClr val="C00000"/>
                </a:solidFill>
              </a:rPr>
              <a:t>В </a:t>
            </a:r>
            <a:r>
              <a:rPr lang="ru-RU" sz="1800" i="1" dirty="0">
                <a:solidFill>
                  <a:srgbClr val="C00000"/>
                </a:solidFill>
              </a:rPr>
              <a:t>апробации </a:t>
            </a:r>
            <a:r>
              <a:rPr lang="ru-RU" sz="1800" i="1" dirty="0" smtClean="0">
                <a:solidFill>
                  <a:srgbClr val="C00000"/>
                </a:solidFill>
              </a:rPr>
              <a:t>приняли </a:t>
            </a:r>
            <a:r>
              <a:rPr lang="ru-RU" sz="1800" i="1" dirty="0">
                <a:solidFill>
                  <a:srgbClr val="C00000"/>
                </a:solidFill>
              </a:rPr>
              <a:t>участие учащиеся 10х  </a:t>
            </a:r>
            <a:r>
              <a:rPr lang="ru-RU" sz="1800" i="1" dirty="0" smtClean="0">
                <a:solidFill>
                  <a:srgbClr val="C00000"/>
                </a:solidFill>
              </a:rPr>
              <a:t>классов                                                                       </a:t>
            </a:r>
            <a:r>
              <a:rPr lang="ru-RU" sz="1800" i="1" dirty="0">
                <a:solidFill>
                  <a:srgbClr val="C00000"/>
                </a:solidFill>
              </a:rPr>
              <a:t>средней школы №3 </a:t>
            </a:r>
            <a:r>
              <a:rPr lang="ru-RU" sz="1800" i="1" dirty="0" smtClean="0">
                <a:solidFill>
                  <a:srgbClr val="C00000"/>
                </a:solidFill>
              </a:rPr>
              <a:t> им</a:t>
            </a:r>
            <a:r>
              <a:rPr lang="ru-RU" sz="1800" i="1" dirty="0">
                <a:solidFill>
                  <a:srgbClr val="C00000"/>
                </a:solidFill>
              </a:rPr>
              <a:t>. З.А. Космодемьянской</a:t>
            </a:r>
            <a:r>
              <a:rPr lang="ru-RU" sz="1800" i="1" dirty="0" smtClean="0">
                <a:solidFill>
                  <a:srgbClr val="C00000"/>
                </a:solidFill>
              </a:rPr>
              <a:t>.</a:t>
            </a:r>
            <a:br>
              <a:rPr lang="ru-RU" sz="1800" i="1" dirty="0" smtClean="0">
                <a:solidFill>
                  <a:srgbClr val="C00000"/>
                </a:solidFill>
              </a:rPr>
            </a:br>
            <a:r>
              <a:rPr lang="ru-RU" sz="1800" i="1" dirty="0"/>
              <a:t/>
            </a:r>
            <a:br>
              <a:rPr lang="ru-RU" sz="1800" i="1" dirty="0"/>
            </a:br>
            <a:endParaRPr lang="ru-RU" sz="18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600200"/>
            <a:ext cx="88392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Профориентационная </a:t>
            </a:r>
            <a:r>
              <a:rPr lang="ru-RU" b="1" dirty="0"/>
              <a:t>нетворкинг-сессия </a:t>
            </a:r>
            <a:r>
              <a:rPr lang="ru-RU" b="1" dirty="0">
                <a:solidFill>
                  <a:srgbClr val="C00000"/>
                </a:solidFill>
              </a:rPr>
              <a:t>«Карьерная навигация»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u="sng" dirty="0" smtClean="0"/>
              <a:t>на </a:t>
            </a:r>
            <a:r>
              <a:rPr lang="ru-RU" u="sng" dirty="0"/>
              <a:t>тему  </a:t>
            </a:r>
            <a:r>
              <a:rPr lang="ru-RU" dirty="0">
                <a:solidFill>
                  <a:srgbClr val="C00000"/>
                </a:solidFill>
              </a:rPr>
              <a:t>«Навстречу друг другу: спрос и предложение регионального рынка труда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- в рамках </a:t>
            </a:r>
            <a:r>
              <a:rPr lang="ru-RU" dirty="0" smtClean="0"/>
              <a:t>мероприятия приняли </a:t>
            </a:r>
            <a:r>
              <a:rPr lang="ru-RU" dirty="0"/>
              <a:t>участие учащиеся с родителями, представители ведущих предприятий региона и администрации г.о. </a:t>
            </a:r>
            <a:r>
              <a:rPr lang="ru-RU" dirty="0" smtClean="0"/>
              <a:t>Новокуйбышевск.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610">
            <a:off x="5638440" y="3940733"/>
            <a:ext cx="3196961" cy="2397720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40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3657600" cy="2057400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6303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Профориентационный </a:t>
            </a:r>
            <a:r>
              <a:rPr lang="ru-RU" sz="2000" b="1" dirty="0"/>
              <a:t>квест  </a:t>
            </a:r>
            <a:r>
              <a:rPr lang="ru-RU" sz="2000" b="1" dirty="0">
                <a:solidFill>
                  <a:srgbClr val="C00000"/>
                </a:solidFill>
              </a:rPr>
              <a:t>«Профессии будущего – миссия выполнима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500" b="1" dirty="0" smtClean="0">
                <a:solidFill>
                  <a:srgbClr val="C00000"/>
                </a:solidFill>
              </a:rPr>
              <a:t/>
            </a:r>
            <a:br>
              <a:rPr lang="ru-RU" sz="500" b="1" dirty="0" smtClean="0">
                <a:solidFill>
                  <a:srgbClr val="C00000"/>
                </a:solidFill>
              </a:rPr>
            </a:br>
            <a:r>
              <a:rPr lang="ru-RU" sz="1800" b="1" i="1" dirty="0" smtClean="0"/>
              <a:t> </a:t>
            </a:r>
            <a:r>
              <a:rPr lang="ru-RU" sz="1800" i="1" dirty="0" smtClean="0"/>
              <a:t>в </a:t>
            </a:r>
            <a:r>
              <a:rPr lang="ru-RU" sz="1800" i="1" dirty="0"/>
              <a:t>формате интерактивной </a:t>
            </a:r>
            <a:r>
              <a:rPr lang="ru-RU" sz="1800" i="1" dirty="0" smtClean="0"/>
              <a:t>игры реализована </a:t>
            </a:r>
            <a:r>
              <a:rPr lang="ru-RU" sz="1800" i="1" dirty="0"/>
              <a:t>возможность детей узнать о профессиях ближайшего будущего - какие профессиональные сферы будут активно развиваться, какие новые специалисты будут востребованы работодателями.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52600"/>
            <a:ext cx="3623733" cy="2038350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1000"/>
            <a:ext cx="3733799" cy="2472823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86000"/>
            <a:ext cx="2005012" cy="356446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19600"/>
            <a:ext cx="3759200" cy="2114550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47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262</Words>
  <Application>Microsoft Office PowerPoint</Application>
  <PresentationFormat>Экран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 Пилотная профориентационная акция «Формула будущего» – первые шаги</vt:lpstr>
      <vt:lpstr>Органами службы занятости:</vt:lpstr>
      <vt:lpstr>Профессиональная ориентация взрослого населения:</vt:lpstr>
      <vt:lpstr>Презентация PowerPoint</vt:lpstr>
      <vt:lpstr>  Пилотный профориентационный проект  запущен на базе ГКУСО ЦЗН г. о. Новокуйбышевск.  В апробации приняли участие учащиеся 10х  классов                                                                       средней школы №3  им. З.А. Космодемьянской.  </vt:lpstr>
      <vt:lpstr>Профориентационный квест  «Профессии будущего – миссия выполнима»   в формате интерактивной игры реализована возможность детей узнать о профессиях ближайшего будущего - какие профессиональные сферы будут активно развиваться, какие новые специалисты будут востребованы работодателями. </vt:lpstr>
    </vt:vector>
  </TitlesOfParts>
  <Company>Fairmont Raffles Hotels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Помогаева Олеся Валерьевна</cp:lastModifiedBy>
  <cp:revision>25</cp:revision>
  <dcterms:created xsi:type="dcterms:W3CDTF">2014-07-16T13:55:31Z</dcterms:created>
  <dcterms:modified xsi:type="dcterms:W3CDTF">2022-10-11T05:41:48Z</dcterms:modified>
</cp:coreProperties>
</file>